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HNR/x3+/yiqIkgJjJBOQmbbu1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2E8E95-C865-442D-82F7-5A200B1D7551}">
  <a:tblStyle styleId="{052E8E95-C865-442D-82F7-5A200B1D75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8" name="Google Shape;128;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My First Template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ff887f1a_4_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d4ff887f1a_4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d4ff887f1a_4_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My First Template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4ff887f1a_4_1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4ff887f1a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d4ff887f1a_4_1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My First Template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p:nvPr>
            <p:ph idx="2" type="pic"/>
          </p:nvPr>
        </p:nvSpPr>
        <p:spPr>
          <a:xfrm>
            <a:off x="5183188" y="987425"/>
            <a:ext cx="6172200" cy="4873625"/>
          </a:xfrm>
          <a:prstGeom prst="rect">
            <a:avLst/>
          </a:prstGeom>
          <a:noFill/>
          <a:ln>
            <a:noFill/>
          </a:ln>
        </p:spPr>
      </p:sp>
      <p:sp>
        <p:nvSpPr>
          <p:cNvPr id="81" name="Google Shape;81;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ee Blank With Footer">
  <p:cSld name="1_Free Blank With Footer">
    <p:spTree>
      <p:nvGrpSpPr>
        <p:cNvPr id="23" name="Shape 23"/>
        <p:cNvGrpSpPr/>
        <p:nvPr/>
      </p:nvGrpSpPr>
      <p:grpSpPr>
        <a:xfrm>
          <a:off x="0" y="0"/>
          <a:ext cx="0" cy="0"/>
          <a:chOff x="0" y="0"/>
          <a:chExt cx="0" cy="0"/>
        </a:xfrm>
      </p:grpSpPr>
      <p:sp>
        <p:nvSpPr>
          <p:cNvPr id="24" name="Google Shape;24;p34"/>
          <p:cNvSpPr txBox="1"/>
          <p:nvPr>
            <p:ph type="title"/>
          </p:nvPr>
        </p:nvSpPr>
        <p:spPr>
          <a:xfrm>
            <a:off x="333676" y="356628"/>
            <a:ext cx="11524648" cy="471365"/>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rgbClr val="7F7F7F"/>
              </a:buClr>
              <a:buSzPts val="3200"/>
              <a:buFont typeface="Calibri"/>
              <a:buNone/>
              <a:defRPr b="1" sz="32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 type="body"/>
          </p:nvPr>
        </p:nvSpPr>
        <p:spPr>
          <a:xfrm>
            <a:off x="333677" y="825950"/>
            <a:ext cx="11524647" cy="267661"/>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7F7F7F"/>
              </a:buClr>
              <a:buSzPts val="1600"/>
              <a:buNone/>
              <a:defRPr b="1" i="0" sz="1600">
                <a:solidFill>
                  <a:srgbClr val="7F7F7F"/>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333"/>
              <a:buNone/>
              <a:defRPr sz="1333"/>
            </a:lvl3pPr>
            <a:lvl4pPr indent="-228600" lvl="3" marL="1828800" algn="l">
              <a:lnSpc>
                <a:spcPct val="90000"/>
              </a:lnSpc>
              <a:spcBef>
                <a:spcPts val="500"/>
              </a:spcBef>
              <a:spcAft>
                <a:spcPts val="0"/>
              </a:spcAft>
              <a:buClr>
                <a:schemeClr val="dk1"/>
              </a:buClr>
              <a:buSzPts val="1200"/>
              <a:buNone/>
              <a:defRPr sz="1200"/>
            </a:lvl4pPr>
            <a:lvl5pPr indent="-228600" lvl="4" marL="2286000" algn="l">
              <a:lnSpc>
                <a:spcPct val="90000"/>
              </a:lnSpc>
              <a:spcBef>
                <a:spcPts val="500"/>
              </a:spcBef>
              <a:spcAft>
                <a:spcPts val="0"/>
              </a:spcAft>
              <a:buClr>
                <a:schemeClr val="dk1"/>
              </a:buClr>
              <a:buSzPts val="1200"/>
              <a:buNone/>
              <a:defRPr sz="1200"/>
            </a:lvl5pPr>
            <a:lvl6pPr indent="-228600" lvl="5" marL="2743200" algn="l">
              <a:lnSpc>
                <a:spcPct val="90000"/>
              </a:lnSpc>
              <a:spcBef>
                <a:spcPts val="500"/>
              </a:spcBef>
              <a:spcAft>
                <a:spcPts val="0"/>
              </a:spcAft>
              <a:buClr>
                <a:schemeClr val="dk1"/>
              </a:buClr>
              <a:buSzPts val="1200"/>
              <a:buNone/>
              <a:defRPr sz="1200"/>
            </a:lvl6pPr>
            <a:lvl7pPr indent="-228600" lvl="6" marL="3200400" algn="l">
              <a:lnSpc>
                <a:spcPct val="90000"/>
              </a:lnSpc>
              <a:spcBef>
                <a:spcPts val="500"/>
              </a:spcBef>
              <a:spcAft>
                <a:spcPts val="0"/>
              </a:spcAft>
              <a:buClr>
                <a:schemeClr val="dk1"/>
              </a:buClr>
              <a:buSzPts val="1200"/>
              <a:buNone/>
              <a:defRPr sz="1200"/>
            </a:lvl7pPr>
            <a:lvl8pPr indent="-228600" lvl="7" marL="3657600" algn="l">
              <a:lnSpc>
                <a:spcPct val="90000"/>
              </a:lnSpc>
              <a:spcBef>
                <a:spcPts val="500"/>
              </a:spcBef>
              <a:spcAft>
                <a:spcPts val="0"/>
              </a:spcAft>
              <a:buClr>
                <a:schemeClr val="dk1"/>
              </a:buClr>
              <a:buSzPts val="1200"/>
              <a:buNone/>
              <a:defRPr sz="1200"/>
            </a:lvl8pPr>
            <a:lvl9pPr indent="-228600" lvl="8" marL="4114800" algn="l">
              <a:lnSpc>
                <a:spcPct val="90000"/>
              </a:lnSpc>
              <a:spcBef>
                <a:spcPts val="500"/>
              </a:spcBef>
              <a:spcAft>
                <a:spcPts val="0"/>
              </a:spcAft>
              <a:buClr>
                <a:schemeClr val="dk1"/>
              </a:buClr>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empty_plank">
  <p:cSld name="13_empty_plank">
    <p:spTree>
      <p:nvGrpSpPr>
        <p:cNvPr id="31" name="Shape 31"/>
        <p:cNvGrpSpPr/>
        <p:nvPr/>
      </p:nvGrpSpPr>
      <p:grpSpPr>
        <a:xfrm>
          <a:off x="0" y="0"/>
          <a:ext cx="0" cy="0"/>
          <a:chOff x="0" y="0"/>
          <a:chExt cx="0" cy="0"/>
        </a:xfrm>
      </p:grpSpPr>
      <p:sp>
        <p:nvSpPr>
          <p:cNvPr id="32" name="Google Shape;32;p36"/>
          <p:cNvSpPr txBox="1"/>
          <p:nvPr>
            <p:ph type="title"/>
          </p:nvPr>
        </p:nvSpPr>
        <p:spPr>
          <a:xfrm>
            <a:off x="2921000" y="266700"/>
            <a:ext cx="6350000" cy="558843"/>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rgbClr val="7F7F7F"/>
              </a:buClr>
              <a:buSzPts val="3733"/>
              <a:buFont typeface="Calibri"/>
              <a:buNone/>
              <a:defRPr b="1" i="0" sz="3733">
                <a:solidFill>
                  <a:srgbClr val="7F7F7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6"/>
          <p:cNvSpPr txBox="1"/>
          <p:nvPr>
            <p:ph idx="1" type="body"/>
          </p:nvPr>
        </p:nvSpPr>
        <p:spPr>
          <a:xfrm>
            <a:off x="4362451" y="837239"/>
            <a:ext cx="3467100" cy="267661"/>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7F7F7F"/>
              </a:buClr>
              <a:buSzPts val="2133"/>
              <a:buNone/>
              <a:defRPr b="1" i="0" sz="2133">
                <a:solidFill>
                  <a:srgbClr val="7F7F7F"/>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333"/>
              <a:buNone/>
              <a:defRPr sz="1333"/>
            </a:lvl3pPr>
            <a:lvl4pPr indent="-228600" lvl="3" marL="1828800" algn="l">
              <a:lnSpc>
                <a:spcPct val="90000"/>
              </a:lnSpc>
              <a:spcBef>
                <a:spcPts val="500"/>
              </a:spcBef>
              <a:spcAft>
                <a:spcPts val="0"/>
              </a:spcAft>
              <a:buClr>
                <a:schemeClr val="dk1"/>
              </a:buClr>
              <a:buSzPts val="1200"/>
              <a:buNone/>
              <a:defRPr sz="1200"/>
            </a:lvl4pPr>
            <a:lvl5pPr indent="-228600" lvl="4" marL="2286000" algn="l">
              <a:lnSpc>
                <a:spcPct val="90000"/>
              </a:lnSpc>
              <a:spcBef>
                <a:spcPts val="500"/>
              </a:spcBef>
              <a:spcAft>
                <a:spcPts val="0"/>
              </a:spcAft>
              <a:buClr>
                <a:schemeClr val="dk1"/>
              </a:buClr>
              <a:buSzPts val="1200"/>
              <a:buNone/>
              <a:defRPr sz="1200"/>
            </a:lvl5pPr>
            <a:lvl6pPr indent="-228600" lvl="5" marL="2743200" algn="l">
              <a:lnSpc>
                <a:spcPct val="90000"/>
              </a:lnSpc>
              <a:spcBef>
                <a:spcPts val="500"/>
              </a:spcBef>
              <a:spcAft>
                <a:spcPts val="0"/>
              </a:spcAft>
              <a:buClr>
                <a:schemeClr val="dk1"/>
              </a:buClr>
              <a:buSzPts val="1200"/>
              <a:buNone/>
              <a:defRPr sz="1200"/>
            </a:lvl6pPr>
            <a:lvl7pPr indent="-228600" lvl="6" marL="3200400" algn="l">
              <a:lnSpc>
                <a:spcPct val="90000"/>
              </a:lnSpc>
              <a:spcBef>
                <a:spcPts val="500"/>
              </a:spcBef>
              <a:spcAft>
                <a:spcPts val="0"/>
              </a:spcAft>
              <a:buClr>
                <a:schemeClr val="dk1"/>
              </a:buClr>
              <a:buSzPts val="1200"/>
              <a:buNone/>
              <a:defRPr sz="1200"/>
            </a:lvl7pPr>
            <a:lvl8pPr indent="-228600" lvl="7" marL="3657600" algn="l">
              <a:lnSpc>
                <a:spcPct val="90000"/>
              </a:lnSpc>
              <a:spcBef>
                <a:spcPts val="500"/>
              </a:spcBef>
              <a:spcAft>
                <a:spcPts val="0"/>
              </a:spcAft>
              <a:buClr>
                <a:schemeClr val="dk1"/>
              </a:buClr>
              <a:buSzPts val="1200"/>
              <a:buNone/>
              <a:defRPr sz="1200"/>
            </a:lvl8pPr>
            <a:lvl9pPr indent="-228600" lvl="8" marL="4114800" algn="l">
              <a:lnSpc>
                <a:spcPct val="90000"/>
              </a:lnSpc>
              <a:spcBef>
                <a:spcPts val="500"/>
              </a:spcBef>
              <a:spcAft>
                <a:spcPts val="0"/>
              </a:spcAft>
              <a:buClr>
                <a:schemeClr val="dk1"/>
              </a:buClr>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4" name="Shape 34"/>
        <p:cNvGrpSpPr/>
        <p:nvPr/>
      </p:nvGrpSpPr>
      <p:grpSpPr>
        <a:xfrm>
          <a:off x="0" y="0"/>
          <a:ext cx="0" cy="0"/>
          <a:chOff x="0" y="0"/>
          <a:chExt cx="0" cy="0"/>
        </a:xfrm>
      </p:grpSpPr>
      <p:sp>
        <p:nvSpPr>
          <p:cNvPr id="35" name="Google Shape;35;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slides.sage-fox.com/" TargetMode="External"/><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49"/>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32">
            <a:hlinkClick r:id="rId1"/>
          </p:cNvPr>
          <p:cNvPicPr preferRelativeResize="0"/>
          <p:nvPr/>
        </p:nvPicPr>
        <p:blipFill rotWithShape="1">
          <a:blip r:embed="rId2">
            <a:alphaModFix/>
          </a:blip>
          <a:srcRect b="0" l="0" r="0" t="0"/>
          <a:stretch/>
        </p:blipFill>
        <p:spPr>
          <a:xfrm>
            <a:off x="11804125" y="6778911"/>
            <a:ext cx="365760" cy="98854"/>
          </a:xfrm>
          <a:prstGeom prst="rect">
            <a:avLst/>
          </a:prstGeom>
          <a:noFill/>
          <a:ln>
            <a:noFill/>
          </a:ln>
        </p:spPr>
      </p:pic>
      <p:sp>
        <p:nvSpPr>
          <p:cNvPr id="16" name="Google Shape;16;p32"/>
          <p:cNvSpPr/>
          <p:nvPr/>
        </p:nvSpPr>
        <p:spPr>
          <a:xfrm>
            <a:off x="0" y="1"/>
            <a:ext cx="12192000" cy="6858000"/>
          </a:xfrm>
          <a:prstGeom prst="rect">
            <a:avLst/>
          </a:prstGeom>
          <a:solidFill>
            <a:srgbClr val="222A49">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 Id="rId6" Type="http://schemas.openxmlformats.org/officeDocument/2006/relationships/hyperlink" Target="http://powerpoint.sage-fox.com/" TargetMode="External"/><Relationship Id="rId7"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hyperlink" Target="http://slides.sage-fox.com/" TargetMode="External"/><Relationship Id="rId9" Type="http://schemas.openxmlformats.org/officeDocument/2006/relationships/hyperlink" Target="https://tinyurl.com/LoL-Analytics" TargetMode="External"/><Relationship Id="rId5" Type="http://schemas.openxmlformats.org/officeDocument/2006/relationships/image" Target="../media/image3.png"/><Relationship Id="rId6" Type="http://schemas.openxmlformats.org/officeDocument/2006/relationships/hyperlink" Target="https://github.com/tipsi2022/Group18-Predicting-League-of-Legends-Analytics.git" TargetMode="External"/><Relationship Id="rId7" Type="http://schemas.openxmlformats.org/officeDocument/2006/relationships/hyperlink" Target="https://github.com/tipsi2022/Group18-Predicting-League-of-Legends-Analytics.git" TargetMode="External"/><Relationship Id="rId8" Type="http://schemas.openxmlformats.org/officeDocument/2006/relationships/hyperlink" Target="https://github.com/tipsi2022/Group18-Predicting-League-of-Legends-Analytics.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slides.sage-fox.com/"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
          <p:cNvSpPr txBox="1"/>
          <p:nvPr/>
        </p:nvSpPr>
        <p:spPr>
          <a:xfrm>
            <a:off x="723300" y="2210250"/>
            <a:ext cx="10367400" cy="2437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rPr b="0" i="0" lang="en-US" sz="6200" u="none" cap="none" strike="noStrike">
                <a:solidFill>
                  <a:schemeClr val="lt1"/>
                </a:solidFill>
                <a:latin typeface="Times New Roman"/>
                <a:ea typeface="Times New Roman"/>
                <a:cs typeface="Times New Roman"/>
                <a:sym typeface="Times New Roman"/>
              </a:rPr>
              <a:t>Predicting League of Legends Game Analytics</a:t>
            </a:r>
            <a:endParaRPr b="0" i="0" sz="6200" u="none" cap="none" strike="noStrike">
              <a:solidFill>
                <a:schemeClr val="lt1"/>
              </a:solidFill>
              <a:highlight>
                <a:schemeClr val="lt1"/>
              </a:highlight>
              <a:latin typeface="Times New Roman"/>
              <a:ea typeface="Times New Roman"/>
              <a:cs typeface="Times New Roman"/>
              <a:sym typeface="Times New Roman"/>
            </a:endParaRPr>
          </a:p>
        </p:txBody>
      </p:sp>
      <p:pic>
        <p:nvPicPr>
          <p:cNvPr id="102" name="Google Shape;102;p1">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grpSp>
        <p:nvGrpSpPr>
          <p:cNvPr id="103" name="Google Shape;103;p1"/>
          <p:cNvGrpSpPr/>
          <p:nvPr/>
        </p:nvGrpSpPr>
        <p:grpSpPr>
          <a:xfrm>
            <a:off x="4915083" y="5438039"/>
            <a:ext cx="7167106" cy="1211479"/>
            <a:chOff x="7741573" y="5681521"/>
            <a:chExt cx="3919236" cy="640080"/>
          </a:xfrm>
        </p:grpSpPr>
        <p:grpSp>
          <p:nvGrpSpPr>
            <p:cNvPr id="104" name="Google Shape;104;p1"/>
            <p:cNvGrpSpPr/>
            <p:nvPr/>
          </p:nvGrpSpPr>
          <p:grpSpPr>
            <a:xfrm>
              <a:off x="7747177" y="6133398"/>
              <a:ext cx="3913632" cy="91440"/>
              <a:chOff x="4883665" y="4359681"/>
              <a:chExt cx="3840480" cy="91440"/>
            </a:xfrm>
          </p:grpSpPr>
          <p:grpSp>
            <p:nvGrpSpPr>
              <p:cNvPr id="105" name="Google Shape;105;p1"/>
              <p:cNvGrpSpPr/>
              <p:nvPr/>
            </p:nvGrpSpPr>
            <p:grpSpPr>
              <a:xfrm>
                <a:off x="4883665" y="4359681"/>
                <a:ext cx="1920240" cy="91440"/>
                <a:chOff x="4831644" y="3200400"/>
                <a:chExt cx="1920240" cy="91440"/>
              </a:xfrm>
            </p:grpSpPr>
            <p:sp>
              <p:nvSpPr>
                <p:cNvPr id="106" name="Google Shape;106;p1"/>
                <p:cNvSpPr/>
                <p:nvPr/>
              </p:nvSpPr>
              <p:spPr>
                <a:xfrm>
                  <a:off x="4831644" y="3200400"/>
                  <a:ext cx="640080" cy="91440"/>
                </a:xfrm>
                <a:prstGeom prst="rect">
                  <a:avLst/>
                </a:prstGeom>
                <a:solidFill>
                  <a:srgbClr val="EF34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a:off x="5471724" y="3200400"/>
                  <a:ext cx="640080" cy="91440"/>
                </a:xfrm>
                <a:prstGeom prst="rect">
                  <a:avLst/>
                </a:prstGeom>
                <a:solidFill>
                  <a:srgbClr val="8397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p:nvPr/>
              </p:nvSpPr>
              <p:spPr>
                <a:xfrm>
                  <a:off x="6111804" y="3200400"/>
                  <a:ext cx="640080" cy="91440"/>
                </a:xfrm>
                <a:prstGeom prst="rect">
                  <a:avLst/>
                </a:prstGeom>
                <a:solidFill>
                  <a:srgbClr val="4454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09" name="Google Shape;109;p1"/>
              <p:cNvGrpSpPr/>
              <p:nvPr/>
            </p:nvGrpSpPr>
            <p:grpSpPr>
              <a:xfrm>
                <a:off x="6803905" y="4359681"/>
                <a:ext cx="1920240" cy="91440"/>
                <a:chOff x="4831644" y="3200400"/>
                <a:chExt cx="1920240" cy="91440"/>
              </a:xfrm>
            </p:grpSpPr>
            <p:sp>
              <p:nvSpPr>
                <p:cNvPr id="110" name="Google Shape;110;p1"/>
                <p:cNvSpPr/>
                <p:nvPr/>
              </p:nvSpPr>
              <p:spPr>
                <a:xfrm>
                  <a:off x="4831644" y="3200400"/>
                  <a:ext cx="640080" cy="9144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
                <p:cNvSpPr/>
                <p:nvPr/>
              </p:nvSpPr>
              <p:spPr>
                <a:xfrm>
                  <a:off x="5471724" y="3200400"/>
                  <a:ext cx="640080" cy="91440"/>
                </a:xfrm>
                <a:prstGeom prst="rect">
                  <a:avLst/>
                </a:prstGeom>
                <a:solidFill>
                  <a:srgbClr val="6276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
                <p:cNvSpPr/>
                <p:nvPr/>
              </p:nvSpPr>
              <p:spPr>
                <a:xfrm>
                  <a:off x="6111804" y="3200400"/>
                  <a:ext cx="640080" cy="91440"/>
                </a:xfrm>
                <a:prstGeom prst="rect">
                  <a:avLst/>
                </a:prstGeom>
                <a:solidFill>
                  <a:srgbClr val="2C37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grpSp>
          <p:nvGrpSpPr>
            <p:cNvPr id="113" name="Google Shape;113;p1"/>
            <p:cNvGrpSpPr/>
            <p:nvPr/>
          </p:nvGrpSpPr>
          <p:grpSpPr>
            <a:xfrm>
              <a:off x="7741573" y="5681521"/>
              <a:ext cx="3913632" cy="640080"/>
              <a:chOff x="6131121" y="5968686"/>
              <a:chExt cx="3913632" cy="640080"/>
            </a:xfrm>
          </p:grpSpPr>
          <p:grpSp>
            <p:nvGrpSpPr>
              <p:cNvPr id="114" name="Google Shape;114;p1"/>
              <p:cNvGrpSpPr/>
              <p:nvPr/>
            </p:nvGrpSpPr>
            <p:grpSpPr>
              <a:xfrm>
                <a:off x="6131121" y="6154077"/>
                <a:ext cx="3913632" cy="296467"/>
                <a:chOff x="6373810" y="5881913"/>
                <a:chExt cx="4472722" cy="338820"/>
              </a:xfrm>
            </p:grpSpPr>
            <p:sp>
              <p:nvSpPr>
                <p:cNvPr id="115" name="Google Shape;115;p1"/>
                <p:cNvSpPr/>
                <p:nvPr/>
              </p:nvSpPr>
              <p:spPr>
                <a:xfrm>
                  <a:off x="6373810" y="5881913"/>
                  <a:ext cx="4472722" cy="307777"/>
                </a:xfrm>
                <a:prstGeom prst="rect">
                  <a:avLst/>
                </a:prstGeom>
                <a:solidFill>
                  <a:srgbClr val="34738D">
                    <a:alpha val="7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16" name="Google Shape;116;p1">
                  <a:hlinkClick r:id="rId6"/>
                </p:cNvPr>
                <p:cNvSpPr txBox="1"/>
                <p:nvPr/>
              </p:nvSpPr>
              <p:spPr>
                <a:xfrm>
                  <a:off x="6469612" y="5895533"/>
                  <a:ext cx="3318300" cy="3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Times New Roman"/>
                      <a:ea typeface="Times New Roman"/>
                      <a:cs typeface="Times New Roman"/>
                      <a:sym typeface="Times New Roman"/>
                    </a:rPr>
                    <a:t>BY: Group 18</a:t>
                  </a:r>
                  <a:endParaRPr b="0" i="0" sz="2900" u="none" cap="none" strike="noStrike">
                    <a:solidFill>
                      <a:schemeClr val="lt1"/>
                    </a:solidFill>
                    <a:latin typeface="Times New Roman"/>
                    <a:ea typeface="Times New Roman"/>
                    <a:cs typeface="Times New Roman"/>
                    <a:sym typeface="Times New Roman"/>
                  </a:endParaRPr>
                </a:p>
              </p:txBody>
            </p:sp>
          </p:grpSp>
          <p:sp>
            <p:nvSpPr>
              <p:cNvPr id="117" name="Google Shape;117;p1"/>
              <p:cNvSpPr/>
              <p:nvPr/>
            </p:nvSpPr>
            <p:spPr>
              <a:xfrm>
                <a:off x="8926858" y="5968686"/>
                <a:ext cx="640080" cy="640080"/>
              </a:xfrm>
              <a:prstGeom prst="ellipse">
                <a:avLst/>
              </a:prstGeom>
              <a:blipFill rotWithShape="1">
                <a:blip r:embed="rId7">
                  <a:alphaModFix/>
                </a:blip>
                <a:stretch>
                  <a:fillRect b="-1998" l="-3996" r="-3996" t="-1997"/>
                </a:stretch>
              </a:blipFill>
              <a:ln cap="flat" cmpd="sng" w="12700">
                <a:solidFill>
                  <a:schemeClr val="dk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pic>
        <p:nvPicPr>
          <p:cNvPr id="181" name="Google Shape;181;p8">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182" name="Google Shape;182;p8"/>
          <p:cNvSpPr txBox="1"/>
          <p:nvPr/>
        </p:nvSpPr>
        <p:spPr>
          <a:xfrm>
            <a:off x="2238300" y="214325"/>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ACHIEVEMENTS</a:t>
            </a:r>
            <a:endParaRPr b="0" i="0" sz="4400" u="none" cap="none" strike="noStrike">
              <a:solidFill>
                <a:schemeClr val="lt1"/>
              </a:solidFill>
              <a:latin typeface="Times New Roman"/>
              <a:ea typeface="Times New Roman"/>
              <a:cs typeface="Times New Roman"/>
              <a:sym typeface="Times New Roman"/>
            </a:endParaRPr>
          </a:p>
        </p:txBody>
      </p:sp>
      <p:sp>
        <p:nvSpPr>
          <p:cNvPr id="183" name="Google Shape;183;p8"/>
          <p:cNvSpPr txBox="1"/>
          <p:nvPr/>
        </p:nvSpPr>
        <p:spPr>
          <a:xfrm>
            <a:off x="309600" y="1463738"/>
            <a:ext cx="11572800" cy="4942500"/>
          </a:xfrm>
          <a:prstGeom prst="rect">
            <a:avLst/>
          </a:prstGeom>
          <a:noFill/>
          <a:ln>
            <a:noFill/>
          </a:ln>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Learnt how to use GitHub and manage project.</a:t>
            </a:r>
            <a:endParaRPr b="0" i="0" sz="29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Learnt frontend and backend frameworks like React and Django.</a:t>
            </a:r>
            <a:endParaRPr b="0" i="0" sz="29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Got some insights about the real life software development process.</a:t>
            </a:r>
            <a:endParaRPr b="0" i="0" sz="29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Learnt how to handle conflicts among group members.</a:t>
            </a:r>
            <a:endParaRPr b="0" i="0" sz="29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We came out with better communication skills by the interaction in our group.</a:t>
            </a:r>
            <a:endParaRPr b="0" i="0" sz="29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pic>
        <p:nvPicPr>
          <p:cNvPr id="188" name="Google Shape;188;p9">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189" name="Google Shape;189;p9"/>
          <p:cNvSpPr txBox="1"/>
          <p:nvPr/>
        </p:nvSpPr>
        <p:spPr>
          <a:xfrm>
            <a:off x="2238300" y="227700"/>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MISTAKES</a:t>
            </a:r>
            <a:endParaRPr b="0" i="0" sz="4400" u="none" cap="none" strike="noStrike">
              <a:solidFill>
                <a:schemeClr val="lt1"/>
              </a:solidFill>
              <a:latin typeface="Times New Roman"/>
              <a:ea typeface="Times New Roman"/>
              <a:cs typeface="Times New Roman"/>
              <a:sym typeface="Times New Roman"/>
            </a:endParaRPr>
          </a:p>
        </p:txBody>
      </p:sp>
      <p:sp>
        <p:nvSpPr>
          <p:cNvPr id="190" name="Google Shape;190;p9"/>
          <p:cNvSpPr txBox="1"/>
          <p:nvPr/>
        </p:nvSpPr>
        <p:spPr>
          <a:xfrm>
            <a:off x="715650" y="1147150"/>
            <a:ext cx="10760700" cy="50949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00000"/>
              </a:lnSpc>
              <a:spcBef>
                <a:spcPts val="0"/>
              </a:spcBef>
              <a:spcAft>
                <a:spcPts val="0"/>
              </a:spcAft>
              <a:buClr>
                <a:schemeClr val="lt1"/>
              </a:buClr>
              <a:buSzPts val="2900"/>
              <a:buFont typeface="Calibri"/>
              <a:buChar char="●"/>
            </a:pPr>
            <a:r>
              <a:rPr b="0" i="0" lang="en-US" sz="2900" u="none" cap="none" strike="noStrike">
                <a:solidFill>
                  <a:schemeClr val="lt1"/>
                </a:solidFill>
                <a:latin typeface="Times New Roman"/>
                <a:ea typeface="Times New Roman"/>
                <a:cs typeface="Times New Roman"/>
                <a:sym typeface="Times New Roman"/>
              </a:rPr>
              <a:t>Loading animations could have added at the times of data fetching from the backend.</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We could have improved on better file organization.</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We could have maintained separate flows(repos) for both backend and frontend to avoid any possible conflicts.</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We could have improved on quality of our our work if we would have followed the documentations from the beginning rather than starting later.</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Reviewing code before committing to repo could have been a better option.</a:t>
            </a:r>
            <a:endParaRPr b="0" i="0" sz="2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pic>
        <p:nvPicPr>
          <p:cNvPr id="195" name="Google Shape;195;p11">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96" name="Google Shape;196;p11"/>
          <p:cNvSpPr txBox="1"/>
          <p:nvPr/>
        </p:nvSpPr>
        <p:spPr>
          <a:xfrm>
            <a:off x="388450" y="174150"/>
            <a:ext cx="11415600" cy="91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OVERALL RATING OF SOFTWARE</a:t>
            </a:r>
            <a:endParaRPr b="0" i="0" sz="4400" u="none" cap="none" strike="noStrike">
              <a:solidFill>
                <a:schemeClr val="lt1"/>
              </a:solidFill>
              <a:latin typeface="Times New Roman"/>
              <a:ea typeface="Times New Roman"/>
              <a:cs typeface="Times New Roman"/>
              <a:sym typeface="Times New Roman"/>
            </a:endParaRPr>
          </a:p>
        </p:txBody>
      </p:sp>
      <p:sp>
        <p:nvSpPr>
          <p:cNvPr id="197" name="Google Shape;197;p11"/>
          <p:cNvSpPr txBox="1"/>
          <p:nvPr/>
        </p:nvSpPr>
        <p:spPr>
          <a:xfrm>
            <a:off x="189250" y="2493550"/>
            <a:ext cx="11814000" cy="22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Calibri"/>
                <a:ea typeface="Calibri"/>
                <a:cs typeface="Calibri"/>
                <a:sym typeface="Calibri"/>
              </a:rPr>
              <a:t>                                            </a:t>
            </a:r>
            <a:r>
              <a:rPr b="0" i="0" lang="en-US" sz="4000" u="none" cap="none" strike="noStrike">
                <a:solidFill>
                  <a:schemeClr val="lt1"/>
                </a:solidFill>
                <a:latin typeface="Times New Roman"/>
                <a:ea typeface="Times New Roman"/>
                <a:cs typeface="Times New Roman"/>
                <a:sym typeface="Times New Roman"/>
              </a:rPr>
              <a:t>8.5/10</a:t>
            </a:r>
            <a:endParaRPr b="0" i="0" sz="40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pic>
        <p:nvPicPr>
          <p:cNvPr id="202" name="Google Shape;202;p10">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203" name="Google Shape;203;p10"/>
          <p:cNvSpPr txBox="1"/>
          <p:nvPr/>
        </p:nvSpPr>
        <p:spPr>
          <a:xfrm>
            <a:off x="133950" y="93750"/>
            <a:ext cx="119076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RATING OF SOFTWARE ARTIFACTS</a:t>
            </a:r>
            <a:endParaRPr b="0" i="0" sz="4400" u="none" cap="none" strike="noStrike">
              <a:solidFill>
                <a:schemeClr val="lt1"/>
              </a:solidFill>
              <a:latin typeface="Times New Roman"/>
              <a:ea typeface="Times New Roman"/>
              <a:cs typeface="Times New Roman"/>
              <a:sym typeface="Times New Roman"/>
            </a:endParaRPr>
          </a:p>
        </p:txBody>
      </p:sp>
      <p:sp>
        <p:nvSpPr>
          <p:cNvPr id="204" name="Google Shape;204;p10"/>
          <p:cNvSpPr txBox="1"/>
          <p:nvPr/>
        </p:nvSpPr>
        <p:spPr>
          <a:xfrm>
            <a:off x="40175" y="1259075"/>
            <a:ext cx="121296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imes New Roman"/>
                <a:ea typeface="Times New Roman"/>
                <a:cs typeface="Times New Roman"/>
                <a:sym typeface="Times New Roman"/>
              </a:rPr>
              <a:t>Rating of Software Artifacts : 4/5  </a:t>
            </a:r>
            <a:endParaRPr b="0" i="0" sz="40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pic>
        <p:nvPicPr>
          <p:cNvPr id="209" name="Google Shape;209;p12">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210" name="Google Shape;210;p12"/>
          <p:cNvSpPr txBox="1"/>
          <p:nvPr/>
        </p:nvSpPr>
        <p:spPr>
          <a:xfrm>
            <a:off x="133950" y="1272475"/>
            <a:ext cx="11880900" cy="51969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chemeClr val="lt1"/>
              </a:buClr>
              <a:buSzPts val="3700"/>
              <a:buFont typeface="Times New Roman"/>
              <a:buChar char="●"/>
            </a:pPr>
            <a:r>
              <a:rPr b="0" i="0" lang="en-US" sz="3700" u="none" cap="none" strike="noStrike">
                <a:solidFill>
                  <a:schemeClr val="lt1"/>
                </a:solidFill>
                <a:latin typeface="Times New Roman"/>
                <a:ea typeface="Times New Roman"/>
                <a:cs typeface="Times New Roman"/>
                <a:sym typeface="Times New Roman"/>
              </a:rPr>
              <a:t>GITHUB REPOSITORY </a:t>
            </a:r>
            <a:r>
              <a:rPr b="0" i="0" lang="en-US" sz="3700" u="sng" cap="none" strike="noStrike">
                <a:solidFill>
                  <a:schemeClr val="hlink"/>
                </a:solidFill>
                <a:latin typeface="Times New Roman"/>
                <a:ea typeface="Times New Roman"/>
                <a:cs typeface="Times New Roman"/>
                <a:sym typeface="Times New Roman"/>
                <a:hlinkClick r:id="rId6"/>
              </a:rPr>
              <a:t>https://github.com/</a:t>
            </a:r>
            <a:r>
              <a:rPr lang="en-US" sz="3700" u="sng">
                <a:solidFill>
                  <a:schemeClr val="hlink"/>
                </a:solidFill>
                <a:latin typeface="Times New Roman"/>
                <a:ea typeface="Times New Roman"/>
                <a:cs typeface="Times New Roman"/>
                <a:sym typeface="Times New Roman"/>
                <a:hlinkClick r:id="rId7"/>
              </a:rPr>
              <a:t>tipsijadav610</a:t>
            </a:r>
            <a:r>
              <a:rPr b="0" i="0" lang="en-US" sz="3700" u="sng" cap="none" strike="noStrike">
                <a:solidFill>
                  <a:schemeClr val="hlink"/>
                </a:solidFill>
                <a:latin typeface="Times New Roman"/>
                <a:ea typeface="Times New Roman"/>
                <a:cs typeface="Times New Roman"/>
                <a:sym typeface="Times New Roman"/>
                <a:hlinkClick r:id="rId8"/>
              </a:rPr>
              <a:t>/Group18-Predicting-League-of-Legends-Analytics.git</a:t>
            </a:r>
            <a:endParaRPr b="0" i="0" sz="3700" u="none" cap="none" strike="noStrike">
              <a:solidFill>
                <a:schemeClr val="lt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lt1"/>
              </a:buClr>
              <a:buSzPts val="3700"/>
              <a:buFont typeface="Times New Roman"/>
              <a:buChar char="●"/>
            </a:pPr>
            <a:r>
              <a:rPr b="0" i="0" lang="en-US" sz="3700" u="none" cap="none" strike="noStrike">
                <a:solidFill>
                  <a:schemeClr val="lt1"/>
                </a:solidFill>
                <a:latin typeface="Times New Roman"/>
                <a:ea typeface="Times New Roman"/>
                <a:cs typeface="Times New Roman"/>
                <a:sym typeface="Times New Roman"/>
              </a:rPr>
              <a:t>WEBSITE LINK </a:t>
            </a:r>
            <a:endParaRPr b="0" i="0" sz="37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700"/>
              <a:buFont typeface="Arial"/>
              <a:buNone/>
            </a:pPr>
            <a:r>
              <a:rPr b="0" i="0" lang="en-US" sz="3700" u="sng" cap="none" strike="noStrike">
                <a:solidFill>
                  <a:schemeClr val="hlink"/>
                </a:solidFill>
                <a:latin typeface="Times New Roman"/>
                <a:ea typeface="Times New Roman"/>
                <a:cs typeface="Times New Roman"/>
                <a:sym typeface="Times New Roman"/>
                <a:hlinkClick r:id="rId9"/>
              </a:rPr>
              <a:t>https://tinyurl.com/LoL-Analytics</a:t>
            </a:r>
            <a:endParaRPr b="0" i="0" sz="37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grpSp>
        <p:nvGrpSpPr>
          <p:cNvPr id="215" name="Google Shape;215;p13"/>
          <p:cNvGrpSpPr/>
          <p:nvPr/>
        </p:nvGrpSpPr>
        <p:grpSpPr>
          <a:xfrm>
            <a:off x="3341511" y="258228"/>
            <a:ext cx="5508900" cy="892576"/>
            <a:chOff x="3341511" y="258228"/>
            <a:chExt cx="5508900" cy="892576"/>
          </a:xfrm>
        </p:grpSpPr>
        <p:sp>
          <p:nvSpPr>
            <p:cNvPr id="216" name="Google Shape;216;p13"/>
            <p:cNvSpPr txBox="1"/>
            <p:nvPr/>
          </p:nvSpPr>
          <p:spPr>
            <a:xfrm>
              <a:off x="3341511" y="258228"/>
              <a:ext cx="5508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
            <p:cNvSpPr txBox="1"/>
            <p:nvPr/>
          </p:nvSpPr>
          <p:spPr>
            <a:xfrm>
              <a:off x="4030132" y="843004"/>
              <a:ext cx="4143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8" name="Google Shape;218;p13">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219" name="Google Shape;219;p13"/>
          <p:cNvSpPr txBox="1"/>
          <p:nvPr/>
        </p:nvSpPr>
        <p:spPr>
          <a:xfrm>
            <a:off x="2238300" y="2638725"/>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DEMO OF PROJECT</a:t>
            </a:r>
            <a:endParaRPr b="0" i="0" sz="44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75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4"/>
          <p:cNvSpPr txBox="1"/>
          <p:nvPr/>
        </p:nvSpPr>
        <p:spPr>
          <a:xfrm>
            <a:off x="3449999" y="2474892"/>
            <a:ext cx="5508900" cy="90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chemeClr val="lt1"/>
                </a:solidFill>
                <a:latin typeface="Times New Roman"/>
                <a:ea typeface="Times New Roman"/>
                <a:cs typeface="Times New Roman"/>
                <a:sym typeface="Times New Roman"/>
              </a:rPr>
              <a:t>THANK YOU</a:t>
            </a:r>
            <a:endParaRPr b="0" i="0" sz="2300" u="none" cap="none" strike="noStrike">
              <a:solidFill>
                <a:srgbClr val="000000"/>
              </a:solidFill>
              <a:latin typeface="Times New Roman"/>
              <a:ea typeface="Times New Roman"/>
              <a:cs typeface="Times New Roman"/>
              <a:sym typeface="Times New Roman"/>
            </a:endParaRPr>
          </a:p>
        </p:txBody>
      </p:sp>
      <p:grpSp>
        <p:nvGrpSpPr>
          <p:cNvPr id="225" name="Google Shape;225;p24"/>
          <p:cNvGrpSpPr/>
          <p:nvPr/>
        </p:nvGrpSpPr>
        <p:grpSpPr>
          <a:xfrm>
            <a:off x="5135879" y="3244333"/>
            <a:ext cx="1920240" cy="91440"/>
            <a:chOff x="4831644" y="3200400"/>
            <a:chExt cx="1920240" cy="91440"/>
          </a:xfrm>
        </p:grpSpPr>
        <p:sp>
          <p:nvSpPr>
            <p:cNvPr id="226" name="Google Shape;226;p24"/>
            <p:cNvSpPr/>
            <p:nvPr/>
          </p:nvSpPr>
          <p:spPr>
            <a:xfrm>
              <a:off x="4831644" y="3200400"/>
              <a:ext cx="640080" cy="91440"/>
            </a:xfrm>
            <a:prstGeom prst="rect">
              <a:avLst/>
            </a:prstGeom>
            <a:solidFill>
              <a:srgbClr val="EF3425"/>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24"/>
            <p:cNvSpPr/>
            <p:nvPr/>
          </p:nvSpPr>
          <p:spPr>
            <a:xfrm>
              <a:off x="5471724" y="3200400"/>
              <a:ext cx="640080" cy="91440"/>
            </a:xfrm>
            <a:prstGeom prst="rect">
              <a:avLst/>
            </a:prstGeom>
            <a:solidFill>
              <a:srgbClr val="8397B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24"/>
            <p:cNvSpPr/>
            <p:nvPr/>
          </p:nvSpPr>
          <p:spPr>
            <a:xfrm>
              <a:off x="6111804" y="3200400"/>
              <a:ext cx="640080" cy="91440"/>
            </a:xfrm>
            <a:prstGeom prst="rect">
              <a:avLst/>
            </a:prstGeom>
            <a:solidFill>
              <a:srgbClr val="44546B"/>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29" name="Google Shape;229;p24">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
          <p:cNvSpPr txBox="1"/>
          <p:nvPr/>
        </p:nvSpPr>
        <p:spPr>
          <a:xfrm>
            <a:off x="3341561" y="338578"/>
            <a:ext cx="5508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Times New Roman"/>
                <a:ea typeface="Times New Roman"/>
                <a:cs typeface="Times New Roman"/>
                <a:sym typeface="Times New Roman"/>
              </a:rPr>
              <a:t>INTRODUCTION</a:t>
            </a:r>
            <a:endParaRPr b="0" i="0" sz="1400" u="none" cap="none" strike="noStrike">
              <a:solidFill>
                <a:srgbClr val="000000"/>
              </a:solidFill>
              <a:latin typeface="Times New Roman"/>
              <a:ea typeface="Times New Roman"/>
              <a:cs typeface="Times New Roman"/>
              <a:sym typeface="Times New Roman"/>
            </a:endParaRPr>
          </a:p>
        </p:txBody>
      </p:sp>
      <p:pic>
        <p:nvPicPr>
          <p:cNvPr id="123" name="Google Shape;123;p2">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24" name="Google Shape;124;p2"/>
          <p:cNvSpPr txBox="1"/>
          <p:nvPr/>
        </p:nvSpPr>
        <p:spPr>
          <a:xfrm>
            <a:off x="243900" y="1741275"/>
            <a:ext cx="11704200" cy="4187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000"/>
              <a:buFont typeface="Arial"/>
              <a:buNone/>
            </a:pPr>
            <a:r>
              <a:rPr b="0" i="0" lang="en-US" sz="3000" u="none" cap="none" strike="noStrike">
                <a:solidFill>
                  <a:schemeClr val="lt1"/>
                </a:solidFill>
                <a:latin typeface="Times New Roman"/>
                <a:ea typeface="Times New Roman"/>
                <a:cs typeface="Times New Roman"/>
                <a:sym typeface="Times New Roman"/>
              </a:rPr>
              <a:t>An analysis tool for the popular online game League of Legends. The system is designed to help players analyze previous games and, using personalized trends, generate suggestions on the optimal way to approach a current game or how best to improve in the future. </a:t>
            </a:r>
            <a:endParaRPr b="1" i="0" sz="35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pic>
        <p:nvPicPr>
          <p:cNvPr id="130" name="Google Shape;130;p3">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31" name="Google Shape;131;p3"/>
          <p:cNvSpPr txBox="1"/>
          <p:nvPr/>
        </p:nvSpPr>
        <p:spPr>
          <a:xfrm>
            <a:off x="2238300" y="321450"/>
            <a:ext cx="7715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imes New Roman"/>
                <a:ea typeface="Times New Roman"/>
                <a:cs typeface="Times New Roman"/>
                <a:sym typeface="Times New Roman"/>
              </a:rPr>
              <a:t>CONTRIBUTION</a:t>
            </a:r>
            <a:endParaRPr b="0" i="0" sz="4000" u="none" cap="none" strike="noStrike">
              <a:solidFill>
                <a:schemeClr val="lt1"/>
              </a:solidFill>
              <a:latin typeface="Times New Roman"/>
              <a:ea typeface="Times New Roman"/>
              <a:cs typeface="Times New Roman"/>
              <a:sym typeface="Times New Roman"/>
            </a:endParaRPr>
          </a:p>
        </p:txBody>
      </p:sp>
      <p:graphicFrame>
        <p:nvGraphicFramePr>
          <p:cNvPr id="132" name="Google Shape;132;p3"/>
          <p:cNvGraphicFramePr/>
          <p:nvPr/>
        </p:nvGraphicFramePr>
        <p:xfrm>
          <a:off x="818575" y="1121850"/>
          <a:ext cx="3000000" cy="3000000"/>
        </p:xfrm>
        <a:graphic>
          <a:graphicData uri="http://schemas.openxmlformats.org/drawingml/2006/table">
            <a:tbl>
              <a:tblPr>
                <a:noFill/>
                <a:tableStyleId>{052E8E95-C865-442D-82F7-5A200B1D7551}</a:tableStyleId>
              </a:tblPr>
              <a:tblGrid>
                <a:gridCol w="3000350"/>
                <a:gridCol w="7286650"/>
              </a:tblGrid>
              <a:tr h="16629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TIPSI JADAV - 201801091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LEADERBOARD, HOW TO PLAY BACKEND </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COLLECT LEADERBOARD DATA FROM RIOT API</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NON - FUNCTIONAL REQUIREMENTS</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USER STORIES PRIORITIZATION</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BLACK BOX TESTING</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SEQUENCE DIAGRAM</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PPT AND FINAL SRS COMPILATION</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VRUSHTI DHOLA - 201801137</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TIER LIST, PERSONAL STATS BACKEND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NON - FUNCTIONAL REQUIREMENTS</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BLACK BOX TESTING</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ACTIVITY DIAGRAM</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DHRUV CHAVDA - 201801151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DASHBOARD, LOGIN, LEADERBOARD, CHAMPIONS DETAILS, SUGGESTIONS FRONTEND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INTERVIEW</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DEPLOYMENT DIAGRAM</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DEMO VIDEO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MAYANK HARNESHA - 201801223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HOW TO PLAY FRONTEND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GUI TESTING</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SEQUENCE DIAGRAM</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STATE DIAGRAM</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pic>
        <p:nvPicPr>
          <p:cNvPr id="138" name="Google Shape;138;gd4ff887f1a_4_8">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39" name="Google Shape;139;gd4ff887f1a_4_8"/>
          <p:cNvSpPr txBox="1"/>
          <p:nvPr/>
        </p:nvSpPr>
        <p:spPr>
          <a:xfrm>
            <a:off x="2238300" y="321450"/>
            <a:ext cx="7715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imes New Roman"/>
                <a:ea typeface="Times New Roman"/>
                <a:cs typeface="Times New Roman"/>
                <a:sym typeface="Times New Roman"/>
              </a:rPr>
              <a:t>CONTRIBUTION</a:t>
            </a:r>
            <a:endParaRPr b="0" i="0" sz="4000" u="none" cap="none" strike="noStrike">
              <a:solidFill>
                <a:schemeClr val="lt1"/>
              </a:solidFill>
              <a:latin typeface="Times New Roman"/>
              <a:ea typeface="Times New Roman"/>
              <a:cs typeface="Times New Roman"/>
              <a:sym typeface="Times New Roman"/>
            </a:endParaRPr>
          </a:p>
        </p:txBody>
      </p:sp>
      <p:graphicFrame>
        <p:nvGraphicFramePr>
          <p:cNvPr id="140" name="Google Shape;140;gd4ff887f1a_4_8"/>
          <p:cNvGraphicFramePr/>
          <p:nvPr/>
        </p:nvGraphicFramePr>
        <p:xfrm>
          <a:off x="885525" y="1312675"/>
          <a:ext cx="3000000" cy="3000000"/>
        </p:xfrm>
        <a:graphic>
          <a:graphicData uri="http://schemas.openxmlformats.org/drawingml/2006/table">
            <a:tbl>
              <a:tblPr>
                <a:noFill/>
                <a:tableStyleId>{052E8E95-C865-442D-82F7-5A200B1D7551}</a:tableStyleId>
              </a:tblPr>
              <a:tblGrid>
                <a:gridCol w="2839650"/>
                <a:gridCol w="74473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MEET DADHANIA - 201801254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UPCOMING OR ACTIVE LEAGUE INFORMATION, PERSONAL STATS BACKEND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COLLECTING UPCOMING OR ACTIVE LEAGUE DATA FROM RIOT API</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BHARGAV DAVE - 201801402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DASHBOARD, ITEMS PAGE, PERSONAL STATS, COMPARE PAGE FRONTEND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DOMAIN REQUIREMENTS</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LITERATURE REVIEW</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DEMO VIDEO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KRUTARTH PATEL - 201801429</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LOGIN, ITEMS PAGE, DOWNLOAD APP PAGE FRONTEND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GUI TESTING</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STATE DIAGRAM</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SEQUENCE DIAGRAM</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DEEP PATEL - 201801443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LOGIN/REGISTRATION, SUGGESTIONS, COMPARISON BACKEND</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COLLECT CHAMPION DATA FOR A PARTICULAR SUMMONER NAME</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FUNCTIONAL REQUIREMENTS</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USE CASE DIAGRAM</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pic>
        <p:nvPicPr>
          <p:cNvPr id="146" name="Google Shape;146;gd4ff887f1a_4_15">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47" name="Google Shape;147;gd4ff887f1a_4_15"/>
          <p:cNvSpPr txBox="1"/>
          <p:nvPr/>
        </p:nvSpPr>
        <p:spPr>
          <a:xfrm>
            <a:off x="2238300" y="321450"/>
            <a:ext cx="7715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imes New Roman"/>
                <a:ea typeface="Times New Roman"/>
                <a:cs typeface="Times New Roman"/>
                <a:sym typeface="Times New Roman"/>
              </a:rPr>
              <a:t>CONTRIBUTION</a:t>
            </a:r>
            <a:endParaRPr b="0" i="0" sz="4000" u="none" cap="none" strike="noStrike">
              <a:solidFill>
                <a:schemeClr val="lt1"/>
              </a:solidFill>
              <a:latin typeface="Times New Roman"/>
              <a:ea typeface="Times New Roman"/>
              <a:cs typeface="Times New Roman"/>
              <a:sym typeface="Times New Roman"/>
            </a:endParaRPr>
          </a:p>
        </p:txBody>
      </p:sp>
      <p:graphicFrame>
        <p:nvGraphicFramePr>
          <p:cNvPr id="148" name="Google Shape;148;gd4ff887f1a_4_15"/>
          <p:cNvGraphicFramePr/>
          <p:nvPr/>
        </p:nvGraphicFramePr>
        <p:xfrm>
          <a:off x="952500" y="1326050"/>
          <a:ext cx="3000000" cy="3000000"/>
        </p:xfrm>
        <a:graphic>
          <a:graphicData uri="http://schemas.openxmlformats.org/drawingml/2006/table">
            <a:tbl>
              <a:tblPr>
                <a:noFill/>
                <a:tableStyleId>{052E8E95-C865-442D-82F7-5A200B1D7551}</a:tableStyleId>
              </a:tblPr>
              <a:tblGrid>
                <a:gridCol w="2853050"/>
                <a:gridCol w="7433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PARTH BHOI - 201801464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REAL TIME ANALYSIS APP</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COLLECT CHAMPIONS, SUMMONER, ITEMS DATE FROM RIOT API</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FUNCTIONAL REQUIREMENTS</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INTERVIEW</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DEMO VIDEO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Times New Roman"/>
                          <a:ea typeface="Times New Roman"/>
                          <a:cs typeface="Times New Roman"/>
                          <a:sym typeface="Times New Roman"/>
                        </a:rPr>
                        <a:t>BHARGAV PATEL - 201801465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REAL TIME ANALYSIS APP</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GOOGLE FORM</a:t>
                      </a:r>
                      <a:endParaRPr sz="1400" u="none" cap="none" strike="noStrike">
                        <a:solidFill>
                          <a:schemeClr val="lt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lt1"/>
                        </a:buClr>
                        <a:buSzPts val="1400"/>
                        <a:buFont typeface="Times New Roman"/>
                        <a:buChar char="●"/>
                      </a:pPr>
                      <a:r>
                        <a:rPr lang="en-US" sz="1400" u="none" cap="none" strike="noStrike">
                          <a:solidFill>
                            <a:schemeClr val="lt1"/>
                          </a:solidFill>
                          <a:latin typeface="Times New Roman"/>
                          <a:ea typeface="Times New Roman"/>
                          <a:cs typeface="Times New Roman"/>
                          <a:sym typeface="Times New Roman"/>
                        </a:rPr>
                        <a:t>USE CASE DIAGRAM</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pic>
        <p:nvPicPr>
          <p:cNvPr id="153" name="Google Shape;153;p4">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154" name="Google Shape;154;p4"/>
          <p:cNvSpPr txBox="1"/>
          <p:nvPr/>
        </p:nvSpPr>
        <p:spPr>
          <a:xfrm>
            <a:off x="2238300" y="281275"/>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OBJECTIVES</a:t>
            </a:r>
            <a:endParaRPr b="0" i="0" sz="4400" u="none" cap="none" strike="noStrike">
              <a:solidFill>
                <a:schemeClr val="lt1"/>
              </a:solidFill>
              <a:latin typeface="Times New Roman"/>
              <a:ea typeface="Times New Roman"/>
              <a:cs typeface="Times New Roman"/>
              <a:sym typeface="Times New Roman"/>
            </a:endParaRPr>
          </a:p>
        </p:txBody>
      </p:sp>
      <p:sp>
        <p:nvSpPr>
          <p:cNvPr id="155" name="Google Shape;155;p4"/>
          <p:cNvSpPr txBox="1"/>
          <p:nvPr/>
        </p:nvSpPr>
        <p:spPr>
          <a:xfrm>
            <a:off x="160725" y="1218900"/>
            <a:ext cx="11867700" cy="52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lt1"/>
              </a:buClr>
              <a:buSzPts val="2400"/>
              <a:buFont typeface="Calibri"/>
              <a:buChar char="●"/>
            </a:pPr>
            <a:r>
              <a:rPr b="0" i="0" lang="en-US" sz="2400" u="none" cap="none" strike="noStrike">
                <a:solidFill>
                  <a:schemeClr val="lt1"/>
                </a:solidFill>
                <a:latin typeface="Times New Roman"/>
                <a:ea typeface="Times New Roman"/>
                <a:cs typeface="Times New Roman"/>
                <a:sym typeface="Times New Roman"/>
              </a:rPr>
              <a:t>The main objective of this project to build a website that can help new and less experienced player who don’t have much idea about League of Legends.</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lt1"/>
              </a:buClr>
              <a:buSzPts val="2400"/>
              <a:buFont typeface="Times New Roman"/>
              <a:buChar char="●"/>
            </a:pPr>
            <a:r>
              <a:rPr b="0" i="0" lang="en-US" sz="2400" u="none" cap="none" strike="noStrike">
                <a:solidFill>
                  <a:schemeClr val="lt1"/>
                </a:solidFill>
                <a:latin typeface="Times New Roman"/>
                <a:ea typeface="Times New Roman"/>
                <a:cs typeface="Times New Roman"/>
                <a:sym typeface="Times New Roman"/>
              </a:rPr>
              <a:t>This website will help players to get suggestions for their future games based on their past performances.</a:t>
            </a:r>
            <a:endParaRPr b="0" i="0" sz="2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lt1"/>
              </a:buClr>
              <a:buSzPts val="2400"/>
              <a:buFont typeface="Times New Roman"/>
              <a:buChar char="●"/>
            </a:pPr>
            <a:r>
              <a:rPr b="0" i="0" lang="en-US" sz="2400" u="none" cap="none" strike="noStrike">
                <a:solidFill>
                  <a:schemeClr val="lt1"/>
                </a:solidFill>
                <a:latin typeface="Times New Roman"/>
                <a:ea typeface="Times New Roman"/>
                <a:cs typeface="Times New Roman"/>
                <a:sym typeface="Times New Roman"/>
              </a:rPr>
              <a:t>Users can download app from the website, with the help of that they can get real time match analysis.</a:t>
            </a:r>
            <a:endParaRPr b="0" i="0" sz="2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lt1"/>
              </a:buClr>
              <a:buSzPts val="2400"/>
              <a:buFont typeface="Times New Roman"/>
              <a:buChar char="●"/>
            </a:pPr>
            <a:r>
              <a:rPr b="0" i="0" lang="en-US" sz="2400" u="none" cap="none" strike="noStrike">
                <a:solidFill>
                  <a:schemeClr val="lt1"/>
                </a:solidFill>
                <a:latin typeface="Times New Roman"/>
                <a:ea typeface="Times New Roman"/>
                <a:cs typeface="Times New Roman"/>
                <a:sym typeface="Times New Roman"/>
              </a:rPr>
              <a:t>They can compare their current stats with other players.</a:t>
            </a:r>
            <a:endParaRPr b="0" i="0" sz="2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lt1"/>
              </a:buClr>
              <a:buSzPts val="2400"/>
              <a:buFont typeface="Times New Roman"/>
              <a:buChar char="●"/>
            </a:pPr>
            <a:r>
              <a:rPr b="0" i="0" lang="en-US" sz="2400" u="none" cap="none" strike="noStrike">
                <a:solidFill>
                  <a:schemeClr val="lt1"/>
                </a:solidFill>
                <a:latin typeface="Times New Roman"/>
                <a:ea typeface="Times New Roman"/>
                <a:cs typeface="Times New Roman"/>
                <a:sym typeface="Times New Roman"/>
              </a:rPr>
              <a:t>Users who are new to the League of Legends game can learn how to play the game.</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pic>
        <p:nvPicPr>
          <p:cNvPr id="160" name="Google Shape;160;p5">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61" name="Google Shape;161;p5"/>
          <p:cNvSpPr txBox="1"/>
          <p:nvPr/>
        </p:nvSpPr>
        <p:spPr>
          <a:xfrm>
            <a:off x="2238300" y="153850"/>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Milestones</a:t>
            </a:r>
            <a:endParaRPr b="0" i="0" sz="4400" u="none" cap="none" strike="noStrike">
              <a:solidFill>
                <a:schemeClr val="lt1"/>
              </a:solidFill>
              <a:latin typeface="Times New Roman"/>
              <a:ea typeface="Times New Roman"/>
              <a:cs typeface="Times New Roman"/>
              <a:sym typeface="Times New Roman"/>
            </a:endParaRPr>
          </a:p>
        </p:txBody>
      </p:sp>
      <p:sp>
        <p:nvSpPr>
          <p:cNvPr id="162" name="Google Shape;162;p5"/>
          <p:cNvSpPr txBox="1"/>
          <p:nvPr/>
        </p:nvSpPr>
        <p:spPr>
          <a:xfrm>
            <a:off x="235800" y="1015750"/>
            <a:ext cx="11720400" cy="56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Times New Roman"/>
                <a:ea typeface="Times New Roman"/>
                <a:cs typeface="Times New Roman"/>
                <a:sym typeface="Times New Roman"/>
              </a:rPr>
              <a:t>Sprint 1 :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Build a basic GUI to understand the usability of our website,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Downloaded API assets.</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Times New Roman"/>
                <a:ea typeface="Times New Roman"/>
                <a:cs typeface="Times New Roman"/>
                <a:sym typeface="Times New Roman"/>
              </a:rPr>
              <a:t>Sprint 2 :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Basic React model for our GUI, with Login and Signup along with statistics and some other functionalities.</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API data extraction (Cleaning of data).</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Times New Roman"/>
                <a:ea typeface="Times New Roman"/>
                <a:cs typeface="Times New Roman"/>
                <a:sym typeface="Times New Roman"/>
              </a:rPr>
              <a:t>Sprint 3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Finalized the GUI with all functionalities.</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Real Time Game analysis tool for windows.</a:t>
            </a:r>
            <a:endParaRPr b="0" i="0" sz="2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pic>
        <p:nvPicPr>
          <p:cNvPr id="167" name="Google Shape;167;p6">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68" name="Google Shape;168;p6"/>
          <p:cNvSpPr txBox="1"/>
          <p:nvPr/>
        </p:nvSpPr>
        <p:spPr>
          <a:xfrm>
            <a:off x="2238300" y="281275"/>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TECH STACK</a:t>
            </a:r>
            <a:endParaRPr b="0" i="0" sz="4400" u="none" cap="none" strike="noStrike">
              <a:solidFill>
                <a:schemeClr val="lt1"/>
              </a:solidFill>
              <a:latin typeface="Times New Roman"/>
              <a:ea typeface="Times New Roman"/>
              <a:cs typeface="Times New Roman"/>
              <a:sym typeface="Times New Roman"/>
            </a:endParaRPr>
          </a:p>
        </p:txBody>
      </p:sp>
      <p:sp>
        <p:nvSpPr>
          <p:cNvPr id="169" name="Google Shape;169;p6"/>
          <p:cNvSpPr txBox="1"/>
          <p:nvPr/>
        </p:nvSpPr>
        <p:spPr>
          <a:xfrm>
            <a:off x="401825" y="1513575"/>
            <a:ext cx="11402400" cy="4882200"/>
          </a:xfrm>
          <a:prstGeom prst="rect">
            <a:avLst/>
          </a:prstGeom>
          <a:noFill/>
          <a:ln>
            <a:noFill/>
          </a:ln>
        </p:spPr>
        <p:txBody>
          <a:bodyPr anchorCtr="0" anchor="t" bIns="91425" lIns="91425" spcFirstLastPara="1" rIns="91425" wrap="square" tIns="91425">
            <a:noAutofit/>
          </a:bodyPr>
          <a:lstStyle/>
          <a:p>
            <a:pPr indent="-444500" lvl="0" marL="457200" marR="0" rtl="0" algn="l">
              <a:lnSpc>
                <a:spcPct val="100000"/>
              </a:lnSpc>
              <a:spcBef>
                <a:spcPts val="0"/>
              </a:spcBef>
              <a:spcAft>
                <a:spcPts val="0"/>
              </a:spcAft>
              <a:buClr>
                <a:schemeClr val="lt1"/>
              </a:buClr>
              <a:buSzPts val="3400"/>
              <a:buFont typeface="Times New Roman"/>
              <a:buChar char="●"/>
            </a:pPr>
            <a:r>
              <a:rPr b="0" i="0" lang="en-US" sz="3400" u="none" cap="none" strike="noStrike">
                <a:solidFill>
                  <a:schemeClr val="lt1"/>
                </a:solidFill>
                <a:latin typeface="Times New Roman"/>
                <a:ea typeface="Times New Roman"/>
                <a:cs typeface="Times New Roman"/>
                <a:sym typeface="Times New Roman"/>
              </a:rPr>
              <a:t>ReactJS with Material UI for Frontend </a:t>
            </a:r>
            <a:endParaRPr b="0" i="0" sz="3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444500" lvl="0" marL="457200" marR="0" rtl="0" algn="l">
              <a:lnSpc>
                <a:spcPct val="100000"/>
              </a:lnSpc>
              <a:spcBef>
                <a:spcPts val="0"/>
              </a:spcBef>
              <a:spcAft>
                <a:spcPts val="0"/>
              </a:spcAft>
              <a:buClr>
                <a:schemeClr val="lt1"/>
              </a:buClr>
              <a:buSzPts val="3400"/>
              <a:buFont typeface="Times New Roman"/>
              <a:buChar char="●"/>
            </a:pPr>
            <a:r>
              <a:rPr b="0" i="0" lang="en-US" sz="3400" u="none" cap="none" strike="noStrike">
                <a:solidFill>
                  <a:schemeClr val="lt1"/>
                </a:solidFill>
                <a:latin typeface="Times New Roman"/>
                <a:ea typeface="Times New Roman"/>
                <a:cs typeface="Times New Roman"/>
                <a:sym typeface="Times New Roman"/>
              </a:rPr>
              <a:t>Django for Backend</a:t>
            </a:r>
            <a:endParaRPr b="0" i="0" sz="3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444500" lvl="0" marL="457200" marR="0" rtl="0" algn="l">
              <a:lnSpc>
                <a:spcPct val="100000"/>
              </a:lnSpc>
              <a:spcBef>
                <a:spcPts val="0"/>
              </a:spcBef>
              <a:spcAft>
                <a:spcPts val="0"/>
              </a:spcAft>
              <a:buClr>
                <a:schemeClr val="lt1"/>
              </a:buClr>
              <a:buSzPts val="3400"/>
              <a:buFont typeface="Times New Roman"/>
              <a:buChar char="●"/>
            </a:pPr>
            <a:r>
              <a:rPr b="0" i="0" lang="en-US" sz="3400" u="none" cap="none" strike="noStrike">
                <a:solidFill>
                  <a:schemeClr val="lt1"/>
                </a:solidFill>
                <a:latin typeface="Times New Roman"/>
                <a:ea typeface="Times New Roman"/>
                <a:cs typeface="Times New Roman"/>
                <a:sym typeface="Times New Roman"/>
              </a:rPr>
              <a:t>Riot API</a:t>
            </a:r>
            <a:endParaRPr b="0" i="0" sz="3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444500" lvl="0" marL="457200" marR="0" rtl="0" algn="l">
              <a:lnSpc>
                <a:spcPct val="100000"/>
              </a:lnSpc>
              <a:spcBef>
                <a:spcPts val="0"/>
              </a:spcBef>
              <a:spcAft>
                <a:spcPts val="0"/>
              </a:spcAft>
              <a:buClr>
                <a:schemeClr val="lt1"/>
              </a:buClr>
              <a:buSzPts val="3400"/>
              <a:buFont typeface="Times New Roman"/>
              <a:buChar char="●"/>
            </a:pPr>
            <a:r>
              <a:rPr b="0" i="0" lang="en-US" sz="3400" u="none" cap="none" strike="noStrike">
                <a:solidFill>
                  <a:schemeClr val="lt1"/>
                </a:solidFill>
                <a:latin typeface="Times New Roman"/>
                <a:ea typeface="Times New Roman"/>
                <a:cs typeface="Times New Roman"/>
                <a:sym typeface="Times New Roman"/>
              </a:rPr>
              <a:t>Pythonanywhere for Deployment</a:t>
            </a:r>
            <a:endParaRPr b="0" i="0" sz="34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444500" lvl="0" marL="457200" marR="0" rtl="0" algn="l">
              <a:lnSpc>
                <a:spcPct val="100000"/>
              </a:lnSpc>
              <a:spcBef>
                <a:spcPts val="0"/>
              </a:spcBef>
              <a:spcAft>
                <a:spcPts val="0"/>
              </a:spcAft>
              <a:buClr>
                <a:schemeClr val="lt1"/>
              </a:buClr>
              <a:buSzPts val="3400"/>
              <a:buFont typeface="Times New Roman"/>
              <a:buChar char="●"/>
            </a:pPr>
            <a:r>
              <a:rPr b="0" i="0" lang="en-US" sz="3400" u="none" cap="none" strike="noStrike">
                <a:solidFill>
                  <a:schemeClr val="lt1"/>
                </a:solidFill>
                <a:latin typeface="Times New Roman"/>
                <a:ea typeface="Times New Roman"/>
                <a:cs typeface="Times New Roman"/>
                <a:sym typeface="Times New Roman"/>
              </a:rPr>
              <a:t>Tkinter for Windows GUI</a:t>
            </a:r>
            <a:endParaRPr b="0" i="0" sz="34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id="174" name="Google Shape;174;p7">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75" name="Google Shape;175;p7"/>
          <p:cNvSpPr txBox="1"/>
          <p:nvPr/>
        </p:nvSpPr>
        <p:spPr>
          <a:xfrm>
            <a:off x="2183325" y="334875"/>
            <a:ext cx="7715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Times New Roman"/>
                <a:ea typeface="Times New Roman"/>
                <a:cs typeface="Times New Roman"/>
                <a:sym typeface="Times New Roman"/>
              </a:rPr>
              <a:t>TAKE AWAY FROM PROJECT</a:t>
            </a:r>
            <a:endParaRPr b="0" i="0" sz="4400" u="none" cap="none" strike="noStrike">
              <a:solidFill>
                <a:schemeClr val="lt1"/>
              </a:solidFill>
              <a:latin typeface="Times New Roman"/>
              <a:ea typeface="Times New Roman"/>
              <a:cs typeface="Times New Roman"/>
              <a:sym typeface="Times New Roman"/>
            </a:endParaRPr>
          </a:p>
        </p:txBody>
      </p:sp>
      <p:sp>
        <p:nvSpPr>
          <p:cNvPr id="176" name="Google Shape;176;p7"/>
          <p:cNvSpPr txBox="1"/>
          <p:nvPr/>
        </p:nvSpPr>
        <p:spPr>
          <a:xfrm>
            <a:off x="241550" y="1586050"/>
            <a:ext cx="11827500" cy="4514100"/>
          </a:xfrm>
          <a:prstGeom prst="rect">
            <a:avLst/>
          </a:prstGeom>
          <a:noFill/>
          <a:ln>
            <a:noFill/>
          </a:ln>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Having a process model, and a plan is always helpful</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Divide and conquer</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We should use GitHub more often to keep up with the progress of our project</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Always explore for better ways</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lt1"/>
              </a:buClr>
              <a:buSzPts val="2900"/>
              <a:buFont typeface="Times New Roman"/>
              <a:buChar char="●"/>
            </a:pPr>
            <a:r>
              <a:rPr b="0" i="0" lang="en-US" sz="2900" u="none" cap="none" strike="noStrike">
                <a:solidFill>
                  <a:schemeClr val="lt1"/>
                </a:solidFill>
                <a:latin typeface="Times New Roman"/>
                <a:ea typeface="Times New Roman"/>
                <a:cs typeface="Times New Roman"/>
                <a:sym typeface="Times New Roman"/>
              </a:rPr>
              <a:t>Communicate more, help your peer </a:t>
            </a:r>
            <a:endParaRPr b="0" i="0" sz="29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2016-09-28T22:08:47Z</dcterms:created>
  <dc:creator>james</dc:creator>
</cp:coreProperties>
</file>