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70" r:id="rId3"/>
    <p:sldId id="271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A09-AE25-F512-BCB0-9A15DED59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00CD5-D811-658D-4C89-5B7E37F8C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C989-5343-2D9B-2FB4-2AB449F0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5D01-6426-154A-8F3F-B9821C5C37BA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6736A-BE8B-6EF9-C0CB-88883984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01029-DF56-7FDA-D5AC-62A59922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43F2-1FA5-D147-8262-F0894686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7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46B2-4DC0-32EA-D4F5-3CDA3426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18C25-297B-05FC-B9B3-FCB3657F1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2BFC-C7EB-7CC6-7CB8-32CB1416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5D01-6426-154A-8F3F-B9821C5C37BA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037F-5AAB-5F61-F8C2-9FC37940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3A35B-CED0-83A9-7BF1-F0440430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43F2-1FA5-D147-8262-F0894686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320ED-52B2-3BB2-2146-306BE8698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9DF76-0981-A5CC-6A6B-A3A9D12A0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F5104-0EC9-F24F-AC47-3239ED58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5D01-6426-154A-8F3F-B9821C5C37BA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58E5-35E7-1387-DE22-31A832C8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923F2-EB3E-29EE-71FF-AF1BB06B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43F2-1FA5-D147-8262-F0894686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8E6B-5A0F-EF3E-F9E1-E5B7ED7D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B7C74-1BD6-FFA3-1169-6FDBCA73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1EF5-61FF-F716-E0AB-C720350F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5D01-6426-154A-8F3F-B9821C5C37BA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5520C-0D3E-553C-6AE9-8C76FDBC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0ED82-E17A-F680-5336-09386C8B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43F2-1FA5-D147-8262-F0894686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1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0E75-066C-D8B6-E566-74848EA0A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7A348-06CC-A31A-6659-E7447AE3B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683A2-75AB-A0D2-C6E2-6A6DB31B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5D01-6426-154A-8F3F-B9821C5C37BA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3C43-70AB-D5CE-06DF-A428C924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6FF0-111F-7942-F612-9013B19C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43F2-1FA5-D147-8262-F0894686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A0B5-7473-4A1C-5393-6952CEED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A06B3-D615-F730-3AE2-53A2014EF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2FD45-8F11-8576-8208-B848B48D6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C82E2-C1FE-EE82-A35B-8B2FCEA0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5D01-6426-154A-8F3F-B9821C5C37BA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A0FF1-C65C-C53B-C1AB-54520EC0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FA4F0-647C-8EE2-A18F-F1322F7E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43F2-1FA5-D147-8262-F0894686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F152-8CDB-E73D-D66E-9E61C885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51C3E-1B2E-173B-FC69-0A18CA23A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72A83-65EA-16CA-8636-AAA5EF8ED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5B871-03AD-0FB0-284D-4D9C467D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67BF5-519C-3EC0-223F-7620C01A8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CD469-EAE0-F7D8-B617-03F9BC2F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5D01-6426-154A-8F3F-B9821C5C37BA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41FF3-CA2C-8B77-6E94-C135F918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6776D-34A3-ABDC-34BF-DEC2C1B4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43F2-1FA5-D147-8262-F0894686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978F-4DB3-2EB9-78FF-A8B1164A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44C4F-601F-9307-2665-90B9A670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5D01-6426-154A-8F3F-B9821C5C37BA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A3D62-DA74-44BF-16E7-BC012CAE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E0CB6-1A2C-9314-B1A1-4BA93258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43F2-1FA5-D147-8262-F0894686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0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B1D62-656E-4868-F0A8-8CA99EFF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5D01-6426-154A-8F3F-B9821C5C37BA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3CA91-B589-348D-3054-51D4EB29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110BB-0D4F-6361-B195-0FC57E9F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43F2-1FA5-D147-8262-F0894686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7F64-5209-62F1-F101-28BC7A33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DBCE-E674-AEBF-B691-2B3A726CE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8BE3D-9FAE-64E3-7C02-C80EC6F0E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6D6B5-C841-9FEF-03CD-9A407ACD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5D01-6426-154A-8F3F-B9821C5C37BA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CFD8B-B44B-8F55-D3C8-992CD973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318F0-C64D-32A5-34C5-5A49A119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43F2-1FA5-D147-8262-F0894686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3988-B1DF-DA2A-083D-CD908F04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B1630-98DD-95E3-862D-DAB9BD616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C0807-E909-9906-3F07-2C95AE9F9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0651B-9D0A-F59E-2D83-872555A8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5D01-6426-154A-8F3F-B9821C5C37BA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B037D-ACA4-6A3E-62C0-20E3D999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69B38-FBBC-D014-0B65-C6AAD65B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43F2-1FA5-D147-8262-F0894686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E012B-9613-02B6-F230-4FDC5D06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4E033-4F6C-05BD-FD9E-7BF2D533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628DD-8B17-CD44-E683-DDDE12475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D5D01-6426-154A-8F3F-B9821C5C37BA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1D33B-D929-CDC7-D92E-96086CCE4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F06AF-F8C5-85EB-DB6E-C25EC9886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43F2-1FA5-D147-8262-F0894686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6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791805-C0C0-8C1C-E121-A80D9ED9F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29102"/>
            <a:ext cx="7772400" cy="3999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86D799-F9DA-7638-48BC-5E93BF2D3866}"/>
              </a:ext>
            </a:extLst>
          </p:cNvPr>
          <p:cNvSpPr txBox="1"/>
          <p:nvPr/>
        </p:nvSpPr>
        <p:spPr>
          <a:xfrm>
            <a:off x="651641" y="525518"/>
            <a:ext cx="3342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www.hrarchive.or.kr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8D98A-334F-9F6D-0AFA-2B75072A2FF2}"/>
              </a:ext>
            </a:extLst>
          </p:cNvPr>
          <p:cNvSpPr txBox="1"/>
          <p:nvPr/>
        </p:nvSpPr>
        <p:spPr>
          <a:xfrm>
            <a:off x="8723586" y="4109545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search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D1D051-400C-9A2E-8442-4C97B5538C58}"/>
              </a:ext>
            </a:extLst>
          </p:cNvPr>
          <p:cNvCxnSpPr>
            <a:cxnSpLocks/>
          </p:cNvCxnSpPr>
          <p:nvPr/>
        </p:nvCxnSpPr>
        <p:spPr>
          <a:xfrm flipH="1" flipV="1">
            <a:off x="7935310" y="4256690"/>
            <a:ext cx="725214" cy="16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0EECBE-712B-42D5-CF78-4EAE3E9B3031}"/>
              </a:ext>
            </a:extLst>
          </p:cNvPr>
          <p:cNvSpPr txBox="1"/>
          <p:nvPr/>
        </p:nvSpPr>
        <p:spPr>
          <a:xfrm>
            <a:off x="538655" y="3469724"/>
            <a:ext cx="33422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Candara" panose="020E0502030303020204" pitchFamily="34" charset="0"/>
                <a:ea typeface="EB Garamond Medium" pitchFamily="2" charset="0"/>
                <a:cs typeface="EB Garamond Medium" pitchFamily="2" charset="0"/>
              </a:rPr>
              <a:t>Two search terms: </a:t>
            </a:r>
            <a:r>
              <a:rPr lang="ko-KR" altLang="en-US" sz="1400" dirty="0">
                <a:latin typeface="Candara" panose="020E0502030303020204" pitchFamily="34" charset="0"/>
                <a:cs typeface="EB Garamond Medium" pitchFamily="2" charset="0"/>
              </a:rPr>
              <a:t>인권 </a:t>
            </a:r>
            <a:r>
              <a:rPr lang="en-US" altLang="ko-KR" sz="1400" dirty="0">
                <a:latin typeface="Candara" panose="020E0502030303020204" pitchFamily="34" charset="0"/>
                <a:cs typeface="EB Garamond Medium" pitchFamily="2" charset="0"/>
              </a:rPr>
              <a:t>(human rights)</a:t>
            </a:r>
            <a:r>
              <a:rPr lang="en-US" altLang="ko-KR" sz="1400" dirty="0">
                <a:latin typeface="Candara" panose="020E0502030303020204" pitchFamily="34" charset="0"/>
                <a:ea typeface="EB Garamond Medium" pitchFamily="2" charset="0"/>
                <a:cs typeface="EB Garamond Medium" pitchFamily="2" charset="0"/>
              </a:rPr>
              <a:t>,</a:t>
            </a:r>
            <a:r>
              <a:rPr lang="ko-KR" altLang="en-US" sz="1400" dirty="0">
                <a:latin typeface="Candara" panose="020E0502030303020204" pitchFamily="34" charset="0"/>
                <a:cs typeface="EB Garamond Medium" pitchFamily="2" charset="0"/>
              </a:rPr>
              <a:t> 권리</a:t>
            </a:r>
            <a:r>
              <a:rPr lang="en-US" altLang="ko-KR" sz="1400" dirty="0">
                <a:latin typeface="Candara" panose="020E0502030303020204" pitchFamily="34" charset="0"/>
                <a:cs typeface="EB Garamond Medium" pitchFamily="2" charset="0"/>
              </a:rPr>
              <a:t> (rights)</a:t>
            </a:r>
            <a:endParaRPr lang="en-US" altLang="ko-KR" sz="1400" dirty="0">
              <a:latin typeface="Candara" panose="020E0502030303020204" pitchFamily="34" charset="0"/>
              <a:ea typeface="EB Garamond Medium" pitchFamily="2" charset="0"/>
              <a:cs typeface="EB Garamond Medium" pitchFamily="2" charset="0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Candara" panose="020E0502030303020204" pitchFamily="34" charset="0"/>
                <a:ea typeface="EB Garamond Medium" pitchFamily="2" charset="0"/>
                <a:cs typeface="EB Garamond Medium" pitchFamily="2" charset="0"/>
              </a:rPr>
              <a:t>1990.1.1</a:t>
            </a:r>
            <a:r>
              <a:rPr lang="ko-KR" altLang="en-US" sz="1400" dirty="0">
                <a:latin typeface="Candara" panose="020E0502030303020204" pitchFamily="34" charset="0"/>
                <a:cs typeface="EB Garamond Medium" pitchFamily="2" charset="0"/>
              </a:rPr>
              <a:t> </a:t>
            </a:r>
            <a:r>
              <a:rPr lang="en-US" altLang="ko-KR" sz="1400" dirty="0">
                <a:latin typeface="Candara" panose="020E0502030303020204" pitchFamily="34" charset="0"/>
                <a:ea typeface="EB Garamond Medium" pitchFamily="2" charset="0"/>
                <a:cs typeface="EB Garamond Medium" pitchFamily="2" charset="0"/>
              </a:rPr>
              <a:t>~</a:t>
            </a:r>
            <a:r>
              <a:rPr lang="ko-KR" altLang="en-US" sz="1400" dirty="0">
                <a:latin typeface="Candara" panose="020E0502030303020204" pitchFamily="34" charset="0"/>
                <a:cs typeface="EB Garamond Medium" pitchFamily="2" charset="0"/>
              </a:rPr>
              <a:t> </a:t>
            </a:r>
            <a:r>
              <a:rPr lang="en-US" altLang="ko-KR" sz="1400" dirty="0">
                <a:latin typeface="Candara" panose="020E0502030303020204" pitchFamily="34" charset="0"/>
                <a:ea typeface="EB Garamond Medium" pitchFamily="2" charset="0"/>
                <a:cs typeface="EB Garamond Medium" pitchFamily="2" charset="0"/>
              </a:rPr>
              <a:t>2024.12.31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Candara" panose="020E0502030303020204" pitchFamily="34" charset="0"/>
                <a:ea typeface="EB Garamond Medium" pitchFamily="2" charset="0"/>
                <a:cs typeface="EB Garamond Medium" pitchFamily="2" charset="0"/>
              </a:rPr>
              <a:t>Some conditions to be added (see next slides)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Candara" panose="020E0502030303020204" pitchFamily="34" charset="0"/>
                <a:ea typeface="EB Garamond Medium" pitchFamily="2" charset="0"/>
                <a:cs typeface="EB Garamond Medium" pitchFamily="2" charset="0"/>
              </a:rPr>
              <a:t>Goal: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latin typeface="Candara" panose="020E0502030303020204" pitchFamily="34" charset="0"/>
                <a:ea typeface="EB Garamond Medium" pitchFamily="2" charset="0"/>
                <a:cs typeface="EB Garamond Medium" pitchFamily="2" charset="0"/>
              </a:rPr>
              <a:t>Collecting Metadata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latin typeface="Candara" panose="020E0502030303020204" pitchFamily="34" charset="0"/>
                <a:ea typeface="EB Garamond Medium" pitchFamily="2" charset="0"/>
                <a:cs typeface="EB Garamond Medium" pitchFamily="2" charset="0"/>
              </a:rPr>
              <a:t>Download the pdf files of the items listed in the metadata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44AFB-62C9-A72D-F2F8-53E757537449}"/>
              </a:ext>
            </a:extLst>
          </p:cNvPr>
          <p:cNvSpPr txBox="1"/>
          <p:nvPr/>
        </p:nvSpPr>
        <p:spPr>
          <a:xfrm>
            <a:off x="2848303" y="5885793"/>
            <a:ext cx="572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I &amp; II</a:t>
            </a:r>
          </a:p>
        </p:txBody>
      </p:sp>
    </p:spTree>
    <p:extLst>
      <p:ext uri="{BB962C8B-B14F-4D97-AF65-F5344CB8AC3E}">
        <p14:creationId xmlns:p14="http://schemas.microsoft.com/office/powerpoint/2010/main" val="237834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A918D4-AE5B-7DFC-05DA-1E9959CF4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83" y="426294"/>
            <a:ext cx="7772400" cy="37068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8076F4-E27E-309E-AA91-CE90F2776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352" y="1599687"/>
            <a:ext cx="7772400" cy="33643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456B6E-B032-8C49-20F9-0F9C756696CB}"/>
              </a:ext>
            </a:extLst>
          </p:cNvPr>
          <p:cNvCxnSpPr/>
          <p:nvPr/>
        </p:nvCxnSpPr>
        <p:spPr>
          <a:xfrm>
            <a:off x="1334814" y="2522483"/>
            <a:ext cx="2217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54EE63-C246-9695-9A62-31AE3D5109F8}"/>
              </a:ext>
            </a:extLst>
          </p:cNvPr>
          <p:cNvSpPr txBox="1"/>
          <p:nvPr/>
        </p:nvSpPr>
        <p:spPr>
          <a:xfrm>
            <a:off x="5665074" y="1356382"/>
            <a:ext cx="5893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first trial generates 5 columns: </a:t>
            </a:r>
            <a:r>
              <a:rPr lang="ko-KR" altLang="en-US" dirty="0"/>
              <a:t>순번 </a:t>
            </a:r>
            <a:r>
              <a:rPr lang="en-US" altLang="ko-KR" dirty="0"/>
              <a:t>(id),</a:t>
            </a:r>
            <a:r>
              <a:rPr lang="ko-KR" altLang="en-US" dirty="0"/>
              <a:t> 제목</a:t>
            </a:r>
            <a:r>
              <a:rPr lang="en-US" altLang="ko-KR" dirty="0"/>
              <a:t> (title),</a:t>
            </a:r>
            <a:r>
              <a:rPr lang="ko-KR" altLang="en-US" dirty="0"/>
              <a:t> </a:t>
            </a:r>
            <a:r>
              <a:rPr lang="ko-KR" altLang="en-US" dirty="0" err="1"/>
              <a:t>생산처</a:t>
            </a:r>
            <a:r>
              <a:rPr lang="en-US" altLang="ko-KR" dirty="0"/>
              <a:t> (author),</a:t>
            </a:r>
            <a:r>
              <a:rPr lang="ko-KR" altLang="en-US" dirty="0"/>
              <a:t> 생산일자</a:t>
            </a:r>
            <a:r>
              <a:rPr lang="en-US" altLang="ko-KR" dirty="0"/>
              <a:t> (date),</a:t>
            </a:r>
            <a:r>
              <a:rPr lang="ko-KR" altLang="en-US" dirty="0"/>
              <a:t> 형태</a:t>
            </a:r>
            <a:r>
              <a:rPr lang="en-US" altLang="ko-KR" dirty="0"/>
              <a:t> (type)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A654D-1D57-5809-91EF-EC08AA4EC856}"/>
              </a:ext>
            </a:extLst>
          </p:cNvPr>
          <p:cNvSpPr txBox="1"/>
          <p:nvPr/>
        </p:nvSpPr>
        <p:spPr>
          <a:xfrm>
            <a:off x="9333186" y="2207172"/>
            <a:ext cx="222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should be one of the followings: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B6602-2F03-6EEF-4B09-F5DD79D4A544}"/>
              </a:ext>
            </a:extLst>
          </p:cNvPr>
          <p:cNvSpPr txBox="1"/>
          <p:nvPr/>
        </p:nvSpPr>
        <p:spPr>
          <a:xfrm>
            <a:off x="9438289" y="2853503"/>
            <a:ext cx="260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보도자료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press release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A05FF-D6AF-05F6-48AA-CD9A150F0B45}"/>
              </a:ext>
            </a:extLst>
          </p:cNvPr>
          <p:cNvSpPr txBox="1"/>
          <p:nvPr/>
        </p:nvSpPr>
        <p:spPr>
          <a:xfrm>
            <a:off x="9480330" y="3176106"/>
            <a:ext cx="23122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성명서</a:t>
            </a:r>
            <a:r>
              <a:rPr lang="en-US" altLang="ko-KR" sz="1100" dirty="0"/>
              <a:t>/</a:t>
            </a:r>
            <a:r>
              <a:rPr lang="ko-KR" altLang="en-US" sz="1100" dirty="0"/>
              <a:t>논평</a:t>
            </a:r>
            <a:r>
              <a:rPr lang="en-US" altLang="ko-KR" sz="1100" dirty="0"/>
              <a:t>/</a:t>
            </a:r>
            <a:r>
              <a:rPr lang="ko-KR" altLang="en-US" sz="1100" dirty="0"/>
              <a:t>기자회견문</a:t>
            </a:r>
            <a:r>
              <a:rPr lang="en-US" altLang="ko-KR" sz="1100" dirty="0"/>
              <a:t>: statement/commentary/press release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2EA36-9911-0CAF-8DB7-2D338E32489D}"/>
              </a:ext>
            </a:extLst>
          </p:cNvPr>
          <p:cNvSpPr txBox="1"/>
          <p:nvPr/>
        </p:nvSpPr>
        <p:spPr>
          <a:xfrm>
            <a:off x="9480330" y="3777959"/>
            <a:ext cx="2443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자료집</a:t>
            </a:r>
            <a:r>
              <a:rPr lang="en-US" altLang="ko-KR" sz="1100" dirty="0"/>
              <a:t>/</a:t>
            </a:r>
            <a:r>
              <a:rPr lang="ko-KR" altLang="en-US" sz="1100" dirty="0"/>
              <a:t>보고서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brochure/report</a:t>
            </a:r>
            <a:endParaRPr lang="en-US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9AA21A-2B73-AFC4-D912-64B6AD4A3BD3}"/>
              </a:ext>
            </a:extLst>
          </p:cNvPr>
          <p:cNvSpPr/>
          <p:nvPr/>
        </p:nvSpPr>
        <p:spPr>
          <a:xfrm>
            <a:off x="220717" y="2853503"/>
            <a:ext cx="2501462" cy="6989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3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65923A-E58A-E37A-6828-98384F87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83" y="426294"/>
            <a:ext cx="7772400" cy="370683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A9F798-C67C-B859-5318-BAEDD0A88B08}"/>
              </a:ext>
            </a:extLst>
          </p:cNvPr>
          <p:cNvCxnSpPr>
            <a:cxnSpLocks/>
          </p:cNvCxnSpPr>
          <p:nvPr/>
        </p:nvCxnSpPr>
        <p:spPr>
          <a:xfrm>
            <a:off x="2722179" y="3237186"/>
            <a:ext cx="798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A07345-EF6C-F282-3E5D-56538EEC6972}"/>
              </a:ext>
            </a:extLst>
          </p:cNvPr>
          <p:cNvSpPr/>
          <p:nvPr/>
        </p:nvSpPr>
        <p:spPr>
          <a:xfrm>
            <a:off x="220717" y="2853503"/>
            <a:ext cx="2501462" cy="6989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0DAD25-1FD8-4950-B23B-68B4EFDB2135}"/>
              </a:ext>
            </a:extLst>
          </p:cNvPr>
          <p:cNvSpPr txBox="1"/>
          <p:nvPr/>
        </p:nvSpPr>
        <p:spPr>
          <a:xfrm>
            <a:off x="3636579" y="3005959"/>
            <a:ext cx="2459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 a </a:t>
            </a:r>
            <a:r>
              <a:rPr lang="en-US" dirty="0" err="1"/>
              <a:t>url</a:t>
            </a:r>
            <a:r>
              <a:rPr lang="en-US" dirty="0"/>
              <a:t> that has the actual pdf document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2EB30A-3BC9-0987-2093-80EF2573F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966" y="3620814"/>
            <a:ext cx="7772400" cy="3170191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F3698F3-01CA-CEC1-FD34-41303E60F22D}"/>
              </a:ext>
            </a:extLst>
          </p:cNvPr>
          <p:cNvSpPr/>
          <p:nvPr/>
        </p:nvSpPr>
        <p:spPr>
          <a:xfrm>
            <a:off x="3121572" y="5065986"/>
            <a:ext cx="8387256" cy="164680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5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E67365-A475-A337-0D14-F7FF5E268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91" y="1688091"/>
            <a:ext cx="9677873" cy="34818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75624C-F228-0E81-F68A-B2E656F8492D}"/>
              </a:ext>
            </a:extLst>
          </p:cNvPr>
          <p:cNvSpPr txBox="1"/>
          <p:nvPr/>
        </p:nvSpPr>
        <p:spPr>
          <a:xfrm>
            <a:off x="1460937" y="5507421"/>
            <a:ext cx="478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click the first item in the table (slide #6),</a:t>
            </a:r>
          </a:p>
        </p:txBody>
      </p:sp>
    </p:spTree>
    <p:extLst>
      <p:ext uri="{BB962C8B-B14F-4D97-AF65-F5344CB8AC3E}">
        <p14:creationId xmlns:p14="http://schemas.microsoft.com/office/powerpoint/2010/main" val="32790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BBE4FB-0AB7-4F95-4DBA-FED94F227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662" y="444555"/>
            <a:ext cx="7772400" cy="57376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10F8ED-7F3D-250C-E891-F5C3C991B0DF}"/>
              </a:ext>
            </a:extLst>
          </p:cNvPr>
          <p:cNvSpPr txBox="1"/>
          <p:nvPr/>
        </p:nvSpPr>
        <p:spPr>
          <a:xfrm>
            <a:off x="157655" y="220717"/>
            <a:ext cx="32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You will see this second table with more details about the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9D232-5963-125D-D258-AD40F06D0349}"/>
              </a:ext>
            </a:extLst>
          </p:cNvPr>
          <p:cNvSpPr txBox="1"/>
          <p:nvPr/>
        </p:nvSpPr>
        <p:spPr>
          <a:xfrm>
            <a:off x="4101662" y="1219199"/>
            <a:ext cx="515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B953C-9C65-7810-551E-FAD3412ED807}"/>
              </a:ext>
            </a:extLst>
          </p:cNvPr>
          <p:cNvSpPr txBox="1"/>
          <p:nvPr/>
        </p:nvSpPr>
        <p:spPr>
          <a:xfrm>
            <a:off x="4406461" y="1818012"/>
            <a:ext cx="861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CFDB6-6EA3-A4F4-C5C7-A7DF602DC6A2}"/>
              </a:ext>
            </a:extLst>
          </p:cNvPr>
          <p:cNvSpPr txBox="1"/>
          <p:nvPr/>
        </p:nvSpPr>
        <p:spPr>
          <a:xfrm>
            <a:off x="6115707" y="2779766"/>
            <a:ext cx="2028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Document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5F49A-9D76-D80F-0203-72A4261B4E17}"/>
              </a:ext>
            </a:extLst>
          </p:cNvPr>
          <p:cNvSpPr txBox="1"/>
          <p:nvPr/>
        </p:nvSpPr>
        <p:spPr>
          <a:xfrm>
            <a:off x="3522280" y="3050489"/>
            <a:ext cx="981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Document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60F04-B77A-330F-65A4-8D5A8822394A}"/>
              </a:ext>
            </a:extLst>
          </p:cNvPr>
          <p:cNvSpPr txBox="1"/>
          <p:nvPr/>
        </p:nvSpPr>
        <p:spPr>
          <a:xfrm>
            <a:off x="3369881" y="3290500"/>
            <a:ext cx="1408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Date of publication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5682-968F-0765-6067-279A9DB7289B}"/>
              </a:ext>
            </a:extLst>
          </p:cNvPr>
          <p:cNvSpPr txBox="1"/>
          <p:nvPr/>
        </p:nvSpPr>
        <p:spPr>
          <a:xfrm>
            <a:off x="3200400" y="3509734"/>
            <a:ext cx="1555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Author (organization)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7F2520-A31F-4233-522F-6ECF60FCFE20}"/>
              </a:ext>
            </a:extLst>
          </p:cNvPr>
          <p:cNvSpPr txBox="1"/>
          <p:nvPr/>
        </p:nvSpPr>
        <p:spPr>
          <a:xfrm>
            <a:off x="3360683" y="3714305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Author (individual)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748CBF-2542-B9AB-F110-FB7CEEF8838D}"/>
              </a:ext>
            </a:extLst>
          </p:cNvPr>
          <p:cNvSpPr txBox="1"/>
          <p:nvPr/>
        </p:nvSpPr>
        <p:spPr>
          <a:xfrm>
            <a:off x="3894083" y="397664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Filter 1: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A39A8-04DD-AB3B-229C-39E659BE1458}"/>
              </a:ext>
            </a:extLst>
          </p:cNvPr>
          <p:cNvSpPr txBox="1"/>
          <p:nvPr/>
        </p:nvSpPr>
        <p:spPr>
          <a:xfrm>
            <a:off x="3894083" y="4206002"/>
            <a:ext cx="74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Filter 2: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F7ABC-A2F5-D965-52A2-FEC54D0AC2E2}"/>
              </a:ext>
            </a:extLst>
          </p:cNvPr>
          <p:cNvSpPr txBox="1"/>
          <p:nvPr/>
        </p:nvSpPr>
        <p:spPr>
          <a:xfrm>
            <a:off x="3796863" y="4424856"/>
            <a:ext cx="872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Category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054EA-B70D-3B9F-D98D-9E9990BF796B}"/>
              </a:ext>
            </a:extLst>
          </p:cNvPr>
          <p:cNvSpPr txBox="1"/>
          <p:nvPr/>
        </p:nvSpPr>
        <p:spPr>
          <a:xfrm>
            <a:off x="3802118" y="4626280"/>
            <a:ext cx="872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Category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BE141-0CE6-AD8F-D68B-0CB07CDD0EC1}"/>
              </a:ext>
            </a:extLst>
          </p:cNvPr>
          <p:cNvSpPr txBox="1"/>
          <p:nvPr/>
        </p:nvSpPr>
        <p:spPr>
          <a:xfrm>
            <a:off x="3807373" y="4888413"/>
            <a:ext cx="872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Category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BDFCD9-5C05-42CA-C9CA-F433D2686710}"/>
              </a:ext>
            </a:extLst>
          </p:cNvPr>
          <p:cNvSpPr txBox="1"/>
          <p:nvPr/>
        </p:nvSpPr>
        <p:spPr>
          <a:xfrm>
            <a:off x="3807373" y="5089837"/>
            <a:ext cx="872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Category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567F6F-E14D-9DD0-6E22-B9F18BA2EFC3}"/>
              </a:ext>
            </a:extLst>
          </p:cNvPr>
          <p:cNvSpPr txBox="1"/>
          <p:nvPr/>
        </p:nvSpPr>
        <p:spPr>
          <a:xfrm>
            <a:off x="3790294" y="5553394"/>
            <a:ext cx="906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Download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35DB1-0071-6AE2-940C-C8D4AFBB71A5}"/>
              </a:ext>
            </a:extLst>
          </p:cNvPr>
          <p:cNvSpPr txBox="1"/>
          <p:nvPr/>
        </p:nvSpPr>
        <p:spPr>
          <a:xfrm>
            <a:off x="357352" y="4115139"/>
            <a:ext cx="2585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you scrape some items from this table and put them together in the metadata table?</a:t>
            </a:r>
          </a:p>
        </p:txBody>
      </p:sp>
    </p:spTree>
    <p:extLst>
      <p:ext uri="{BB962C8B-B14F-4D97-AF65-F5344CB8AC3E}">
        <p14:creationId xmlns:p14="http://schemas.microsoft.com/office/powerpoint/2010/main" val="364426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FD29D-213E-454C-756F-032B1C320FC5}"/>
              </a:ext>
            </a:extLst>
          </p:cNvPr>
          <p:cNvSpPr txBox="1"/>
          <p:nvPr/>
        </p:nvSpPr>
        <p:spPr>
          <a:xfrm>
            <a:off x="2049517" y="1524001"/>
            <a:ext cx="80929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Dos: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Phase I: creating two metadata tables for the two keywords</a:t>
            </a:r>
            <a:r>
              <a:rPr lang="ko-KR" altLang="en-US" dirty="0"/>
              <a:t> 인권 </a:t>
            </a:r>
            <a:r>
              <a:rPr lang="en-US" altLang="ko-KR" dirty="0"/>
              <a:t>&amp;</a:t>
            </a:r>
            <a:r>
              <a:rPr lang="ko-KR" altLang="en-US" dirty="0"/>
              <a:t> 권리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dirty="0"/>
              <a:t>Phase II: using ‘advanced search’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Repeat this process with two keywords: </a:t>
            </a:r>
            <a:r>
              <a:rPr lang="ko-KR" altLang="en-US" dirty="0"/>
              <a:t>인권 </a:t>
            </a:r>
            <a:r>
              <a:rPr lang="en-US" altLang="ko-KR" dirty="0"/>
              <a:t>(human rights)</a:t>
            </a:r>
            <a:r>
              <a:rPr lang="ko-KR" altLang="en-US" dirty="0"/>
              <a:t> </a:t>
            </a:r>
            <a:r>
              <a:rPr lang="en-US" altLang="ko-KR" dirty="0"/>
              <a:t>and </a:t>
            </a:r>
            <a:r>
              <a:rPr lang="ko-KR" altLang="en-US" dirty="0"/>
              <a:t>권리 </a:t>
            </a:r>
            <a:r>
              <a:rPr lang="en-US" altLang="ko-KR" dirty="0"/>
              <a:t>(rights)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The first filter set to :</a:t>
            </a:r>
            <a:r>
              <a:rPr lang="ko-KR" altLang="en-US" dirty="0"/>
              <a:t>일반문서 </a:t>
            </a:r>
            <a:r>
              <a:rPr lang="en-US" altLang="ko-KR" dirty="0"/>
              <a:t>(documents)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Use three items in the second filter: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보도자료</a:t>
            </a:r>
            <a:r>
              <a:rPr lang="en-US" altLang="ko-KR" dirty="0"/>
              <a:t> (press release)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성명서</a:t>
            </a:r>
            <a:r>
              <a:rPr lang="en-US" altLang="ko-KR" dirty="0"/>
              <a:t>/</a:t>
            </a:r>
            <a:r>
              <a:rPr lang="ko-KR" altLang="en-US" dirty="0"/>
              <a:t>논평</a:t>
            </a:r>
            <a:r>
              <a:rPr lang="en-US" altLang="ko-KR" dirty="0"/>
              <a:t>/</a:t>
            </a:r>
            <a:r>
              <a:rPr lang="ko-KR" altLang="en-US" dirty="0"/>
              <a:t>기자회견문 </a:t>
            </a:r>
            <a:r>
              <a:rPr lang="en-US" altLang="ko-KR" dirty="0"/>
              <a:t>(statement/commentary/press release)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자료집</a:t>
            </a:r>
            <a:r>
              <a:rPr lang="en-US" altLang="ko-KR" dirty="0"/>
              <a:t>/</a:t>
            </a:r>
            <a:r>
              <a:rPr lang="ko-KR" altLang="en-US" dirty="0"/>
              <a:t>보고서 </a:t>
            </a:r>
            <a:r>
              <a:rPr lang="en-US" altLang="ko-KR" dirty="0"/>
              <a:t>(brochure/report)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Generate a metadata </a:t>
            </a:r>
            <a:r>
              <a:rPr lang="en-US" altLang="ko-KR" dirty="0" err="1"/>
              <a:t>df</a:t>
            </a:r>
            <a:r>
              <a:rPr lang="en-US" altLang="ko-KR" dirty="0"/>
              <a:t> (1)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Download the pdf files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Convert pdf to csv in a </a:t>
            </a:r>
            <a:r>
              <a:rPr lang="en-US" altLang="ko-KR" dirty="0" err="1"/>
              <a:t>dataframe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Maybe I have to get you an external hard drive…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highlight>
                  <a:srgbClr val="FFFF00"/>
                </a:highlight>
              </a:rPr>
              <a:t>By Mon, Feb 10 / 10 hours?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highlight>
                  <a:srgbClr val="FFFF00"/>
                </a:highlight>
              </a:rPr>
              <a:t>There’s another website waiting for you!</a:t>
            </a:r>
          </a:p>
        </p:txBody>
      </p:sp>
    </p:spTree>
    <p:extLst>
      <p:ext uri="{BB962C8B-B14F-4D97-AF65-F5344CB8AC3E}">
        <p14:creationId xmlns:p14="http://schemas.microsoft.com/office/powerpoint/2010/main" val="151962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291255-49F6-CB1E-B784-946FF30BC15D}"/>
              </a:ext>
            </a:extLst>
          </p:cNvPr>
          <p:cNvSpPr txBox="1"/>
          <p:nvPr/>
        </p:nvSpPr>
        <p:spPr>
          <a:xfrm>
            <a:off x="388883" y="504497"/>
            <a:ext cx="924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I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Creating a </a:t>
            </a:r>
            <a:r>
              <a:rPr lang="en-US" altLang="ko-KR" dirty="0" err="1"/>
              <a:t>metadta</a:t>
            </a:r>
            <a:r>
              <a:rPr lang="en-US" altLang="ko-KR" dirty="0"/>
              <a:t> for documents containing </a:t>
            </a:r>
            <a:r>
              <a:rPr lang="ko-KR" altLang="en-US" dirty="0"/>
              <a:t>인권</a:t>
            </a:r>
            <a:r>
              <a:rPr lang="en-US" altLang="ko-KR" dirty="0"/>
              <a:t> or </a:t>
            </a:r>
            <a:r>
              <a:rPr lang="ko-KR" altLang="en-US" dirty="0"/>
              <a:t>권리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0A391-F49B-9CBC-0879-7A85D6509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66" y="1187668"/>
            <a:ext cx="5771502" cy="3451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35A1D-0FE5-908F-3366-830E77D49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727" y="1187668"/>
            <a:ext cx="6214907" cy="345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1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DD2717-5B73-D312-5AC8-DC31519B1D31}"/>
              </a:ext>
            </a:extLst>
          </p:cNvPr>
          <p:cNvSpPr txBox="1"/>
          <p:nvPr/>
        </p:nvSpPr>
        <p:spPr>
          <a:xfrm>
            <a:off x="641131" y="882869"/>
            <a:ext cx="2869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search term : </a:t>
            </a:r>
            <a:r>
              <a:rPr lang="ko-KR" altLang="en-US" dirty="0"/>
              <a:t>인권</a:t>
            </a:r>
            <a:r>
              <a:rPr lang="en-US" altLang="ko-KR" dirty="0"/>
              <a:t>, then scrape the result table for ‘</a:t>
            </a:r>
            <a:r>
              <a:rPr lang="ko-KR" altLang="en-US" dirty="0"/>
              <a:t>전체문서</a:t>
            </a:r>
            <a:r>
              <a:rPr lang="en-US" altLang="ko-KR" dirty="0"/>
              <a:t>’ (all)</a:t>
            </a:r>
          </a:p>
          <a:p>
            <a:r>
              <a:rPr lang="en-US" altLang="ko-KR" dirty="0"/>
              <a:t>(1121 documents)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696D3-139D-9A80-C7CF-618EC6DC6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152" y="2662568"/>
            <a:ext cx="7772400" cy="3761056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6921602-5028-B287-DEE3-B010B50A86C1}"/>
              </a:ext>
            </a:extLst>
          </p:cNvPr>
          <p:cNvSpPr/>
          <p:nvPr/>
        </p:nvSpPr>
        <p:spPr>
          <a:xfrm>
            <a:off x="4971393" y="3678621"/>
            <a:ext cx="1471448" cy="42041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60FFE7-81C7-6585-06E7-55088E923B8E}"/>
              </a:ext>
            </a:extLst>
          </p:cNvPr>
          <p:cNvSpPr/>
          <p:nvPr/>
        </p:nvSpPr>
        <p:spPr>
          <a:xfrm>
            <a:off x="4461641" y="4148959"/>
            <a:ext cx="1471448" cy="42041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7FF10E-12BB-3B7B-3C94-2BF086E5D5AB}"/>
              </a:ext>
            </a:extLst>
          </p:cNvPr>
          <p:cNvCxnSpPr>
            <a:stCxn id="2" idx="2"/>
          </p:cNvCxnSpPr>
          <p:nvPr/>
        </p:nvCxnSpPr>
        <p:spPr>
          <a:xfrm>
            <a:off x="2075793" y="2360197"/>
            <a:ext cx="2254469" cy="173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E32AFB-6559-9E17-3A3E-419FE16C1AA7}"/>
              </a:ext>
            </a:extLst>
          </p:cNvPr>
          <p:cNvSpPr txBox="1"/>
          <p:nvPr/>
        </p:nvSpPr>
        <p:spPr>
          <a:xfrm>
            <a:off x="1681655" y="5192110"/>
            <a:ext cx="2039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Scrape this table!</a:t>
            </a:r>
          </a:p>
          <a:p>
            <a:r>
              <a:rPr lang="en-US" dirty="0"/>
              <a:t>Repeat this process for the second search term</a:t>
            </a:r>
            <a:r>
              <a:rPr lang="ko-KR" altLang="en-US" dirty="0"/>
              <a:t> 권리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102F86-8E57-F603-21F7-54C94A82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97833"/>
            <a:ext cx="7772400" cy="5262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8D721B-30BE-396D-EDD8-73A4562BDD7F}"/>
              </a:ext>
            </a:extLst>
          </p:cNvPr>
          <p:cNvSpPr txBox="1"/>
          <p:nvPr/>
        </p:nvSpPr>
        <p:spPr>
          <a:xfrm>
            <a:off x="8492359" y="3429000"/>
            <a:ext cx="2669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“advanced search,” then this window pops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9E12E-CEC5-C933-A406-1C8A4806CDC6}"/>
              </a:ext>
            </a:extLst>
          </p:cNvPr>
          <p:cNvSpPr txBox="1"/>
          <p:nvPr/>
        </p:nvSpPr>
        <p:spPr>
          <a:xfrm>
            <a:off x="704193" y="797833"/>
            <a:ext cx="32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II</a:t>
            </a:r>
          </a:p>
        </p:txBody>
      </p:sp>
    </p:spTree>
    <p:extLst>
      <p:ext uri="{BB962C8B-B14F-4D97-AF65-F5344CB8AC3E}">
        <p14:creationId xmlns:p14="http://schemas.microsoft.com/office/powerpoint/2010/main" val="382883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394615-D8BA-08B6-B1A6-50A26B0D3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79771"/>
            <a:ext cx="7772400" cy="589845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AADE885-8637-3E78-61C1-1AC48642E16E}"/>
              </a:ext>
            </a:extLst>
          </p:cNvPr>
          <p:cNvGrpSpPr/>
          <p:nvPr/>
        </p:nvGrpSpPr>
        <p:grpSpPr>
          <a:xfrm>
            <a:off x="378373" y="1944414"/>
            <a:ext cx="2921876" cy="4490067"/>
            <a:chOff x="273269" y="1534510"/>
            <a:chExt cx="2921876" cy="44900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94C087-E9CE-B653-E81F-D91787D61F59}"/>
                </a:ext>
              </a:extLst>
            </p:cNvPr>
            <p:cNvSpPr txBox="1"/>
            <p:nvPr/>
          </p:nvSpPr>
          <p:spPr>
            <a:xfrm>
              <a:off x="273269" y="1534510"/>
              <a:ext cx="2039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 </a:t>
              </a:r>
              <a:r>
                <a:rPr lang="ko-KR" altLang="en-US" dirty="0"/>
                <a:t>인권</a:t>
              </a:r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9B18C0C-61A1-74FF-38E5-797EEF492462}"/>
                </a:ext>
              </a:extLst>
            </p:cNvPr>
            <p:cNvCxnSpPr/>
            <p:nvPr/>
          </p:nvCxnSpPr>
          <p:spPr>
            <a:xfrm>
              <a:off x="1187669" y="1719176"/>
              <a:ext cx="2007476" cy="666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BBDD10-BFDA-DEE8-0E50-51B4DD754053}"/>
                </a:ext>
              </a:extLst>
            </p:cNvPr>
            <p:cNvSpPr txBox="1"/>
            <p:nvPr/>
          </p:nvSpPr>
          <p:spPr>
            <a:xfrm>
              <a:off x="483477" y="3471124"/>
              <a:ext cx="245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2.Date: 1990-01-01 ~ 2024-12-31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1778FA-ED77-5A24-443F-92770B8A2024}"/>
                </a:ext>
              </a:extLst>
            </p:cNvPr>
            <p:cNvSpPr txBox="1"/>
            <p:nvPr/>
          </p:nvSpPr>
          <p:spPr>
            <a:xfrm>
              <a:off x="956441" y="4824248"/>
              <a:ext cx="1828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Filter 1: Choose the first item: </a:t>
              </a:r>
              <a:r>
                <a:rPr lang="ko-KR" altLang="en-US" dirty="0">
                  <a:highlight>
                    <a:srgbClr val="FFFF00"/>
                  </a:highlight>
                </a:rPr>
                <a:t>일반문서</a:t>
              </a:r>
              <a:r>
                <a:rPr lang="ko-KR" altLang="en-US" dirty="0"/>
                <a:t> </a:t>
              </a:r>
              <a:r>
                <a:rPr lang="en-US" altLang="ko-KR" dirty="0"/>
                <a:t>(documents)</a:t>
              </a:r>
              <a:r>
                <a:rPr lang="en-US" dirty="0"/>
                <a:t> 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6AC5F3-78E8-8C78-57E4-7D5284C0224B}"/>
              </a:ext>
            </a:extLst>
          </p:cNvPr>
          <p:cNvCxnSpPr/>
          <p:nvPr/>
        </p:nvCxnSpPr>
        <p:spPr>
          <a:xfrm>
            <a:off x="2522483" y="4204193"/>
            <a:ext cx="1282262" cy="14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6D68B6-90B2-01EC-606B-83F1CB3147C9}"/>
              </a:ext>
            </a:extLst>
          </p:cNvPr>
          <p:cNvCxnSpPr/>
          <p:nvPr/>
        </p:nvCxnSpPr>
        <p:spPr>
          <a:xfrm flipV="1">
            <a:off x="2209800" y="4992414"/>
            <a:ext cx="2173014" cy="42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9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37B9E8-1904-2ED1-97E0-2066EA833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080" y="362607"/>
            <a:ext cx="7291839" cy="613278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4D219E-946B-801D-CD18-D55B6BEFBFCE}"/>
              </a:ext>
            </a:extLst>
          </p:cNvPr>
          <p:cNvCxnSpPr/>
          <p:nvPr/>
        </p:nvCxnSpPr>
        <p:spPr>
          <a:xfrm flipH="1">
            <a:off x="7136524" y="4519449"/>
            <a:ext cx="1156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B686D8-7F4C-A57C-2154-3F42B2E0875D}"/>
              </a:ext>
            </a:extLst>
          </p:cNvPr>
          <p:cNvCxnSpPr/>
          <p:nvPr/>
        </p:nvCxnSpPr>
        <p:spPr>
          <a:xfrm flipH="1">
            <a:off x="7262648" y="4976649"/>
            <a:ext cx="1156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64F227-2A6F-5BDA-46D3-5F85FC2880B2}"/>
              </a:ext>
            </a:extLst>
          </p:cNvPr>
          <p:cNvCxnSpPr/>
          <p:nvPr/>
        </p:nvCxnSpPr>
        <p:spPr>
          <a:xfrm flipH="1">
            <a:off x="6900041" y="5943600"/>
            <a:ext cx="1156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C74538-D859-080F-1DD5-542AF6AA0DD2}"/>
              </a:ext>
            </a:extLst>
          </p:cNvPr>
          <p:cNvSpPr txBox="1"/>
          <p:nvPr/>
        </p:nvSpPr>
        <p:spPr>
          <a:xfrm>
            <a:off x="8292662" y="4361793"/>
            <a:ext cx="2606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보도자료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press release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0D9833-056D-1591-9691-A969FDDBCABC}"/>
              </a:ext>
            </a:extLst>
          </p:cNvPr>
          <p:cNvSpPr txBox="1"/>
          <p:nvPr/>
        </p:nvSpPr>
        <p:spPr>
          <a:xfrm>
            <a:off x="8418786" y="4813738"/>
            <a:ext cx="348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성명서</a:t>
            </a:r>
            <a:r>
              <a:rPr lang="en-US" altLang="ko-KR" sz="1400" dirty="0"/>
              <a:t>/</a:t>
            </a:r>
            <a:r>
              <a:rPr lang="ko-KR" altLang="en-US" sz="1400" dirty="0"/>
              <a:t>논평</a:t>
            </a:r>
            <a:r>
              <a:rPr lang="en-US" altLang="ko-KR" sz="1400" dirty="0"/>
              <a:t>/</a:t>
            </a:r>
            <a:r>
              <a:rPr lang="ko-KR" altLang="en-US" sz="1400" dirty="0"/>
              <a:t>기자회견문</a:t>
            </a:r>
            <a:r>
              <a:rPr lang="en-US" altLang="ko-KR" sz="1400" dirty="0"/>
              <a:t>: statement/commentary/press release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3A8E7-C92A-767D-4156-4CD245F69342}"/>
              </a:ext>
            </a:extLst>
          </p:cNvPr>
          <p:cNvSpPr txBox="1"/>
          <p:nvPr/>
        </p:nvSpPr>
        <p:spPr>
          <a:xfrm>
            <a:off x="8056179" y="5762287"/>
            <a:ext cx="317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자료집</a:t>
            </a:r>
            <a:r>
              <a:rPr lang="en-US" altLang="ko-KR" sz="1400" dirty="0"/>
              <a:t>/</a:t>
            </a:r>
            <a:r>
              <a:rPr lang="ko-KR" altLang="en-US" sz="1400" dirty="0"/>
              <a:t>보고서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brochure/report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0BDBDF-0F36-AC9E-E3F7-39D091154720}"/>
              </a:ext>
            </a:extLst>
          </p:cNvPr>
          <p:cNvSpPr txBox="1"/>
          <p:nvPr/>
        </p:nvSpPr>
        <p:spPr>
          <a:xfrm>
            <a:off x="8240110" y="3544681"/>
            <a:ext cx="2711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2: Choose one option at a time. </a:t>
            </a:r>
          </a:p>
        </p:txBody>
      </p:sp>
    </p:spTree>
    <p:extLst>
      <p:ext uri="{BB962C8B-B14F-4D97-AF65-F5344CB8AC3E}">
        <p14:creationId xmlns:p14="http://schemas.microsoft.com/office/powerpoint/2010/main" val="268673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E05FE1-B4B2-5B98-800F-B78DAE877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98251"/>
            <a:ext cx="7772400" cy="56614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4AC0B2-5689-84B9-9CDA-63CF657FD9B0}"/>
              </a:ext>
            </a:extLst>
          </p:cNvPr>
          <p:cNvSpPr txBox="1"/>
          <p:nvPr/>
        </p:nvSpPr>
        <p:spPr>
          <a:xfrm>
            <a:off x="8723586" y="5538952"/>
            <a:ext cx="1839311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Then, click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9AF101-D764-5461-2DFA-C0CF361FDE26}"/>
              </a:ext>
            </a:extLst>
          </p:cNvPr>
          <p:cNvCxnSpPr/>
          <p:nvPr/>
        </p:nvCxnSpPr>
        <p:spPr>
          <a:xfrm flipH="1" flipV="1">
            <a:off x="7577959" y="5538952"/>
            <a:ext cx="1051034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85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BA8557-C667-6421-67ED-B578EE5B0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91" y="1688091"/>
            <a:ext cx="9677873" cy="34818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A43F9D-FECA-A430-0A27-93AC037B744C}"/>
              </a:ext>
            </a:extLst>
          </p:cNvPr>
          <p:cNvSpPr txBox="1"/>
          <p:nvPr/>
        </p:nvSpPr>
        <p:spPr>
          <a:xfrm>
            <a:off x="635876" y="969881"/>
            <a:ext cx="294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ED60E64-997F-E7AA-5710-478B99523B73}"/>
              </a:ext>
            </a:extLst>
          </p:cNvPr>
          <p:cNvSpPr/>
          <p:nvPr/>
        </p:nvSpPr>
        <p:spPr>
          <a:xfrm>
            <a:off x="3121572" y="2648607"/>
            <a:ext cx="914400" cy="6411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2F0F54-8FAB-18A9-3895-C2F0F3C90227}"/>
              </a:ext>
            </a:extLst>
          </p:cNvPr>
          <p:cNvCxnSpPr/>
          <p:nvPr/>
        </p:nvCxnSpPr>
        <p:spPr>
          <a:xfrm>
            <a:off x="2228193" y="2659117"/>
            <a:ext cx="924910" cy="18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4F81B8-4575-00EA-E0F2-763FDE014234}"/>
              </a:ext>
            </a:extLst>
          </p:cNvPr>
          <p:cNvSpPr txBox="1"/>
          <p:nvPr/>
        </p:nvSpPr>
        <p:spPr>
          <a:xfrm>
            <a:off x="966952" y="2385848"/>
            <a:ext cx="1261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term: </a:t>
            </a:r>
            <a:r>
              <a:rPr lang="ko-KR" altLang="en-US" dirty="0"/>
              <a:t>인권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EF30EA-F5C6-82DF-9972-CEE27AF025AE}"/>
              </a:ext>
            </a:extLst>
          </p:cNvPr>
          <p:cNvSpPr/>
          <p:nvPr/>
        </p:nvSpPr>
        <p:spPr>
          <a:xfrm>
            <a:off x="3578772" y="3331779"/>
            <a:ext cx="914400" cy="6411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BC3D4-D981-8B97-6EFE-FA8303399DFC}"/>
              </a:ext>
            </a:extLst>
          </p:cNvPr>
          <p:cNvSpPr txBox="1"/>
          <p:nvPr/>
        </p:nvSpPr>
        <p:spPr>
          <a:xfrm>
            <a:off x="4020205" y="946223"/>
            <a:ext cx="312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(</a:t>
            </a:r>
            <a:r>
              <a:rPr lang="ko-KR" altLang="en-US" sz="1400" dirty="0"/>
              <a:t>일반문서</a:t>
            </a:r>
            <a:r>
              <a:rPr lang="en-US" altLang="ko-KR" sz="1400" dirty="0"/>
              <a:t>):</a:t>
            </a:r>
            <a:r>
              <a:rPr lang="ko-KR" altLang="en-US" sz="1400" dirty="0"/>
              <a:t> </a:t>
            </a:r>
            <a:r>
              <a:rPr lang="en-US" altLang="ko-KR" sz="1400" dirty="0"/>
              <a:t>617 documents are found. </a:t>
            </a:r>
            <a:r>
              <a:rPr lang="ko-KR" altLang="en-US" sz="1400" dirty="0"/>
              <a:t>일반문서 </a:t>
            </a:r>
            <a:r>
              <a:rPr lang="en-US" altLang="ko-KR" sz="1400" dirty="0"/>
              <a:t>&gt;</a:t>
            </a:r>
            <a:r>
              <a:rPr lang="ko-KR" altLang="en-US" sz="1400" dirty="0"/>
              <a:t> 보도자료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58DFB5-B925-150F-B3CC-8F8F1488ECFA}"/>
              </a:ext>
            </a:extLst>
          </p:cNvPr>
          <p:cNvCxnSpPr>
            <a:cxnSpLocks/>
          </p:cNvCxnSpPr>
          <p:nvPr/>
        </p:nvCxnSpPr>
        <p:spPr>
          <a:xfrm flipH="1">
            <a:off x="4199959" y="1511484"/>
            <a:ext cx="151324" cy="177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58DCC13-C91B-AF14-1114-D1BCE2DD58EC}"/>
              </a:ext>
            </a:extLst>
          </p:cNvPr>
          <p:cNvSpPr/>
          <p:nvPr/>
        </p:nvSpPr>
        <p:spPr>
          <a:xfrm>
            <a:off x="9196551" y="3972910"/>
            <a:ext cx="914400" cy="13736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1AB238-E66A-DD92-99BB-2A9A8FC50F46}"/>
              </a:ext>
            </a:extLst>
          </p:cNvPr>
          <p:cNvSpPr txBox="1"/>
          <p:nvPr/>
        </p:nvSpPr>
        <p:spPr>
          <a:xfrm>
            <a:off x="10394731" y="4277710"/>
            <a:ext cx="1513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whether your second filter is used correctly (here, </a:t>
            </a:r>
            <a:r>
              <a:rPr lang="ko-KR" altLang="en-US" sz="1400" dirty="0"/>
              <a:t>보도자료</a:t>
            </a:r>
            <a:r>
              <a:rPr lang="en-US" altLang="ko-KR" sz="1400" dirty="0"/>
              <a:t>)</a:t>
            </a:r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38BC8-EE77-2E59-48A7-E989789F5453}"/>
              </a:ext>
            </a:extLst>
          </p:cNvPr>
          <p:cNvCxnSpPr/>
          <p:nvPr/>
        </p:nvCxnSpPr>
        <p:spPr>
          <a:xfrm flipH="1">
            <a:off x="10110951" y="4687614"/>
            <a:ext cx="283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27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BB756F-5F89-B5B9-B072-0920F3D88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27" y="355516"/>
            <a:ext cx="9072745" cy="3543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FE597C-DADF-93F8-A6D4-0BB42C7311D0}"/>
              </a:ext>
            </a:extLst>
          </p:cNvPr>
          <p:cNvSpPr txBox="1"/>
          <p:nvPr/>
        </p:nvSpPr>
        <p:spPr>
          <a:xfrm>
            <a:off x="430924" y="1093076"/>
            <a:ext cx="2196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this </a:t>
            </a:r>
            <a:r>
              <a:rPr lang="en-US" dirty="0" err="1"/>
              <a:t>url</a:t>
            </a:r>
            <a:r>
              <a:rPr lang="en-US" dirty="0"/>
              <a:t> to scrape the result table that contains the meta data of the 617 documents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F72900-F099-35E0-B50F-2A3BBADD8294}"/>
              </a:ext>
            </a:extLst>
          </p:cNvPr>
          <p:cNvCxnSpPr>
            <a:cxnSpLocks/>
          </p:cNvCxnSpPr>
          <p:nvPr/>
        </p:nvCxnSpPr>
        <p:spPr>
          <a:xfrm flipV="1">
            <a:off x="1849821" y="683172"/>
            <a:ext cx="2249213" cy="5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0B954D-15CD-D778-9C45-FC2D0930711D}"/>
              </a:ext>
            </a:extLst>
          </p:cNvPr>
          <p:cNvSpPr txBox="1"/>
          <p:nvPr/>
        </p:nvSpPr>
        <p:spPr>
          <a:xfrm>
            <a:off x="430923" y="4309242"/>
            <a:ext cx="95644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www.hrarchive.or.kr</a:t>
            </a:r>
            <a:r>
              <a:rPr lang="en-US" dirty="0"/>
              <a:t>/theme/basic/</a:t>
            </a:r>
            <a:r>
              <a:rPr lang="en-US" dirty="0" err="1"/>
              <a:t>list.php?search_content</a:t>
            </a:r>
            <a:r>
              <a:rPr lang="en-US" dirty="0"/>
              <a:t>=</a:t>
            </a:r>
            <a:r>
              <a:rPr lang="en-US" dirty="0" err="1"/>
              <a:t>인권&amp;make_where</a:t>
            </a:r>
            <a:r>
              <a:rPr lang="en-US" dirty="0"/>
              <a:t>=&amp;</a:t>
            </a:r>
            <a:r>
              <a:rPr lang="en-US" dirty="0" err="1"/>
              <a:t>make_start_date</a:t>
            </a:r>
            <a:r>
              <a:rPr lang="en-US" dirty="0"/>
              <a:t>=1990-01-01&amp;make_end_date=2024-12-31&amp;category=100&amp;shape=111&amp;navigation_menu=100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1EAA54-64D7-703B-93B0-10D957ED5ED9}"/>
              </a:ext>
            </a:extLst>
          </p:cNvPr>
          <p:cNvCxnSpPr/>
          <p:nvPr/>
        </p:nvCxnSpPr>
        <p:spPr>
          <a:xfrm>
            <a:off x="767255" y="2634706"/>
            <a:ext cx="0" cy="165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19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552</Words>
  <Application>Microsoft Macintosh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Eunkyung Song</dc:creator>
  <cp:lastModifiedBy>Eunkyung Song</cp:lastModifiedBy>
  <cp:revision>6</cp:revision>
  <dcterms:created xsi:type="dcterms:W3CDTF">2025-02-03T23:49:21Z</dcterms:created>
  <dcterms:modified xsi:type="dcterms:W3CDTF">2025-02-04T14:35:40Z</dcterms:modified>
</cp:coreProperties>
</file>