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75" r:id="rId3"/>
    <p:sldId id="259" r:id="rId4"/>
    <p:sldId id="273" r:id="rId5"/>
    <p:sldId id="265" r:id="rId6"/>
    <p:sldId id="274" r:id="rId7"/>
    <p:sldId id="260" r:id="rId8"/>
    <p:sldId id="267" r:id="rId9"/>
    <p:sldId id="262" r:id="rId10"/>
    <p:sldId id="268" r:id="rId11"/>
    <p:sldId id="258" r:id="rId12"/>
    <p:sldId id="263" r:id="rId13"/>
    <p:sldId id="269" r:id="rId14"/>
    <p:sldId id="272" r:id="rId15"/>
    <p:sldId id="264" r:id="rId16"/>
    <p:sldId id="266" r:id="rId17"/>
    <p:sldId id="257"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7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8C7EE-4D01-4BBD-9676-0580B952A757}" v="18" dt="2022-12-28T13:23:20.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195893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144637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676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840162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271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169260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1791139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285901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358420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F209-D311-4FC4-8173-06D8EE7D34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426716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18F209-D311-4FC4-8173-06D8EE7D345A}"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213729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18F209-D311-4FC4-8173-06D8EE7D345A}"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218547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18F209-D311-4FC4-8173-06D8EE7D345A}"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103679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8F209-D311-4FC4-8173-06D8EE7D345A}"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399049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8F209-D311-4FC4-8173-06D8EE7D345A}"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242168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18F209-D311-4FC4-8173-06D8EE7D345A}"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6CD29-44D6-4D95-9A8F-CDB3C19F51F7}" type="slidenum">
              <a:rPr lang="en-US" smtClean="0"/>
              <a:t>‹#›</a:t>
            </a:fld>
            <a:endParaRPr lang="en-US"/>
          </a:p>
        </p:txBody>
      </p:sp>
    </p:spTree>
    <p:extLst>
      <p:ext uri="{BB962C8B-B14F-4D97-AF65-F5344CB8AC3E}">
        <p14:creationId xmlns:p14="http://schemas.microsoft.com/office/powerpoint/2010/main" val="292615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18F209-D311-4FC4-8173-06D8EE7D345A}" type="datetimeFigureOut">
              <a:rPr lang="en-US" smtClean="0"/>
              <a:t>12/29/2022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F6CD29-44D6-4D95-9A8F-CDB3C19F51F7}" type="slidenum">
              <a:rPr lang="en-US" smtClean="0"/>
              <a:t>‹#›</a:t>
            </a:fld>
            <a:endParaRPr lang="en-US"/>
          </a:p>
        </p:txBody>
      </p:sp>
    </p:spTree>
    <p:extLst>
      <p:ext uri="{BB962C8B-B14F-4D97-AF65-F5344CB8AC3E}">
        <p14:creationId xmlns:p14="http://schemas.microsoft.com/office/powerpoint/2010/main" val="95180636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9051-F010-421B-8596-A122DD83DDDC}"/>
              </a:ext>
            </a:extLst>
          </p:cNvPr>
          <p:cNvSpPr>
            <a:spLocks noGrp="1"/>
          </p:cNvSpPr>
          <p:nvPr>
            <p:ph type="ctrTitle"/>
          </p:nvPr>
        </p:nvSpPr>
        <p:spPr>
          <a:xfrm>
            <a:off x="1278294" y="2024743"/>
            <a:ext cx="6885992" cy="1404257"/>
          </a:xfrm>
        </p:spPr>
        <p:txBody>
          <a:bodyPr>
            <a:normAutofit/>
          </a:bodyPr>
          <a:lstStyle/>
          <a:p>
            <a:pPr algn="ctr"/>
            <a:r>
              <a:rPr lang="en-US" sz="2800" dirty="0">
                <a:solidFill>
                  <a:srgbClr val="1217D6"/>
                </a:solidFill>
                <a:latin typeface="Times New Roman" panose="02020603050405020304" pitchFamily="18" charset="0"/>
                <a:cs typeface="Times New Roman" panose="02020603050405020304" pitchFamily="18" charset="0"/>
              </a:rPr>
              <a:t>STATIC MEMORY ALLOCATION AND DYNAMIC MEMORY ALLOCATION</a:t>
            </a:r>
          </a:p>
        </p:txBody>
      </p:sp>
      <p:sp>
        <p:nvSpPr>
          <p:cNvPr id="3" name="Subtitle 2">
            <a:extLst>
              <a:ext uri="{FF2B5EF4-FFF2-40B4-BE49-F238E27FC236}">
                <a16:creationId xmlns:a16="http://schemas.microsoft.com/office/drawing/2014/main" id="{43A9AD78-38A0-4A0E-9B6C-E194C785778A}"/>
              </a:ext>
            </a:extLst>
          </p:cNvPr>
          <p:cNvSpPr>
            <a:spLocks noGrp="1"/>
          </p:cNvSpPr>
          <p:nvPr>
            <p:ph type="subTitle" idx="1"/>
          </p:nvPr>
        </p:nvSpPr>
        <p:spPr>
          <a:xfrm>
            <a:off x="7669763" y="4674636"/>
            <a:ext cx="2220686" cy="94239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 PRESENTED BY </a:t>
            </a:r>
          </a:p>
          <a:p>
            <a:r>
              <a:rPr lang="en-US" dirty="0">
                <a:solidFill>
                  <a:schemeClr val="tx1"/>
                </a:solidFill>
                <a:latin typeface="Times New Roman" panose="02020603050405020304" pitchFamily="18" charset="0"/>
                <a:cs typeface="Times New Roman" panose="02020603050405020304" pitchFamily="18" charset="0"/>
              </a:rPr>
              <a:t>ARUNA.S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25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64F4-16F2-4FBB-A2EE-6B126EB4D377}"/>
              </a:ext>
            </a:extLst>
          </p:cNvPr>
          <p:cNvSpPr>
            <a:spLocks noGrp="1"/>
          </p:cNvSpPr>
          <p:nvPr>
            <p:ph type="title"/>
          </p:nvPr>
        </p:nvSpPr>
        <p:spPr>
          <a:xfrm>
            <a:off x="833378" y="609600"/>
            <a:ext cx="8440624" cy="678427"/>
          </a:xfrm>
        </p:spPr>
        <p:txBody>
          <a:bodyPr>
            <a:normAutofit fontScale="90000"/>
          </a:bodyPr>
          <a:lstStyle/>
          <a:p>
            <a:pPr algn="ctr"/>
            <a:r>
              <a:rPr lang="en-US" dirty="0">
                <a:solidFill>
                  <a:srgbClr val="1217D6"/>
                </a:solidFill>
                <a:latin typeface="Times New Roman" panose="02020603050405020304" pitchFamily="18" charset="0"/>
                <a:cs typeface="Times New Roman" panose="02020603050405020304" pitchFamily="18" charset="0"/>
              </a:rPr>
              <a:t>Example of using calloc function in a C program</a:t>
            </a:r>
          </a:p>
        </p:txBody>
      </p:sp>
      <p:sp>
        <p:nvSpPr>
          <p:cNvPr id="3" name="Content Placeholder 2">
            <a:extLst>
              <a:ext uri="{FF2B5EF4-FFF2-40B4-BE49-F238E27FC236}">
                <a16:creationId xmlns:a16="http://schemas.microsoft.com/office/drawing/2014/main" id="{8FF470F8-2E83-4056-9463-6144C4ACE093}"/>
              </a:ext>
            </a:extLst>
          </p:cNvPr>
          <p:cNvSpPr>
            <a:spLocks noGrp="1"/>
          </p:cNvSpPr>
          <p:nvPr>
            <p:ph idx="1"/>
          </p:nvPr>
        </p:nvSpPr>
        <p:spPr>
          <a:xfrm>
            <a:off x="677334" y="1288027"/>
            <a:ext cx="8596668" cy="549532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       #include&lt;stdio.h&gt;</a:t>
            </a:r>
          </a:p>
          <a:p>
            <a:pPr marL="0" indent="0">
              <a:buNone/>
            </a:pPr>
            <a:r>
              <a:rPr lang="en-US" dirty="0">
                <a:latin typeface="Times New Roman" panose="02020603050405020304" pitchFamily="18" charset="0"/>
                <a:cs typeface="Times New Roman" panose="02020603050405020304" pitchFamily="18" charset="0"/>
              </a:rPr>
              <a:t>	#include&lt;stdlib.h&gt;</a:t>
            </a:r>
          </a:p>
          <a:p>
            <a:pPr marL="0" indent="0">
              <a:buNone/>
            </a:pPr>
            <a:r>
              <a:rPr lang="en-US" dirty="0">
                <a:latin typeface="Times New Roman" panose="02020603050405020304" pitchFamily="18" charset="0"/>
                <a:cs typeface="Times New Roman" panose="02020603050405020304" pitchFamily="18" charset="0"/>
              </a:rPr>
              <a:t>	void main()</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int *ptr;</a:t>
            </a:r>
          </a:p>
          <a:p>
            <a:pPr marL="0" indent="0">
              <a:buNone/>
            </a:pPr>
            <a:r>
              <a:rPr lang="en-US" dirty="0">
                <a:latin typeface="Times New Roman" panose="02020603050405020304" pitchFamily="18" charset="0"/>
                <a:cs typeface="Times New Roman" panose="02020603050405020304" pitchFamily="18" charset="0"/>
              </a:rPr>
              <a:t>	ptr=(int *)</a:t>
            </a:r>
            <a:r>
              <a:rPr lang="en-US" dirty="0">
                <a:solidFill>
                  <a:schemeClr val="accent5">
                    <a:lumMod val="75000"/>
                  </a:schemeClr>
                </a:solidFill>
                <a:latin typeface="Times New Roman" panose="02020603050405020304" pitchFamily="18" charset="0"/>
                <a:cs typeface="Times New Roman" panose="02020603050405020304" pitchFamily="18" charset="0"/>
              </a:rPr>
              <a:t>calloc(1,sizeof(int));</a:t>
            </a:r>
          </a:p>
          <a:p>
            <a:pPr marL="0" indent="0">
              <a:buNone/>
            </a:pPr>
            <a:r>
              <a:rPr lang="en-US" dirty="0">
                <a:latin typeface="Times New Roman" panose="02020603050405020304" pitchFamily="18" charset="0"/>
                <a:cs typeface="Times New Roman" panose="02020603050405020304" pitchFamily="18" charset="0"/>
              </a:rPr>
              <a:t>	if(ptr==NULL)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printf(“failed to allocate the memory in heap segment”);</a:t>
            </a:r>
          </a:p>
          <a:p>
            <a:pPr marL="0" indent="0">
              <a:buNone/>
            </a:pPr>
            <a:r>
              <a:rPr lang="en-US" dirty="0">
                <a:latin typeface="Times New Roman" panose="02020603050405020304" pitchFamily="18" charset="0"/>
                <a:cs typeface="Times New Roman" panose="02020603050405020304" pitchFamily="18" charset="0"/>
              </a:rPr>
              <a:t>		exit(1);</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*ptr=10;</a:t>
            </a:r>
          </a:p>
          <a:p>
            <a:pPr marL="0" indent="0">
              <a:buNone/>
            </a:pPr>
            <a:r>
              <a:rPr lang="en-US" dirty="0">
                <a:latin typeface="Times New Roman" panose="02020603050405020304" pitchFamily="18" charset="0"/>
                <a:cs typeface="Times New Roman" panose="02020603050405020304" pitchFamily="18" charset="0"/>
              </a:rPr>
              <a:t>	printf(“%p-%d\n”,ptr,*ptr);</a:t>
            </a:r>
          </a:p>
          <a:p>
            <a:pPr marL="0" indent="0">
              <a:buNone/>
            </a:pPr>
            <a:r>
              <a:rPr lang="en-US" dirty="0">
                <a:latin typeface="Times New Roman" panose="02020603050405020304" pitchFamily="18" charset="0"/>
                <a:cs typeface="Times New Roman" panose="02020603050405020304" pitchFamily="18" charset="0"/>
              </a:rPr>
              <a:t>	free(ptr); //mandatory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:0xa000,10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602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6C6-49A1-44E6-AE2A-AC8DED09273F}"/>
              </a:ext>
            </a:extLst>
          </p:cNvPr>
          <p:cNvSpPr>
            <a:spLocks noGrp="1"/>
          </p:cNvSpPr>
          <p:nvPr>
            <p:ph type="title"/>
          </p:nvPr>
        </p:nvSpPr>
        <p:spPr>
          <a:xfrm>
            <a:off x="677333" y="609600"/>
            <a:ext cx="9819605" cy="1320800"/>
          </a:xfrm>
        </p:spPr>
        <p:txBody>
          <a:bodyPr>
            <a:normAutofit/>
          </a:bodyPr>
          <a:lstStyle/>
          <a:p>
            <a:pPr algn="ctr"/>
            <a:r>
              <a:rPr lang="en-US" sz="3200" dirty="0">
                <a:solidFill>
                  <a:srgbClr val="1217D6"/>
                </a:solidFill>
                <a:latin typeface="Times New Roman" panose="02020603050405020304" pitchFamily="18" charset="0"/>
                <a:cs typeface="Times New Roman" panose="02020603050405020304" pitchFamily="18" charset="0"/>
              </a:rPr>
              <a:t>Differences Between malloc() and calloc() </a:t>
            </a:r>
          </a:p>
        </p:txBody>
      </p:sp>
      <p:graphicFrame>
        <p:nvGraphicFramePr>
          <p:cNvPr id="4" name="Table 4">
            <a:extLst>
              <a:ext uri="{FF2B5EF4-FFF2-40B4-BE49-F238E27FC236}">
                <a16:creationId xmlns:a16="http://schemas.microsoft.com/office/drawing/2014/main" id="{8ECBC650-16BA-4818-9E09-F0BF74006C5E}"/>
              </a:ext>
            </a:extLst>
          </p:cNvPr>
          <p:cNvGraphicFramePr>
            <a:graphicFrameLocks noGrp="1"/>
          </p:cNvGraphicFramePr>
          <p:nvPr>
            <p:ph idx="1"/>
            <p:extLst>
              <p:ext uri="{D42A27DB-BD31-4B8C-83A1-F6EECF244321}">
                <p14:modId xmlns:p14="http://schemas.microsoft.com/office/powerpoint/2010/main" val="3996443316"/>
              </p:ext>
            </p:extLst>
          </p:nvPr>
        </p:nvGraphicFramePr>
        <p:xfrm>
          <a:off x="690465" y="2160588"/>
          <a:ext cx="8583710" cy="3291840"/>
        </p:xfrm>
        <a:graphic>
          <a:graphicData uri="http://schemas.openxmlformats.org/drawingml/2006/table">
            <a:tbl>
              <a:tblPr firstRow="1" bandRow="1">
                <a:tableStyleId>{5C22544A-7EE6-4342-B048-85BDC9FD1C3A}</a:tableStyleId>
              </a:tblPr>
              <a:tblGrid>
                <a:gridCol w="4285554">
                  <a:extLst>
                    <a:ext uri="{9D8B030D-6E8A-4147-A177-3AD203B41FA5}">
                      <a16:colId xmlns:a16="http://schemas.microsoft.com/office/drawing/2014/main" val="4032263616"/>
                    </a:ext>
                  </a:extLst>
                </a:gridCol>
                <a:gridCol w="4298156">
                  <a:extLst>
                    <a:ext uri="{9D8B030D-6E8A-4147-A177-3AD203B41FA5}">
                      <a16:colId xmlns:a16="http://schemas.microsoft.com/office/drawing/2014/main" val="763139703"/>
                    </a:ext>
                  </a:extLst>
                </a:gridCol>
              </a:tblGrid>
              <a:tr h="370840">
                <a:tc>
                  <a:txBody>
                    <a:bodyPr/>
                    <a:lstStyle/>
                    <a:p>
                      <a:pPr algn="ctr"/>
                      <a:r>
                        <a:rPr lang="en-US" sz="2400" dirty="0"/>
                        <a:t>malloc()</a:t>
                      </a:r>
                    </a:p>
                  </a:txBody>
                  <a:tcPr/>
                </a:tc>
                <a:tc>
                  <a:txBody>
                    <a:bodyPr/>
                    <a:lstStyle/>
                    <a:p>
                      <a:pPr algn="ctr"/>
                      <a:r>
                        <a:rPr lang="en-US" sz="2400" dirty="0"/>
                        <a:t>Calloc()</a:t>
                      </a:r>
                    </a:p>
                  </a:txBody>
                  <a:tcPr/>
                </a:tc>
                <a:extLst>
                  <a:ext uri="{0D108BD9-81ED-4DB2-BD59-A6C34878D82A}">
                    <a16:rowId xmlns:a16="http://schemas.microsoft.com/office/drawing/2014/main" val="297278422"/>
                  </a:ext>
                </a:extLst>
              </a:tr>
              <a:tr h="370840">
                <a:tc>
                  <a:txBody>
                    <a:bodyPr/>
                    <a:lstStyle/>
                    <a:p>
                      <a:r>
                        <a:rPr lang="en-US" dirty="0"/>
                        <a:t>1.Malloc() allocate the memory in single block.</a:t>
                      </a:r>
                    </a:p>
                  </a:txBody>
                  <a:tcPr/>
                </a:tc>
                <a:tc>
                  <a:txBody>
                    <a:bodyPr/>
                    <a:lstStyle/>
                    <a:p>
                      <a:r>
                        <a:rPr lang="en-US" dirty="0"/>
                        <a:t>1.Calloc() is allocated the memory in block by block continuously or no.of blocks.</a:t>
                      </a:r>
                    </a:p>
                  </a:txBody>
                  <a:tcPr/>
                </a:tc>
                <a:extLst>
                  <a:ext uri="{0D108BD9-81ED-4DB2-BD59-A6C34878D82A}">
                    <a16:rowId xmlns:a16="http://schemas.microsoft.com/office/drawing/2014/main" val="1127068151"/>
                  </a:ext>
                </a:extLst>
              </a:tr>
              <a:tr h="370840">
                <a:tc>
                  <a:txBody>
                    <a:bodyPr/>
                    <a:lstStyle/>
                    <a:p>
                      <a:r>
                        <a:rPr lang="en-US" dirty="0"/>
                        <a:t>2.It will take single input that is overall size of the block.</a:t>
                      </a:r>
                    </a:p>
                  </a:txBody>
                  <a:tcPr/>
                </a:tc>
                <a:tc>
                  <a:txBody>
                    <a:bodyPr/>
                    <a:lstStyle/>
                    <a:p>
                      <a:r>
                        <a:rPr lang="en-US" dirty="0"/>
                        <a:t>2.Calloc() will take 2 inputs </a:t>
                      </a:r>
                      <a:r>
                        <a:rPr lang="en-US" dirty="0" err="1"/>
                        <a:t>i.e</a:t>
                      </a:r>
                      <a:r>
                        <a:rPr lang="en-US" dirty="0"/>
                        <a:t> no.of blocks and block size.</a:t>
                      </a:r>
                    </a:p>
                  </a:txBody>
                  <a:tcPr/>
                </a:tc>
                <a:extLst>
                  <a:ext uri="{0D108BD9-81ED-4DB2-BD59-A6C34878D82A}">
                    <a16:rowId xmlns:a16="http://schemas.microsoft.com/office/drawing/2014/main" val="244153541"/>
                  </a:ext>
                </a:extLst>
              </a:tr>
              <a:tr h="370840">
                <a:tc>
                  <a:txBody>
                    <a:bodyPr/>
                    <a:lstStyle/>
                    <a:p>
                      <a:r>
                        <a:rPr lang="en-US" dirty="0"/>
                        <a:t>3.Malloc() allocate the memory as it is with garbage values.</a:t>
                      </a:r>
                    </a:p>
                  </a:txBody>
                  <a:tcPr/>
                </a:tc>
                <a:tc>
                  <a:txBody>
                    <a:bodyPr/>
                    <a:lstStyle/>
                    <a:p>
                      <a:r>
                        <a:rPr lang="en-US" dirty="0"/>
                        <a:t>3.Calloc() will take the memory by updating with 0’s.</a:t>
                      </a:r>
                    </a:p>
                  </a:txBody>
                  <a:tcPr/>
                </a:tc>
                <a:extLst>
                  <a:ext uri="{0D108BD9-81ED-4DB2-BD59-A6C34878D82A}">
                    <a16:rowId xmlns:a16="http://schemas.microsoft.com/office/drawing/2014/main" val="3642589453"/>
                  </a:ext>
                </a:extLst>
              </a:tr>
              <a:tr h="370840">
                <a:tc>
                  <a:txBody>
                    <a:bodyPr/>
                    <a:lstStyle/>
                    <a:p>
                      <a:r>
                        <a:rPr lang="en-US" dirty="0"/>
                        <a:t>4.Malloc() is faster than calloc().</a:t>
                      </a:r>
                    </a:p>
                  </a:txBody>
                  <a:tcPr/>
                </a:tc>
                <a:tc>
                  <a:txBody>
                    <a:bodyPr/>
                    <a:lstStyle/>
                    <a:p>
                      <a:r>
                        <a:rPr lang="en-US" dirty="0"/>
                        <a:t>4.Calloc() internally invokes mem set functions.</a:t>
                      </a:r>
                    </a:p>
                  </a:txBody>
                  <a:tcPr/>
                </a:tc>
                <a:extLst>
                  <a:ext uri="{0D108BD9-81ED-4DB2-BD59-A6C34878D82A}">
                    <a16:rowId xmlns:a16="http://schemas.microsoft.com/office/drawing/2014/main" val="3509083926"/>
                  </a:ext>
                </a:extLst>
              </a:tr>
            </a:tbl>
          </a:graphicData>
        </a:graphic>
      </p:graphicFrame>
      <p:graphicFrame>
        <p:nvGraphicFramePr>
          <p:cNvPr id="5" name="Table 4">
            <a:extLst>
              <a:ext uri="{FF2B5EF4-FFF2-40B4-BE49-F238E27FC236}">
                <a16:creationId xmlns:a16="http://schemas.microsoft.com/office/drawing/2014/main" id="{66F2BB01-BC3F-463E-A2A2-C02F351183B5}"/>
              </a:ext>
            </a:extLst>
          </p:cNvPr>
          <p:cNvGraphicFramePr>
            <a:graphicFrameLocks/>
          </p:cNvGraphicFramePr>
          <p:nvPr>
            <p:extLst>
              <p:ext uri="{D42A27DB-BD31-4B8C-83A1-F6EECF244321}">
                <p14:modId xmlns:p14="http://schemas.microsoft.com/office/powerpoint/2010/main" val="1783373407"/>
              </p:ext>
            </p:extLst>
          </p:nvPr>
        </p:nvGraphicFramePr>
        <p:xfrm>
          <a:off x="690465" y="2160588"/>
          <a:ext cx="8570578" cy="3291841"/>
        </p:xfrm>
        <a:graphic>
          <a:graphicData uri="http://schemas.openxmlformats.org/drawingml/2006/table">
            <a:tbl>
              <a:tblPr firstRow="1" bandRow="1">
                <a:tableStyleId>{5C22544A-7EE6-4342-B048-85BDC9FD1C3A}</a:tableStyleId>
              </a:tblPr>
              <a:tblGrid>
                <a:gridCol w="4278998">
                  <a:extLst>
                    <a:ext uri="{9D8B030D-6E8A-4147-A177-3AD203B41FA5}">
                      <a16:colId xmlns:a16="http://schemas.microsoft.com/office/drawing/2014/main" val="4032263616"/>
                    </a:ext>
                  </a:extLst>
                </a:gridCol>
                <a:gridCol w="4291580">
                  <a:extLst>
                    <a:ext uri="{9D8B030D-6E8A-4147-A177-3AD203B41FA5}">
                      <a16:colId xmlns:a16="http://schemas.microsoft.com/office/drawing/2014/main" val="763139703"/>
                    </a:ext>
                  </a:extLst>
                </a:gridCol>
              </a:tblGrid>
              <a:tr h="497925">
                <a:tc>
                  <a:txBody>
                    <a:bodyPr/>
                    <a:lstStyle/>
                    <a:p>
                      <a:pPr algn="ctr"/>
                      <a:r>
                        <a:rPr lang="en-US" sz="2400" dirty="0">
                          <a:latin typeface="Times New Roman" panose="02020603050405020304" pitchFamily="18" charset="0"/>
                          <a:cs typeface="Times New Roman" panose="02020603050405020304" pitchFamily="18" charset="0"/>
                        </a:rPr>
                        <a:t>Malloc()</a:t>
                      </a:r>
                    </a:p>
                  </a:txBody>
                  <a:tcPr/>
                </a:tc>
                <a:tc>
                  <a:txBody>
                    <a:bodyPr/>
                    <a:lstStyle/>
                    <a:p>
                      <a:pPr algn="ctr"/>
                      <a:r>
                        <a:rPr lang="en-US" sz="2400" dirty="0">
                          <a:latin typeface="Times New Roman" panose="02020603050405020304" pitchFamily="18" charset="0"/>
                          <a:cs typeface="Times New Roman" panose="02020603050405020304" pitchFamily="18" charset="0"/>
                        </a:rPr>
                        <a:t>Calloc()</a:t>
                      </a:r>
                    </a:p>
                  </a:txBody>
                  <a:tcPr/>
                </a:tc>
                <a:extLst>
                  <a:ext uri="{0D108BD9-81ED-4DB2-BD59-A6C34878D82A}">
                    <a16:rowId xmlns:a16="http://schemas.microsoft.com/office/drawing/2014/main" val="297278422"/>
                  </a:ext>
                </a:extLst>
              </a:tr>
              <a:tr h="995851">
                <a:tc>
                  <a:txBody>
                    <a:bodyPr/>
                    <a:lstStyle/>
                    <a:p>
                      <a:r>
                        <a:rPr lang="en-US" dirty="0"/>
                        <a:t>1.Malloc() allocate the memory in single block.</a:t>
                      </a:r>
                    </a:p>
                  </a:txBody>
                  <a:tcPr/>
                </a:tc>
                <a:tc>
                  <a:txBody>
                    <a:bodyPr/>
                    <a:lstStyle/>
                    <a:p>
                      <a:r>
                        <a:rPr lang="en-US" dirty="0"/>
                        <a:t>1.Calloc() is allocated the memory in block by block continuously or no.of blocks.</a:t>
                      </a:r>
                    </a:p>
                  </a:txBody>
                  <a:tcPr/>
                </a:tc>
                <a:extLst>
                  <a:ext uri="{0D108BD9-81ED-4DB2-BD59-A6C34878D82A}">
                    <a16:rowId xmlns:a16="http://schemas.microsoft.com/office/drawing/2014/main" val="1127068151"/>
                  </a:ext>
                </a:extLst>
              </a:tr>
              <a:tr h="697096">
                <a:tc>
                  <a:txBody>
                    <a:bodyPr/>
                    <a:lstStyle/>
                    <a:p>
                      <a:r>
                        <a:rPr lang="en-US" dirty="0"/>
                        <a:t>2.It will take single input that is overall size of the block.</a:t>
                      </a:r>
                    </a:p>
                  </a:txBody>
                  <a:tcPr/>
                </a:tc>
                <a:tc>
                  <a:txBody>
                    <a:bodyPr/>
                    <a:lstStyle/>
                    <a:p>
                      <a:r>
                        <a:rPr lang="en-US" dirty="0"/>
                        <a:t>2.Calloc() will take 2 inputs </a:t>
                      </a:r>
                      <a:r>
                        <a:rPr lang="en-US" dirty="0" err="1"/>
                        <a:t>i.e</a:t>
                      </a:r>
                      <a:r>
                        <a:rPr lang="en-US" dirty="0"/>
                        <a:t> no.of blocks and block size.</a:t>
                      </a:r>
                    </a:p>
                  </a:txBody>
                  <a:tcPr/>
                </a:tc>
                <a:extLst>
                  <a:ext uri="{0D108BD9-81ED-4DB2-BD59-A6C34878D82A}">
                    <a16:rowId xmlns:a16="http://schemas.microsoft.com/office/drawing/2014/main" val="244153541"/>
                  </a:ext>
                </a:extLst>
              </a:tr>
              <a:tr h="697096">
                <a:tc>
                  <a:txBody>
                    <a:bodyPr/>
                    <a:lstStyle/>
                    <a:p>
                      <a:r>
                        <a:rPr lang="en-US" dirty="0"/>
                        <a:t>3.Malloc() allocate the memory as it is with garbage values.</a:t>
                      </a:r>
                    </a:p>
                  </a:txBody>
                  <a:tcPr/>
                </a:tc>
                <a:tc>
                  <a:txBody>
                    <a:bodyPr/>
                    <a:lstStyle/>
                    <a:p>
                      <a:r>
                        <a:rPr lang="en-US" dirty="0"/>
                        <a:t>3.Calloc() will take the memory by updating with 0’s.</a:t>
                      </a:r>
                    </a:p>
                  </a:txBody>
                  <a:tcPr/>
                </a:tc>
                <a:extLst>
                  <a:ext uri="{0D108BD9-81ED-4DB2-BD59-A6C34878D82A}">
                    <a16:rowId xmlns:a16="http://schemas.microsoft.com/office/drawing/2014/main" val="3642589453"/>
                  </a:ext>
                </a:extLst>
              </a:tr>
              <a:tr h="403873">
                <a:tc>
                  <a:txBody>
                    <a:bodyPr/>
                    <a:lstStyle/>
                    <a:p>
                      <a:r>
                        <a:rPr lang="en-US" dirty="0"/>
                        <a:t>4.Malloc() is faster than calloc().</a:t>
                      </a:r>
                    </a:p>
                  </a:txBody>
                  <a:tcPr/>
                </a:tc>
                <a:tc>
                  <a:txBody>
                    <a:bodyPr/>
                    <a:lstStyle/>
                    <a:p>
                      <a:r>
                        <a:rPr lang="en-US" dirty="0"/>
                        <a:t>4.It is slower than malloc</a:t>
                      </a:r>
                    </a:p>
                  </a:txBody>
                  <a:tcPr/>
                </a:tc>
                <a:extLst>
                  <a:ext uri="{0D108BD9-81ED-4DB2-BD59-A6C34878D82A}">
                    <a16:rowId xmlns:a16="http://schemas.microsoft.com/office/drawing/2014/main" val="3509083926"/>
                  </a:ext>
                </a:extLst>
              </a:tr>
            </a:tbl>
          </a:graphicData>
        </a:graphic>
      </p:graphicFrame>
    </p:spTree>
    <p:extLst>
      <p:ext uri="{BB962C8B-B14F-4D97-AF65-F5344CB8AC3E}">
        <p14:creationId xmlns:p14="http://schemas.microsoft.com/office/powerpoint/2010/main" val="4045519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203-031C-4B68-9433-AF1159EE902D}"/>
              </a:ext>
            </a:extLst>
          </p:cNvPr>
          <p:cNvSpPr>
            <a:spLocks noGrp="1"/>
          </p:cNvSpPr>
          <p:nvPr>
            <p:ph type="title"/>
          </p:nvPr>
        </p:nvSpPr>
        <p:spPr>
          <a:xfrm>
            <a:off x="677334" y="609600"/>
            <a:ext cx="8596668" cy="650033"/>
          </a:xfrm>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Realloc()</a:t>
            </a:r>
          </a:p>
        </p:txBody>
      </p:sp>
      <p:sp>
        <p:nvSpPr>
          <p:cNvPr id="3" name="Content Placeholder 2">
            <a:extLst>
              <a:ext uri="{FF2B5EF4-FFF2-40B4-BE49-F238E27FC236}">
                <a16:creationId xmlns:a16="http://schemas.microsoft.com/office/drawing/2014/main" id="{1F3F7995-4930-4508-BC53-2F70C1932B39}"/>
              </a:ext>
            </a:extLst>
          </p:cNvPr>
          <p:cNvSpPr>
            <a:spLocks noGrp="1"/>
          </p:cNvSpPr>
          <p:nvPr>
            <p:ph idx="1"/>
          </p:nvPr>
        </p:nvSpPr>
        <p:spPr>
          <a:xfrm>
            <a:off x="677334" y="1511559"/>
            <a:ext cx="8596668" cy="4529803"/>
          </a:xfrm>
        </p:spPr>
        <p:txBody>
          <a:bodyPr>
            <a:normAutofit/>
          </a:bodyPr>
          <a:lstStyle/>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function is used to increase or decrease the size of dynamically requested memory by using malloc() and calloc() at same address with new size.</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realloc</a:t>
            </a:r>
            <a:r>
              <a:rPr lang="en-US" sz="2000" dirty="0">
                <a:latin typeface="Times New Roman" panose="02020603050405020304" pitchFamily="18" charset="0"/>
                <a:cs typeface="Times New Roman" panose="02020603050405020304" pitchFamily="18" charset="0"/>
              </a:rPr>
              <a:t>() function also we have to use separated pointer variable to avoid memory leaks </a:t>
            </a:r>
          </a:p>
          <a:p>
            <a:pPr marL="0" indent="0">
              <a:buNone/>
            </a:pPr>
            <a:endParaRPr lang="en-US" sz="2000"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Declaration of </a:t>
            </a:r>
            <a:r>
              <a:rPr lang="en-US" sz="2000" b="1" dirty="0" err="1">
                <a:latin typeface="Times New Roman" panose="02020603050405020304" pitchFamily="18" charset="0"/>
                <a:cs typeface="Times New Roman" panose="02020603050405020304" pitchFamily="18" charset="0"/>
              </a:rPr>
              <a:t>realloc</a:t>
            </a:r>
            <a:r>
              <a:rPr lang="en-US" sz="2000" b="1" dirty="0">
                <a:latin typeface="Times New Roman" panose="02020603050405020304" pitchFamily="18" charset="0"/>
                <a:cs typeface="Times New Roman" panose="02020603050405020304" pitchFamily="18" charset="0"/>
              </a:rPr>
              <a:t>():</a:t>
            </a:r>
          </a:p>
          <a:p>
            <a:pPr marL="0" indent="0">
              <a:buClr>
                <a:schemeClr val="tx1"/>
              </a:buClr>
              <a:buNone/>
            </a:pPr>
            <a:r>
              <a:rPr lang="en-US" sz="2000" dirty="0">
                <a:latin typeface="Times New Roman" panose="02020603050405020304" pitchFamily="18" charset="0"/>
                <a:cs typeface="Times New Roman" panose="02020603050405020304" pitchFamily="18" charset="0"/>
              </a:rPr>
              <a:t>      void * </a:t>
            </a:r>
            <a:r>
              <a:rPr lang="en-US" sz="2000" dirty="0" err="1">
                <a:latin typeface="Times New Roman" panose="02020603050405020304" pitchFamily="18" charset="0"/>
                <a:cs typeface="Times New Roman" panose="02020603050405020304" pitchFamily="18" charset="0"/>
              </a:rPr>
              <a:t>realloc</a:t>
            </a: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ptr,size_t</a:t>
            </a:r>
            <a:r>
              <a:rPr lang="en-US" sz="2000" dirty="0">
                <a:latin typeface="Times New Roman" panose="02020603050405020304" pitchFamily="18" charset="0"/>
                <a:cs typeface="Times New Roman" panose="02020603050405020304" pitchFamily="18" charset="0"/>
              </a:rPr>
              <a:t> size);</a:t>
            </a:r>
          </a:p>
        </p:txBody>
      </p:sp>
      <p:sp>
        <p:nvSpPr>
          <p:cNvPr id="4" name="Rectangle 3">
            <a:extLst>
              <a:ext uri="{FF2B5EF4-FFF2-40B4-BE49-F238E27FC236}">
                <a16:creationId xmlns:a16="http://schemas.microsoft.com/office/drawing/2014/main" id="{4EDA73F0-2B66-4FB6-BA6F-2841E3E689DB}"/>
              </a:ext>
            </a:extLst>
          </p:cNvPr>
          <p:cNvSpPr/>
          <p:nvPr/>
        </p:nvSpPr>
        <p:spPr>
          <a:xfrm>
            <a:off x="1062912" y="3846739"/>
            <a:ext cx="3918663" cy="410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505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64F4-16F2-4FBB-A2EE-6B126EB4D377}"/>
              </a:ext>
            </a:extLst>
          </p:cNvPr>
          <p:cNvSpPr>
            <a:spLocks noGrp="1"/>
          </p:cNvSpPr>
          <p:nvPr>
            <p:ph type="title"/>
          </p:nvPr>
        </p:nvSpPr>
        <p:spPr>
          <a:xfrm>
            <a:off x="677334" y="102637"/>
            <a:ext cx="8596668" cy="634481"/>
          </a:xfrm>
        </p:spPr>
        <p:txBody>
          <a:bodyPr>
            <a:normAutofit fontScale="90000"/>
          </a:bodyPr>
          <a:lstStyle/>
          <a:p>
            <a:pPr algn="ctr"/>
            <a:r>
              <a:rPr lang="en-US" dirty="0">
                <a:solidFill>
                  <a:srgbClr val="1217D6"/>
                </a:solidFill>
                <a:latin typeface="Times New Roman" panose="02020603050405020304" pitchFamily="18" charset="0"/>
                <a:cs typeface="Times New Roman" panose="02020603050405020304" pitchFamily="18" charset="0"/>
              </a:rPr>
              <a:t>Example of using </a:t>
            </a:r>
            <a:r>
              <a:rPr lang="en-US" dirty="0" err="1">
                <a:solidFill>
                  <a:srgbClr val="1217D6"/>
                </a:solidFill>
                <a:latin typeface="Times New Roman" panose="02020603050405020304" pitchFamily="18" charset="0"/>
                <a:cs typeface="Times New Roman" panose="02020603050405020304" pitchFamily="18" charset="0"/>
              </a:rPr>
              <a:t>realloc</a:t>
            </a:r>
            <a:r>
              <a:rPr lang="en-US" dirty="0">
                <a:solidFill>
                  <a:srgbClr val="1217D6"/>
                </a:solidFill>
                <a:latin typeface="Times New Roman" panose="02020603050405020304" pitchFamily="18" charset="0"/>
                <a:cs typeface="Times New Roman" panose="02020603050405020304" pitchFamily="18" charset="0"/>
              </a:rPr>
              <a:t> function in a C program</a:t>
            </a:r>
          </a:p>
        </p:txBody>
      </p:sp>
      <p:sp>
        <p:nvSpPr>
          <p:cNvPr id="3" name="Content Placeholder 2">
            <a:extLst>
              <a:ext uri="{FF2B5EF4-FFF2-40B4-BE49-F238E27FC236}">
                <a16:creationId xmlns:a16="http://schemas.microsoft.com/office/drawing/2014/main" id="{8FF470F8-2E83-4056-9463-6144C4ACE093}"/>
              </a:ext>
            </a:extLst>
          </p:cNvPr>
          <p:cNvSpPr>
            <a:spLocks noGrp="1"/>
          </p:cNvSpPr>
          <p:nvPr>
            <p:ph idx="1"/>
          </p:nvPr>
        </p:nvSpPr>
        <p:spPr>
          <a:xfrm>
            <a:off x="447869" y="849087"/>
            <a:ext cx="10767527" cy="6008914"/>
          </a:xfrm>
        </p:spPr>
        <p:txBody>
          <a:bodyPr>
            <a:normAutofit fontScale="55000" lnSpcReduction="20000"/>
          </a:bodyPr>
          <a:lstStyle/>
          <a:p>
            <a:pPr marL="0" indent="0">
              <a:buNone/>
            </a:pPr>
            <a:r>
              <a:rPr lang="en-US" sz="2300" dirty="0">
                <a:latin typeface="Times New Roman" panose="02020603050405020304" pitchFamily="18" charset="0"/>
                <a:cs typeface="Times New Roman" panose="02020603050405020304" pitchFamily="18" charset="0"/>
              </a:rPr>
              <a:t>#include&lt;stdio.h&gt;</a:t>
            </a:r>
          </a:p>
          <a:p>
            <a:pPr marL="0" indent="0">
              <a:buNone/>
            </a:pPr>
            <a:r>
              <a:rPr lang="en-US" sz="2300" dirty="0">
                <a:latin typeface="Times New Roman" panose="02020603050405020304" pitchFamily="18" charset="0"/>
                <a:cs typeface="Times New Roman" panose="02020603050405020304" pitchFamily="18" charset="0"/>
              </a:rPr>
              <a:t>#include&lt;stdlib.h&gt;</a:t>
            </a:r>
          </a:p>
          <a:p>
            <a:pPr marL="0" indent="0">
              <a:buNone/>
            </a:pPr>
            <a:r>
              <a:rPr lang="en-US" sz="2300" dirty="0">
                <a:latin typeface="Times New Roman" panose="02020603050405020304" pitchFamily="18" charset="0"/>
                <a:cs typeface="Times New Roman" panose="02020603050405020304" pitchFamily="18" charset="0"/>
              </a:rPr>
              <a:t>void main()</a:t>
            </a:r>
          </a:p>
          <a:p>
            <a:pPr marL="0" indent="0">
              <a:buNone/>
            </a:pP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int *ptr,*nptr;</a:t>
            </a:r>
          </a:p>
          <a:p>
            <a:pPr marL="0" indent="0">
              <a:buNone/>
            </a:pPr>
            <a:r>
              <a:rPr lang="en-US" sz="2300" dirty="0">
                <a:latin typeface="Times New Roman" panose="02020603050405020304" pitchFamily="18" charset="0"/>
                <a:cs typeface="Times New Roman" panose="02020603050405020304" pitchFamily="18" charset="0"/>
              </a:rPr>
              <a:t>	ptr=(int *)malloc(5 * sizeof(int));</a:t>
            </a:r>
          </a:p>
          <a:p>
            <a:pPr marL="0" indent="0">
              <a:buNone/>
            </a:pPr>
            <a:r>
              <a:rPr lang="en-US" sz="2300" dirty="0">
                <a:latin typeface="Times New Roman" panose="02020603050405020304" pitchFamily="18" charset="0"/>
                <a:cs typeface="Times New Roman" panose="02020603050405020304" pitchFamily="18" charset="0"/>
              </a:rPr>
              <a:t>	if(ptr==NULL)</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printf(“failed to allocated memory in head segment”);</a:t>
            </a:r>
          </a:p>
          <a:p>
            <a:pPr marL="0" indent="0">
              <a:buNone/>
            </a:pPr>
            <a:r>
              <a:rPr lang="en-US" sz="2300" dirty="0">
                <a:latin typeface="Times New Roman" panose="02020603050405020304" pitchFamily="18" charset="0"/>
                <a:cs typeface="Times New Roman" panose="02020603050405020304" pitchFamily="18" charset="0"/>
              </a:rPr>
              <a:t>		exit(1);</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for(i=0;i&lt;5;i++)</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scanf(“%</a:t>
            </a:r>
            <a:r>
              <a:rPr lang="en-US" sz="2300" dirty="0" err="1">
                <a:latin typeface="Times New Roman" panose="02020603050405020304" pitchFamily="18" charset="0"/>
                <a:cs typeface="Times New Roman" panose="02020603050405020304" pitchFamily="18" charset="0"/>
              </a:rPr>
              <a:t>d”,ptr+i</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nptr=(int *)</a:t>
            </a:r>
            <a:r>
              <a:rPr lang="en-US" sz="2300" dirty="0" err="1">
                <a:solidFill>
                  <a:schemeClr val="accent5">
                    <a:lumMod val="75000"/>
                  </a:schemeClr>
                </a:solidFill>
                <a:latin typeface="Times New Roman" panose="02020603050405020304" pitchFamily="18" charset="0"/>
                <a:cs typeface="Times New Roman" panose="02020603050405020304" pitchFamily="18" charset="0"/>
              </a:rPr>
              <a:t>realloc</a:t>
            </a:r>
            <a:r>
              <a:rPr lang="en-US" sz="2300" dirty="0">
                <a:solidFill>
                  <a:schemeClr val="accent5">
                    <a:lumMod val="75000"/>
                  </a:schemeClr>
                </a:solidFill>
                <a:latin typeface="Times New Roman" panose="02020603050405020304" pitchFamily="18" charset="0"/>
                <a:cs typeface="Times New Roman" panose="02020603050405020304" pitchFamily="18" charset="0"/>
              </a:rPr>
              <a:t>(ptr,10* sizeof(int));</a:t>
            </a:r>
          </a:p>
          <a:p>
            <a:pPr marL="0" indent="0">
              <a:buNone/>
            </a:pPr>
            <a:r>
              <a:rPr lang="en-US" sz="2300" dirty="0">
                <a:latin typeface="Times New Roman" panose="02020603050405020304" pitchFamily="18" charset="0"/>
                <a:cs typeface="Times New Roman" panose="02020603050405020304" pitchFamily="18" charset="0"/>
              </a:rPr>
              <a:t>	if(</a:t>
            </a:r>
            <a:r>
              <a:rPr lang="en-US" sz="2300" dirty="0" err="1">
                <a:latin typeface="Times New Roman" panose="02020603050405020304" pitchFamily="18" charset="0"/>
                <a:cs typeface="Times New Roman" panose="02020603050405020304" pitchFamily="18" charset="0"/>
              </a:rPr>
              <a:t>nptr</a:t>
            </a:r>
            <a:r>
              <a:rPr lang="en-US" sz="2300" dirty="0">
                <a:latin typeface="Times New Roman" panose="02020603050405020304" pitchFamily="18" charset="0"/>
                <a:cs typeface="Times New Roman" panose="02020603050405020304" pitchFamily="18" charset="0"/>
              </a:rPr>
              <a:t>==NULL)</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printf(“failed to allocated memory in heap segment”);</a:t>
            </a:r>
          </a:p>
          <a:p>
            <a:pPr marL="0" indent="0">
              <a:buNone/>
            </a:pPr>
            <a:r>
              <a:rPr lang="en-US" sz="2300" dirty="0">
                <a:latin typeface="Times New Roman" panose="02020603050405020304" pitchFamily="18" charset="0"/>
                <a:cs typeface="Times New Roman" panose="02020603050405020304" pitchFamily="18" charset="0"/>
              </a:rPr>
              <a:t>		exit(1);</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590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666F030-BEBB-42DD-90EA-7E9AF5958535}"/>
              </a:ext>
            </a:extLst>
          </p:cNvPr>
          <p:cNvSpPr>
            <a:spLocks noGrp="1"/>
          </p:cNvSpPr>
          <p:nvPr>
            <p:ph idx="1"/>
          </p:nvPr>
        </p:nvSpPr>
        <p:spPr>
          <a:xfrm>
            <a:off x="677334" y="690465"/>
            <a:ext cx="8596668" cy="5350898"/>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=5;i&lt;10;i++)</a:t>
            </a:r>
          </a:p>
          <a:p>
            <a:pPr marL="0" indent="0">
              <a:buNone/>
            </a:pP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scanf(“%d”, ptr+i);</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for(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=0;i&lt;10;i++)</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printf(“%p--%d\n”,ptr+i,*(ptr+i));</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free(ptr); //or </a:t>
            </a:r>
          </a:p>
          <a:p>
            <a:pPr marL="0" indent="0">
              <a:buNone/>
            </a:pPr>
            <a:r>
              <a:rPr lang="en-US" dirty="0">
                <a:latin typeface="Times New Roman" panose="02020603050405020304" pitchFamily="18" charset="0"/>
                <a:cs typeface="Times New Roman" panose="02020603050405020304" pitchFamily="18" charset="0"/>
              </a:rPr>
              <a:t>	//free(nptr);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48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D2DB-6288-476F-BC03-7253E2247873}"/>
              </a:ext>
            </a:extLst>
          </p:cNvPr>
          <p:cNvSpPr>
            <a:spLocks noGrp="1"/>
          </p:cNvSpPr>
          <p:nvPr>
            <p:ph type="title"/>
          </p:nvPr>
        </p:nvSpPr>
        <p:spPr>
          <a:xfrm>
            <a:off x="677334" y="609600"/>
            <a:ext cx="8596668" cy="762001"/>
          </a:xfrm>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Free()</a:t>
            </a:r>
          </a:p>
        </p:txBody>
      </p:sp>
      <p:sp>
        <p:nvSpPr>
          <p:cNvPr id="3" name="Content Placeholder 2">
            <a:extLst>
              <a:ext uri="{FF2B5EF4-FFF2-40B4-BE49-F238E27FC236}">
                <a16:creationId xmlns:a16="http://schemas.microsoft.com/office/drawing/2014/main" id="{28F34AE7-AA4F-44D3-9F46-F16C91258824}"/>
              </a:ext>
            </a:extLst>
          </p:cNvPr>
          <p:cNvSpPr>
            <a:spLocks noGrp="1"/>
          </p:cNvSpPr>
          <p:nvPr>
            <p:ph idx="1"/>
          </p:nvPr>
        </p:nvSpPr>
        <p:spPr>
          <a:xfrm>
            <a:off x="677333" y="1772815"/>
            <a:ext cx="10099523" cy="4268547"/>
          </a:xfrm>
        </p:spPr>
        <p:txBody>
          <a:bodyPr>
            <a:normAutofit/>
          </a:bodyPr>
          <a:lstStyle/>
          <a:p>
            <a:pPr algn="just">
              <a:buClr>
                <a:schemeClr val="tx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Declaration</a:t>
            </a:r>
            <a:r>
              <a:rPr lang="en-US" sz="2000" dirty="0">
                <a:latin typeface="Times New Roman" panose="02020603050405020304" pitchFamily="18" charset="0"/>
                <a:cs typeface="Times New Roman" panose="02020603050405020304" pitchFamily="18" charset="0"/>
              </a:rPr>
              <a:t> : void free (void *p)</a:t>
            </a:r>
          </a:p>
          <a:p>
            <a:pPr algn="jus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using this free function we can deallocate the memory which is requested dynamically (</a:t>
            </a:r>
            <a:r>
              <a:rPr lang="en-US" sz="2000" dirty="0" err="1">
                <a:latin typeface="Times New Roman" panose="02020603050405020304" pitchFamily="18" charset="0"/>
                <a:cs typeface="Times New Roman" panose="02020603050405020304" pitchFamily="18" charset="0"/>
              </a:rPr>
              <a:t>malloc,calloc,realloc</a:t>
            </a:r>
            <a:r>
              <a:rPr lang="en-US" sz="2000" dirty="0">
                <a:latin typeface="Times New Roman" panose="02020603050405020304" pitchFamily="18" charset="0"/>
                <a:cs typeface="Times New Roman" panose="02020603050405020304" pitchFamily="18" charset="0"/>
              </a:rPr>
              <a:t>)called functions.</a:t>
            </a:r>
          </a:p>
          <a:p>
            <a:pPr algn="jus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function will take single input that is the address return by malloc, calloc, and </a:t>
            </a:r>
            <a:r>
              <a:rPr lang="en-US" sz="2000" dirty="0" err="1">
                <a:latin typeface="Times New Roman" panose="02020603050405020304" pitchFamily="18" charset="0"/>
                <a:cs typeface="Times New Roman" panose="02020603050405020304" pitchFamily="18" charset="0"/>
              </a:rPr>
              <a:t>realloc</a:t>
            </a:r>
            <a:r>
              <a:rPr lang="en-US" sz="2000" dirty="0">
                <a:latin typeface="Times New Roman" panose="02020603050405020304" pitchFamily="18" charset="0"/>
                <a:cs typeface="Times New Roman" panose="02020603050405020304" pitchFamily="18" charset="0"/>
              </a:rPr>
              <a:t> functions</a:t>
            </a:r>
          </a:p>
          <a:p>
            <a:pPr algn="jus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function will return nothing</a:t>
            </a:r>
          </a:p>
          <a:p>
            <a:pPr algn="jus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deallocating the memory the pointer contains the address where the memory doesn’t belongs to process address space . That pointer is known as dangling pointer . We shouldn’t dereference the dangling pointer.(don’t access the memory from that address in the process) </a:t>
            </a:r>
          </a:p>
        </p:txBody>
      </p:sp>
      <p:sp>
        <p:nvSpPr>
          <p:cNvPr id="4" name="Rectangle 3">
            <a:extLst>
              <a:ext uri="{FF2B5EF4-FFF2-40B4-BE49-F238E27FC236}">
                <a16:creationId xmlns:a16="http://schemas.microsoft.com/office/drawing/2014/main" id="{3E76CD45-736A-459D-9D40-D1FC87D48E89}"/>
              </a:ext>
            </a:extLst>
          </p:cNvPr>
          <p:cNvSpPr/>
          <p:nvPr/>
        </p:nvSpPr>
        <p:spPr>
          <a:xfrm>
            <a:off x="2529763" y="1789339"/>
            <a:ext cx="2118438" cy="410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052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8094-4A9C-4778-B05C-05E528693D3E}"/>
              </a:ext>
            </a:extLst>
          </p:cNvPr>
          <p:cNvSpPr>
            <a:spLocks noGrp="1"/>
          </p:cNvSpPr>
          <p:nvPr>
            <p:ph type="title"/>
          </p:nvPr>
        </p:nvSpPr>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Problems that may occur if dynamically allocated memory is not freed</a:t>
            </a:r>
          </a:p>
        </p:txBody>
      </p:sp>
      <p:sp>
        <p:nvSpPr>
          <p:cNvPr id="3" name="Content Placeholder 2">
            <a:extLst>
              <a:ext uri="{FF2B5EF4-FFF2-40B4-BE49-F238E27FC236}">
                <a16:creationId xmlns:a16="http://schemas.microsoft.com/office/drawing/2014/main" id="{472F6603-D48A-4336-8A2A-102B94A0C302}"/>
              </a:ext>
            </a:extLst>
          </p:cNvPr>
          <p:cNvSpPr>
            <a:spLocks noGrp="1"/>
          </p:cNvSpPr>
          <p:nvPr>
            <p:ph idx="1"/>
          </p:nvPr>
        </p:nvSpPr>
        <p:spPr>
          <a:xfrm>
            <a:off x="677334" y="2160590"/>
            <a:ext cx="8596668" cy="929852"/>
          </a:xfrm>
        </p:spPr>
        <p:txBody>
          <a:bodyPr/>
          <a:lstStyle/>
          <a:p>
            <a:r>
              <a:rPr lang="en-US" dirty="0"/>
              <a:t>Memory leaks occurs.</a:t>
            </a:r>
          </a:p>
          <a:p>
            <a:r>
              <a:rPr lang="en-US" dirty="0"/>
              <a:t>The memory can’t be used by another process.</a:t>
            </a:r>
          </a:p>
        </p:txBody>
      </p:sp>
      <p:sp>
        <p:nvSpPr>
          <p:cNvPr id="4" name="TextBox 3">
            <a:extLst>
              <a:ext uri="{FF2B5EF4-FFF2-40B4-BE49-F238E27FC236}">
                <a16:creationId xmlns:a16="http://schemas.microsoft.com/office/drawing/2014/main" id="{1592A648-FEA0-4B53-A4F3-F392EA4CD546}"/>
              </a:ext>
            </a:extLst>
          </p:cNvPr>
          <p:cNvSpPr txBox="1"/>
          <p:nvPr/>
        </p:nvSpPr>
        <p:spPr>
          <a:xfrm>
            <a:off x="1481560" y="3429000"/>
            <a:ext cx="7361499" cy="646331"/>
          </a:xfrm>
          <a:prstGeom prst="rect">
            <a:avLst/>
          </a:prstGeom>
          <a:noFill/>
        </p:spPr>
        <p:txBody>
          <a:bodyPr wrap="square" rtlCol="0">
            <a:spAutoFit/>
          </a:bodyPr>
          <a:lstStyle/>
          <a:p>
            <a:r>
              <a:rPr lang="en-US" dirty="0"/>
              <a:t>To check for any memory leaks </a:t>
            </a:r>
            <a:r>
              <a:rPr lang="en-US" b="1" dirty="0">
                <a:solidFill>
                  <a:schemeClr val="accent5">
                    <a:lumMod val="75000"/>
                  </a:schemeClr>
                </a:solidFill>
              </a:rPr>
              <a:t>valgrind tool </a:t>
            </a:r>
            <a:r>
              <a:rPr lang="en-US" dirty="0"/>
              <a:t>is very much used.</a:t>
            </a:r>
          </a:p>
          <a:p>
            <a:r>
              <a:rPr lang="en-US" dirty="0"/>
              <a:t>-valgrind ./a.out</a:t>
            </a:r>
          </a:p>
        </p:txBody>
      </p:sp>
    </p:spTree>
    <p:extLst>
      <p:ext uri="{BB962C8B-B14F-4D97-AF65-F5344CB8AC3E}">
        <p14:creationId xmlns:p14="http://schemas.microsoft.com/office/powerpoint/2010/main" val="1839389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A55B-441A-4089-BF21-F8A4198114F5}"/>
              </a:ext>
            </a:extLst>
          </p:cNvPr>
          <p:cNvSpPr>
            <a:spLocks noGrp="1"/>
          </p:cNvSpPr>
          <p:nvPr>
            <p:ph type="title"/>
          </p:nvPr>
        </p:nvSpPr>
        <p:spPr>
          <a:xfrm>
            <a:off x="838200" y="365126"/>
            <a:ext cx="10515600" cy="474630"/>
          </a:xfrm>
        </p:spPr>
        <p:txBody>
          <a:bodyPr>
            <a:normAutofit fontScale="90000"/>
          </a:bodyPr>
          <a:lstStyle/>
          <a:p>
            <a:pPr algn="ctr"/>
            <a:r>
              <a:rPr lang="en-US" sz="3200" dirty="0">
                <a:solidFill>
                  <a:srgbClr val="1217D6"/>
                </a:solidFill>
                <a:latin typeface="Times New Roman" panose="02020603050405020304" pitchFamily="18" charset="0"/>
                <a:cs typeface="Times New Roman" panose="02020603050405020304" pitchFamily="18" charset="0"/>
              </a:rPr>
              <a:t>Difference between Static and Dynamic Memory</a:t>
            </a:r>
          </a:p>
        </p:txBody>
      </p:sp>
      <p:graphicFrame>
        <p:nvGraphicFramePr>
          <p:cNvPr id="4" name="Table 4">
            <a:extLst>
              <a:ext uri="{FF2B5EF4-FFF2-40B4-BE49-F238E27FC236}">
                <a16:creationId xmlns:a16="http://schemas.microsoft.com/office/drawing/2014/main" id="{EF22F544-EDF6-450B-97D6-18F4823F59A9}"/>
              </a:ext>
            </a:extLst>
          </p:cNvPr>
          <p:cNvGraphicFramePr>
            <a:graphicFrameLocks noGrp="1"/>
          </p:cNvGraphicFramePr>
          <p:nvPr>
            <p:ph idx="1"/>
            <p:extLst>
              <p:ext uri="{D42A27DB-BD31-4B8C-83A1-F6EECF244321}">
                <p14:modId xmlns:p14="http://schemas.microsoft.com/office/powerpoint/2010/main" val="4161258520"/>
              </p:ext>
            </p:extLst>
          </p:nvPr>
        </p:nvGraphicFramePr>
        <p:xfrm>
          <a:off x="307908" y="935788"/>
          <a:ext cx="10109307" cy="5821680"/>
        </p:xfrm>
        <a:graphic>
          <a:graphicData uri="http://schemas.openxmlformats.org/drawingml/2006/table">
            <a:tbl>
              <a:tblPr firstRow="1" bandRow="1">
                <a:tableStyleId>{5C22544A-7EE6-4342-B048-85BDC9FD1C3A}</a:tableStyleId>
              </a:tblPr>
              <a:tblGrid>
                <a:gridCol w="4975122">
                  <a:extLst>
                    <a:ext uri="{9D8B030D-6E8A-4147-A177-3AD203B41FA5}">
                      <a16:colId xmlns:a16="http://schemas.microsoft.com/office/drawing/2014/main" val="721749540"/>
                    </a:ext>
                  </a:extLst>
                </a:gridCol>
                <a:gridCol w="5134185">
                  <a:extLst>
                    <a:ext uri="{9D8B030D-6E8A-4147-A177-3AD203B41FA5}">
                      <a16:colId xmlns:a16="http://schemas.microsoft.com/office/drawing/2014/main" val="932914787"/>
                    </a:ext>
                  </a:extLst>
                </a:gridCol>
              </a:tblGrid>
              <a:tr h="480682">
                <a:tc>
                  <a:txBody>
                    <a:bodyPr/>
                    <a:lstStyle/>
                    <a:p>
                      <a:pPr algn="ctr"/>
                      <a:r>
                        <a:rPr lang="en-US" sz="2800" dirty="0">
                          <a:latin typeface="Times New Roman" panose="02020603050405020304" pitchFamily="18" charset="0"/>
                          <a:cs typeface="Times New Roman" panose="02020603050405020304" pitchFamily="18" charset="0"/>
                        </a:rPr>
                        <a:t>Static Memory</a:t>
                      </a:r>
                    </a:p>
                  </a:txBody>
                  <a:tcPr/>
                </a:tc>
                <a:tc>
                  <a:txBody>
                    <a:bodyPr/>
                    <a:lstStyle/>
                    <a:p>
                      <a:pPr algn="ctr"/>
                      <a:r>
                        <a:rPr lang="en-US" sz="2800" dirty="0">
                          <a:latin typeface="Times New Roman" panose="02020603050405020304" pitchFamily="18" charset="0"/>
                          <a:cs typeface="Times New Roman" panose="02020603050405020304" pitchFamily="18" charset="0"/>
                        </a:rPr>
                        <a:t>Dynamic Memory</a:t>
                      </a:r>
                    </a:p>
                  </a:txBody>
                  <a:tcPr/>
                </a:tc>
                <a:extLst>
                  <a:ext uri="{0D108BD9-81ED-4DB2-BD59-A6C34878D82A}">
                    <a16:rowId xmlns:a16="http://schemas.microsoft.com/office/drawing/2014/main" val="3220238990"/>
                  </a:ext>
                </a:extLst>
              </a:tr>
              <a:tr h="625954">
                <a:tc>
                  <a:txBody>
                    <a:bodyPr/>
                    <a:lstStyle/>
                    <a:p>
                      <a:pPr marL="342900" indent="-342900">
                        <a:buFont typeface="+mj-lt"/>
                        <a:buAutoNum type="arabicPeriod"/>
                      </a:pPr>
                      <a:r>
                        <a:rPr lang="en-US" dirty="0"/>
                        <a:t>Memory is decided by the compiler based on data  type during compilation time</a:t>
                      </a:r>
                    </a:p>
                  </a:txBody>
                  <a:tcPr/>
                </a:tc>
                <a:tc>
                  <a:txBody>
                    <a:bodyPr/>
                    <a:lstStyle/>
                    <a:p>
                      <a:r>
                        <a:rPr lang="en-US" dirty="0"/>
                        <a:t>1.Here memory can requested dynamically by using DMA calls malloc(),calloc().</a:t>
                      </a:r>
                    </a:p>
                  </a:txBody>
                  <a:tcPr/>
                </a:tc>
                <a:extLst>
                  <a:ext uri="{0D108BD9-81ED-4DB2-BD59-A6C34878D82A}">
                    <a16:rowId xmlns:a16="http://schemas.microsoft.com/office/drawing/2014/main" val="3433266891"/>
                  </a:ext>
                </a:extLst>
              </a:tr>
              <a:tr h="590667">
                <a:tc>
                  <a:txBody>
                    <a:bodyPr/>
                    <a:lstStyle/>
                    <a:p>
                      <a:r>
                        <a:rPr lang="en-US" dirty="0"/>
                        <a:t>2. This memory gets allocated in stack frame of corresponding function.</a:t>
                      </a:r>
                    </a:p>
                  </a:txBody>
                  <a:tcPr/>
                </a:tc>
                <a:tc>
                  <a:txBody>
                    <a:bodyPr/>
                    <a:lstStyle/>
                    <a:p>
                      <a:r>
                        <a:rPr lang="en-US" dirty="0"/>
                        <a:t>2.This memory gets allocated in heap segment.</a:t>
                      </a:r>
                    </a:p>
                  </a:txBody>
                  <a:tcPr/>
                </a:tc>
                <a:extLst>
                  <a:ext uri="{0D108BD9-81ED-4DB2-BD59-A6C34878D82A}">
                    <a16:rowId xmlns:a16="http://schemas.microsoft.com/office/drawing/2014/main" val="1816909202"/>
                  </a:ext>
                </a:extLst>
              </a:tr>
              <a:tr h="590667">
                <a:tc>
                  <a:txBody>
                    <a:bodyPr/>
                    <a:lstStyle/>
                    <a:p>
                      <a:r>
                        <a:rPr lang="en-US" dirty="0"/>
                        <a:t>3. This memory  gets allocated during the program loading time for global variable</a:t>
                      </a:r>
                    </a:p>
                  </a:txBody>
                  <a:tcPr/>
                </a:tc>
                <a:tc>
                  <a:txBody>
                    <a:bodyPr/>
                    <a:lstStyle/>
                    <a:p>
                      <a:r>
                        <a:rPr lang="en-US" dirty="0"/>
                        <a:t>3.This memory can be accessed by the address returned by DMA calls.</a:t>
                      </a:r>
                    </a:p>
                  </a:txBody>
                  <a:tcPr/>
                </a:tc>
                <a:extLst>
                  <a:ext uri="{0D108BD9-81ED-4DB2-BD59-A6C34878D82A}">
                    <a16:rowId xmlns:a16="http://schemas.microsoft.com/office/drawing/2014/main" val="3192666788"/>
                  </a:ext>
                </a:extLst>
              </a:tr>
              <a:tr h="590667">
                <a:tc>
                  <a:txBody>
                    <a:bodyPr/>
                    <a:lstStyle/>
                    <a:p>
                      <a:r>
                        <a:rPr lang="en-US" dirty="0"/>
                        <a:t>4. Local variables memory is allocated in stack frame of  corresponding function</a:t>
                      </a:r>
                    </a:p>
                  </a:txBody>
                  <a:tcPr/>
                </a:tc>
                <a:tc>
                  <a:txBody>
                    <a:bodyPr/>
                    <a:lstStyle/>
                    <a:p>
                      <a:r>
                        <a:rPr lang="en-US" dirty="0"/>
                        <a:t>4.After performing  the task we can deallocate that memory by using free() function.</a:t>
                      </a:r>
                    </a:p>
                  </a:txBody>
                  <a:tcPr/>
                </a:tc>
                <a:extLst>
                  <a:ext uri="{0D108BD9-81ED-4DB2-BD59-A6C34878D82A}">
                    <a16:rowId xmlns:a16="http://schemas.microsoft.com/office/drawing/2014/main" val="3629198284"/>
                  </a:ext>
                </a:extLst>
              </a:tr>
              <a:tr h="590667">
                <a:tc>
                  <a:txBody>
                    <a:bodyPr/>
                    <a:lstStyle/>
                    <a:p>
                      <a:r>
                        <a:rPr lang="en-US" dirty="0"/>
                        <a:t>5. Memory can be accessed by variable name and also with address</a:t>
                      </a:r>
                    </a:p>
                  </a:txBody>
                  <a:tcPr/>
                </a:tc>
                <a:tc>
                  <a:txBody>
                    <a:bodyPr/>
                    <a:lstStyle/>
                    <a:p>
                      <a:r>
                        <a:rPr lang="en-US" dirty="0"/>
                        <a:t>5.This memory size can be increased or decreased by using </a:t>
                      </a:r>
                      <a:r>
                        <a:rPr lang="en-US" dirty="0" err="1"/>
                        <a:t>realloc</a:t>
                      </a:r>
                      <a:r>
                        <a:rPr lang="en-US" dirty="0"/>
                        <a:t>().</a:t>
                      </a:r>
                    </a:p>
                  </a:txBody>
                  <a:tcPr/>
                </a:tc>
                <a:extLst>
                  <a:ext uri="{0D108BD9-81ED-4DB2-BD59-A6C34878D82A}">
                    <a16:rowId xmlns:a16="http://schemas.microsoft.com/office/drawing/2014/main" val="591924732"/>
                  </a:ext>
                </a:extLst>
              </a:tr>
              <a:tr h="8438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Memory gets deallocated for local variable when the function or block scope completes </a:t>
                      </a:r>
                    </a:p>
                    <a:p>
                      <a:endParaRPr lang="en-US" dirty="0"/>
                    </a:p>
                  </a:txBody>
                  <a:tcPr/>
                </a:tc>
                <a:tc>
                  <a:txBody>
                    <a:bodyPr/>
                    <a:lstStyle/>
                    <a:p>
                      <a:r>
                        <a:rPr lang="en-US" dirty="0"/>
                        <a:t>6.Dynamical requested memory doesn’t have any scope.</a:t>
                      </a:r>
                    </a:p>
                  </a:txBody>
                  <a:tcPr/>
                </a:tc>
                <a:extLst>
                  <a:ext uri="{0D108BD9-81ED-4DB2-BD59-A6C34878D82A}">
                    <a16:rowId xmlns:a16="http://schemas.microsoft.com/office/drawing/2014/main" val="246307366"/>
                  </a:ext>
                </a:extLst>
              </a:tr>
              <a:tr h="1094023">
                <a:tc>
                  <a:txBody>
                    <a:bodyPr/>
                    <a:lstStyle/>
                    <a:p>
                      <a:r>
                        <a:rPr lang="en-US" dirty="0"/>
                        <a:t>7. Global variable memory allocated in .bss or data segment</a:t>
                      </a:r>
                    </a:p>
                  </a:txBody>
                  <a:tcPr/>
                </a:tc>
                <a:tc>
                  <a:txBody>
                    <a:bodyPr/>
                    <a:lstStyle/>
                    <a:p>
                      <a:r>
                        <a:rPr lang="en-US" dirty="0"/>
                        <a:t>7.Dynamically requested memory doesn’t depends upon any data type we can store any type of data in this memory based on our requirement.</a:t>
                      </a:r>
                    </a:p>
                  </a:txBody>
                  <a:tcPr/>
                </a:tc>
                <a:extLst>
                  <a:ext uri="{0D108BD9-81ED-4DB2-BD59-A6C34878D82A}">
                    <a16:rowId xmlns:a16="http://schemas.microsoft.com/office/drawing/2014/main" val="2693205999"/>
                  </a:ext>
                </a:extLst>
              </a:tr>
            </a:tbl>
          </a:graphicData>
        </a:graphic>
      </p:graphicFrame>
    </p:spTree>
    <p:extLst>
      <p:ext uri="{BB962C8B-B14F-4D97-AF65-F5344CB8AC3E}">
        <p14:creationId xmlns:p14="http://schemas.microsoft.com/office/powerpoint/2010/main" val="284031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4BFE-7E5E-4962-A9E7-FED6334E33FE}"/>
              </a:ext>
            </a:extLst>
          </p:cNvPr>
          <p:cNvSpPr>
            <a:spLocks noGrp="1"/>
          </p:cNvSpPr>
          <p:nvPr>
            <p:ph type="title"/>
          </p:nvPr>
        </p:nvSpPr>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980E5D5-5CD1-4ED3-BE73-22A214AD0E31}"/>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in Depth by </a:t>
            </a:r>
            <a:r>
              <a:rPr lang="en-US" sz="2000" dirty="0" err="1">
                <a:latin typeface="Times New Roman" panose="02020603050405020304" pitchFamily="18" charset="0"/>
                <a:cs typeface="Times New Roman" panose="02020603050405020304" pitchFamily="18" charset="0"/>
              </a:rPr>
              <a:t>S.K.SriVastava</a:t>
            </a:r>
            <a:endParaRPr lang="en-US" sz="2000"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Geeks For Geeks</a:t>
            </a:r>
          </a:p>
          <a:p>
            <a:pPr marL="0" indent="0">
              <a:buClr>
                <a:schemeClr val="tx1"/>
              </a:buCl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322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804AF5-D439-4C67-B137-F1AE70AE400B}"/>
              </a:ext>
            </a:extLst>
          </p:cNvPr>
          <p:cNvSpPr>
            <a:spLocks noGrp="1"/>
          </p:cNvSpPr>
          <p:nvPr>
            <p:ph type="title"/>
          </p:nvPr>
        </p:nvSpPr>
        <p:spPr>
          <a:xfrm>
            <a:off x="3219061" y="3000310"/>
            <a:ext cx="9339317" cy="857380"/>
          </a:xfrm>
        </p:spPr>
        <p:txBody>
          <a:bodyPr/>
          <a:lstStyle/>
          <a:p>
            <a:r>
              <a:rPr lang="en-US" dirty="0">
                <a:solidFill>
                  <a:srgbClr val="1217D6"/>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63154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8179-B42E-4922-B663-DDEE7D4BEB40}"/>
              </a:ext>
            </a:extLst>
          </p:cNvPr>
          <p:cNvSpPr>
            <a:spLocks noGrp="1"/>
          </p:cNvSpPr>
          <p:nvPr>
            <p:ph type="title"/>
          </p:nvPr>
        </p:nvSpPr>
        <p:spPr>
          <a:xfrm>
            <a:off x="677334" y="204486"/>
            <a:ext cx="8596668" cy="906684"/>
          </a:xfrm>
        </p:spPr>
        <p:txBody>
          <a:bodyPr/>
          <a:lstStyle/>
          <a:p>
            <a:r>
              <a:rPr lang="en-US" dirty="0">
                <a:solidFill>
                  <a:srgbClr val="1217D6"/>
                </a:solidFill>
              </a:rPr>
              <a:t>Contents </a:t>
            </a:r>
          </a:p>
        </p:txBody>
      </p:sp>
      <p:sp>
        <p:nvSpPr>
          <p:cNvPr id="3" name="Content Placeholder 2">
            <a:extLst>
              <a:ext uri="{FF2B5EF4-FFF2-40B4-BE49-F238E27FC236}">
                <a16:creationId xmlns:a16="http://schemas.microsoft.com/office/drawing/2014/main" id="{8DEF6CD5-A4BA-4C45-A3EB-209C0D700438}"/>
              </a:ext>
            </a:extLst>
          </p:cNvPr>
          <p:cNvSpPr>
            <a:spLocks noGrp="1"/>
          </p:cNvSpPr>
          <p:nvPr>
            <p:ph idx="1"/>
          </p:nvPr>
        </p:nvSpPr>
        <p:spPr>
          <a:xfrm>
            <a:off x="677334" y="1273215"/>
            <a:ext cx="8596668" cy="5584785"/>
          </a:xfrm>
        </p:spPr>
        <p:txBody>
          <a:bodyPr/>
          <a:lstStyle/>
          <a:p>
            <a:r>
              <a:rPr lang="en-US" sz="2000" dirty="0">
                <a:latin typeface="Times New Roman" panose="02020603050405020304" pitchFamily="18" charset="0"/>
                <a:cs typeface="Times New Roman" panose="02020603050405020304" pitchFamily="18" charset="0"/>
              </a:rPr>
              <a:t>Static memory allocation </a:t>
            </a:r>
          </a:p>
          <a:p>
            <a:r>
              <a:rPr lang="en-US" sz="2000" dirty="0">
                <a:latin typeface="Times New Roman" panose="02020603050405020304" pitchFamily="18" charset="0"/>
                <a:cs typeface="Times New Roman" panose="02020603050405020304" pitchFamily="18" charset="0"/>
              </a:rPr>
              <a:t>Advantages and disadvantages of static memory allocation</a:t>
            </a:r>
          </a:p>
          <a:p>
            <a:r>
              <a:rPr lang="en-US" sz="2000" dirty="0">
                <a:latin typeface="Times New Roman" panose="02020603050405020304" pitchFamily="18" charset="0"/>
                <a:cs typeface="Times New Roman" panose="02020603050405020304" pitchFamily="18" charset="0"/>
              </a:rPr>
              <a:t>Dynamic memory allocation</a:t>
            </a:r>
          </a:p>
          <a:p>
            <a:r>
              <a:rPr lang="en-US" sz="2000" dirty="0">
                <a:latin typeface="Times New Roman" panose="02020603050405020304" pitchFamily="18" charset="0"/>
                <a:cs typeface="Times New Roman" panose="02020603050405020304" pitchFamily="18" charset="0"/>
              </a:rPr>
              <a:t>Advantages and disadvantages of dynamic memory allocation</a:t>
            </a:r>
          </a:p>
          <a:p>
            <a:r>
              <a:rPr lang="en-US" sz="2000" dirty="0">
                <a:latin typeface="Times New Roman" panose="02020603050405020304" pitchFamily="18" charset="0"/>
                <a:cs typeface="Times New Roman" panose="02020603050405020304" pitchFamily="18" charset="0"/>
              </a:rPr>
              <a:t>Malloc()</a:t>
            </a:r>
          </a:p>
          <a:p>
            <a:r>
              <a:rPr lang="en-US" sz="2000" dirty="0">
                <a:latin typeface="Times New Roman" panose="02020603050405020304" pitchFamily="18" charset="0"/>
                <a:cs typeface="Times New Roman" panose="02020603050405020304" pitchFamily="18" charset="0"/>
              </a:rPr>
              <a:t>Calloc ()</a:t>
            </a:r>
          </a:p>
          <a:p>
            <a:r>
              <a:rPr lang="en-US" sz="2000" dirty="0">
                <a:latin typeface="Times New Roman" panose="02020603050405020304" pitchFamily="18" charset="0"/>
                <a:cs typeface="Times New Roman" panose="02020603050405020304" pitchFamily="18" charset="0"/>
              </a:rPr>
              <a:t>Difference between malloc() and calloc()</a:t>
            </a:r>
          </a:p>
          <a:p>
            <a:r>
              <a:rPr lang="en-US" sz="2000" dirty="0">
                <a:latin typeface="Times New Roman" panose="02020603050405020304" pitchFamily="18" charset="0"/>
                <a:cs typeface="Times New Roman" panose="02020603050405020304" pitchFamily="18" charset="0"/>
              </a:rPr>
              <a:t>Realloc()</a:t>
            </a:r>
          </a:p>
          <a:p>
            <a:r>
              <a:rPr lang="en-US" sz="2000" dirty="0">
                <a:latin typeface="Times New Roman" panose="02020603050405020304" pitchFamily="18" charset="0"/>
                <a:cs typeface="Times New Roman" panose="02020603050405020304" pitchFamily="18" charset="0"/>
              </a:rPr>
              <a:t>Free ()</a:t>
            </a:r>
          </a:p>
          <a:p>
            <a:r>
              <a:rPr lang="en-US" sz="2000" dirty="0">
                <a:latin typeface="Times New Roman" panose="02020603050405020304" pitchFamily="18" charset="0"/>
                <a:cs typeface="Times New Roman" panose="02020603050405020304" pitchFamily="18" charset="0"/>
              </a:rPr>
              <a:t>Disadvanges of free()</a:t>
            </a:r>
          </a:p>
          <a:p>
            <a:r>
              <a:rPr lang="en-US" sz="2000" dirty="0">
                <a:latin typeface="Times New Roman" panose="02020603050405020304" pitchFamily="18" charset="0"/>
                <a:cs typeface="Times New Roman" panose="02020603050405020304" pitchFamily="18" charset="0"/>
              </a:rPr>
              <a:t>Difference between static and dynamic memory allocation</a:t>
            </a:r>
          </a:p>
          <a:p>
            <a:endParaRPr lang="en-US" dirty="0"/>
          </a:p>
          <a:p>
            <a:endParaRPr lang="en-US" dirty="0"/>
          </a:p>
        </p:txBody>
      </p:sp>
    </p:spTree>
    <p:extLst>
      <p:ext uri="{BB962C8B-B14F-4D97-AF65-F5344CB8AC3E}">
        <p14:creationId xmlns:p14="http://schemas.microsoft.com/office/powerpoint/2010/main" val="33522947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45F7-D0E3-4784-9516-B1DD7D6F4EF8}"/>
              </a:ext>
            </a:extLst>
          </p:cNvPr>
          <p:cNvSpPr>
            <a:spLocks noGrp="1"/>
          </p:cNvSpPr>
          <p:nvPr>
            <p:ph type="title"/>
          </p:nvPr>
        </p:nvSpPr>
        <p:spPr>
          <a:xfrm>
            <a:off x="677334" y="609600"/>
            <a:ext cx="8596668" cy="845977"/>
          </a:xfrm>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Static memory allocation</a:t>
            </a:r>
          </a:p>
        </p:txBody>
      </p:sp>
      <p:sp>
        <p:nvSpPr>
          <p:cNvPr id="3" name="Content Placeholder 2">
            <a:extLst>
              <a:ext uri="{FF2B5EF4-FFF2-40B4-BE49-F238E27FC236}">
                <a16:creationId xmlns:a16="http://schemas.microsoft.com/office/drawing/2014/main" id="{6816B26C-3A15-48BD-8CF1-68FBBE83264D}"/>
              </a:ext>
            </a:extLst>
          </p:cNvPr>
          <p:cNvSpPr>
            <a:spLocks noGrp="1"/>
          </p:cNvSpPr>
          <p:nvPr>
            <p:ph idx="1"/>
          </p:nvPr>
        </p:nvSpPr>
        <p:spPr>
          <a:xfrm>
            <a:off x="19212" y="1374554"/>
            <a:ext cx="9912911" cy="5206480"/>
          </a:xfrm>
        </p:spPr>
        <p:txBody>
          <a:bodyPr>
            <a:normAutofit/>
          </a:bodyPr>
          <a:lstStyle/>
          <a:p>
            <a:pPr algn="just"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 static memory allocation whenever the program executes it fixes the size that the program is going to take, and it can’t be changed further. So, the exact memory requirements must be known before</a:t>
            </a:r>
            <a:r>
              <a:rPr lang="en-US" sz="2000" dirty="0">
                <a:solidFill>
                  <a:schemeClr val="tx1"/>
                </a:solidFill>
                <a:latin typeface="Times New Roman" panose="02020603050405020304" pitchFamily="18" charset="0"/>
                <a:cs typeface="Times New Roman" panose="02020603050405020304" pitchFamily="18" charset="0"/>
              </a:rPr>
              <a:t>. Allocation and deallocation of memory </a:t>
            </a:r>
            <a:r>
              <a:rPr lang="en-US" sz="2000" b="0" i="0" dirty="0">
                <a:solidFill>
                  <a:schemeClr val="tx1"/>
                </a:solidFill>
                <a:effectLst/>
                <a:latin typeface="Times New Roman" panose="02020603050405020304" pitchFamily="18" charset="0"/>
                <a:cs typeface="Times New Roman" panose="02020603050405020304" pitchFamily="18" charset="0"/>
              </a:rPr>
              <a:t>will be done by the compiler automatically.  When everything is done at compile time (or) before run time, it is called static memory allocation.</a:t>
            </a:r>
          </a:p>
          <a:p>
            <a:pPr algn="l" fontAlgn="base">
              <a:buClr>
                <a:schemeClr val="tx1">
                  <a:lumMod val="95000"/>
                  <a:lumOff val="5000"/>
                </a:schemeClr>
              </a:buClr>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Key Features: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Allocation and deallocation are done by the compiler.</a:t>
            </a: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It uses a data structures stack for static memory allocation.</a:t>
            </a: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No reusability</a:t>
            </a: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Execution is faster than dynamic memory allocation.</a:t>
            </a: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Memory is allocated before runtime.</a:t>
            </a:r>
          </a:p>
          <a:p>
            <a:pPr algn="l" fontAlgn="base">
              <a:buClr>
                <a:schemeClr val="tx1"/>
              </a:buCl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It is less efficient.</a:t>
            </a:r>
          </a:p>
          <a:p>
            <a:pPr algn="just" fontAlgn="base">
              <a:buFont typeface="Arial" panose="020B0604020202020204" pitchFamily="34" charset="0"/>
              <a:buChar char="•"/>
            </a:pPr>
            <a:endParaRPr lang="en-US" b="0" i="0" dirty="0">
              <a:solidFill>
                <a:schemeClr val="tx1"/>
              </a:solidFill>
              <a:effectLst/>
              <a:latin typeface="urw-din"/>
            </a:endParaRPr>
          </a:p>
        </p:txBody>
      </p:sp>
    </p:spTree>
    <p:extLst>
      <p:ext uri="{BB962C8B-B14F-4D97-AF65-F5344CB8AC3E}">
        <p14:creationId xmlns:p14="http://schemas.microsoft.com/office/powerpoint/2010/main" val="2153731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D0BCF-3A84-41D7-8DD7-4C0151304705}"/>
              </a:ext>
            </a:extLst>
          </p:cNvPr>
          <p:cNvSpPr>
            <a:spLocks noGrp="1"/>
          </p:cNvSpPr>
          <p:nvPr>
            <p:ph idx="1"/>
          </p:nvPr>
        </p:nvSpPr>
        <p:spPr>
          <a:xfrm>
            <a:off x="677334" y="1082351"/>
            <a:ext cx="8596668" cy="4959011"/>
          </a:xfrm>
        </p:spPr>
        <p:txBody>
          <a:bodyPr/>
          <a:lstStyle/>
          <a:p>
            <a:pPr algn="l" fontAlgn="base">
              <a:buClr>
                <a:schemeClr val="tx1"/>
              </a:buClr>
              <a:buFont typeface="Wingdings" panose="05000000000000000000" pitchFamily="2" charset="2"/>
              <a:buChar char="Ø"/>
            </a:pPr>
            <a:r>
              <a:rPr lang="en-US" b="1" i="0" dirty="0">
                <a:solidFill>
                  <a:srgbClr val="1217D6"/>
                </a:solidFill>
                <a:effectLst/>
                <a:latin typeface="Times New Roman" panose="02020603050405020304" pitchFamily="18" charset="0"/>
                <a:cs typeface="Times New Roman" panose="02020603050405020304" pitchFamily="18" charset="0"/>
              </a:rPr>
              <a:t>Advantages:</a:t>
            </a:r>
            <a:endParaRPr lang="en-US" b="0" i="0" dirty="0">
              <a:solidFill>
                <a:srgbClr val="1217D6"/>
              </a:solidFill>
              <a:effectLst/>
              <a:latin typeface="Times New Roman" panose="02020603050405020304" pitchFamily="18" charset="0"/>
              <a:cs typeface="Times New Roman" panose="02020603050405020304" pitchFamily="18" charset="0"/>
            </a:endParaRP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Simple usage.</a:t>
            </a: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Allocation and deallocation are done by the compiler.</a:t>
            </a: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Efficient execution time.</a:t>
            </a: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It uses </a:t>
            </a:r>
            <a:r>
              <a:rPr lang="en-US"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stack data structures</a:t>
            </a:r>
            <a:r>
              <a:rPr lang="en-US" b="0" i="0" dirty="0">
                <a:solidFill>
                  <a:schemeClr val="tx1"/>
                </a:solidFill>
                <a:effectLst/>
                <a:latin typeface="Times New Roman" panose="02020603050405020304" pitchFamily="18" charset="0"/>
                <a:cs typeface="Times New Roman" panose="02020603050405020304" pitchFamily="18" charset="0"/>
              </a:rPr>
              <a:t>.</a:t>
            </a:r>
          </a:p>
          <a:p>
            <a:pPr algn="l" fontAlgn="base">
              <a:buClr>
                <a:schemeClr val="tx1"/>
              </a:buClr>
              <a:buFont typeface="Wingdings" panose="05000000000000000000" pitchFamily="2" charset="2"/>
              <a:buChar char="Ø"/>
            </a:pPr>
            <a:r>
              <a:rPr lang="en-US" b="1" i="0" dirty="0">
                <a:solidFill>
                  <a:srgbClr val="1217D6"/>
                </a:solidFill>
                <a:effectLst/>
                <a:latin typeface="Times New Roman" panose="02020603050405020304" pitchFamily="18" charset="0"/>
                <a:cs typeface="Times New Roman" panose="02020603050405020304" pitchFamily="18" charset="0"/>
              </a:rPr>
              <a:t>Disadvantages:</a:t>
            </a:r>
            <a:endParaRPr lang="en-US" b="0" i="0" dirty="0">
              <a:solidFill>
                <a:srgbClr val="1217D6"/>
              </a:solidFill>
              <a:effectLst/>
              <a:latin typeface="Times New Roman" panose="02020603050405020304" pitchFamily="18" charset="0"/>
              <a:cs typeface="Times New Roman" panose="02020603050405020304" pitchFamily="18" charset="0"/>
            </a:endParaRP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Memory wastage problem.</a:t>
            </a: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Exact memory requirements must be known.</a:t>
            </a:r>
          </a:p>
          <a:p>
            <a:pPr algn="l" fontAlgn="base">
              <a:buClr>
                <a:schemeClr val="tx1"/>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Memory can’t be resized once after initialization.</a:t>
            </a:r>
          </a:p>
          <a:p>
            <a:endParaRPr lang="en-US" dirty="0">
              <a:solidFill>
                <a:schemeClr val="tx1"/>
              </a:solidFill>
            </a:endParaRPr>
          </a:p>
        </p:txBody>
      </p:sp>
    </p:spTree>
    <p:extLst>
      <p:ext uri="{BB962C8B-B14F-4D97-AF65-F5344CB8AC3E}">
        <p14:creationId xmlns:p14="http://schemas.microsoft.com/office/powerpoint/2010/main" val="114909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59D7-4CA4-4BA5-BC2C-78A5B2AA7D16}"/>
              </a:ext>
            </a:extLst>
          </p:cNvPr>
          <p:cNvSpPr>
            <a:spLocks noGrp="1"/>
          </p:cNvSpPr>
          <p:nvPr>
            <p:ph type="title"/>
          </p:nvPr>
        </p:nvSpPr>
        <p:spPr>
          <a:xfrm>
            <a:off x="677334" y="609600"/>
            <a:ext cx="8596668" cy="754380"/>
          </a:xfrm>
        </p:spPr>
        <p:txBody>
          <a:bodyPr>
            <a:normAutofit/>
          </a:bodyPr>
          <a:lstStyle/>
          <a:p>
            <a:pPr algn="ctr"/>
            <a:r>
              <a:rPr lang="en-US" sz="2800" dirty="0">
                <a:solidFill>
                  <a:srgbClr val="1217D6"/>
                </a:solidFill>
                <a:latin typeface="Times New Roman" panose="02020603050405020304" pitchFamily="18" charset="0"/>
                <a:cs typeface="Times New Roman" panose="02020603050405020304" pitchFamily="18" charset="0"/>
              </a:rPr>
              <a:t>Dynamic Memory Allocation</a:t>
            </a:r>
          </a:p>
        </p:txBody>
      </p:sp>
      <p:sp>
        <p:nvSpPr>
          <p:cNvPr id="5" name="TextBox 4">
            <a:extLst>
              <a:ext uri="{FF2B5EF4-FFF2-40B4-BE49-F238E27FC236}">
                <a16:creationId xmlns:a16="http://schemas.microsoft.com/office/drawing/2014/main" id="{86FFE591-EF4D-40CA-9556-800E2517718A}"/>
              </a:ext>
            </a:extLst>
          </p:cNvPr>
          <p:cNvSpPr txBox="1"/>
          <p:nvPr/>
        </p:nvSpPr>
        <p:spPr>
          <a:xfrm>
            <a:off x="1028700" y="1485899"/>
            <a:ext cx="8122674" cy="4662815"/>
          </a:xfrm>
          <a:prstGeom prst="rect">
            <a:avLst/>
          </a:prstGeom>
          <a:noFill/>
        </p:spPr>
        <p:txBody>
          <a:bodyPr wrap="square">
            <a:spAutoFit/>
          </a:bodyPr>
          <a:lstStyle/>
          <a:p>
            <a:pPr algn="just" fontAlgn="base"/>
            <a:r>
              <a:rPr lang="en-US" b="0" i="0" dirty="0">
                <a:solidFill>
                  <a:srgbClr val="FFFFFF"/>
                </a:solidFill>
                <a:effectLst/>
                <a:latin typeface="urw-din"/>
              </a:rPr>
              <a:t>n</a:t>
            </a:r>
            <a:r>
              <a:rPr lang="en-US" b="0" i="0" dirty="0">
                <a:effectLst/>
                <a:latin typeface="urw-din"/>
              </a:rPr>
              <a:t> </a:t>
            </a:r>
            <a:r>
              <a:rPr lang="en-US" dirty="0">
                <a:latin typeface="Times New Roman" panose="02020603050405020304" pitchFamily="18" charset="0"/>
                <a:cs typeface="Times New Roman" panose="02020603050405020304" pitchFamily="18" charset="0"/>
              </a:rPr>
              <a:t>Dynamic memory allocation </a:t>
            </a:r>
            <a:r>
              <a:rPr lang="en-US" b="0" i="0" dirty="0">
                <a:effectLst/>
                <a:latin typeface="Times New Roman" panose="02020603050405020304" pitchFamily="18" charset="0"/>
                <a:cs typeface="Times New Roman" panose="02020603050405020304" pitchFamily="18" charset="0"/>
              </a:rPr>
              <a:t>size initialization and allocation are done by the programmer. It is managed and served with pointers that point to the newly allocated memory space in an area which we call the heap. Heap memory is unorganized and it is treated as a resource when you require the use of it if not release it.  When everything is done during run time or execution time it is known as Dynamic memory allocation.</a:t>
            </a:r>
          </a:p>
          <a:p>
            <a:pPr algn="just" fontAlgn="base"/>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50000"/>
              </a:lnSpc>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Key Features:</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Dynamic allocated at runtime.</a:t>
            </a:r>
          </a:p>
          <a:p>
            <a:pPr marL="285750" indent="-285750"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can also reallocate memory size if needed.</a:t>
            </a:r>
          </a:p>
          <a:p>
            <a:pPr marL="285750" indent="-285750"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Dynamic Allocation is done at run time.</a:t>
            </a:r>
          </a:p>
          <a:p>
            <a:pPr marL="285750" indent="-285750"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 memory wastage</a:t>
            </a:r>
          </a:p>
          <a:p>
            <a:br>
              <a:rPr lang="en-US" dirty="0"/>
            </a:br>
            <a:endParaRPr lang="en-US" dirty="0"/>
          </a:p>
        </p:txBody>
      </p:sp>
    </p:spTree>
    <p:extLst>
      <p:ext uri="{BB962C8B-B14F-4D97-AF65-F5344CB8AC3E}">
        <p14:creationId xmlns:p14="http://schemas.microsoft.com/office/powerpoint/2010/main" val="1761159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D6401-1B2F-4AF0-879C-C3A520247024}"/>
              </a:ext>
            </a:extLst>
          </p:cNvPr>
          <p:cNvSpPr>
            <a:spLocks noGrp="1"/>
          </p:cNvSpPr>
          <p:nvPr>
            <p:ph idx="1"/>
          </p:nvPr>
        </p:nvSpPr>
        <p:spPr>
          <a:xfrm>
            <a:off x="658673" y="1376817"/>
            <a:ext cx="8596668" cy="4230881"/>
          </a:xfrm>
        </p:spPr>
        <p:txBody>
          <a:bodyPr>
            <a:noAutofit/>
          </a:bodyPr>
          <a:lstStyle/>
          <a:p>
            <a:pPr algn="l" fontAlgn="base">
              <a:lnSpc>
                <a:spcPct val="120000"/>
              </a:lnSpc>
              <a:buClr>
                <a:schemeClr val="tx1"/>
              </a:buClr>
              <a:buFont typeface="Wingdings" panose="05000000000000000000" pitchFamily="2" charset="2"/>
              <a:buChar char="Ø"/>
            </a:pPr>
            <a:r>
              <a:rPr lang="en-US" sz="1600" b="1" i="0" dirty="0">
                <a:solidFill>
                  <a:srgbClr val="1217D6"/>
                </a:solidFill>
                <a:effectLst/>
                <a:latin typeface="Times New Roman" panose="02020603050405020304" pitchFamily="18" charset="0"/>
                <a:cs typeface="Times New Roman" panose="02020603050405020304" pitchFamily="18" charset="0"/>
              </a:rPr>
              <a:t>Advantages:</a:t>
            </a:r>
            <a:endParaRPr lang="en-US" sz="1600" b="0" i="0" dirty="0">
              <a:solidFill>
                <a:srgbClr val="1217D6"/>
              </a:solidFill>
              <a:effectLst/>
              <a:latin typeface="Times New Roman" panose="02020603050405020304" pitchFamily="18" charset="0"/>
              <a:cs typeface="Times New Roman" panose="02020603050405020304" pitchFamily="18" charset="0"/>
            </a:endParaRP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Dynamic Allocation is done at run time.</a:t>
            </a: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We can allocate (create) additional storage whenever we need them.</a:t>
            </a: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Memory can be deallocated (free/delete) dynamic space whenever we are done with them.</a:t>
            </a: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Thus, one can always have exactly the amount of space required – no more, no less.</a:t>
            </a: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Memory size can be reallocated if needed.</a:t>
            </a:r>
          </a:p>
          <a:p>
            <a:pPr algn="l" fontAlgn="base">
              <a:lnSpc>
                <a:spcPct val="120000"/>
              </a:lnSpc>
              <a:buClr>
                <a:schemeClr val="tx1">
                  <a:lumMod val="95000"/>
                  <a:lumOff val="5000"/>
                </a:schemeClr>
              </a:buClr>
              <a:buFont typeface="Wingdings" panose="05000000000000000000" pitchFamily="2" charset="2"/>
              <a:buChar char="Ø"/>
            </a:pPr>
            <a:r>
              <a:rPr lang="en-US" sz="1600" b="1" i="0" dirty="0">
                <a:solidFill>
                  <a:srgbClr val="1217D6"/>
                </a:solidFill>
                <a:effectLst/>
                <a:latin typeface="Times New Roman" panose="02020603050405020304" pitchFamily="18" charset="0"/>
                <a:cs typeface="Times New Roman" panose="02020603050405020304" pitchFamily="18" charset="0"/>
              </a:rPr>
              <a:t>Disadvantages:</a:t>
            </a:r>
            <a:endParaRPr lang="en-US" sz="1600" b="0" i="0" dirty="0">
              <a:solidFill>
                <a:srgbClr val="1217D6"/>
              </a:solidFill>
              <a:effectLst/>
              <a:latin typeface="Times New Roman" panose="02020603050405020304" pitchFamily="18" charset="0"/>
              <a:cs typeface="Times New Roman" panose="02020603050405020304" pitchFamily="18" charset="0"/>
            </a:endParaRP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As the memory is allocated during runtime, it requires more time.</a:t>
            </a:r>
          </a:p>
          <a:p>
            <a:pPr algn="l" fontAlgn="base">
              <a:lnSpc>
                <a:spcPct val="120000"/>
              </a:lnSpc>
              <a:buClr>
                <a:schemeClr val="tx1"/>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Memory needs to be freed by the user when done. This is important as it is more likely to turn into bugs that are difficult to find.</a:t>
            </a:r>
          </a:p>
          <a:p>
            <a:pPr marL="0" indent="0">
              <a:buNone/>
            </a:pPr>
            <a:br>
              <a:rPr lang="en-US" sz="1600" b="0" i="0" dirty="0">
                <a:solidFill>
                  <a:schemeClr val="tx1"/>
                </a:solidFill>
                <a:effectLst/>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065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7A03-366A-4361-8A0F-18EF086197E3}"/>
              </a:ext>
            </a:extLst>
          </p:cNvPr>
          <p:cNvSpPr>
            <a:spLocks noGrp="1"/>
          </p:cNvSpPr>
          <p:nvPr>
            <p:ph type="title"/>
          </p:nvPr>
        </p:nvSpPr>
        <p:spPr>
          <a:xfrm>
            <a:off x="677334" y="609600"/>
            <a:ext cx="8596668" cy="799322"/>
          </a:xfrm>
        </p:spPr>
        <p:txBody>
          <a:bodyPr>
            <a:normAutofit/>
          </a:bodyPr>
          <a:lstStyle/>
          <a:p>
            <a:r>
              <a:rPr lang="en-US" dirty="0"/>
              <a:t>						</a:t>
            </a:r>
            <a:r>
              <a:rPr lang="en-US" dirty="0">
                <a:solidFill>
                  <a:srgbClr val="1217D6"/>
                </a:solidFill>
                <a:latin typeface="Times New Roman" panose="02020603050405020304" pitchFamily="18" charset="0"/>
                <a:cs typeface="Times New Roman" panose="02020603050405020304" pitchFamily="18" charset="0"/>
              </a:rPr>
              <a:t>Malloc function</a:t>
            </a:r>
          </a:p>
        </p:txBody>
      </p:sp>
      <p:sp>
        <p:nvSpPr>
          <p:cNvPr id="3" name="Content Placeholder 2">
            <a:extLst>
              <a:ext uri="{FF2B5EF4-FFF2-40B4-BE49-F238E27FC236}">
                <a16:creationId xmlns:a16="http://schemas.microsoft.com/office/drawing/2014/main" id="{BA77CFF0-7488-4CEA-898B-38F43D83B449}"/>
              </a:ext>
            </a:extLst>
          </p:cNvPr>
          <p:cNvSpPr>
            <a:spLocks noGrp="1"/>
          </p:cNvSpPr>
          <p:nvPr>
            <p:ph idx="1"/>
          </p:nvPr>
        </p:nvSpPr>
        <p:spPr/>
        <p:txBody>
          <a:bodyPr/>
          <a:lstStyle/>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malloc function will take single input that is no of bytes of a size. </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memory requested by malloc function gets allocated in heap segment and it will return the starting base address</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Malloc function on failure in allocating the memory it will return NULL</a:t>
            </a:r>
          </a:p>
          <a:p>
            <a:endParaRPr lang="en-US" sz="2000"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Declaration of malloc( ):</a:t>
            </a:r>
          </a:p>
          <a:p>
            <a:pPr marL="0" indent="0">
              <a:buNone/>
            </a:pPr>
            <a:r>
              <a:rPr lang="en-US" sz="2000" dirty="0">
                <a:latin typeface="Times New Roman" panose="02020603050405020304" pitchFamily="18" charset="0"/>
                <a:cs typeface="Times New Roman" panose="02020603050405020304" pitchFamily="18" charset="0"/>
              </a:rPr>
              <a:t>    	void * malloc(size_t size);</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size_t=it is type def of int type</a:t>
            </a:r>
          </a:p>
          <a:p>
            <a:endParaRPr lang="en-US" dirty="0"/>
          </a:p>
        </p:txBody>
      </p:sp>
      <p:sp>
        <p:nvSpPr>
          <p:cNvPr id="4" name="Rectangle 3">
            <a:extLst>
              <a:ext uri="{FF2B5EF4-FFF2-40B4-BE49-F238E27FC236}">
                <a16:creationId xmlns:a16="http://schemas.microsoft.com/office/drawing/2014/main" id="{E631CEF7-4126-43E2-B86C-F293E1D49CEC}"/>
              </a:ext>
            </a:extLst>
          </p:cNvPr>
          <p:cNvSpPr/>
          <p:nvPr/>
        </p:nvSpPr>
        <p:spPr>
          <a:xfrm>
            <a:off x="1101012" y="4637314"/>
            <a:ext cx="3023119" cy="410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374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64F4-16F2-4FBB-A2EE-6B126EB4D377}"/>
              </a:ext>
            </a:extLst>
          </p:cNvPr>
          <p:cNvSpPr>
            <a:spLocks noGrp="1"/>
          </p:cNvSpPr>
          <p:nvPr>
            <p:ph type="title"/>
          </p:nvPr>
        </p:nvSpPr>
        <p:spPr>
          <a:xfrm>
            <a:off x="677334" y="150471"/>
            <a:ext cx="8596668" cy="1099831"/>
          </a:xfrm>
        </p:spPr>
        <p:txBody>
          <a:bodyPr>
            <a:normAutofit fontScale="90000"/>
          </a:bodyPr>
          <a:lstStyle/>
          <a:p>
            <a:pPr algn="ctr"/>
            <a:r>
              <a:rPr lang="en-US" dirty="0">
                <a:solidFill>
                  <a:srgbClr val="1217D6"/>
                </a:solidFill>
                <a:latin typeface="Times New Roman" panose="02020603050405020304" pitchFamily="18" charset="0"/>
                <a:cs typeface="Times New Roman" panose="02020603050405020304" pitchFamily="18" charset="0"/>
              </a:rPr>
              <a:t>Example of using malloc function in a C program</a:t>
            </a:r>
          </a:p>
        </p:txBody>
      </p:sp>
      <p:sp>
        <p:nvSpPr>
          <p:cNvPr id="3" name="Content Placeholder 2">
            <a:extLst>
              <a:ext uri="{FF2B5EF4-FFF2-40B4-BE49-F238E27FC236}">
                <a16:creationId xmlns:a16="http://schemas.microsoft.com/office/drawing/2014/main" id="{8FF470F8-2E83-4056-9463-6144C4ACE093}"/>
              </a:ext>
            </a:extLst>
          </p:cNvPr>
          <p:cNvSpPr>
            <a:spLocks noGrp="1"/>
          </p:cNvSpPr>
          <p:nvPr>
            <p:ph idx="1"/>
          </p:nvPr>
        </p:nvSpPr>
        <p:spPr>
          <a:xfrm>
            <a:off x="677334" y="798653"/>
            <a:ext cx="8596668" cy="605934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#include&lt;stdio.h&gt;</a:t>
            </a:r>
          </a:p>
          <a:p>
            <a:pPr marL="0" indent="0">
              <a:buNone/>
            </a:pPr>
            <a:r>
              <a:rPr lang="en-US" dirty="0">
                <a:latin typeface="Times New Roman" panose="02020603050405020304" pitchFamily="18" charset="0"/>
                <a:cs typeface="Times New Roman" panose="02020603050405020304" pitchFamily="18" charset="0"/>
              </a:rPr>
              <a:t>	#include&lt;stdlib.h&gt;</a:t>
            </a:r>
          </a:p>
          <a:p>
            <a:pPr marL="0" indent="0">
              <a:buNone/>
            </a:pPr>
            <a:r>
              <a:rPr lang="en-US" dirty="0">
                <a:latin typeface="Times New Roman" panose="02020603050405020304" pitchFamily="18" charset="0"/>
                <a:cs typeface="Times New Roman" panose="02020603050405020304" pitchFamily="18" charset="0"/>
              </a:rPr>
              <a:t>	void main()</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int *ptr;</a:t>
            </a:r>
          </a:p>
          <a:p>
            <a:pPr marL="0" indent="0">
              <a:buNone/>
            </a:pPr>
            <a:r>
              <a:rPr lang="en-US" dirty="0">
                <a:latin typeface="Times New Roman" panose="02020603050405020304" pitchFamily="18" charset="0"/>
                <a:cs typeface="Times New Roman" panose="02020603050405020304" pitchFamily="18" charset="0"/>
              </a:rPr>
              <a:t>	ptr=(int *)</a:t>
            </a:r>
            <a:r>
              <a:rPr lang="en-US" dirty="0">
                <a:solidFill>
                  <a:schemeClr val="accent5">
                    <a:lumMod val="75000"/>
                  </a:schemeClr>
                </a:solidFill>
                <a:latin typeface="Times New Roman" panose="02020603050405020304" pitchFamily="18" charset="0"/>
                <a:cs typeface="Times New Roman" panose="02020603050405020304" pitchFamily="18" charset="0"/>
              </a:rPr>
              <a:t>malloc(1* sizeof(int))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if(ptr==NULL)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printf(“failed to allocate the memory in heap segment”);</a:t>
            </a:r>
          </a:p>
          <a:p>
            <a:pPr marL="0" indent="0">
              <a:buNone/>
            </a:pPr>
            <a:r>
              <a:rPr lang="en-US" dirty="0">
                <a:latin typeface="Times New Roman" panose="02020603050405020304" pitchFamily="18" charset="0"/>
                <a:cs typeface="Times New Roman" panose="02020603050405020304" pitchFamily="18" charset="0"/>
              </a:rPr>
              <a:t>		exit(1);</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*ptr=10;</a:t>
            </a:r>
          </a:p>
          <a:p>
            <a:pPr marL="0" indent="0">
              <a:buNone/>
            </a:pPr>
            <a:r>
              <a:rPr lang="en-US" dirty="0">
                <a:latin typeface="Times New Roman" panose="02020603050405020304" pitchFamily="18" charset="0"/>
                <a:cs typeface="Times New Roman" panose="02020603050405020304" pitchFamily="18" charset="0"/>
              </a:rPr>
              <a:t>	printf(“%p-%d\n”,ptr,*ptr);</a:t>
            </a:r>
          </a:p>
          <a:p>
            <a:pPr marL="0" indent="0">
              <a:buNone/>
            </a:pPr>
            <a:r>
              <a:rPr lang="en-US" dirty="0">
                <a:latin typeface="Times New Roman" panose="02020603050405020304" pitchFamily="18" charset="0"/>
                <a:cs typeface="Times New Roman" panose="02020603050405020304" pitchFamily="18" charset="0"/>
              </a:rPr>
              <a:t>	free(ptr); //mandatory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:0xa000,10</a:t>
            </a:r>
          </a:p>
        </p:txBody>
      </p:sp>
    </p:spTree>
    <p:extLst>
      <p:ext uri="{BB962C8B-B14F-4D97-AF65-F5344CB8AC3E}">
        <p14:creationId xmlns:p14="http://schemas.microsoft.com/office/powerpoint/2010/main" val="2427099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7A03-366A-4361-8A0F-18EF086197E3}"/>
              </a:ext>
            </a:extLst>
          </p:cNvPr>
          <p:cNvSpPr>
            <a:spLocks noGrp="1"/>
          </p:cNvSpPr>
          <p:nvPr>
            <p:ph type="title"/>
          </p:nvPr>
        </p:nvSpPr>
        <p:spPr/>
        <p:txBody>
          <a:bodyPr/>
          <a:lstStyle/>
          <a:p>
            <a:pPr algn="ctr"/>
            <a:r>
              <a:rPr lang="en-US" dirty="0">
                <a:solidFill>
                  <a:srgbClr val="1217D6"/>
                </a:solidFill>
                <a:latin typeface="Times New Roman" panose="02020603050405020304" pitchFamily="18" charset="0"/>
                <a:cs typeface="Times New Roman" panose="02020603050405020304" pitchFamily="18" charset="0"/>
              </a:rPr>
              <a:t>Calloc function</a:t>
            </a:r>
          </a:p>
        </p:txBody>
      </p:sp>
      <p:sp>
        <p:nvSpPr>
          <p:cNvPr id="3" name="Content Placeholder 2">
            <a:extLst>
              <a:ext uri="{FF2B5EF4-FFF2-40B4-BE49-F238E27FC236}">
                <a16:creationId xmlns:a16="http://schemas.microsoft.com/office/drawing/2014/main" id="{BA77CFF0-7488-4CEA-898B-38F43D83B449}"/>
              </a:ext>
            </a:extLst>
          </p:cNvPr>
          <p:cNvSpPr>
            <a:spLocks noGrp="1"/>
          </p:cNvSpPr>
          <p:nvPr>
            <p:ph idx="1"/>
          </p:nvPr>
        </p:nvSpPr>
        <p:spPr/>
        <p:txBody>
          <a:bodyPr/>
          <a:lstStyle/>
          <a:p>
            <a:pPr algn="jus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function will allocate the memory at run time in heap segment as a continuous blocks and returns the starting base address, it is initialized with zeros.</a:t>
            </a:r>
          </a:p>
          <a:p>
            <a:pPr marL="0" indent="0">
              <a:buNone/>
            </a:pPr>
            <a:endParaRPr lang="en-US" sz="2000" b="1"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Declaration of calloc function:</a:t>
            </a:r>
          </a:p>
          <a:p>
            <a:pPr marL="0" indent="0">
              <a:buNone/>
            </a:pPr>
            <a:r>
              <a:rPr lang="en-US" sz="2000" dirty="0">
                <a:latin typeface="Times New Roman" panose="02020603050405020304" pitchFamily="18" charset="0"/>
                <a:cs typeface="Times New Roman" panose="02020603050405020304" pitchFamily="18" charset="0"/>
              </a:rPr>
              <a:t>	void * calloc(size_t nmb, size_t size);</a:t>
            </a:r>
          </a:p>
          <a:p>
            <a:endParaRPr lang="en-US" dirty="0"/>
          </a:p>
        </p:txBody>
      </p:sp>
      <p:sp>
        <p:nvSpPr>
          <p:cNvPr id="4" name="Rectangle 3">
            <a:extLst>
              <a:ext uri="{FF2B5EF4-FFF2-40B4-BE49-F238E27FC236}">
                <a16:creationId xmlns:a16="http://schemas.microsoft.com/office/drawing/2014/main" id="{BB2E8A7F-6A89-4205-9E28-5B6E5C9F3B08}"/>
              </a:ext>
            </a:extLst>
          </p:cNvPr>
          <p:cNvSpPr/>
          <p:nvPr/>
        </p:nvSpPr>
        <p:spPr>
          <a:xfrm>
            <a:off x="1129587" y="4084864"/>
            <a:ext cx="4023438" cy="410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343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1279</TotalTime>
  <Words>1689</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Times New Roman</vt:lpstr>
      <vt:lpstr>Trebuchet MS</vt:lpstr>
      <vt:lpstr>urw-din</vt:lpstr>
      <vt:lpstr>Wingdings</vt:lpstr>
      <vt:lpstr>Wingdings 3</vt:lpstr>
      <vt:lpstr>Facet</vt:lpstr>
      <vt:lpstr>STATIC MEMORY ALLOCATION AND DYNAMIC MEMORY ALLOCATION</vt:lpstr>
      <vt:lpstr>Contents </vt:lpstr>
      <vt:lpstr>Static memory allocation</vt:lpstr>
      <vt:lpstr>PowerPoint Presentation</vt:lpstr>
      <vt:lpstr>Dynamic Memory Allocation</vt:lpstr>
      <vt:lpstr>PowerPoint Presentation</vt:lpstr>
      <vt:lpstr>      Malloc function</vt:lpstr>
      <vt:lpstr>Example of using malloc function in a C program</vt:lpstr>
      <vt:lpstr>Calloc function</vt:lpstr>
      <vt:lpstr>Example of using calloc function in a C program</vt:lpstr>
      <vt:lpstr>Differences Between malloc() and calloc() </vt:lpstr>
      <vt:lpstr>Realloc()</vt:lpstr>
      <vt:lpstr>Example of using realloc function in a C program</vt:lpstr>
      <vt:lpstr>PowerPoint Presentation</vt:lpstr>
      <vt:lpstr>Free()</vt:lpstr>
      <vt:lpstr>Problems that may occur if dynamically allocated memory is not freed</vt:lpstr>
      <vt:lpstr>Difference between Static and Dynamic Memory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dc:title>
  <dc:creator>mangasankella@gmail.com</dc:creator>
  <cp:lastModifiedBy>mangasankella@gmail.com</cp:lastModifiedBy>
  <cp:revision>43</cp:revision>
  <dcterms:created xsi:type="dcterms:W3CDTF">2022-12-27T12:16:55Z</dcterms:created>
  <dcterms:modified xsi:type="dcterms:W3CDTF">2022-12-29T12:53:35Z</dcterms:modified>
</cp:coreProperties>
</file>