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70" r:id="rId6"/>
    <p:sldId id="266" r:id="rId7"/>
    <p:sldId id="273" r:id="rId8"/>
    <p:sldId id="267" r:id="rId9"/>
    <p:sldId id="269" r:id="rId10"/>
    <p:sldId id="268" r:id="rId11"/>
    <p:sldId id="265" r:id="rId12"/>
    <p:sldId id="263" r:id="rId13"/>
    <p:sldId id="272"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5" d="100"/>
          <a:sy n="75" d="100"/>
        </p:scale>
        <p:origin x="883"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345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29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6288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669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7182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9075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5167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5521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416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993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94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30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773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556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68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083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488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1/10/2023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54286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unix/unix-file-permission.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A395-D1E3-D388-96BE-B808D0509AD2}"/>
              </a:ext>
            </a:extLst>
          </p:cNvPr>
          <p:cNvSpPr>
            <a:spLocks noGrp="1"/>
          </p:cNvSpPr>
          <p:nvPr>
            <p:ph type="title"/>
          </p:nvPr>
        </p:nvSpPr>
        <p:spPr>
          <a:xfrm>
            <a:off x="7740316" y="5338011"/>
            <a:ext cx="4139697" cy="1367590"/>
          </a:xfrm>
        </p:spPr>
        <p:txBody>
          <a:bodyPr>
            <a:noAutofit/>
          </a:bodyPr>
          <a:lstStyle/>
          <a:p>
            <a:r>
              <a:rPr lang="en-US" sz="2800" dirty="0">
                <a:latin typeface="Times New Roman" panose="02020603050405020304" pitchFamily="18" charset="0"/>
                <a:cs typeface="Times New Roman" panose="02020603050405020304" pitchFamily="18" charset="0"/>
              </a:rPr>
              <a:t>PRESENTED BY: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Y. PAVAN KUMAR</a:t>
            </a:r>
            <a:br>
              <a:rPr lang="en-IN" sz="2800" dirty="0">
                <a:latin typeface="Times New Roman" panose="02020603050405020304" pitchFamily="18" charset="0"/>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8878CDFC-D792-B189-2033-0C8813E84154}"/>
              </a:ext>
            </a:extLst>
          </p:cNvPr>
          <p:cNvSpPr>
            <a:spLocks noGrp="1"/>
          </p:cNvSpPr>
          <p:nvPr>
            <p:ph type="subTitle" idx="4294967295"/>
          </p:nvPr>
        </p:nvSpPr>
        <p:spPr>
          <a:xfrm>
            <a:off x="436880" y="304801"/>
            <a:ext cx="11755120" cy="4795520"/>
          </a:xfrm>
        </p:spPr>
        <p:txBody>
          <a:bodyPr>
            <a:normAutofit/>
          </a:bodyPr>
          <a:lstStyle/>
          <a:p>
            <a:pPr marL="0" indent="0" algn="ctr">
              <a:buNone/>
            </a:pPr>
            <a:r>
              <a:rPr lang="en-US" sz="6000" dirty="0">
                <a:latin typeface="Times New Roman" panose="02020603050405020304" pitchFamily="18" charset="0"/>
                <a:cs typeface="Times New Roman" panose="02020603050405020304" pitchFamily="18" charset="0"/>
              </a:rPr>
              <a:t>				</a:t>
            </a:r>
            <a:r>
              <a:rPr lang="en-US" sz="6600" dirty="0">
                <a:latin typeface="Times New Roman" panose="02020603050405020304" pitchFamily="18" charset="0"/>
                <a:cs typeface="Times New Roman" panose="02020603050405020304" pitchFamily="18" charset="0"/>
              </a:rPr>
              <a:t>FILE  MANAGEMENT</a:t>
            </a:r>
            <a:r>
              <a:rPr lang="en-US" sz="11500" dirty="0">
                <a:latin typeface="Times New Roman" panose="02020603050405020304" pitchFamily="18" charset="0"/>
                <a:cs typeface="Times New Roman" panose="02020603050405020304" pitchFamily="18" charset="0"/>
              </a:rPr>
              <a:t>													</a:t>
            </a:r>
            <a:endParaRPr lang="en-US" sz="3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2472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11BF-EE47-FB01-E57F-5CAE6C21B3FB}"/>
              </a:ext>
            </a:extLst>
          </p:cNvPr>
          <p:cNvSpPr>
            <a:spLocks noGrp="1"/>
          </p:cNvSpPr>
          <p:nvPr>
            <p:ph type="title"/>
          </p:nvPr>
        </p:nvSpPr>
        <p:spPr>
          <a:xfrm>
            <a:off x="1143001" y="0"/>
            <a:ext cx="9905998" cy="820668"/>
          </a:xfrm>
        </p:spPr>
        <p:txBody>
          <a:bodyPr>
            <a:normAutofit/>
          </a:bodyPr>
          <a:lstStyle/>
          <a:p>
            <a:pPr algn="ctr"/>
            <a:r>
              <a:rPr lang="en-US" sz="4400" b="1" dirty="0">
                <a:latin typeface="Times New Roman" panose="02020603050405020304" pitchFamily="18" charset="0"/>
                <a:cs typeface="Times New Roman" panose="02020603050405020304" pitchFamily="18" charset="0"/>
              </a:rPr>
              <a:t>lseek()</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5324C7-0725-920D-A1F3-ABC30247FA8A}"/>
              </a:ext>
            </a:extLst>
          </p:cNvPr>
          <p:cNvSpPr>
            <a:spLocks noGrp="1"/>
          </p:cNvSpPr>
          <p:nvPr>
            <p:ph idx="1"/>
          </p:nvPr>
        </p:nvSpPr>
        <p:spPr>
          <a:xfrm>
            <a:off x="1399430" y="1700463"/>
            <a:ext cx="11004605" cy="4868780"/>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SEEK_SET:</a:t>
            </a:r>
          </a:p>
          <a:p>
            <a:pPr marL="0" indent="0">
              <a:buNone/>
            </a:pPr>
            <a:r>
              <a:rPr lang="en-US" dirty="0">
                <a:latin typeface="Times New Roman" panose="02020603050405020304" pitchFamily="18" charset="0"/>
                <a:cs typeface="Times New Roman" panose="02020603050405020304" pitchFamily="18" charset="0"/>
              </a:rPr>
              <a:t>When we use SEEK_SET, the cursor will change beginning to the set offset value</a:t>
            </a:r>
          </a:p>
          <a:p>
            <a:pPr marL="0" indent="0">
              <a:buNone/>
            </a:pPr>
            <a:r>
              <a:rPr lang="en-US" dirty="0">
                <a:latin typeface="Times New Roman" panose="02020603050405020304" pitchFamily="18" charset="0"/>
                <a:cs typeface="Times New Roman" panose="02020603050405020304" pitchFamily="18" charset="0"/>
              </a:rPr>
              <a:t>Ex: Lseek(fd,5,SEEK_SET);</a:t>
            </a:r>
          </a:p>
          <a:p>
            <a:pPr marL="0" indent="0">
              <a:buNone/>
            </a:pPr>
            <a:r>
              <a:rPr lang="en-US" b="1" dirty="0">
                <a:latin typeface="Times New Roman" panose="02020603050405020304" pitchFamily="18" charset="0"/>
                <a:cs typeface="Times New Roman" panose="02020603050405020304" pitchFamily="18" charset="0"/>
              </a:rPr>
              <a:t>SEEK_CUR:</a:t>
            </a:r>
          </a:p>
          <a:p>
            <a:pPr marL="0" indent="0">
              <a:buNone/>
            </a:pPr>
            <a:r>
              <a:rPr lang="en-US" dirty="0">
                <a:latin typeface="Times New Roman" panose="02020603050405020304" pitchFamily="18" charset="0"/>
                <a:cs typeface="Times New Roman" panose="02020603050405020304" pitchFamily="18" charset="0"/>
              </a:rPr>
              <a:t> When we use SEEK_CUR , from the current position offset will be added either backward or forward.</a:t>
            </a:r>
          </a:p>
          <a:p>
            <a:pPr marL="0" indent="0">
              <a:buNone/>
            </a:pPr>
            <a:r>
              <a:rPr lang="en-US" dirty="0">
                <a:latin typeface="Times New Roman" panose="02020603050405020304" pitchFamily="18" charset="0"/>
                <a:cs typeface="Times New Roman" panose="02020603050405020304" pitchFamily="18" charset="0"/>
              </a:rPr>
              <a:t>Ex: lseek(fd,-5,SEEK_CUR);</a:t>
            </a:r>
          </a:p>
          <a:p>
            <a:pPr marL="0" indent="0">
              <a:buNone/>
            </a:pPr>
            <a:r>
              <a:rPr lang="en-US" dirty="0">
                <a:latin typeface="Times New Roman" panose="02020603050405020304" pitchFamily="18" charset="0"/>
                <a:cs typeface="Times New Roman" panose="02020603050405020304" pitchFamily="18" charset="0"/>
              </a:rPr>
              <a:t>       lseek(fd,5,SEEK_CUR);</a:t>
            </a:r>
          </a:p>
          <a:p>
            <a:pPr marL="0" indent="0">
              <a:buNone/>
            </a:pPr>
            <a:r>
              <a:rPr lang="en-US" b="1" dirty="0">
                <a:latin typeface="Times New Roman" panose="02020603050405020304" pitchFamily="18" charset="0"/>
                <a:cs typeface="Times New Roman" panose="02020603050405020304" pitchFamily="18" charset="0"/>
              </a:rPr>
              <a:t>SEEK_END:</a:t>
            </a:r>
          </a:p>
          <a:p>
            <a:pPr marL="0" indent="0">
              <a:buNone/>
            </a:pPr>
            <a:r>
              <a:rPr lang="en-US" dirty="0">
                <a:latin typeface="Times New Roman" panose="02020603050405020304" pitchFamily="18" charset="0"/>
                <a:cs typeface="Times New Roman" panose="02020603050405020304" pitchFamily="18" charset="0"/>
              </a:rPr>
              <a:t>When we use SEEK_END, The cursor position value will change from End of the set value either forward or backword.</a:t>
            </a:r>
          </a:p>
          <a:p>
            <a:pPr marL="0" indent="0">
              <a:buNone/>
            </a:pPr>
            <a:r>
              <a:rPr lang="en-US" dirty="0">
                <a:latin typeface="Times New Roman" panose="02020603050405020304" pitchFamily="18" charset="0"/>
                <a:cs typeface="Times New Roman" panose="02020603050405020304" pitchFamily="18" charset="0"/>
              </a:rPr>
              <a:t>Ex: lseek(fd,+5,SEEK_END);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2218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0ADF-EA71-2213-EA0C-D91C7ED608B0}"/>
              </a:ext>
            </a:extLst>
          </p:cNvPr>
          <p:cNvSpPr>
            <a:spLocks noGrp="1"/>
          </p:cNvSpPr>
          <p:nvPr>
            <p:ph type="title"/>
          </p:nvPr>
        </p:nvSpPr>
        <p:spPr>
          <a:xfrm>
            <a:off x="958533" y="61927"/>
            <a:ext cx="9905998" cy="518518"/>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Example for system calls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CE0F3A-736A-B7F7-28C7-38384E7C1537}"/>
              </a:ext>
            </a:extLst>
          </p:cNvPr>
          <p:cNvSpPr>
            <a:spLocks noGrp="1"/>
          </p:cNvSpPr>
          <p:nvPr>
            <p:ph sz="half" idx="1"/>
          </p:nvPr>
        </p:nvSpPr>
        <p:spPr>
          <a:xfrm>
            <a:off x="1948068" y="580445"/>
            <a:ext cx="4818491" cy="6082747"/>
          </a:xfrm>
        </p:spPr>
        <p:txBody>
          <a:bodyPr>
            <a:noAutofit/>
          </a:bodyPr>
          <a:lstStyle/>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#include&lt;stdio.h&gt;</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#include&lt;stdlib.h&gt;</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#include&lt;unistd.h&gt;</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#include&lt;fcntl.h&gt;</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void main(int argc, char *argv[])</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if(argc&lt;3)</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printf("cp: missing </a:t>
            </a:r>
            <a:r>
              <a:rPr lang="en-US" sz="1500" b="1" dirty="0" err="1">
                <a:latin typeface="Times New Roman" panose="02020603050405020304" pitchFamily="18" charset="0"/>
                <a:cs typeface="Times New Roman" panose="02020603050405020304" pitchFamily="18" charset="0"/>
              </a:rPr>
              <a:t>arguments.",argv</a:t>
            </a:r>
            <a:r>
              <a:rPr lang="en-US" sz="1500" b="1" dirty="0">
                <a:latin typeface="Times New Roman" panose="02020603050405020304" pitchFamily="18" charset="0"/>
                <a:cs typeface="Times New Roman" panose="02020603050405020304" pitchFamily="18" charset="0"/>
              </a:rPr>
              <a:t>[1]);</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exit(0);</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da-DK" sz="1500" b="1" dirty="0">
                <a:latin typeface="Times New Roman" panose="02020603050405020304" pitchFamily="18" charset="0"/>
                <a:cs typeface="Times New Roman" panose="02020603050405020304" pitchFamily="18" charset="0"/>
              </a:rPr>
              <a:t>     int fd1,fd2,ret1,ret2,a;</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char *</a:t>
            </a:r>
            <a:r>
              <a:rPr lang="en-US" sz="1500" b="1" dirty="0" err="1">
                <a:latin typeface="Times New Roman" panose="02020603050405020304" pitchFamily="18" charset="0"/>
                <a:cs typeface="Times New Roman" panose="02020603050405020304" pitchFamily="18" charset="0"/>
              </a:rPr>
              <a:t>buf</a:t>
            </a:r>
            <a:r>
              <a:rPr lang="en-US" sz="1500" b="1"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fd1=open(argv[1],O_RDONLY);</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if(fd1&lt;0)</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printf("failed to open file\n"); </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exit(1);</a:t>
            </a:r>
          </a:p>
          <a:p>
            <a:pPr marL="0" indent="0">
              <a:lnSpc>
                <a:spcPct val="100000"/>
              </a:lnSpc>
              <a:spcBef>
                <a:spcPts val="0"/>
              </a:spcBef>
              <a:buNone/>
            </a:pPr>
            <a:r>
              <a:rPr lang="en-US" sz="1500" b="1"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endParaRPr lang="en-US" sz="15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2ADC21B-FC00-AD7C-A193-56B7ED5A92C0}"/>
              </a:ext>
            </a:extLst>
          </p:cNvPr>
          <p:cNvSpPr>
            <a:spLocks noGrp="1"/>
          </p:cNvSpPr>
          <p:nvPr>
            <p:ph sz="half" idx="2"/>
          </p:nvPr>
        </p:nvSpPr>
        <p:spPr>
          <a:xfrm>
            <a:off x="6885830" y="652007"/>
            <a:ext cx="4161581" cy="6011185"/>
          </a:xfrm>
        </p:spPr>
        <p:txBody>
          <a:bodyPr>
            <a:normAutofit fontScale="55000" lnSpcReduction="20000"/>
          </a:bodyPr>
          <a:lstStyle/>
          <a:p>
            <a:pPr marL="0" indent="0">
              <a:lnSpc>
                <a:spcPct val="100000"/>
              </a:lnSpc>
              <a:spcBef>
                <a:spcPts val="0"/>
              </a:spcBef>
              <a:buNone/>
            </a:pPr>
            <a:r>
              <a:rPr lang="en-US" sz="2800" b="1" dirty="0">
                <a:latin typeface="Times New Roman" panose="02020603050405020304" pitchFamily="18" charset="0"/>
                <a:cs typeface="Times New Roman" panose="02020603050405020304" pitchFamily="18" charset="0"/>
              </a:rPr>
              <a:t>fd2=open(argv[2],O_RDWR|O_CREAT|O_TRUNC,0664);</a:t>
            </a:r>
          </a:p>
          <a:p>
            <a:pPr marL="0" indent="0">
              <a:lnSpc>
                <a:spcPct val="100000"/>
              </a:lnSpc>
              <a:spcBef>
                <a:spcPts val="0"/>
              </a:spcBef>
              <a:buNone/>
            </a:pPr>
            <a:r>
              <a:rPr lang="en-US" sz="2800" b="1"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2800" b="1" dirty="0">
                <a:latin typeface="Times New Roman" panose="02020603050405020304" pitchFamily="18" charset="0"/>
                <a:cs typeface="Times New Roman" panose="02020603050405020304" pitchFamily="18" charset="0"/>
              </a:rPr>
              <a:t>        if(fd2&lt;0)</a:t>
            </a:r>
          </a:p>
          <a:p>
            <a:pPr marL="0" indent="0">
              <a:lnSpc>
                <a:spcPct val="100000"/>
              </a:lnSpc>
              <a:spcBef>
                <a:spcPts val="0"/>
              </a:spcBef>
              <a:buNone/>
            </a:pPr>
            <a:r>
              <a:rPr lang="en-US" sz="2800" b="1"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2800" b="1" dirty="0">
                <a:latin typeface="Times New Roman" panose="02020603050405020304" pitchFamily="18" charset="0"/>
                <a:cs typeface="Times New Roman" panose="02020603050405020304" pitchFamily="18" charset="0"/>
              </a:rPr>
              <a:t>             printf("failed to open or create new file\n");</a:t>
            </a:r>
          </a:p>
          <a:p>
            <a:pPr marL="0" indent="0">
              <a:lnSpc>
                <a:spcPct val="100000"/>
              </a:lnSpc>
              <a:spcBef>
                <a:spcPts val="0"/>
              </a:spcBef>
              <a:buNone/>
            </a:pPr>
            <a:r>
              <a:rPr lang="en-US" sz="2800" b="1" dirty="0">
                <a:latin typeface="Times New Roman" panose="02020603050405020304" pitchFamily="18" charset="0"/>
                <a:cs typeface="Times New Roman" panose="02020603050405020304" pitchFamily="18" charset="0"/>
              </a:rPr>
              <a:t>             exit(1);</a:t>
            </a:r>
          </a:p>
          <a:p>
            <a:pPr marL="0" indent="0">
              <a:lnSpc>
                <a:spcPct val="100000"/>
              </a:lnSpc>
              <a:spcBef>
                <a:spcPts val="0"/>
              </a:spcBef>
              <a:buNone/>
            </a:pPr>
            <a:r>
              <a:rPr lang="en-US" sz="2800" b="1"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2800" b="1" dirty="0">
                <a:latin typeface="Times New Roman" panose="02020603050405020304" pitchFamily="18" charset="0"/>
                <a:cs typeface="Times New Roman" panose="02020603050405020304" pitchFamily="18" charset="0"/>
              </a:rPr>
              <a:t>    }</a:t>
            </a:r>
          </a:p>
          <a:p>
            <a:pPr marL="0" indent="0">
              <a:buNone/>
            </a:pPr>
            <a:r>
              <a:rPr lang="en-US" sz="2600" b="1" dirty="0">
                <a:latin typeface="Times New Roman" panose="02020603050405020304" pitchFamily="18" charset="0"/>
                <a:cs typeface="Times New Roman" panose="02020603050405020304" pitchFamily="18" charset="0"/>
              </a:rPr>
              <a:t>a=lseek(fd1,0,SEEK_END);</a:t>
            </a:r>
          </a:p>
          <a:p>
            <a:pPr marL="0" indent="0">
              <a:buNone/>
            </a:pPr>
            <a:r>
              <a:rPr lang="en-US" sz="2600" b="1" dirty="0" err="1">
                <a:latin typeface="Times New Roman" panose="02020603050405020304" pitchFamily="18" charset="0"/>
                <a:cs typeface="Times New Roman" panose="02020603050405020304" pitchFamily="18" charset="0"/>
              </a:rPr>
              <a:t>buf</a:t>
            </a:r>
            <a:r>
              <a:rPr lang="en-US" sz="2600" b="1" dirty="0">
                <a:latin typeface="Times New Roman" panose="02020603050405020304" pitchFamily="18" charset="0"/>
                <a:cs typeface="Times New Roman" panose="02020603050405020304" pitchFamily="18" charset="0"/>
              </a:rPr>
              <a:t>=(char *)malloc(a*</a:t>
            </a:r>
            <a:r>
              <a:rPr lang="en-US" sz="2600" b="1" dirty="0" err="1">
                <a:latin typeface="Times New Roman" panose="02020603050405020304" pitchFamily="18" charset="0"/>
                <a:cs typeface="Times New Roman" panose="02020603050405020304" pitchFamily="18" charset="0"/>
              </a:rPr>
              <a:t>sizeof</a:t>
            </a:r>
            <a:r>
              <a:rPr lang="en-US" sz="2600" b="1" dirty="0">
                <a:latin typeface="Times New Roman" panose="02020603050405020304" pitchFamily="18" charset="0"/>
                <a:cs typeface="Times New Roman" panose="02020603050405020304" pitchFamily="18" charset="0"/>
              </a:rPr>
              <a:t>(char));</a:t>
            </a:r>
          </a:p>
          <a:p>
            <a:pPr marL="0" indent="0">
              <a:buNone/>
            </a:pPr>
            <a:r>
              <a:rPr lang="en-US" sz="2600" b="1" dirty="0">
                <a:latin typeface="Times New Roman" panose="02020603050405020304" pitchFamily="18" charset="0"/>
                <a:cs typeface="Times New Roman" panose="02020603050405020304" pitchFamily="18" charset="0"/>
              </a:rPr>
              <a:t>lseek(fd1,0,SEEK_SET);</a:t>
            </a:r>
          </a:p>
          <a:p>
            <a:pPr marL="0" indent="0">
              <a:buNone/>
            </a:pPr>
            <a:r>
              <a:rPr lang="en-US" sz="2600" b="1" dirty="0">
                <a:latin typeface="Times New Roman" panose="02020603050405020304" pitchFamily="18" charset="0"/>
                <a:cs typeface="Times New Roman" panose="02020603050405020304" pitchFamily="18" charset="0"/>
              </a:rPr>
              <a:t>ret1=read(fd1,buf,a);</a:t>
            </a:r>
          </a:p>
          <a:p>
            <a:pPr marL="0" indent="0">
              <a:buNone/>
            </a:pPr>
            <a:r>
              <a:rPr lang="da-DK" sz="2600" b="1" dirty="0">
                <a:latin typeface="Times New Roman" panose="02020603050405020304" pitchFamily="18" charset="0"/>
                <a:cs typeface="Times New Roman" panose="02020603050405020304" pitchFamily="18" charset="0"/>
              </a:rPr>
              <a:t>ret2=write(fd2,buf,ret1);</a:t>
            </a:r>
          </a:p>
          <a:p>
            <a:pPr marL="0" indent="0">
              <a:buNone/>
            </a:pPr>
            <a:r>
              <a:rPr lang="en-US" sz="2600" b="1" dirty="0">
                <a:latin typeface="Times New Roman" panose="02020603050405020304" pitchFamily="18" charset="0"/>
                <a:cs typeface="Times New Roman" panose="02020603050405020304" pitchFamily="18" charset="0"/>
              </a:rPr>
              <a:t>free(</a:t>
            </a:r>
            <a:r>
              <a:rPr lang="en-US" sz="2600" b="1" dirty="0" err="1">
                <a:latin typeface="Times New Roman" panose="02020603050405020304" pitchFamily="18" charset="0"/>
                <a:cs typeface="Times New Roman" panose="02020603050405020304" pitchFamily="18" charset="0"/>
              </a:rPr>
              <a:t>buf</a:t>
            </a:r>
            <a:r>
              <a:rPr lang="en-US" sz="2600" b="1" dirty="0">
                <a:latin typeface="Times New Roman" panose="02020603050405020304" pitchFamily="18" charset="0"/>
                <a:cs typeface="Times New Roman" panose="02020603050405020304" pitchFamily="18" charset="0"/>
              </a:rPr>
              <a:t>);</a:t>
            </a:r>
          </a:p>
          <a:p>
            <a:pPr marL="0" indent="0">
              <a:buNone/>
            </a:pPr>
            <a:r>
              <a:rPr lang="en-US" sz="2600" b="1" dirty="0">
                <a:latin typeface="Times New Roman" panose="02020603050405020304" pitchFamily="18" charset="0"/>
                <a:cs typeface="Times New Roman" panose="02020603050405020304" pitchFamily="18" charset="0"/>
              </a:rPr>
              <a:t>close(fd1);</a:t>
            </a:r>
          </a:p>
          <a:p>
            <a:pPr marL="0" indent="0">
              <a:buNone/>
            </a:pPr>
            <a:r>
              <a:rPr lang="en-US" sz="2600" b="1" dirty="0">
                <a:latin typeface="Times New Roman" panose="02020603050405020304" pitchFamily="18" charset="0"/>
                <a:cs typeface="Times New Roman" panose="02020603050405020304" pitchFamily="18" charset="0"/>
              </a:rPr>
              <a:t>close(fd2);</a:t>
            </a:r>
          </a:p>
          <a:p>
            <a:pPr marL="0" indent="0">
              <a:buNone/>
            </a:pPr>
            <a:r>
              <a:rPr lang="en-US" sz="2600" b="1" dirty="0">
                <a:latin typeface="Times New Roman" panose="02020603050405020304" pitchFamily="18" charset="0"/>
                <a:cs typeface="Times New Roman" panose="02020603050405020304" pitchFamily="18" charset="0"/>
              </a:rPr>
              <a:t>}</a:t>
            </a:r>
          </a:p>
          <a:p>
            <a:pPr marL="0" indent="0">
              <a:buNone/>
            </a:pPr>
            <a:r>
              <a:rPr lang="en-US" sz="2700" dirty="0">
                <a:latin typeface="Times New Roman" panose="02020603050405020304" pitchFamily="18" charset="0"/>
                <a:cs typeface="Times New Roman" panose="02020603050405020304" pitchFamily="18" charset="0"/>
              </a:rPr>
              <a:t>//This is for  creating own copy command</a:t>
            </a:r>
          </a:p>
          <a:p>
            <a:endParaRPr lang="en-IN" dirty="0"/>
          </a:p>
        </p:txBody>
      </p:sp>
    </p:spTree>
    <p:extLst>
      <p:ext uri="{BB962C8B-B14F-4D97-AF65-F5344CB8AC3E}">
        <p14:creationId xmlns:p14="http://schemas.microsoft.com/office/powerpoint/2010/main" val="9305064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382DD7-9EFB-96A9-AED0-80F04ABDC2AF}"/>
              </a:ext>
            </a:extLst>
          </p:cNvPr>
          <p:cNvPicPr>
            <a:picLocks noChangeAspect="1"/>
          </p:cNvPicPr>
          <p:nvPr/>
        </p:nvPicPr>
        <p:blipFill rotWithShape="1">
          <a:blip r:embed="rId2"/>
          <a:srcRect l="3328" t="6411" b="39017"/>
          <a:stretch/>
        </p:blipFill>
        <p:spPr>
          <a:xfrm>
            <a:off x="1091633" y="1304015"/>
            <a:ext cx="10994350" cy="4587902"/>
          </a:xfrm>
          <a:prstGeom prst="rect">
            <a:avLst/>
          </a:prstGeom>
        </p:spPr>
      </p:pic>
      <p:sp>
        <p:nvSpPr>
          <p:cNvPr id="5" name="TextBox 4">
            <a:extLst>
              <a:ext uri="{FF2B5EF4-FFF2-40B4-BE49-F238E27FC236}">
                <a16:creationId xmlns:a16="http://schemas.microsoft.com/office/drawing/2014/main" id="{A0BAF263-6112-5597-3F65-A4C995824A5F}"/>
              </a:ext>
            </a:extLst>
          </p:cNvPr>
          <p:cNvSpPr txBox="1"/>
          <p:nvPr/>
        </p:nvSpPr>
        <p:spPr>
          <a:xfrm>
            <a:off x="1552494" y="359998"/>
            <a:ext cx="8990936"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COMMANDS TO DISPLAY FILE DETAILS</a:t>
            </a:r>
          </a:p>
        </p:txBody>
      </p:sp>
    </p:spTree>
    <p:extLst>
      <p:ext uri="{BB962C8B-B14F-4D97-AF65-F5344CB8AC3E}">
        <p14:creationId xmlns:p14="http://schemas.microsoft.com/office/powerpoint/2010/main" val="27557858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C0F4-68EA-53B7-A918-856C8F6C2A81}"/>
              </a:ext>
            </a:extLst>
          </p:cNvPr>
          <p:cNvSpPr>
            <a:spLocks noGrp="1"/>
          </p:cNvSpPr>
          <p:nvPr>
            <p:ph type="title"/>
          </p:nvPr>
        </p:nvSpPr>
        <p:spPr>
          <a:xfrm>
            <a:off x="1229869" y="105355"/>
            <a:ext cx="10018713" cy="745435"/>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D213C87-A92A-545C-5927-655B948F7E05}"/>
              </a:ext>
            </a:extLst>
          </p:cNvPr>
          <p:cNvSpPr>
            <a:spLocks noGrp="1"/>
          </p:cNvSpPr>
          <p:nvPr>
            <p:ph idx="1"/>
          </p:nvPr>
        </p:nvSpPr>
        <p:spPr>
          <a:xfrm>
            <a:off x="1582310" y="850791"/>
            <a:ext cx="9920713" cy="1836750"/>
          </a:xfrm>
        </p:spPr>
        <p:txBody>
          <a:bodyPr/>
          <a:lstStyle/>
          <a:p>
            <a:pPr marL="0" indent="0">
              <a:buNone/>
            </a:pPr>
            <a:r>
              <a:rPr lang="en-IN" dirty="0">
                <a:hlinkClick r:id="rId2"/>
              </a:rPr>
              <a:t>LINUX SYSTEM PROGRAMMING BY MICHEAL KERISK</a:t>
            </a:r>
          </a:p>
          <a:p>
            <a:pPr marL="0" indent="0">
              <a:buNone/>
            </a:pPr>
            <a:r>
              <a:rPr lang="en-IN" dirty="0">
                <a:hlinkClick r:id="rId2"/>
              </a:rPr>
              <a:t>https://www.tutorialspoint.com/unix/unix-file-permission.htm</a:t>
            </a:r>
            <a:r>
              <a:rPr lang="en-IN" dirty="0"/>
              <a:t>.</a:t>
            </a:r>
          </a:p>
          <a:p>
            <a:pPr marL="0" indent="0">
              <a:buNone/>
            </a:pPr>
            <a:endParaRPr lang="en-IN" dirty="0"/>
          </a:p>
        </p:txBody>
      </p:sp>
    </p:spTree>
    <p:extLst>
      <p:ext uri="{BB962C8B-B14F-4D97-AF65-F5344CB8AC3E}">
        <p14:creationId xmlns:p14="http://schemas.microsoft.com/office/powerpoint/2010/main" val="5147504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29C6-1E01-99AB-712C-702C437D8311}"/>
              </a:ext>
            </a:extLst>
          </p:cNvPr>
          <p:cNvSpPr>
            <a:spLocks noGrp="1"/>
          </p:cNvSpPr>
          <p:nvPr>
            <p:ph type="title"/>
          </p:nvPr>
        </p:nvSpPr>
        <p:spPr>
          <a:xfrm>
            <a:off x="1484311" y="685800"/>
            <a:ext cx="9766785" cy="5746805"/>
          </a:xfrm>
        </p:spPr>
        <p:txBody>
          <a:bodyPr>
            <a:normAutofit/>
          </a:bodyPr>
          <a:lstStyle/>
          <a:p>
            <a:r>
              <a:rPr lang="en-IN" sz="6000" i="1" dirty="0">
                <a:solidFill>
                  <a:schemeClr val="tx2">
                    <a:lumMod val="75000"/>
                    <a:lumOff val="25000"/>
                  </a:schemeClr>
                </a:solidFill>
              </a:rPr>
              <a:t>T</a:t>
            </a:r>
            <a:r>
              <a:rPr lang="en-IN" sz="6000" i="1" dirty="0">
                <a:solidFill>
                  <a:srgbClr val="FF0000"/>
                </a:solidFill>
              </a:rPr>
              <a:t>H</a:t>
            </a:r>
            <a:r>
              <a:rPr lang="en-IN" sz="6000" i="1" dirty="0">
                <a:solidFill>
                  <a:srgbClr val="00B0F0"/>
                </a:solidFill>
              </a:rPr>
              <a:t>A</a:t>
            </a:r>
            <a:r>
              <a:rPr lang="en-IN" sz="6000" i="1" dirty="0">
                <a:solidFill>
                  <a:srgbClr val="7030A0"/>
                </a:solidFill>
              </a:rPr>
              <a:t>N</a:t>
            </a:r>
            <a:r>
              <a:rPr lang="en-IN" sz="6000" i="1" dirty="0">
                <a:solidFill>
                  <a:schemeClr val="accent3">
                    <a:lumMod val="75000"/>
                  </a:schemeClr>
                </a:solidFill>
              </a:rPr>
              <a:t>K</a:t>
            </a:r>
            <a:r>
              <a:rPr lang="en-IN" sz="6000" i="1" dirty="0"/>
              <a:t> </a:t>
            </a:r>
            <a:r>
              <a:rPr lang="en-IN" sz="6000" i="1" dirty="0">
                <a:solidFill>
                  <a:schemeClr val="accent1">
                    <a:lumMod val="50000"/>
                  </a:schemeClr>
                </a:solidFill>
              </a:rPr>
              <a:t>Y</a:t>
            </a:r>
            <a:r>
              <a:rPr lang="en-IN" sz="6000" i="1" dirty="0">
                <a:solidFill>
                  <a:schemeClr val="accent5">
                    <a:lumMod val="75000"/>
                  </a:schemeClr>
                </a:solidFill>
              </a:rPr>
              <a:t>O</a:t>
            </a:r>
            <a:r>
              <a:rPr lang="en-IN" sz="6000" i="1" dirty="0"/>
              <a:t>U</a:t>
            </a:r>
          </a:p>
        </p:txBody>
      </p:sp>
    </p:spTree>
    <p:extLst>
      <p:ext uri="{BB962C8B-B14F-4D97-AF65-F5344CB8AC3E}">
        <p14:creationId xmlns:p14="http://schemas.microsoft.com/office/powerpoint/2010/main" val="34253262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7DA5-77CE-4B38-B079-2DA32AF80998}"/>
              </a:ext>
            </a:extLst>
          </p:cNvPr>
          <p:cNvSpPr>
            <a:spLocks noGrp="1"/>
          </p:cNvSpPr>
          <p:nvPr>
            <p:ph type="title"/>
          </p:nvPr>
        </p:nvSpPr>
        <p:spPr>
          <a:xfrm>
            <a:off x="815410" y="0"/>
            <a:ext cx="9905998" cy="1453032"/>
          </a:xfrm>
        </p:spPr>
        <p:txBody>
          <a:bodyPr>
            <a:normAutofit/>
          </a:bodyPr>
          <a:lstStyle/>
          <a:p>
            <a:pPr algn="ctr"/>
            <a:r>
              <a:rPr lang="en-US" sz="4400" b="1" dirty="0">
                <a:latin typeface="Times New Roman" panose="02020603050405020304" pitchFamily="18" charset="0"/>
                <a:cs typeface="Times New Roman" panose="02020603050405020304" pitchFamily="18" charset="0"/>
              </a:rPr>
              <a:t>CONTENTS</a:t>
            </a:r>
            <a:endParaRPr lang="en-IN" sz="7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BC43AF-7CA0-A618-3A19-C02014389C2D}"/>
              </a:ext>
            </a:extLst>
          </p:cNvPr>
          <p:cNvSpPr>
            <a:spLocks noGrp="1"/>
          </p:cNvSpPr>
          <p:nvPr>
            <p:ph idx="1"/>
          </p:nvPr>
        </p:nvSpPr>
        <p:spPr>
          <a:xfrm>
            <a:off x="1478943" y="1741335"/>
            <a:ext cx="9966034" cy="4057817"/>
          </a:xfrm>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 What is File Management?</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 Type of files</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 Members accessed by the file management</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 System calls to access files</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Example on file management </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 References </a:t>
            </a:r>
          </a:p>
          <a:p>
            <a:pPr marL="0" indent="0">
              <a:buNone/>
            </a:pPr>
            <a:endParaRPr lang="en-US" b="1" dirty="0">
              <a:latin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943259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401-CF5B-D345-99C7-7BA8AE28AC8F}"/>
              </a:ext>
            </a:extLst>
          </p:cNvPr>
          <p:cNvSpPr>
            <a:spLocks noGrp="1"/>
          </p:cNvSpPr>
          <p:nvPr>
            <p:ph type="title"/>
          </p:nvPr>
        </p:nvSpPr>
        <p:spPr>
          <a:xfrm>
            <a:off x="1141413" y="1"/>
            <a:ext cx="9905998" cy="1168841"/>
          </a:xfrm>
        </p:spPr>
        <p:txBody>
          <a:bodyPr>
            <a:normAutofit/>
          </a:bodyPr>
          <a:lstStyle/>
          <a:p>
            <a:pPr algn="ctr"/>
            <a:r>
              <a:rPr lang="en-US" sz="4400" dirty="0">
                <a:latin typeface="Times New Roman" panose="02020603050405020304" pitchFamily="18" charset="0"/>
                <a:cs typeface="Times New Roman" panose="02020603050405020304" pitchFamily="18" charset="0"/>
              </a:rPr>
              <a:t>What is a file management</a:t>
            </a:r>
            <a:r>
              <a:rPr lang="en-US" sz="5400" dirty="0">
                <a:latin typeface="Times New Roman" panose="02020603050405020304" pitchFamily="18" charset="0"/>
                <a:cs typeface="Times New Roman" panose="02020603050405020304" pitchFamily="18" charset="0"/>
              </a:rPr>
              <a:t> ?..</a:t>
            </a:r>
            <a:endParaRPr lang="en-IN"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E54F45-77B3-CE83-98A8-F7CD6424BF06}"/>
              </a:ext>
            </a:extLst>
          </p:cNvPr>
          <p:cNvSpPr>
            <a:spLocks noGrp="1"/>
          </p:cNvSpPr>
          <p:nvPr>
            <p:ph idx="1"/>
          </p:nvPr>
        </p:nvSpPr>
        <p:spPr>
          <a:xfrm>
            <a:off x="1455089" y="1876508"/>
            <a:ext cx="9592322" cy="4882101"/>
          </a:xfrm>
        </p:spPr>
        <p:txBody>
          <a:bodyPr>
            <a:normAutofit fontScale="70000" lnSpcReduction="20000"/>
          </a:bodyPr>
          <a:lstStyle/>
          <a:p>
            <a:r>
              <a:rPr lang="en-US" sz="3400" dirty="0">
                <a:latin typeface="Times New Roman" panose="02020603050405020304" pitchFamily="18" charset="0"/>
                <a:cs typeface="Times New Roman" panose="02020603050405020304" pitchFamily="18" charset="0"/>
              </a:rPr>
              <a:t>From linux point of view everything it is a file. Every OS will have file system</a:t>
            </a:r>
          </a:p>
          <a:p>
            <a:r>
              <a:rPr lang="en-US" sz="3400" dirty="0">
                <a:latin typeface="Times New Roman" panose="02020603050405020304" pitchFamily="18" charset="0"/>
                <a:cs typeface="Times New Roman" panose="02020603050405020304" pitchFamily="18" charset="0"/>
              </a:rPr>
              <a:t>Linux will support ext2, ext3, ext4, FAT32,…</a:t>
            </a:r>
          </a:p>
          <a:p>
            <a:r>
              <a:rPr lang="en-US" sz="3400" dirty="0">
                <a:latin typeface="Times New Roman" panose="02020603050405020304" pitchFamily="18" charset="0"/>
                <a:cs typeface="Times New Roman" panose="02020603050405020304" pitchFamily="18" charset="0"/>
              </a:rPr>
              <a:t>File : a file is a collection of related information that is recorded on secondary storage </a:t>
            </a:r>
          </a:p>
          <a:p>
            <a:r>
              <a:rPr lang="en-IN" sz="3400" dirty="0">
                <a:latin typeface="Times New Roman" panose="02020603050405020304" pitchFamily="18" charset="0"/>
                <a:cs typeface="Times New Roman" panose="02020603050405020304" pitchFamily="18" charset="0"/>
              </a:rPr>
              <a:t>This file system is loaded into RAM during Kernel bootup time.</a:t>
            </a:r>
          </a:p>
          <a:p>
            <a:r>
              <a:rPr lang="en-IN" sz="3400" dirty="0">
                <a:latin typeface="Times New Roman" panose="02020603050405020304" pitchFamily="18" charset="0"/>
                <a:cs typeface="Times New Roman" panose="02020603050405020304" pitchFamily="18" charset="0"/>
              </a:rPr>
              <a:t>The file management in OS allows users to create a new file, modify &amp; Delete the old files present at different locations of the computer system</a:t>
            </a:r>
          </a:p>
          <a:p>
            <a:r>
              <a:rPr lang="en-IN" sz="3400" dirty="0">
                <a:latin typeface="Times New Roman" panose="02020603050405020304" pitchFamily="18" charset="0"/>
                <a:cs typeface="Times New Roman" panose="02020603050405020304" pitchFamily="18" charset="0"/>
              </a:rPr>
              <a:t>The file system in the OS is capable of managing the individual as well as groups of files present in the computer system.</a:t>
            </a:r>
          </a:p>
          <a:p>
            <a:r>
              <a:rPr lang="en-IN" sz="3400" dirty="0">
                <a:latin typeface="Times New Roman" panose="02020603050405020304" pitchFamily="18" charset="0"/>
                <a:cs typeface="Times New Roman" panose="02020603050405020304" pitchFamily="18" charset="0"/>
              </a:rPr>
              <a:t>The file system in the OS tells us about the location, Owner, Time of the Creation and Modification, type, and State of the file present on the Computer System</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0878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8AB6-8C82-41EB-330F-BDF922BB63BF}"/>
              </a:ext>
            </a:extLst>
          </p:cNvPr>
          <p:cNvSpPr>
            <a:spLocks noGrp="1"/>
          </p:cNvSpPr>
          <p:nvPr>
            <p:ph type="title"/>
          </p:nvPr>
        </p:nvSpPr>
        <p:spPr>
          <a:xfrm>
            <a:off x="958533" y="-73245"/>
            <a:ext cx="9905998" cy="1043304"/>
          </a:xfrm>
        </p:spPr>
        <p:txBody>
          <a:bodyPr>
            <a:normAutofit/>
          </a:bodyPr>
          <a:lstStyle/>
          <a:p>
            <a:pPr algn="ctr"/>
            <a:r>
              <a:rPr lang="en-US" sz="4400" dirty="0">
                <a:latin typeface="Times New Roman" panose="02020603050405020304" pitchFamily="18" charset="0"/>
                <a:cs typeface="Times New Roman" panose="02020603050405020304" pitchFamily="18" charset="0"/>
              </a:rPr>
              <a:t>File types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D5D2D3-1C36-26B1-3346-42C633C2B7EA}"/>
              </a:ext>
            </a:extLst>
          </p:cNvPr>
          <p:cNvSpPr>
            <a:spLocks noGrp="1"/>
          </p:cNvSpPr>
          <p:nvPr>
            <p:ph idx="1"/>
          </p:nvPr>
        </p:nvSpPr>
        <p:spPr>
          <a:xfrm>
            <a:off x="1630016" y="1661822"/>
            <a:ext cx="10360550" cy="5196177"/>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1. Textual file (.txt/cpp/.c/.py/.java….)</a:t>
            </a:r>
          </a:p>
          <a:p>
            <a:pPr marL="0" indent="0">
              <a:buNone/>
            </a:pPr>
            <a:r>
              <a:rPr lang="en-US" sz="2200" dirty="0">
                <a:latin typeface="Times New Roman" panose="02020603050405020304" pitchFamily="18" charset="0"/>
                <a:cs typeface="Times New Roman" panose="02020603050405020304" pitchFamily="18" charset="0"/>
              </a:rPr>
              <a:t>Which are user-understandable formats i.e. ASCII characters, we need editor to read or modify it(textual editor, geditor….etc)</a:t>
            </a:r>
          </a:p>
          <a:p>
            <a:pPr marL="0" indent="0">
              <a:buNone/>
            </a:pPr>
            <a:r>
              <a:rPr lang="en-US" sz="2200" dirty="0">
                <a:latin typeface="Times New Roman" panose="02020603050405020304" pitchFamily="18" charset="0"/>
                <a:cs typeface="Times New Roman" panose="02020603050405020304" pitchFamily="18" charset="0"/>
              </a:rPr>
              <a:t>2. Object files(executable files)</a:t>
            </a:r>
          </a:p>
          <a:p>
            <a:pPr marL="0" indent="0">
              <a:buNone/>
            </a:pPr>
            <a:r>
              <a:rPr lang="en-US" sz="2200" dirty="0">
                <a:latin typeface="Times New Roman" panose="02020603050405020304" pitchFamily="18" charset="0"/>
                <a:cs typeface="Times New Roman" panose="02020603050405020304" pitchFamily="18" charset="0"/>
              </a:rPr>
              <a:t>These are special types of files, we can’t use textual editors but we have to use special tools like obj dump, read elf…</a:t>
            </a:r>
          </a:p>
          <a:p>
            <a:pPr marL="0" indent="0">
              <a:buNone/>
            </a:pPr>
            <a:r>
              <a:rPr lang="en-US" sz="2200" dirty="0">
                <a:latin typeface="Times New Roman" panose="02020603050405020304" pitchFamily="18" charset="0"/>
                <a:cs typeface="Times New Roman" panose="02020603050405020304" pitchFamily="18" charset="0"/>
              </a:rPr>
              <a:t>3. Directories</a:t>
            </a:r>
          </a:p>
          <a:p>
            <a:pPr marL="0" indent="0">
              <a:buNone/>
            </a:pPr>
            <a:r>
              <a:rPr lang="en-US" sz="2200" dirty="0">
                <a:latin typeface="Times New Roman" panose="02020603050405020304" pitchFamily="18" charset="0"/>
                <a:cs typeface="Times New Roman" panose="02020603050405020304" pitchFamily="18" charset="0"/>
              </a:rPr>
              <a:t>It is also one type of file, where we can store multiple files and subdirectories(folder)</a:t>
            </a:r>
          </a:p>
          <a:p>
            <a:pPr marL="0" indent="0">
              <a:buNone/>
            </a:pPr>
            <a:r>
              <a:rPr lang="en-US" sz="2200" dirty="0">
                <a:latin typeface="Times New Roman" panose="02020603050405020304" pitchFamily="18" charset="0"/>
                <a:cs typeface="Times New Roman" panose="02020603050405020304" pitchFamily="18" charset="0"/>
              </a:rPr>
              <a:t>4.Special files</a:t>
            </a:r>
          </a:p>
          <a:p>
            <a:pPr marL="971550" lvl="1" indent="-514350">
              <a:buFont typeface="+mj-lt"/>
              <a:buAutoNum type="romanLcPeriod"/>
            </a:pPr>
            <a:r>
              <a:rPr lang="en-US" sz="2200" dirty="0">
                <a:latin typeface="Times New Roman" panose="02020603050405020304" pitchFamily="18" charset="0"/>
                <a:cs typeface="Times New Roman" panose="02020603050405020304" pitchFamily="18" charset="0"/>
              </a:rPr>
              <a:t>Device files</a:t>
            </a:r>
          </a:p>
          <a:p>
            <a:pPr marL="971550" lvl="1" indent="-514350">
              <a:buFont typeface="+mj-lt"/>
              <a:buAutoNum type="romanLcPeriod"/>
            </a:pPr>
            <a:r>
              <a:rPr lang="en-US" sz="2200" dirty="0">
                <a:latin typeface="Times New Roman" panose="02020603050405020304" pitchFamily="18" charset="0"/>
                <a:cs typeface="Times New Roman" panose="02020603050405020304" pitchFamily="18" charset="0"/>
              </a:rPr>
              <a:t>Sockets</a:t>
            </a:r>
          </a:p>
          <a:p>
            <a:pPr marL="971550" lvl="1" indent="-514350">
              <a:buFont typeface="+mj-lt"/>
              <a:buAutoNum type="romanLcPeriod"/>
            </a:pPr>
            <a:r>
              <a:rPr lang="en-US" sz="2200" dirty="0">
                <a:latin typeface="Times New Roman" panose="02020603050405020304" pitchFamily="18" charset="0"/>
                <a:cs typeface="Times New Roman" panose="02020603050405020304" pitchFamily="18" charset="0"/>
              </a:rPr>
              <a:t>IPC objects</a:t>
            </a:r>
          </a:p>
          <a:p>
            <a:pPr marL="0" indent="0">
              <a:buNone/>
            </a:pPr>
            <a:endParaRPr lang="en-US" sz="2200" b="1"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2776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8F8B-DC7B-A20C-E0C3-E5AE4B118CC5}"/>
              </a:ext>
            </a:extLst>
          </p:cNvPr>
          <p:cNvSpPr>
            <a:spLocks noGrp="1"/>
          </p:cNvSpPr>
          <p:nvPr>
            <p:ph type="title"/>
          </p:nvPr>
        </p:nvSpPr>
        <p:spPr>
          <a:xfrm>
            <a:off x="1399429" y="197100"/>
            <a:ext cx="10618041" cy="979694"/>
          </a:xfrm>
        </p:spPr>
        <p:txBody>
          <a:bodyPr>
            <a:noAutofit/>
          </a:bodyPr>
          <a:lstStyle/>
          <a:p>
            <a:r>
              <a:rPr lang="en-US" sz="4400" b="1" dirty="0">
                <a:latin typeface="Times New Roman" panose="02020603050405020304" pitchFamily="18" charset="0"/>
                <a:cs typeface="Times New Roman" panose="02020603050405020304" pitchFamily="18" charset="0"/>
              </a:rPr>
              <a:t>Members accessed by the file management</a:t>
            </a:r>
            <a:endParaRPr lang="en-IN" sz="4400" dirty="0"/>
          </a:p>
        </p:txBody>
      </p:sp>
      <p:sp>
        <p:nvSpPr>
          <p:cNvPr id="3" name="Content Placeholder 2">
            <a:extLst>
              <a:ext uri="{FF2B5EF4-FFF2-40B4-BE49-F238E27FC236}">
                <a16:creationId xmlns:a16="http://schemas.microsoft.com/office/drawing/2014/main" id="{6CC44837-A498-488B-6ED9-41B83D4E8D9D}"/>
              </a:ext>
            </a:extLst>
          </p:cNvPr>
          <p:cNvSpPr>
            <a:spLocks noGrp="1"/>
          </p:cNvSpPr>
          <p:nvPr>
            <p:ph idx="1"/>
          </p:nvPr>
        </p:nvSpPr>
        <p:spPr>
          <a:xfrm>
            <a:off x="1542751" y="1439187"/>
            <a:ext cx="10331395" cy="5681206"/>
          </a:xfrm>
        </p:spPr>
        <p:txBody>
          <a:bodyPr>
            <a:noAutofit/>
          </a:bodyPr>
          <a:lstStyle/>
          <a:p>
            <a:r>
              <a:rPr lang="en-IN" sz="2200" dirty="0"/>
              <a:t>The members accessed by the file management is  in the PCB is</a:t>
            </a:r>
          </a:p>
          <a:p>
            <a:pPr marL="0" indent="0">
              <a:buNone/>
            </a:pPr>
            <a:r>
              <a:rPr lang="en-IN" sz="2200" dirty="0"/>
              <a:t>   </a:t>
            </a:r>
            <a:r>
              <a:rPr lang="en-IN" sz="2200" b="1" dirty="0">
                <a:latin typeface="Times New Roman" panose="02020603050405020304" pitchFamily="18" charset="0"/>
                <a:cs typeface="Times New Roman" panose="02020603050405020304" pitchFamily="18" charset="0"/>
              </a:rPr>
              <a:t>File descriptor table.</a:t>
            </a:r>
          </a:p>
          <a:p>
            <a:pPr marL="0" indent="0">
              <a:buNone/>
            </a:pPr>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It maintains number of files opened information from a process.</a:t>
            </a:r>
          </a:p>
          <a:p>
            <a:pPr marL="0" indent="0">
              <a:buNone/>
            </a:pPr>
            <a:r>
              <a:rPr lang="en-IN" sz="2200" dirty="0">
                <a:latin typeface="Times New Roman" panose="02020603050405020304" pitchFamily="18" charset="0"/>
                <a:cs typeface="Times New Roman" panose="02020603050405020304" pitchFamily="18" charset="0"/>
              </a:rPr>
              <a:t>This fd table is a predefined kernel object which can maintain maximum of 1024 entries which means we can open 1024 files from one process.</a:t>
            </a:r>
          </a:p>
          <a:p>
            <a:pPr marL="0" indent="0">
              <a:buNone/>
            </a:pPr>
            <a:r>
              <a:rPr lang="en-IN" sz="2200" dirty="0">
                <a:latin typeface="Times New Roman" panose="02020603050405020304" pitchFamily="18" charset="0"/>
                <a:cs typeface="Times New Roman" panose="02020603050405020304" pitchFamily="18" charset="0"/>
              </a:rPr>
              <a:t>In these entries it stores open file object base address and there fd values which are index of these fd tables.</a:t>
            </a:r>
          </a:p>
          <a:p>
            <a:pPr marL="0" indent="0">
              <a:buNone/>
            </a:pPr>
            <a:r>
              <a:rPr lang="en-IN" sz="2200" dirty="0">
                <a:latin typeface="Times New Roman" panose="02020603050405020304" pitchFamily="18" charset="0"/>
                <a:cs typeface="Times New Roman" panose="02020603050405020304" pitchFamily="18" charset="0"/>
              </a:rPr>
              <a:t>As you close the file, the entry is deleted from fd table.</a:t>
            </a:r>
          </a:p>
          <a:p>
            <a:pPr marL="0" indent="0">
              <a:buNone/>
            </a:pPr>
            <a:r>
              <a:rPr lang="en-IN" sz="2200" dirty="0">
                <a:latin typeface="Times New Roman" panose="02020603050405020304" pitchFamily="18" charset="0"/>
                <a:cs typeface="Times New Roman" panose="02020603050405020304" pitchFamily="18" charset="0"/>
              </a:rPr>
              <a:t>In these fd table first 3 entries are updated by default with </a:t>
            </a:r>
          </a:p>
          <a:p>
            <a:pPr marL="0" indent="0">
              <a:buNone/>
            </a:pPr>
            <a:r>
              <a:rPr lang="en-IN" sz="2200" dirty="0">
                <a:latin typeface="Times New Roman" panose="02020603050405020304" pitchFamily="18" charset="0"/>
                <a:cs typeface="Times New Roman" panose="02020603050405020304" pitchFamily="18" charset="0"/>
              </a:rPr>
              <a:t>1.Stdin</a:t>
            </a:r>
          </a:p>
          <a:p>
            <a:pPr marL="0" indent="0">
              <a:buNone/>
            </a:pPr>
            <a:r>
              <a:rPr lang="en-IN" sz="2200" dirty="0">
                <a:latin typeface="Times New Roman" panose="02020603050405020304" pitchFamily="18" charset="0"/>
                <a:cs typeface="Times New Roman" panose="02020603050405020304" pitchFamily="18" charset="0"/>
              </a:rPr>
              <a:t>2.Stdout</a:t>
            </a:r>
          </a:p>
          <a:p>
            <a:pPr marL="0" indent="0">
              <a:buNone/>
            </a:pPr>
            <a:r>
              <a:rPr lang="en-IN" sz="2200" dirty="0">
                <a:latin typeface="Times New Roman" panose="02020603050405020304" pitchFamily="18" charset="0"/>
                <a:cs typeface="Times New Roman" panose="02020603050405020304" pitchFamily="18" charset="0"/>
              </a:rPr>
              <a:t>3.stderror </a:t>
            </a:r>
          </a:p>
          <a:p>
            <a:pPr marL="0" indent="0">
              <a:buNone/>
            </a:pPr>
            <a:r>
              <a:rPr lang="en-IN" sz="2200" dirty="0">
                <a:latin typeface="Times New Roman" panose="02020603050405020304" pitchFamily="18" charset="0"/>
                <a:cs typeface="Times New Roman" panose="02020603050405020304" pitchFamily="18" charset="0"/>
              </a:rPr>
              <a:t>  </a:t>
            </a:r>
          </a:p>
          <a:p>
            <a:pPr marL="0" indent="0">
              <a:buNone/>
            </a:pPr>
            <a:r>
              <a:rPr lang="en-IN"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4689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E479-2696-D4FE-147F-CCB4D7AF8FCE}"/>
              </a:ext>
            </a:extLst>
          </p:cNvPr>
          <p:cNvSpPr>
            <a:spLocks noGrp="1"/>
          </p:cNvSpPr>
          <p:nvPr>
            <p:ph type="title"/>
          </p:nvPr>
        </p:nvSpPr>
        <p:spPr>
          <a:xfrm>
            <a:off x="1324292" y="349857"/>
            <a:ext cx="9905998" cy="922351"/>
          </a:xfrm>
        </p:spPr>
        <p:txBody>
          <a:bodyPr>
            <a:normAutofit/>
          </a:bodyPr>
          <a:lstStyle/>
          <a:p>
            <a:pPr algn="ctr"/>
            <a:r>
              <a:rPr lang="en-US" sz="4400" b="1" dirty="0">
                <a:latin typeface="Times New Roman" panose="02020603050405020304" pitchFamily="18" charset="0"/>
                <a:cs typeface="Times New Roman" panose="02020603050405020304" pitchFamily="18" charset="0"/>
              </a:rPr>
              <a:t>System calls for file management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E2B49F-DA20-B7C8-FB1B-0D5A12B72FEA}"/>
              </a:ext>
            </a:extLst>
          </p:cNvPr>
          <p:cNvSpPr>
            <a:spLocks noGrp="1"/>
          </p:cNvSpPr>
          <p:nvPr>
            <p:ph idx="1"/>
          </p:nvPr>
        </p:nvSpPr>
        <p:spPr>
          <a:xfrm>
            <a:off x="1884460" y="1622066"/>
            <a:ext cx="9544614" cy="4977518"/>
          </a:xfrm>
        </p:spPr>
        <p:txBody>
          <a:bodyPr>
            <a:normAutofit fontScale="40000" lnSpcReduction="20000"/>
          </a:bodyPr>
          <a:lstStyle/>
          <a:p>
            <a:pPr marL="0" indent="0">
              <a:buNone/>
            </a:pPr>
            <a:r>
              <a:rPr lang="en-US" sz="6000" dirty="0"/>
              <a:t>Open(), read(), write(), ioctl(), creat(), close(),fcntl(), dup(), dup2().</a:t>
            </a:r>
          </a:p>
          <a:p>
            <a:pPr marL="0" indent="0">
              <a:buNone/>
            </a:pPr>
            <a:r>
              <a:rPr lang="en-US" sz="6000" dirty="0">
                <a:latin typeface="Times New Roman" panose="02020603050405020304" pitchFamily="18" charset="0"/>
                <a:cs typeface="Times New Roman" panose="02020603050405020304" pitchFamily="18" charset="0"/>
              </a:rPr>
              <a:t>These are basic I/O calls and universal calls.</a:t>
            </a:r>
          </a:p>
          <a:p>
            <a:pPr marL="0" indent="0">
              <a:buNone/>
            </a:pPr>
            <a:r>
              <a:rPr lang="en-US" sz="6000" dirty="0">
                <a:latin typeface="Times New Roman" panose="02020603050405020304" pitchFamily="18" charset="0"/>
                <a:cs typeface="Times New Roman" panose="02020603050405020304" pitchFamily="18" charset="0"/>
              </a:rPr>
              <a:t>We can open any type of file and can perform operations by using these system calls. </a:t>
            </a:r>
          </a:p>
          <a:p>
            <a:pPr marL="0" indent="0">
              <a:buNone/>
            </a:pPr>
            <a:r>
              <a:rPr lang="en-US" sz="6000" b="1" dirty="0">
                <a:latin typeface="Times New Roman" panose="02020603050405020304" pitchFamily="18" charset="0"/>
                <a:cs typeface="Times New Roman" panose="02020603050405020304" pitchFamily="18" charset="0"/>
              </a:rPr>
              <a:t>#include&lt;unistd.h&gt;  </a:t>
            </a:r>
            <a:r>
              <a:rPr lang="en-US" sz="6000" dirty="0">
                <a:latin typeface="Times New Roman" panose="02020603050405020304" pitchFamily="18" charset="0"/>
                <a:cs typeface="Times New Roman" panose="02020603050405020304" pitchFamily="18" charset="0"/>
              </a:rPr>
              <a:t>//header file</a:t>
            </a:r>
          </a:p>
          <a:p>
            <a:pPr>
              <a:buFont typeface="Wingdings" panose="05000000000000000000" pitchFamily="2" charset="2"/>
              <a:buChar char="Ø"/>
            </a:pPr>
            <a:r>
              <a:rPr lang="en-US" sz="6000" b="1" dirty="0">
                <a:latin typeface="Times New Roman" panose="02020603050405020304" pitchFamily="18" charset="0"/>
                <a:cs typeface="Times New Roman" panose="02020603050405020304" pitchFamily="18" charset="0"/>
              </a:rPr>
              <a:t>Open(): </a:t>
            </a:r>
            <a:r>
              <a:rPr lang="en-US" sz="6000" dirty="0">
                <a:latin typeface="Times New Roman" panose="02020603050405020304" pitchFamily="18" charset="0"/>
                <a:cs typeface="Times New Roman" panose="02020603050405020304" pitchFamily="18" charset="0"/>
              </a:rPr>
              <a:t>To open a file from a process that already exists, we have to use an open system call, even an open() system call is used to create a new file.</a:t>
            </a:r>
          </a:p>
          <a:p>
            <a:pPr marL="0" indent="0">
              <a:buNone/>
            </a:pPr>
            <a:r>
              <a:rPr lang="en-US" sz="6000"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Declaration</a:t>
            </a:r>
            <a:r>
              <a:rPr lang="en-US" sz="6000" dirty="0">
                <a:latin typeface="Times New Roman" panose="02020603050405020304" pitchFamily="18" charset="0"/>
                <a:cs typeface="Times New Roman" panose="02020603050405020304" pitchFamily="18" charset="0"/>
              </a:rPr>
              <a:t>:    int open(const char * path, int O_Flags,-----,mode_t mode);</a:t>
            </a:r>
          </a:p>
          <a:p>
            <a:pPr marL="0" indent="0">
              <a:buNone/>
            </a:pPr>
            <a:r>
              <a:rPr lang="en-US" sz="6000" dirty="0">
                <a:latin typeface="Times New Roman" panose="02020603050405020304" pitchFamily="18" charset="0"/>
                <a:cs typeface="Times New Roman" panose="02020603050405020304" pitchFamily="18" charset="0"/>
              </a:rPr>
              <a:t>	on success, it will return fd value.</a:t>
            </a:r>
          </a:p>
          <a:p>
            <a:pPr marL="0" indent="0">
              <a:buNone/>
            </a:pPr>
            <a:r>
              <a:rPr lang="en-US" sz="6000" dirty="0">
                <a:latin typeface="Times New Roman" panose="02020603050405020304" pitchFamily="18" charset="0"/>
                <a:cs typeface="Times New Roman" panose="02020603050405020304" pitchFamily="18" charset="0"/>
              </a:rPr>
              <a:t>	on failure, it will return -1.</a:t>
            </a:r>
          </a:p>
          <a:p>
            <a:pPr marL="0" indent="0">
              <a:buNone/>
            </a:pPr>
            <a:endParaRPr lang="en-US" sz="6000"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302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C81A1-6440-CA98-9579-3A7E13574890}"/>
              </a:ext>
            </a:extLst>
          </p:cNvPr>
          <p:cNvSpPr>
            <a:spLocks noGrp="1"/>
          </p:cNvSpPr>
          <p:nvPr>
            <p:ph idx="1"/>
          </p:nvPr>
        </p:nvSpPr>
        <p:spPr>
          <a:xfrm>
            <a:off x="1532018" y="1542554"/>
            <a:ext cx="10018713" cy="4190338"/>
          </a:xfrm>
        </p:spPr>
        <p:txBody>
          <a:bodyPr>
            <a:normAutofit fontScale="92500"/>
          </a:bodyPr>
          <a:lstStyle/>
          <a:p>
            <a:pPr marL="0" indent="0">
              <a:buNone/>
            </a:pPr>
            <a:r>
              <a:rPr lang="en-US" sz="2400" b="1" dirty="0">
                <a:latin typeface="Times New Roman" panose="02020603050405020304" pitchFamily="18" charset="0"/>
                <a:cs typeface="Times New Roman" panose="02020603050405020304" pitchFamily="18" charset="0"/>
              </a:rPr>
              <a:t>O_RDONLY, O_RDWR, O_WRONLY,O_APPEND, O_TRUNC, O_CREAT  </a:t>
            </a:r>
            <a:r>
              <a:rPr lang="en-US" sz="2400" dirty="0">
                <a:latin typeface="Times New Roman" panose="02020603050405020304" pitchFamily="18" charset="0"/>
                <a:cs typeface="Times New Roman" panose="02020603050405020304" pitchFamily="18" charset="0"/>
              </a:rPr>
              <a:t>- these macros are used in O_flags.</a:t>
            </a:r>
          </a:p>
          <a:p>
            <a:pPr marL="0" indent="0">
              <a:buNone/>
            </a:pPr>
            <a:r>
              <a:rPr lang="en-IN" sz="2400" dirty="0">
                <a:latin typeface="Times New Roman" panose="02020603050405020304" pitchFamily="18" charset="0"/>
                <a:cs typeface="Times New Roman" panose="02020603050405020304" pitchFamily="18" charset="0"/>
              </a:rPr>
              <a:t>(00000000)   ,(00000002) (00000001),   (00002000).</a:t>
            </a: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Read(): </a:t>
            </a:r>
            <a:r>
              <a:rPr lang="en-US" dirty="0">
                <a:latin typeface="Times New Roman" panose="02020603050405020304" pitchFamily="18" charset="0"/>
                <a:cs typeface="Times New Roman" panose="02020603050405020304" pitchFamily="18" charset="0"/>
              </a:rPr>
              <a:t>we want to read the data from an open file, we have to read() system call.</a:t>
            </a:r>
          </a:p>
          <a:p>
            <a:pPr marL="0" indent="0">
              <a:buNone/>
            </a:pPr>
            <a:r>
              <a:rPr lang="en-US" dirty="0">
                <a:latin typeface="Times New Roman" panose="02020603050405020304" pitchFamily="18" charset="0"/>
                <a:cs typeface="Times New Roman" panose="02020603050405020304" pitchFamily="18" charset="0"/>
              </a:rPr>
              <a:t>            Declaration: size_t read(int fd, void *buff, size_t size);</a:t>
            </a:r>
          </a:p>
          <a:p>
            <a:pPr marL="0" indent="0">
              <a:buNone/>
            </a:pPr>
            <a:r>
              <a:rPr lang="en-US" dirty="0">
                <a:latin typeface="Times New Roman" panose="02020603050405020304" pitchFamily="18" charset="0"/>
                <a:cs typeface="Times New Roman" panose="02020603050405020304" pitchFamily="18" charset="0"/>
              </a:rPr>
              <a:t>	on success, it will return no of bytes read from the file.</a:t>
            </a:r>
          </a:p>
          <a:p>
            <a:pPr marL="0" indent="0">
              <a:buNone/>
            </a:pPr>
            <a:r>
              <a:rPr lang="en-US" dirty="0">
                <a:latin typeface="Times New Roman" panose="02020603050405020304" pitchFamily="18" charset="0"/>
                <a:cs typeface="Times New Roman" panose="02020603050405020304" pitchFamily="18" charset="0"/>
              </a:rPr>
              <a:t>	on failure, it will return -1.</a:t>
            </a:r>
          </a:p>
          <a:p>
            <a:pPr marL="0" indent="0">
              <a:buNone/>
            </a:pPr>
            <a:endParaRPr lang="en-IN" dirty="0"/>
          </a:p>
        </p:txBody>
      </p:sp>
    </p:spTree>
    <p:extLst>
      <p:ext uri="{BB962C8B-B14F-4D97-AF65-F5344CB8AC3E}">
        <p14:creationId xmlns:p14="http://schemas.microsoft.com/office/powerpoint/2010/main" val="129992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72EF-27B1-D352-E159-75C12621C78A}"/>
              </a:ext>
            </a:extLst>
          </p:cNvPr>
          <p:cNvSpPr>
            <a:spLocks noGrp="1"/>
          </p:cNvSpPr>
          <p:nvPr>
            <p:ph type="title"/>
          </p:nvPr>
        </p:nvSpPr>
        <p:spPr>
          <a:xfrm>
            <a:off x="1141413" y="618518"/>
            <a:ext cx="9905998" cy="448281"/>
          </a:xfrm>
        </p:spPr>
        <p:txBody>
          <a:bodyPr>
            <a:normAutofit fontScale="90000"/>
          </a:bodyPr>
          <a:lstStyle/>
          <a:p>
            <a:pPr algn="r"/>
            <a:r>
              <a:rPr lang="en-US" cap="none" dirty="0"/>
              <a:t>Contd…</a:t>
            </a:r>
            <a:endParaRPr lang="en-IN" cap="none" dirty="0"/>
          </a:p>
        </p:txBody>
      </p:sp>
      <p:sp>
        <p:nvSpPr>
          <p:cNvPr id="3" name="Content Placeholder 2">
            <a:extLst>
              <a:ext uri="{FF2B5EF4-FFF2-40B4-BE49-F238E27FC236}">
                <a16:creationId xmlns:a16="http://schemas.microsoft.com/office/drawing/2014/main" id="{A435FCA8-9AFE-3CB1-0CBF-28A6BD7A5C6B}"/>
              </a:ext>
            </a:extLst>
          </p:cNvPr>
          <p:cNvSpPr>
            <a:spLocks noGrp="1"/>
          </p:cNvSpPr>
          <p:nvPr>
            <p:ph idx="1"/>
          </p:nvPr>
        </p:nvSpPr>
        <p:spPr>
          <a:xfrm>
            <a:off x="1812898" y="1359673"/>
            <a:ext cx="9989888" cy="5136543"/>
          </a:xfrm>
        </p:spPr>
        <p:txBody>
          <a:bodyPr>
            <a:normAutofit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Write():</a:t>
            </a:r>
            <a:r>
              <a:rPr lang="en-US" dirty="0">
                <a:latin typeface="Times New Roman" panose="02020603050405020304" pitchFamily="18" charset="0"/>
                <a:cs typeface="Times New Roman" panose="02020603050405020304" pitchFamily="18" charset="0"/>
              </a:rPr>
              <a:t>This call is used to write the content in the file, which is open in the write only mode. For every write operation the cursor position gets updated along with that size of file will also get updated.</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Declaration: s size_t write(int fd, const void * buff, int length); </a:t>
            </a:r>
          </a:p>
          <a:p>
            <a:pPr marL="0" indent="0">
              <a:buNone/>
            </a:pPr>
            <a:r>
              <a:rPr lang="en-US" dirty="0">
                <a:latin typeface="Times New Roman" panose="02020603050405020304" pitchFamily="18" charset="0"/>
                <a:cs typeface="Times New Roman" panose="02020603050405020304" pitchFamily="18" charset="0"/>
              </a:rPr>
              <a:t>	on success, it will return no of bytes written into the file.</a:t>
            </a:r>
          </a:p>
          <a:p>
            <a:pPr marL="0" indent="0">
              <a:buNone/>
            </a:pPr>
            <a:r>
              <a:rPr lang="en-US" dirty="0">
                <a:latin typeface="Times New Roman" panose="02020603050405020304" pitchFamily="18" charset="0"/>
                <a:cs typeface="Times New Roman" panose="02020603050405020304" pitchFamily="18" charset="0"/>
              </a:rPr>
              <a:t>	on failure, it will return -1. </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Close():</a:t>
            </a:r>
            <a:r>
              <a:rPr lang="en-US" dirty="0">
                <a:latin typeface="Times New Roman" panose="02020603050405020304" pitchFamily="18" charset="0"/>
                <a:cs typeface="Times New Roman" panose="02020603050405020304" pitchFamily="18" charset="0"/>
              </a:rPr>
              <a:t>This call is used to close the open file from a process.</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Declaration:  int close(int fd);</a:t>
            </a:r>
          </a:p>
          <a:p>
            <a:pPr marL="0" indent="0">
              <a:buNone/>
            </a:pPr>
            <a:r>
              <a:rPr lang="en-US" dirty="0">
                <a:latin typeface="Times New Roman" panose="02020603050405020304" pitchFamily="18" charset="0"/>
                <a:cs typeface="Times New Roman" panose="02020603050405020304" pitchFamily="18" charset="0"/>
              </a:rPr>
              <a:t>	on success, it will return 0.</a:t>
            </a:r>
          </a:p>
          <a:p>
            <a:pPr marL="0" indent="0">
              <a:buNone/>
            </a:pPr>
            <a:r>
              <a:rPr lang="en-US" dirty="0">
                <a:latin typeface="Times New Roman" panose="02020603050405020304" pitchFamily="18" charset="0"/>
                <a:cs typeface="Times New Roman" panose="02020603050405020304" pitchFamily="18" charset="0"/>
              </a:rPr>
              <a:t>	on failure, it will return -1.</a:t>
            </a:r>
          </a:p>
          <a:p>
            <a:pPr marL="0" indent="0">
              <a:buNone/>
            </a:pPr>
            <a:endParaRPr lang="en-US" sz="1600" dirty="0"/>
          </a:p>
          <a:p>
            <a:endParaRPr lang="en-IN" sz="1600" dirty="0"/>
          </a:p>
        </p:txBody>
      </p:sp>
    </p:spTree>
    <p:extLst>
      <p:ext uri="{BB962C8B-B14F-4D97-AF65-F5344CB8AC3E}">
        <p14:creationId xmlns:p14="http://schemas.microsoft.com/office/powerpoint/2010/main" val="14981073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0F84-0105-9C4D-7B9E-82FEAE007BA9}"/>
              </a:ext>
            </a:extLst>
          </p:cNvPr>
          <p:cNvSpPr>
            <a:spLocks noGrp="1"/>
          </p:cNvSpPr>
          <p:nvPr>
            <p:ph type="title"/>
          </p:nvPr>
        </p:nvSpPr>
        <p:spPr>
          <a:xfrm>
            <a:off x="1484311" y="87464"/>
            <a:ext cx="10018713" cy="987287"/>
          </a:xfrm>
        </p:spPr>
        <p:txBody>
          <a:bodyPr>
            <a:normAutofit/>
          </a:bodyPr>
          <a:lstStyle/>
          <a:p>
            <a:r>
              <a:rPr lang="en-US" sz="4400" b="1" dirty="0">
                <a:latin typeface="Times New Roman" panose="02020603050405020304" pitchFamily="18" charset="0"/>
                <a:cs typeface="Times New Roman" panose="02020603050405020304" pitchFamily="18" charset="0"/>
              </a:rPr>
              <a:t>lseek():</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A88F7A-D4B0-0BB3-C28A-30D56D6F6DFC}"/>
              </a:ext>
            </a:extLst>
          </p:cNvPr>
          <p:cNvSpPr>
            <a:spLocks noGrp="1"/>
          </p:cNvSpPr>
          <p:nvPr>
            <p:ph idx="1"/>
          </p:nvPr>
        </p:nvSpPr>
        <p:spPr>
          <a:xfrm>
            <a:off x="1820849" y="1653872"/>
            <a:ext cx="9682174" cy="4129378"/>
          </a:xfrm>
        </p:spPr>
        <p:txBody>
          <a:bodyPr>
            <a:normAutofit fontScale="25000" lnSpcReduction="20000"/>
          </a:bodyPr>
          <a:lstStyle/>
          <a:p>
            <a:r>
              <a:rPr lang="en-US" sz="9600" dirty="0">
                <a:latin typeface="Times New Roman" panose="02020603050405020304" pitchFamily="18" charset="0"/>
                <a:cs typeface="Times New Roman" panose="02020603050405020304" pitchFamily="18" charset="0"/>
              </a:rPr>
              <a:t>If you want to change the cursor position from current position to either forward or backward or beginning or end of the file. We have to use lseek() system call.</a:t>
            </a:r>
          </a:p>
          <a:p>
            <a:r>
              <a:rPr lang="en-US" sz="9600" dirty="0">
                <a:latin typeface="Times New Roman" panose="02020603050405020304" pitchFamily="18" charset="0"/>
                <a:cs typeface="Times New Roman" panose="02020603050405020304" pitchFamily="18" charset="0"/>
              </a:rPr>
              <a:t>This system call modifies the file object member i.e., f_cursor.</a:t>
            </a:r>
          </a:p>
          <a:p>
            <a:r>
              <a:rPr lang="en-US" sz="9600" b="1" dirty="0">
                <a:latin typeface="Times New Roman" panose="02020603050405020304" pitchFamily="18" charset="0"/>
                <a:cs typeface="Times New Roman" panose="02020603050405020304" pitchFamily="18" charset="0"/>
              </a:rPr>
              <a:t>Declaration: </a:t>
            </a:r>
            <a:r>
              <a:rPr lang="en-US" sz="9600" dirty="0">
                <a:latin typeface="Times New Roman" panose="02020603050405020304" pitchFamily="18" charset="0"/>
                <a:cs typeface="Times New Roman" panose="02020603050405020304" pitchFamily="18" charset="0"/>
              </a:rPr>
              <a:t>off_t lseek(int fd, off_t offset, int whence);</a:t>
            </a:r>
          </a:p>
          <a:p>
            <a:pPr marL="0" indent="0">
              <a:buNone/>
            </a:pPr>
            <a:r>
              <a:rPr lang="en-US" sz="9600" dirty="0">
                <a:latin typeface="Times New Roman" panose="02020603050405020304" pitchFamily="18" charset="0"/>
                <a:cs typeface="Times New Roman" panose="02020603050405020304" pitchFamily="18" charset="0"/>
              </a:rPr>
              <a:t>	on success, it will return new offset value.</a:t>
            </a:r>
          </a:p>
          <a:p>
            <a:pPr marL="0" indent="0">
              <a:buNone/>
            </a:pPr>
            <a:r>
              <a:rPr lang="en-US" sz="9600" dirty="0">
                <a:latin typeface="Times New Roman" panose="02020603050405020304" pitchFamily="18" charset="0"/>
                <a:cs typeface="Times New Roman" panose="02020603050405020304" pitchFamily="18" charset="0"/>
              </a:rPr>
              <a:t>	on failure, it will return -1.</a:t>
            </a:r>
          </a:p>
          <a:p>
            <a:pPr marL="0" indent="0">
              <a:buNone/>
            </a:pPr>
            <a:r>
              <a:rPr lang="en-US" sz="9600" dirty="0">
                <a:latin typeface="Times New Roman" panose="02020603050405020304" pitchFamily="18" charset="0"/>
                <a:cs typeface="Times New Roman" panose="02020603050405020304" pitchFamily="18" charset="0"/>
              </a:rPr>
              <a:t>	Whence: </a:t>
            </a:r>
          </a:p>
          <a:p>
            <a:pPr marL="0" indent="0">
              <a:buNone/>
            </a:pPr>
            <a:r>
              <a:rPr lang="en-US" sz="9600" dirty="0">
                <a:latin typeface="Times New Roman" panose="02020603050405020304" pitchFamily="18" charset="0"/>
                <a:cs typeface="Times New Roman" panose="02020603050405020304" pitchFamily="18" charset="0"/>
              </a:rPr>
              <a:t>	SEEK_SET;</a:t>
            </a:r>
          </a:p>
          <a:p>
            <a:pPr marL="0" indent="0">
              <a:buNone/>
            </a:pPr>
            <a:r>
              <a:rPr lang="en-US" sz="9600" dirty="0">
                <a:latin typeface="Times New Roman" panose="02020603050405020304" pitchFamily="18" charset="0"/>
                <a:cs typeface="Times New Roman" panose="02020603050405020304" pitchFamily="18" charset="0"/>
              </a:rPr>
              <a:t>	SEEK_CUR;</a:t>
            </a:r>
          </a:p>
          <a:p>
            <a:pPr marL="0" indent="0">
              <a:buNone/>
            </a:pPr>
            <a:r>
              <a:rPr lang="en-US" sz="9600" dirty="0">
                <a:latin typeface="Times New Roman" panose="02020603050405020304" pitchFamily="18" charset="0"/>
                <a:cs typeface="Times New Roman" panose="02020603050405020304" pitchFamily="18" charset="0"/>
              </a:rPr>
              <a:t>	SEEK_END;</a:t>
            </a:r>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20483495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839</TotalTime>
  <Words>1324</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Corbel</vt:lpstr>
      <vt:lpstr>Times New Roman</vt:lpstr>
      <vt:lpstr>Wingdings</vt:lpstr>
      <vt:lpstr>Parallax</vt:lpstr>
      <vt:lpstr>PRESENTED BY:                  Y. PAVAN KUMAR </vt:lpstr>
      <vt:lpstr>CONTENTS</vt:lpstr>
      <vt:lpstr>What is a file management ?..</vt:lpstr>
      <vt:lpstr>File types</vt:lpstr>
      <vt:lpstr>Members accessed by the file management</vt:lpstr>
      <vt:lpstr>System calls for file management</vt:lpstr>
      <vt:lpstr>PowerPoint Presentation</vt:lpstr>
      <vt:lpstr>Contd…</vt:lpstr>
      <vt:lpstr>lseek():</vt:lpstr>
      <vt:lpstr>lseek()</vt:lpstr>
      <vt:lpstr>Example for system calls</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konathala rakesh</dc:creator>
  <cp:lastModifiedBy>konathala rakesh</cp:lastModifiedBy>
  <cp:revision>22</cp:revision>
  <dcterms:created xsi:type="dcterms:W3CDTF">2023-01-09T09:48:43Z</dcterms:created>
  <dcterms:modified xsi:type="dcterms:W3CDTF">2023-01-10T13:30:20Z</dcterms:modified>
</cp:coreProperties>
</file>