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0" r:id="rId5"/>
    <p:sldId id="259" r:id="rId6"/>
    <p:sldId id="262" r:id="rId7"/>
    <p:sldId id="263" r:id="rId8"/>
    <p:sldId id="266" r:id="rId9"/>
    <p:sldId id="302" r:id="rId10"/>
    <p:sldId id="275" r:id="rId11"/>
    <p:sldId id="276" r:id="rId12"/>
    <p:sldId id="264" r:id="rId13"/>
    <p:sldId id="265" r:id="rId14"/>
    <p:sldId id="293" r:id="rId15"/>
    <p:sldId id="294" r:id="rId16"/>
    <p:sldId id="267" r:id="rId17"/>
    <p:sldId id="268" r:id="rId18"/>
    <p:sldId id="269" r:id="rId19"/>
    <p:sldId id="270" r:id="rId20"/>
    <p:sldId id="295" r:id="rId21"/>
    <p:sldId id="273" r:id="rId22"/>
    <p:sldId id="298" r:id="rId23"/>
    <p:sldId id="300" r:id="rId24"/>
    <p:sldId id="299" r:id="rId25"/>
    <p:sldId id="292" r:id="rId26"/>
    <p:sldId id="277" r:id="rId27"/>
    <p:sldId id="278" r:id="rId28"/>
    <p:sldId id="287" r:id="rId29"/>
    <p:sldId id="288" r:id="rId30"/>
    <p:sldId id="280" r:id="rId31"/>
    <p:sldId id="289" r:id="rId32"/>
    <p:sldId id="279" r:id="rId33"/>
    <p:sldId id="290" r:id="rId34"/>
    <p:sldId id="281" r:id="rId35"/>
    <p:sldId id="291" r:id="rId36"/>
    <p:sldId id="282" r:id="rId37"/>
    <p:sldId id="283" r:id="rId38"/>
    <p:sldId id="284" r:id="rId39"/>
    <p:sldId id="285" r:id="rId40"/>
    <p:sldId id="286" r:id="rId41"/>
    <p:sldId id="307" r:id="rId42"/>
    <p:sldId id="30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0"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0A46-5954-BCE4-572C-D453AD105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0AC1B8-36EF-8B33-EA0B-44836BD49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614D15-10D9-7FEE-2511-79D2CBF7F8CC}"/>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5" name="Footer Placeholder 4">
            <a:extLst>
              <a:ext uri="{FF2B5EF4-FFF2-40B4-BE49-F238E27FC236}">
                <a16:creationId xmlns:a16="http://schemas.microsoft.com/office/drawing/2014/main" id="{A1980670-7942-1479-5F3A-C5112FC78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304EC-9B28-8D81-4A98-4D5116E19DBC}"/>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216060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FB90-5902-F764-04A0-BAD9B8A167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5F51F-DB00-E379-D901-EBADD6DD6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00A34-264C-30A6-A7D2-DEA55A5C4504}"/>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5" name="Footer Placeholder 4">
            <a:extLst>
              <a:ext uri="{FF2B5EF4-FFF2-40B4-BE49-F238E27FC236}">
                <a16:creationId xmlns:a16="http://schemas.microsoft.com/office/drawing/2014/main" id="{142D58D3-D94F-3B81-0C50-26944EAFD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33B9D-B411-7580-4667-7EE5C66070DB}"/>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14211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6D1A9D-D9B6-35AE-D691-77E87B13A4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D2B5E-BFA8-962E-0BA3-8722F1004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433F3-6E0C-2D1E-8DA5-BEC0A079ADBF}"/>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5" name="Footer Placeholder 4">
            <a:extLst>
              <a:ext uri="{FF2B5EF4-FFF2-40B4-BE49-F238E27FC236}">
                <a16:creationId xmlns:a16="http://schemas.microsoft.com/office/drawing/2014/main" id="{F9B69066-8AEC-7A83-5F00-DFF903FB7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8CB96-D057-F0D2-CA29-5C2649CCC46A}"/>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421033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CC86-80C1-2ECC-9472-4C8EFC31A6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80BDD4-7C36-9FE0-D575-BAAD7B912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A50ABA-9B00-7A59-F131-D3C683262D80}"/>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5" name="Footer Placeholder 4">
            <a:extLst>
              <a:ext uri="{FF2B5EF4-FFF2-40B4-BE49-F238E27FC236}">
                <a16:creationId xmlns:a16="http://schemas.microsoft.com/office/drawing/2014/main" id="{566F733D-78D1-3025-32B3-C984C4091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26586-1D86-2091-EB16-F5DBCC5129D1}"/>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264377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4802-5695-7E11-BB83-167965888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E25DC0-B0B3-2238-29E4-C242FB3B4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FF596-BE48-D4F5-BB1E-CD9D1C9BD202}"/>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5" name="Footer Placeholder 4">
            <a:extLst>
              <a:ext uri="{FF2B5EF4-FFF2-40B4-BE49-F238E27FC236}">
                <a16:creationId xmlns:a16="http://schemas.microsoft.com/office/drawing/2014/main" id="{F14D759B-A80F-4269-0BC4-6F9080E6B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E3F80-E3FD-F2FE-4938-66C30E685540}"/>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413560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4B70-1739-A966-F34F-AE80B4742A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E92D1-95BA-BBE6-B213-C02B6B1E0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E7682-DAE2-C112-1CEB-1605EC92DF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BBD619-BE35-89C7-F7F0-593C3AA39FFF}"/>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6" name="Footer Placeholder 5">
            <a:extLst>
              <a:ext uri="{FF2B5EF4-FFF2-40B4-BE49-F238E27FC236}">
                <a16:creationId xmlns:a16="http://schemas.microsoft.com/office/drawing/2014/main" id="{1B87AC04-5E07-F82D-F63F-633C8F2E4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BD3C8-36FB-4ACC-B72A-E0B645D02D6A}"/>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278150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FEDD-AA8F-221F-2445-F42DB63ACA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5C876-B0C2-78A7-9C45-E0F2DA511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35DB23-E07E-1899-274D-621E9F3E5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DD5EA6-F0FC-AADC-2A66-1E049B985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E0F54-12E4-A751-3042-089D3902F9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AFD4B4-701A-AD2B-A851-2FC1A0AC5B9A}"/>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8" name="Footer Placeholder 7">
            <a:extLst>
              <a:ext uri="{FF2B5EF4-FFF2-40B4-BE49-F238E27FC236}">
                <a16:creationId xmlns:a16="http://schemas.microsoft.com/office/drawing/2014/main" id="{9945A613-F6E1-C05F-856F-DAD845067E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965D5F-5A2D-7864-67D3-1F1F6269A7D9}"/>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144873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9863-31D8-5987-0B1C-C112F700D0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11D105-1657-61C5-ABAB-BD25FEC18BC9}"/>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4" name="Footer Placeholder 3">
            <a:extLst>
              <a:ext uri="{FF2B5EF4-FFF2-40B4-BE49-F238E27FC236}">
                <a16:creationId xmlns:a16="http://schemas.microsoft.com/office/drawing/2014/main" id="{DB9E47CF-306D-73BC-65D6-C1E7CD18D9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8BBA2-ABFA-85E4-4867-AD6940C6C585}"/>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32579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20BE5-FA52-5319-8A9E-8009E54F76F4}"/>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3" name="Footer Placeholder 2">
            <a:extLst>
              <a:ext uri="{FF2B5EF4-FFF2-40B4-BE49-F238E27FC236}">
                <a16:creationId xmlns:a16="http://schemas.microsoft.com/office/drawing/2014/main" id="{A828F575-E5EA-4159-1D55-9C95C14B9D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DD8A2B-EA64-0105-4BD2-5FD757C62C2C}"/>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394964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D12B-7593-A4CD-B11A-123C6D306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DFC85E-E41E-3869-A9AB-6F9D1BC79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9A8798-C5ED-AD84-BCC3-D9E3E6E48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D2FAD-67E0-ED36-C01B-D189759009CD}"/>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6" name="Footer Placeholder 5">
            <a:extLst>
              <a:ext uri="{FF2B5EF4-FFF2-40B4-BE49-F238E27FC236}">
                <a16:creationId xmlns:a16="http://schemas.microsoft.com/office/drawing/2014/main" id="{4F07D1CB-DE63-2A7D-D11F-B545D9F422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DD6EF9-4AA5-47B3-0F0C-601B8EAB0282}"/>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199121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F604-9A2A-FA08-F0E0-8A89C7E45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A8E920-5288-5989-7C56-C4483D195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C8D39F-5246-3637-7058-000B9F23D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0906C-EA3D-7F6A-0A76-5BE7031F6BC4}"/>
              </a:ext>
            </a:extLst>
          </p:cNvPr>
          <p:cNvSpPr>
            <a:spLocks noGrp="1"/>
          </p:cNvSpPr>
          <p:nvPr>
            <p:ph type="dt" sz="half" idx="10"/>
          </p:nvPr>
        </p:nvSpPr>
        <p:spPr/>
        <p:txBody>
          <a:bodyPr/>
          <a:lstStyle/>
          <a:p>
            <a:fld id="{7AF141EE-CADA-4252-B229-18294A7C0FD8}" type="datetimeFigureOut">
              <a:rPr lang="en-IN" smtClean="0"/>
              <a:t>27-02-2023</a:t>
            </a:fld>
            <a:endParaRPr lang="en-IN"/>
          </a:p>
        </p:txBody>
      </p:sp>
      <p:sp>
        <p:nvSpPr>
          <p:cNvPr id="6" name="Footer Placeholder 5">
            <a:extLst>
              <a:ext uri="{FF2B5EF4-FFF2-40B4-BE49-F238E27FC236}">
                <a16:creationId xmlns:a16="http://schemas.microsoft.com/office/drawing/2014/main" id="{3E165DB6-EE49-8A2D-9C88-579C64E99F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7DE5A-1171-6735-8F83-EE5F418F102E}"/>
              </a:ext>
            </a:extLst>
          </p:cNvPr>
          <p:cNvSpPr>
            <a:spLocks noGrp="1"/>
          </p:cNvSpPr>
          <p:nvPr>
            <p:ph type="sldNum" sz="quarter" idx="12"/>
          </p:nvPr>
        </p:nvSpPr>
        <p:spPr/>
        <p:txBody>
          <a:bodyPr/>
          <a:lstStyle/>
          <a:p>
            <a:fld id="{F253E33E-D7EB-408F-B295-6F9A47708EDA}" type="slidenum">
              <a:rPr lang="en-IN" smtClean="0"/>
              <a:t>‹#›</a:t>
            </a:fld>
            <a:endParaRPr lang="en-IN"/>
          </a:p>
        </p:txBody>
      </p:sp>
    </p:spTree>
    <p:extLst>
      <p:ext uri="{BB962C8B-B14F-4D97-AF65-F5344CB8AC3E}">
        <p14:creationId xmlns:p14="http://schemas.microsoft.com/office/powerpoint/2010/main" val="230174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0073DE-30CA-A4A7-2A8B-7AE918827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C31837-189D-AFE1-9532-5BD54AD5A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1BE78-8A27-0867-7ABC-50C4BF306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141EE-CADA-4252-B229-18294A7C0FD8}" type="datetimeFigureOut">
              <a:rPr lang="en-IN" smtClean="0"/>
              <a:t>27-02-2023</a:t>
            </a:fld>
            <a:endParaRPr lang="en-IN"/>
          </a:p>
        </p:txBody>
      </p:sp>
      <p:sp>
        <p:nvSpPr>
          <p:cNvPr id="5" name="Footer Placeholder 4">
            <a:extLst>
              <a:ext uri="{FF2B5EF4-FFF2-40B4-BE49-F238E27FC236}">
                <a16:creationId xmlns:a16="http://schemas.microsoft.com/office/drawing/2014/main" id="{AD1399B0-0008-AD01-317D-0D050CA6A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0F4EA3-4739-ED60-D3BE-8FF24979E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3E33E-D7EB-408F-B295-6F9A47708EDA}" type="slidenum">
              <a:rPr lang="en-IN" smtClean="0"/>
              <a:t>‹#›</a:t>
            </a:fld>
            <a:endParaRPr lang="en-IN"/>
          </a:p>
        </p:txBody>
      </p:sp>
    </p:spTree>
    <p:extLst>
      <p:ext uri="{BB962C8B-B14F-4D97-AF65-F5344CB8AC3E}">
        <p14:creationId xmlns:p14="http://schemas.microsoft.com/office/powerpoint/2010/main" val="124798130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5" Type="http://schemas.openxmlformats.org/officeDocument/2006/relationships/image" Target="../media/image16.png" /><Relationship Id="rId4" Type="http://schemas.openxmlformats.org/officeDocument/2006/relationships/image" Target="../media/image15.png" /></Relationships>
</file>

<file path=ppt/slides/_rels/slide2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 Id="rId5" Type="http://schemas.openxmlformats.org/officeDocument/2006/relationships/image" Target="../media/image26.png" /><Relationship Id="rId4" Type="http://schemas.openxmlformats.org/officeDocument/2006/relationships/image" Target="../media/image25.png" /></Relationships>
</file>

<file path=ppt/slides/_rels/slide26.xml.rels><?xml version="1.0" encoding="UTF-8" standalone="yes"?>
<Relationships xmlns="http://schemas.openxmlformats.org/package/2006/relationships"><Relationship Id="rId2" Type="http://schemas.openxmlformats.org/officeDocument/2006/relationships/hyperlink" Target="https://desktop.github.com/" TargetMode="Externa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FFA6-0B0F-CDEE-7DA0-90889DC4FBFC}"/>
              </a:ext>
            </a:extLst>
          </p:cNvPr>
          <p:cNvSpPr>
            <a:spLocks noGrp="1"/>
          </p:cNvSpPr>
          <p:nvPr>
            <p:ph type="ctrTitle"/>
          </p:nvPr>
        </p:nvSpPr>
        <p:spPr>
          <a:xfrm>
            <a:off x="6289433" y="1427379"/>
            <a:ext cx="4765430" cy="1436199"/>
          </a:xfrm>
        </p:spPr>
        <p:txBody>
          <a:bodyPr>
            <a:normAutofit/>
          </a:bodyPr>
          <a:lstStyle/>
          <a:p>
            <a:pPr algn="r"/>
            <a:r>
              <a:rPr lang="en-IN" sz="6600" b="1" dirty="0">
                <a:latin typeface="Inter"/>
              </a:rPr>
              <a:t>Git &amp; GitHub</a:t>
            </a:r>
          </a:p>
        </p:txBody>
      </p:sp>
      <p:pic>
        <p:nvPicPr>
          <p:cNvPr id="5" name="Picture 4">
            <a:extLst>
              <a:ext uri="{FF2B5EF4-FFF2-40B4-BE49-F238E27FC236}">
                <a16:creationId xmlns:a16="http://schemas.microsoft.com/office/drawing/2014/main" id="{4E4DAAF8-B6FB-8A6A-5F8E-5BB926237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24" y="328185"/>
            <a:ext cx="5726845" cy="5726845"/>
          </a:xfrm>
          <a:prstGeom prst="rect">
            <a:avLst/>
          </a:prstGeom>
        </p:spPr>
      </p:pic>
      <p:pic>
        <p:nvPicPr>
          <p:cNvPr id="7" name="Picture 6">
            <a:extLst>
              <a:ext uri="{FF2B5EF4-FFF2-40B4-BE49-F238E27FC236}">
                <a16:creationId xmlns:a16="http://schemas.microsoft.com/office/drawing/2014/main" id="{62C56848-296F-7EEC-A8A6-6D702F6DD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868" y="3994422"/>
            <a:ext cx="4169752" cy="1741215"/>
          </a:xfrm>
          <a:prstGeom prst="rect">
            <a:avLst/>
          </a:prstGeom>
        </p:spPr>
      </p:pic>
    </p:spTree>
    <p:extLst>
      <p:ext uri="{BB962C8B-B14F-4D97-AF65-F5344CB8AC3E}">
        <p14:creationId xmlns:p14="http://schemas.microsoft.com/office/powerpoint/2010/main" val="427711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9FEA-DFA3-6D18-8E55-C9EC65BEFB07}"/>
              </a:ext>
            </a:extLst>
          </p:cNvPr>
          <p:cNvSpPr>
            <a:spLocks noGrp="1"/>
          </p:cNvSpPr>
          <p:nvPr>
            <p:ph type="title"/>
          </p:nvPr>
        </p:nvSpPr>
        <p:spPr>
          <a:xfrm>
            <a:off x="838200" y="195514"/>
            <a:ext cx="10515600" cy="1325563"/>
          </a:xfrm>
        </p:spPr>
        <p:txBody>
          <a:bodyPr>
            <a:normAutofit/>
          </a:bodyPr>
          <a:lstStyle/>
          <a:p>
            <a:r>
              <a:rPr lang="en-IN" sz="2800" b="1" dirty="0">
                <a:latin typeface="Inter"/>
              </a:rPr>
              <a:t>Recording Changes to the Repository</a:t>
            </a:r>
          </a:p>
        </p:txBody>
      </p:sp>
      <p:sp>
        <p:nvSpPr>
          <p:cNvPr id="3" name="Content Placeholder 2">
            <a:extLst>
              <a:ext uri="{FF2B5EF4-FFF2-40B4-BE49-F238E27FC236}">
                <a16:creationId xmlns:a16="http://schemas.microsoft.com/office/drawing/2014/main" id="{B4748988-D2D8-4D53-74F2-F3C1171D6244}"/>
              </a:ext>
            </a:extLst>
          </p:cNvPr>
          <p:cNvSpPr>
            <a:spLocks noGrp="1"/>
          </p:cNvSpPr>
          <p:nvPr>
            <p:ph idx="1"/>
          </p:nvPr>
        </p:nvSpPr>
        <p:spPr/>
        <p:txBody>
          <a:bodyPr>
            <a:normAutofit/>
          </a:bodyPr>
          <a:lstStyle/>
          <a:p>
            <a:r>
              <a:rPr lang="en-IN" sz="2000" dirty="0"/>
              <a:t>Each file in your working directory can be in one of the following two states:</a:t>
            </a:r>
          </a:p>
          <a:p>
            <a:pPr lvl="1"/>
            <a:r>
              <a:rPr lang="en-IN" sz="2000" dirty="0"/>
              <a:t>Tracked</a:t>
            </a:r>
          </a:p>
          <a:p>
            <a:pPr lvl="1"/>
            <a:r>
              <a:rPr lang="en-IN" sz="2000" dirty="0"/>
              <a:t>Untracked</a:t>
            </a:r>
          </a:p>
        </p:txBody>
      </p:sp>
      <p:pic>
        <p:nvPicPr>
          <p:cNvPr id="5" name="Picture 4">
            <a:extLst>
              <a:ext uri="{FF2B5EF4-FFF2-40B4-BE49-F238E27FC236}">
                <a16:creationId xmlns:a16="http://schemas.microsoft.com/office/drawing/2014/main" id="{308CC1AE-5E88-E765-F12E-680979855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161" y="2470484"/>
            <a:ext cx="4556524" cy="4192002"/>
          </a:xfrm>
          <a:prstGeom prst="rect">
            <a:avLst/>
          </a:prstGeom>
        </p:spPr>
      </p:pic>
    </p:spTree>
    <p:extLst>
      <p:ext uri="{BB962C8B-B14F-4D97-AF65-F5344CB8AC3E}">
        <p14:creationId xmlns:p14="http://schemas.microsoft.com/office/powerpoint/2010/main" val="394886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2816-8DBD-688E-328D-2B7937210D39}"/>
              </a:ext>
            </a:extLst>
          </p:cNvPr>
          <p:cNvSpPr>
            <a:spLocks noGrp="1"/>
          </p:cNvSpPr>
          <p:nvPr>
            <p:ph type="title"/>
          </p:nvPr>
        </p:nvSpPr>
        <p:spPr/>
        <p:txBody>
          <a:bodyPr>
            <a:normAutofit/>
          </a:bodyPr>
          <a:lstStyle/>
          <a:p>
            <a:r>
              <a:rPr lang="en-IN" sz="2800" b="1" dirty="0">
                <a:latin typeface="Inter"/>
              </a:rPr>
              <a:t>Checking the status of Your files</a:t>
            </a:r>
          </a:p>
        </p:txBody>
      </p:sp>
      <p:sp>
        <p:nvSpPr>
          <p:cNvPr id="3" name="Content Placeholder 2">
            <a:extLst>
              <a:ext uri="{FF2B5EF4-FFF2-40B4-BE49-F238E27FC236}">
                <a16:creationId xmlns:a16="http://schemas.microsoft.com/office/drawing/2014/main" id="{CB11089E-F329-AAA2-8AEB-018074805F72}"/>
              </a:ext>
            </a:extLst>
          </p:cNvPr>
          <p:cNvSpPr>
            <a:spLocks noGrp="1"/>
          </p:cNvSpPr>
          <p:nvPr>
            <p:ph idx="1"/>
          </p:nvPr>
        </p:nvSpPr>
        <p:spPr/>
        <p:txBody>
          <a:bodyPr>
            <a:normAutofit/>
          </a:bodyPr>
          <a:lstStyle/>
          <a:p>
            <a:pPr marL="0" indent="0">
              <a:buNone/>
            </a:pPr>
            <a:r>
              <a:rPr lang="en-IN" sz="2000" b="1" dirty="0"/>
              <a:t>Untracked Files – </a:t>
            </a:r>
            <a:r>
              <a:rPr lang="en-IN" sz="2000" dirty="0"/>
              <a:t>Files in your working directory that are not present in your last snapshot and staging area.</a:t>
            </a:r>
          </a:p>
          <a:p>
            <a:endParaRPr lang="en-IN" sz="2000" dirty="0"/>
          </a:p>
          <a:p>
            <a:pPr marL="0" indent="0">
              <a:buNone/>
            </a:pPr>
            <a:r>
              <a:rPr lang="en-IN" sz="2000" b="1" dirty="0"/>
              <a:t>Tracked Files – </a:t>
            </a:r>
            <a:r>
              <a:rPr lang="en-IN" sz="2000" dirty="0"/>
              <a:t>Files that are present in the last snapshot</a:t>
            </a:r>
          </a:p>
          <a:p>
            <a:endParaRPr lang="en-IN" sz="2000" dirty="0"/>
          </a:p>
          <a:p>
            <a:pPr marL="0" indent="0">
              <a:buNone/>
            </a:pPr>
            <a:r>
              <a:rPr lang="en-IN" sz="2000" b="1" dirty="0"/>
              <a:t>Staging Modified Files – </a:t>
            </a:r>
            <a:r>
              <a:rPr lang="en-IN" sz="2000" dirty="0"/>
              <a:t>A File which is already tracked and has been modified in the working directory, but not yet staged.</a:t>
            </a:r>
          </a:p>
          <a:p>
            <a:pPr marL="0" indent="0">
              <a:buNone/>
            </a:pPr>
            <a:endParaRPr lang="en-IN" sz="2000" dirty="0"/>
          </a:p>
          <a:p>
            <a:pPr marL="0" indent="0">
              <a:buNone/>
            </a:pPr>
            <a:r>
              <a:rPr lang="en-IN" sz="2000" b="1" dirty="0"/>
              <a:t>Unstaging Modified Files – </a:t>
            </a:r>
            <a:r>
              <a:rPr lang="en-IN" sz="2000" dirty="0"/>
              <a:t>A File that is out of the staging area.</a:t>
            </a:r>
            <a:endParaRPr lang="en-IN" sz="2000" b="1" dirty="0"/>
          </a:p>
        </p:txBody>
      </p:sp>
    </p:spTree>
    <p:extLst>
      <p:ext uri="{BB962C8B-B14F-4D97-AF65-F5344CB8AC3E}">
        <p14:creationId xmlns:p14="http://schemas.microsoft.com/office/powerpoint/2010/main" val="229854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611D-FFB7-0E28-4D74-6EF658605235}"/>
              </a:ext>
            </a:extLst>
          </p:cNvPr>
          <p:cNvSpPr>
            <a:spLocks noGrp="1"/>
          </p:cNvSpPr>
          <p:nvPr>
            <p:ph type="title"/>
          </p:nvPr>
        </p:nvSpPr>
        <p:spPr/>
        <p:txBody>
          <a:bodyPr>
            <a:normAutofit/>
          </a:bodyPr>
          <a:lstStyle/>
          <a:p>
            <a:r>
              <a:rPr lang="en-IN" sz="2800" b="1" dirty="0">
                <a:latin typeface="Inter"/>
              </a:rPr>
              <a:t>What is git ?</a:t>
            </a:r>
          </a:p>
        </p:txBody>
      </p:sp>
      <p:sp>
        <p:nvSpPr>
          <p:cNvPr id="3" name="Content Placeholder 2">
            <a:extLst>
              <a:ext uri="{FF2B5EF4-FFF2-40B4-BE49-F238E27FC236}">
                <a16:creationId xmlns:a16="http://schemas.microsoft.com/office/drawing/2014/main" id="{90575CF9-E1D9-DF8A-D38C-D571B9967B4E}"/>
              </a:ext>
            </a:extLst>
          </p:cNvPr>
          <p:cNvSpPr>
            <a:spLocks noGrp="1"/>
          </p:cNvSpPr>
          <p:nvPr>
            <p:ph idx="1"/>
          </p:nvPr>
        </p:nvSpPr>
        <p:spPr/>
        <p:txBody>
          <a:bodyPr>
            <a:normAutofit/>
          </a:bodyPr>
          <a:lstStyle/>
          <a:p>
            <a:pPr marL="0" indent="0">
              <a:buNone/>
            </a:pPr>
            <a:r>
              <a:rPr lang="en-US" sz="2000" dirty="0"/>
              <a:t>• Git is a free and open source distributed version control system designed to handle everything from small to very large projects with speed and efficiency.</a:t>
            </a:r>
          </a:p>
          <a:p>
            <a:pPr marL="0" indent="0">
              <a:buNone/>
            </a:pPr>
            <a:r>
              <a:rPr lang="en-US" sz="2000" dirty="0"/>
              <a:t>• It was initially designed and developed by Linus Torvalds for </a:t>
            </a:r>
            <a:r>
              <a:rPr lang="en-US" sz="2000" dirty="0" err="1"/>
              <a:t>linux</a:t>
            </a:r>
            <a:r>
              <a:rPr lang="en-US" sz="2000" dirty="0"/>
              <a:t> kernel development.</a:t>
            </a:r>
          </a:p>
          <a:p>
            <a:pPr marL="0" indent="0">
              <a:buNone/>
            </a:pPr>
            <a:r>
              <a:rPr lang="en-US" sz="2000" dirty="0"/>
              <a:t>• Now it is maintained by Junio Hamano.</a:t>
            </a:r>
          </a:p>
          <a:p>
            <a:pPr marL="0" indent="0">
              <a:buNone/>
            </a:pPr>
            <a:r>
              <a:rPr lang="en-US" sz="2000" dirty="0"/>
              <a:t>• Every Git working directory contains a full-fledged repository with complete history and full revision tracking capabilities</a:t>
            </a:r>
          </a:p>
          <a:p>
            <a:pPr marL="0" indent="0">
              <a:buNone/>
            </a:pPr>
            <a:r>
              <a:rPr lang="en-US" sz="2000" dirty="0"/>
              <a:t>• It is not dependent on network access or a central server.</a:t>
            </a:r>
            <a:endParaRPr lang="en-IN" sz="2000" dirty="0"/>
          </a:p>
        </p:txBody>
      </p:sp>
    </p:spTree>
    <p:extLst>
      <p:ext uri="{BB962C8B-B14F-4D97-AF65-F5344CB8AC3E}">
        <p14:creationId xmlns:p14="http://schemas.microsoft.com/office/powerpoint/2010/main" val="61124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F191-EDED-0938-DF8B-2E75EB3BA3D8}"/>
              </a:ext>
            </a:extLst>
          </p:cNvPr>
          <p:cNvSpPr>
            <a:spLocks noGrp="1"/>
          </p:cNvSpPr>
          <p:nvPr>
            <p:ph type="title"/>
          </p:nvPr>
        </p:nvSpPr>
        <p:spPr/>
        <p:txBody>
          <a:bodyPr>
            <a:normAutofit/>
          </a:bodyPr>
          <a:lstStyle/>
          <a:p>
            <a:r>
              <a:rPr lang="en-IN" sz="2800" b="1" dirty="0">
                <a:latin typeface="Inter"/>
              </a:rPr>
              <a:t>Basic git commands</a:t>
            </a:r>
          </a:p>
        </p:txBody>
      </p:sp>
      <p:sp>
        <p:nvSpPr>
          <p:cNvPr id="3" name="Content Placeholder 2">
            <a:extLst>
              <a:ext uri="{FF2B5EF4-FFF2-40B4-BE49-F238E27FC236}">
                <a16:creationId xmlns:a16="http://schemas.microsoft.com/office/drawing/2014/main" id="{A27A0CD0-2D2A-6242-E29E-652D5F4D82DB}"/>
              </a:ext>
            </a:extLst>
          </p:cNvPr>
          <p:cNvSpPr>
            <a:spLocks noGrp="1"/>
          </p:cNvSpPr>
          <p:nvPr>
            <p:ph idx="1"/>
          </p:nvPr>
        </p:nvSpPr>
        <p:spPr/>
        <p:txBody>
          <a:bodyPr>
            <a:normAutofit/>
          </a:bodyPr>
          <a:lstStyle/>
          <a:p>
            <a:r>
              <a:rPr lang="en-IN" sz="2000" dirty="0"/>
              <a:t>To Install Git on your system by using</a:t>
            </a:r>
          </a:p>
          <a:p>
            <a:pPr marL="0" indent="0">
              <a:buNone/>
            </a:pPr>
            <a:r>
              <a:rPr lang="en-IN" sz="2000" b="1" dirty="0"/>
              <a:t>$ sudo apt install git </a:t>
            </a:r>
          </a:p>
        </p:txBody>
      </p:sp>
      <p:pic>
        <p:nvPicPr>
          <p:cNvPr id="5" name="Picture 4">
            <a:extLst>
              <a:ext uri="{FF2B5EF4-FFF2-40B4-BE49-F238E27FC236}">
                <a16:creationId xmlns:a16="http://schemas.microsoft.com/office/drawing/2014/main" id="{611A8E99-D3C4-5187-3A4D-2FCD61B8B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74" y="2620390"/>
            <a:ext cx="8068234" cy="3691510"/>
          </a:xfrm>
          <a:prstGeom prst="rect">
            <a:avLst/>
          </a:prstGeom>
        </p:spPr>
      </p:pic>
    </p:spTree>
    <p:extLst>
      <p:ext uri="{BB962C8B-B14F-4D97-AF65-F5344CB8AC3E}">
        <p14:creationId xmlns:p14="http://schemas.microsoft.com/office/powerpoint/2010/main" val="347219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07AFB-B97E-27F5-2563-05A88DC40401}"/>
              </a:ext>
            </a:extLst>
          </p:cNvPr>
          <p:cNvSpPr>
            <a:spLocks noGrp="1"/>
          </p:cNvSpPr>
          <p:nvPr>
            <p:ph idx="1"/>
          </p:nvPr>
        </p:nvSpPr>
        <p:spPr>
          <a:xfrm>
            <a:off x="320842" y="272716"/>
            <a:ext cx="11534274" cy="6272463"/>
          </a:xfrm>
        </p:spPr>
        <p:txBody>
          <a:bodyPr>
            <a:normAutofit/>
          </a:bodyPr>
          <a:lstStyle/>
          <a:p>
            <a:r>
              <a:rPr lang="en-IN" sz="2000" b="1" dirty="0"/>
              <a:t>Git Configuration</a:t>
            </a:r>
          </a:p>
          <a:p>
            <a:pPr marL="0" indent="0">
              <a:buNone/>
            </a:pPr>
            <a:r>
              <a:rPr lang="en-IN" sz="2000" dirty="0"/>
              <a:t>We have to specify our name, email, line ending for that we have to use the following commands</a:t>
            </a:r>
          </a:p>
          <a:p>
            <a:pPr marL="0" indent="0">
              <a:buNone/>
            </a:pPr>
            <a:r>
              <a:rPr lang="en-IN" sz="2000" b="1" dirty="0"/>
              <a:t>$ git config --global user.name “your name”</a:t>
            </a:r>
          </a:p>
          <a:p>
            <a:pPr marL="0" indent="0">
              <a:buNone/>
            </a:pPr>
            <a:r>
              <a:rPr lang="en-IN" sz="2000" b="1" dirty="0"/>
              <a:t>$ git config --global </a:t>
            </a:r>
            <a:r>
              <a:rPr lang="en-IN" sz="2000" b="1" dirty="0" err="1"/>
              <a:t>user.email</a:t>
            </a:r>
            <a:r>
              <a:rPr lang="en-IN" sz="2000" b="1" dirty="0"/>
              <a:t> &lt;your email&gt; </a:t>
            </a:r>
          </a:p>
          <a:p>
            <a:pPr marL="0" indent="0">
              <a:buNone/>
            </a:pPr>
            <a:r>
              <a:rPr lang="en-IN" sz="2000" b="1" dirty="0"/>
              <a:t>$ git config --global </a:t>
            </a:r>
            <a:r>
              <a:rPr lang="en-IN" sz="2000" b="1" dirty="0" err="1"/>
              <a:t>core.autocrlf</a:t>
            </a:r>
            <a:r>
              <a:rPr lang="en-IN" sz="2000" b="1" dirty="0"/>
              <a:t> </a:t>
            </a:r>
            <a:r>
              <a:rPr lang="en-IN" sz="2000" dirty="0"/>
              <a:t>//for Windows it is true and for Linux it is input.</a:t>
            </a:r>
            <a:r>
              <a:rPr lang="en-IN" sz="2000" b="1" dirty="0"/>
              <a:t> </a:t>
            </a:r>
          </a:p>
          <a:p>
            <a:pPr marL="0" indent="0">
              <a:buNone/>
            </a:pPr>
            <a:r>
              <a:rPr lang="en-IN" sz="2000" b="1" dirty="0"/>
              <a:t>$ git config --list  		</a:t>
            </a:r>
            <a:r>
              <a:rPr lang="en-IN" sz="2000" dirty="0"/>
              <a:t>//to seen the user details</a:t>
            </a:r>
          </a:p>
        </p:txBody>
      </p:sp>
      <p:pic>
        <p:nvPicPr>
          <p:cNvPr id="5" name="Picture 4">
            <a:extLst>
              <a:ext uri="{FF2B5EF4-FFF2-40B4-BE49-F238E27FC236}">
                <a16:creationId xmlns:a16="http://schemas.microsoft.com/office/drawing/2014/main" id="{0B9BF7CF-4CC8-209D-00B7-FECCDD48C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538" y="3408947"/>
            <a:ext cx="10454923" cy="2207491"/>
          </a:xfrm>
          <a:prstGeom prst="rect">
            <a:avLst/>
          </a:prstGeom>
        </p:spPr>
      </p:pic>
    </p:spTree>
    <p:extLst>
      <p:ext uri="{BB962C8B-B14F-4D97-AF65-F5344CB8AC3E}">
        <p14:creationId xmlns:p14="http://schemas.microsoft.com/office/powerpoint/2010/main" val="62041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BAF0B-9F17-8266-B79E-43E5F8D15299}"/>
              </a:ext>
            </a:extLst>
          </p:cNvPr>
          <p:cNvSpPr>
            <a:spLocks noGrp="1"/>
          </p:cNvSpPr>
          <p:nvPr>
            <p:ph idx="1"/>
          </p:nvPr>
        </p:nvSpPr>
        <p:spPr>
          <a:xfrm>
            <a:off x="256674" y="304800"/>
            <a:ext cx="11678652" cy="6256421"/>
          </a:xfrm>
        </p:spPr>
        <p:txBody>
          <a:bodyPr/>
          <a:lstStyle/>
          <a:p>
            <a:r>
              <a:rPr lang="en-IN" sz="2800" b="1" dirty="0"/>
              <a:t>$ git config --global –e</a:t>
            </a:r>
          </a:p>
          <a:p>
            <a:pPr marL="0" indent="0">
              <a:buNone/>
            </a:pPr>
            <a:endParaRPr lang="en-IN" dirty="0"/>
          </a:p>
        </p:txBody>
      </p:sp>
      <p:pic>
        <p:nvPicPr>
          <p:cNvPr id="5" name="Picture 4">
            <a:extLst>
              <a:ext uri="{FF2B5EF4-FFF2-40B4-BE49-F238E27FC236}">
                <a16:creationId xmlns:a16="http://schemas.microsoft.com/office/drawing/2014/main" id="{7850151C-0BD1-9CA7-B80A-A4D9E7118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066" y="783332"/>
            <a:ext cx="9713868" cy="5291336"/>
          </a:xfrm>
          <a:prstGeom prst="rect">
            <a:avLst/>
          </a:prstGeom>
        </p:spPr>
      </p:pic>
    </p:spTree>
    <p:extLst>
      <p:ext uri="{BB962C8B-B14F-4D97-AF65-F5344CB8AC3E}">
        <p14:creationId xmlns:p14="http://schemas.microsoft.com/office/powerpoint/2010/main" val="212020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D38DC-B327-01B6-0831-9EB00CA078D8}"/>
              </a:ext>
            </a:extLst>
          </p:cNvPr>
          <p:cNvSpPr>
            <a:spLocks noGrp="1"/>
          </p:cNvSpPr>
          <p:nvPr>
            <p:ph idx="1"/>
          </p:nvPr>
        </p:nvSpPr>
        <p:spPr>
          <a:xfrm>
            <a:off x="422031" y="378069"/>
            <a:ext cx="11324491" cy="6101862"/>
          </a:xfrm>
        </p:spPr>
        <p:txBody>
          <a:bodyPr/>
          <a:lstStyle/>
          <a:p>
            <a:pPr marL="0" indent="0">
              <a:buNone/>
            </a:pPr>
            <a:r>
              <a:rPr lang="en-IN" sz="2000" dirty="0"/>
              <a:t>Initializing a repository</a:t>
            </a:r>
          </a:p>
          <a:p>
            <a:r>
              <a:rPr lang="en-IN" sz="2000" dirty="0"/>
              <a:t>Create a directory on your system where you can edit and create all your projects.</a:t>
            </a:r>
          </a:p>
          <a:p>
            <a:r>
              <a:rPr lang="en-IN" sz="2000" dirty="0"/>
              <a:t>Initialize a repository in this folder by using below command</a:t>
            </a:r>
          </a:p>
          <a:p>
            <a:pPr marL="0" indent="0">
              <a:buNone/>
            </a:pPr>
            <a:r>
              <a:rPr lang="en-IN" b="1" dirty="0"/>
              <a:t>$ git init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r>
              <a:rPr lang="en-IN" sz="2000" dirty="0"/>
              <a:t>This command internally creates a directory named </a:t>
            </a:r>
            <a:r>
              <a:rPr lang="en-IN" sz="2000" b="1" dirty="0"/>
              <a:t>“.git” </a:t>
            </a:r>
            <a:r>
              <a:rPr lang="en-IN" sz="2000" dirty="0"/>
              <a:t>, where it stores all our project info in it like history ……..</a:t>
            </a:r>
          </a:p>
          <a:p>
            <a:endParaRPr lang="en-IN" b="1" dirty="0"/>
          </a:p>
          <a:p>
            <a:pPr marL="0" indent="0">
              <a:buNone/>
            </a:pPr>
            <a:endParaRPr lang="en-IN" dirty="0"/>
          </a:p>
          <a:p>
            <a:pPr marL="0" indent="0">
              <a:buNone/>
            </a:pPr>
            <a:endParaRPr lang="en-IN" dirty="0"/>
          </a:p>
          <a:p>
            <a:pPr marL="0" indent="0">
              <a:buNone/>
            </a:pPr>
            <a:endParaRPr lang="en-IN" dirty="0"/>
          </a:p>
          <a:p>
            <a:pPr marL="0" indent="0">
              <a:buNone/>
            </a:pPr>
            <a:endParaRPr lang="en-IN" b="1" dirty="0"/>
          </a:p>
        </p:txBody>
      </p:sp>
      <p:pic>
        <p:nvPicPr>
          <p:cNvPr id="4" name="Picture 3">
            <a:extLst>
              <a:ext uri="{FF2B5EF4-FFF2-40B4-BE49-F238E27FC236}">
                <a16:creationId xmlns:a16="http://schemas.microsoft.com/office/drawing/2014/main" id="{566E80B4-E787-5CDF-8C1F-A5C7873D2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736" y="2322715"/>
            <a:ext cx="8106527" cy="2987035"/>
          </a:xfrm>
          <a:prstGeom prst="rect">
            <a:avLst/>
          </a:prstGeom>
        </p:spPr>
      </p:pic>
    </p:spTree>
    <p:extLst>
      <p:ext uri="{BB962C8B-B14F-4D97-AF65-F5344CB8AC3E}">
        <p14:creationId xmlns:p14="http://schemas.microsoft.com/office/powerpoint/2010/main" val="229251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00205DCA-5601-FC8B-3CE8-9913F46CE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253" y="2441213"/>
            <a:ext cx="6871494" cy="4055197"/>
          </a:xfrm>
        </p:spPr>
      </p:pic>
      <p:sp>
        <p:nvSpPr>
          <p:cNvPr id="5" name="TextBox 4">
            <a:extLst>
              <a:ext uri="{FF2B5EF4-FFF2-40B4-BE49-F238E27FC236}">
                <a16:creationId xmlns:a16="http://schemas.microsoft.com/office/drawing/2014/main" id="{6D8D18A1-01FA-7C9B-9C68-15505C38481A}"/>
              </a:ext>
            </a:extLst>
          </p:cNvPr>
          <p:cNvSpPr txBox="1"/>
          <p:nvPr/>
        </p:nvSpPr>
        <p:spPr>
          <a:xfrm>
            <a:off x="230909" y="223046"/>
            <a:ext cx="11637818" cy="2246769"/>
          </a:xfrm>
          <a:prstGeom prst="rect">
            <a:avLst/>
          </a:prstGeom>
          <a:noFill/>
        </p:spPr>
        <p:txBody>
          <a:bodyPr wrap="square">
            <a:spAutoFit/>
          </a:bodyPr>
          <a:lstStyle/>
          <a:p>
            <a:pPr marL="0" indent="0">
              <a:buNone/>
            </a:pPr>
            <a:r>
              <a:rPr lang="en-IN" sz="2000" b="1" dirty="0"/>
              <a:t>Adding files to repository (Staging area or index)</a:t>
            </a:r>
          </a:p>
          <a:p>
            <a:pPr marL="0" indent="0">
              <a:buNone/>
            </a:pPr>
            <a:endParaRPr lang="en-IN" sz="2000" b="1" dirty="0"/>
          </a:p>
          <a:p>
            <a:pPr marL="342900" indent="-342900">
              <a:buFont typeface="Arial" panose="020B0604020202020204" pitchFamily="34" charset="0"/>
              <a:buChar char="•"/>
            </a:pPr>
            <a:r>
              <a:rPr lang="en-IN" sz="2000" dirty="0"/>
              <a:t>Create a project or open an existing project which you want to add in your repository.</a:t>
            </a:r>
          </a:p>
          <a:p>
            <a:pPr marL="342900" indent="-342900">
              <a:buFont typeface="Arial" panose="020B0604020202020204" pitchFamily="34" charset="0"/>
              <a:buChar char="•"/>
            </a:pPr>
            <a:r>
              <a:rPr lang="en-IN" sz="2000" dirty="0"/>
              <a:t>After creating the project or making changes in the project we have to add in to the repository for that we have to use the following command</a:t>
            </a:r>
          </a:p>
          <a:p>
            <a:pPr marL="0" indent="0">
              <a:buNone/>
            </a:pPr>
            <a:r>
              <a:rPr lang="en-IN" sz="2000" b="1" dirty="0"/>
              <a:t>$ git add &lt;file name&gt; </a:t>
            </a:r>
          </a:p>
          <a:p>
            <a:pPr marL="0" indent="0">
              <a:buNone/>
            </a:pPr>
            <a:r>
              <a:rPr lang="en-IN" sz="2000" b="1" dirty="0"/>
              <a:t>$ git add .  </a:t>
            </a:r>
            <a:r>
              <a:rPr lang="en-IN" sz="2000" dirty="0"/>
              <a:t>(this command will add all the files present in that directory in to the repository)</a:t>
            </a:r>
          </a:p>
        </p:txBody>
      </p:sp>
    </p:spTree>
    <p:extLst>
      <p:ext uri="{BB962C8B-B14F-4D97-AF65-F5344CB8AC3E}">
        <p14:creationId xmlns:p14="http://schemas.microsoft.com/office/powerpoint/2010/main" val="272001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F675D-3D70-983D-D856-8C9856294747}"/>
              </a:ext>
            </a:extLst>
          </p:cNvPr>
          <p:cNvSpPr>
            <a:spLocks noGrp="1"/>
          </p:cNvSpPr>
          <p:nvPr>
            <p:ph idx="1"/>
          </p:nvPr>
        </p:nvSpPr>
        <p:spPr>
          <a:xfrm>
            <a:off x="422031" y="395654"/>
            <a:ext cx="11342077" cy="6101861"/>
          </a:xfrm>
        </p:spPr>
        <p:txBody>
          <a:bodyPr/>
          <a:lstStyle/>
          <a:p>
            <a:pPr marL="0" indent="0">
              <a:buNone/>
            </a:pPr>
            <a:endParaRPr lang="en-IN" sz="2000" b="1" dirty="0"/>
          </a:p>
          <a:p>
            <a:r>
              <a:rPr lang="en-IN" sz="2000" dirty="0"/>
              <a:t>To update the status of file and others to know the status of file we have to use</a:t>
            </a:r>
          </a:p>
          <a:p>
            <a:pPr marL="0" indent="0">
              <a:buNone/>
            </a:pPr>
            <a:r>
              <a:rPr lang="en-IN" sz="2000" b="1" dirty="0"/>
              <a:t>$ git commit -m “your message”</a:t>
            </a:r>
          </a:p>
          <a:p>
            <a:pPr marL="0" indent="0">
              <a:buNone/>
            </a:pPr>
            <a:endParaRPr lang="en-IN" sz="2000" b="1" dirty="0"/>
          </a:p>
          <a:p>
            <a:r>
              <a:rPr lang="en-IN" sz="2000" dirty="0"/>
              <a:t>If you want to know the status of your file we have to use below command</a:t>
            </a:r>
          </a:p>
          <a:p>
            <a:pPr marL="0" indent="0">
              <a:buNone/>
            </a:pPr>
            <a:r>
              <a:rPr lang="en-IN" sz="2000" b="1" dirty="0"/>
              <a:t>$ git status</a:t>
            </a:r>
          </a:p>
        </p:txBody>
      </p:sp>
      <p:pic>
        <p:nvPicPr>
          <p:cNvPr id="4" name="Picture 3">
            <a:extLst>
              <a:ext uri="{FF2B5EF4-FFF2-40B4-BE49-F238E27FC236}">
                <a16:creationId xmlns:a16="http://schemas.microsoft.com/office/drawing/2014/main" id="{D4195213-BF4A-5561-7B22-276B58746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060" y="3318163"/>
            <a:ext cx="9173880" cy="2336511"/>
          </a:xfrm>
          <a:prstGeom prst="rect">
            <a:avLst/>
          </a:prstGeom>
        </p:spPr>
      </p:pic>
    </p:spTree>
    <p:extLst>
      <p:ext uri="{BB962C8B-B14F-4D97-AF65-F5344CB8AC3E}">
        <p14:creationId xmlns:p14="http://schemas.microsoft.com/office/powerpoint/2010/main" val="9417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1E0FD-0ADD-9E16-1B99-463A95CC919C}"/>
              </a:ext>
            </a:extLst>
          </p:cNvPr>
          <p:cNvSpPr>
            <a:spLocks noGrp="1"/>
          </p:cNvSpPr>
          <p:nvPr>
            <p:ph idx="1"/>
          </p:nvPr>
        </p:nvSpPr>
        <p:spPr>
          <a:xfrm>
            <a:off x="360485" y="378070"/>
            <a:ext cx="11438792" cy="6101862"/>
          </a:xfrm>
        </p:spPr>
        <p:txBody>
          <a:bodyPr/>
          <a:lstStyle/>
          <a:p>
            <a:r>
              <a:rPr lang="en-IN" dirty="0"/>
              <a:t>If you want to see the history we have to use below command</a:t>
            </a:r>
            <a:endParaRPr lang="en-IN" b="1" dirty="0"/>
          </a:p>
          <a:p>
            <a:pPr marL="0" indent="0">
              <a:buNone/>
            </a:pPr>
            <a:r>
              <a:rPr lang="en-IN" b="1" dirty="0"/>
              <a:t>$ git log</a:t>
            </a:r>
          </a:p>
          <a:p>
            <a:pPr marL="0" indent="0">
              <a:buNone/>
            </a:pPr>
            <a:r>
              <a:rPr lang="en-IN" b="1" dirty="0"/>
              <a:t>$ git log --oneline</a:t>
            </a:r>
          </a:p>
          <a:p>
            <a:pPr marL="0" indent="0">
              <a:buNone/>
            </a:pPr>
            <a:r>
              <a:rPr lang="en-IN" b="1" dirty="0"/>
              <a:t>$ git log --oneline --reverse</a:t>
            </a:r>
          </a:p>
          <a:p>
            <a:pPr marL="0" indent="0">
              <a:buNone/>
            </a:pPr>
            <a:r>
              <a:rPr lang="en-IN" b="1" dirty="0"/>
              <a:t>$ git show ID</a:t>
            </a:r>
          </a:p>
          <a:p>
            <a:pPr marL="0" indent="0">
              <a:buNone/>
            </a:pPr>
            <a:r>
              <a:rPr lang="en-IN" b="1" dirty="0"/>
              <a:t>$ git show HEAD~linenumber</a:t>
            </a:r>
          </a:p>
          <a:p>
            <a:pPr marL="0" indent="0">
              <a:buNone/>
            </a:pPr>
            <a:endParaRPr lang="en-IN" dirty="0"/>
          </a:p>
        </p:txBody>
      </p:sp>
      <p:pic>
        <p:nvPicPr>
          <p:cNvPr id="4" name="Picture 3">
            <a:extLst>
              <a:ext uri="{FF2B5EF4-FFF2-40B4-BE49-F238E27FC236}">
                <a16:creationId xmlns:a16="http://schemas.microsoft.com/office/drawing/2014/main" id="{131F5657-1D9B-F00A-05F0-A4DB3424FB1E}"/>
              </a:ext>
            </a:extLst>
          </p:cNvPr>
          <p:cNvPicPr>
            <a:picLocks noChangeAspect="1"/>
          </p:cNvPicPr>
          <p:nvPr/>
        </p:nvPicPr>
        <p:blipFill rotWithShape="1">
          <a:blip r:embed="rId2">
            <a:extLst>
              <a:ext uri="{28A0092B-C50C-407E-A947-70E740481C1C}">
                <a14:useLocalDpi xmlns:a14="http://schemas.microsoft.com/office/drawing/2010/main" val="0"/>
              </a:ext>
            </a:extLst>
          </a:blip>
          <a:srcRect b="1965"/>
          <a:stretch/>
        </p:blipFill>
        <p:spPr>
          <a:xfrm>
            <a:off x="2298456" y="3393830"/>
            <a:ext cx="7562850" cy="3025443"/>
          </a:xfrm>
          <a:prstGeom prst="rect">
            <a:avLst/>
          </a:prstGeom>
        </p:spPr>
      </p:pic>
    </p:spTree>
    <p:extLst>
      <p:ext uri="{BB962C8B-B14F-4D97-AF65-F5344CB8AC3E}">
        <p14:creationId xmlns:p14="http://schemas.microsoft.com/office/powerpoint/2010/main" val="224411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EE5-9212-1D6B-EEFC-41C2EEC88EAD}"/>
              </a:ext>
            </a:extLst>
          </p:cNvPr>
          <p:cNvSpPr>
            <a:spLocks noGrp="1"/>
          </p:cNvSpPr>
          <p:nvPr>
            <p:ph type="title"/>
          </p:nvPr>
        </p:nvSpPr>
        <p:spPr>
          <a:xfrm>
            <a:off x="1066800" y="327025"/>
            <a:ext cx="10515600" cy="1325563"/>
          </a:xfrm>
        </p:spPr>
        <p:txBody>
          <a:bodyPr>
            <a:normAutofit/>
          </a:bodyPr>
          <a:lstStyle/>
          <a:p>
            <a:r>
              <a:rPr lang="en-IN" sz="2800" b="1" dirty="0">
                <a:latin typeface="Inter"/>
              </a:rPr>
              <a:t>What is Version Control System ?</a:t>
            </a:r>
          </a:p>
        </p:txBody>
      </p:sp>
      <p:sp>
        <p:nvSpPr>
          <p:cNvPr id="3" name="Content Placeholder 2">
            <a:extLst>
              <a:ext uri="{FF2B5EF4-FFF2-40B4-BE49-F238E27FC236}">
                <a16:creationId xmlns:a16="http://schemas.microsoft.com/office/drawing/2014/main" id="{B9245458-2EC2-1846-35B3-0C80695CB140}"/>
              </a:ext>
            </a:extLst>
          </p:cNvPr>
          <p:cNvSpPr>
            <a:spLocks noGrp="1"/>
          </p:cNvSpPr>
          <p:nvPr>
            <p:ph idx="1"/>
          </p:nvPr>
        </p:nvSpPr>
        <p:spPr>
          <a:xfrm>
            <a:off x="914400" y="2133599"/>
            <a:ext cx="10439400" cy="4043363"/>
          </a:xfrm>
        </p:spPr>
        <p:txBody>
          <a:bodyPr>
            <a:normAutofit/>
          </a:bodyPr>
          <a:lstStyle/>
          <a:p>
            <a:r>
              <a:rPr lang="en-IN" sz="2000" dirty="0"/>
              <a:t>Version Control System are a category of software tools that helps in recording changes made to files by keeping a track of modifications done in a code.</a:t>
            </a:r>
          </a:p>
          <a:p>
            <a:endParaRPr lang="en-IN" sz="2000" dirty="0"/>
          </a:p>
          <a:p>
            <a:r>
              <a:rPr lang="en-IN" sz="2000" dirty="0"/>
              <a:t>It is also known as source control or revision control</a:t>
            </a:r>
            <a:r>
              <a:rPr lang="en-IN" sz="2000" i="1" dirty="0"/>
              <a:t>.</a:t>
            </a:r>
          </a:p>
        </p:txBody>
      </p:sp>
    </p:spTree>
    <p:extLst>
      <p:ext uri="{BB962C8B-B14F-4D97-AF65-F5344CB8AC3E}">
        <p14:creationId xmlns:p14="http://schemas.microsoft.com/office/powerpoint/2010/main" val="407984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D7A942-E467-90A1-39FD-F33011576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07110"/>
            <a:ext cx="5562600" cy="828675"/>
          </a:xfrm>
        </p:spPr>
      </p:pic>
      <p:pic>
        <p:nvPicPr>
          <p:cNvPr id="7" name="Picture 6">
            <a:extLst>
              <a:ext uri="{FF2B5EF4-FFF2-40B4-BE49-F238E27FC236}">
                <a16:creationId xmlns:a16="http://schemas.microsoft.com/office/drawing/2014/main" id="{CF89AB96-9680-97EB-8BCC-44618EBA5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52337"/>
            <a:ext cx="5600707" cy="699084"/>
          </a:xfrm>
          <a:prstGeom prst="rect">
            <a:avLst/>
          </a:prstGeom>
        </p:spPr>
      </p:pic>
      <p:pic>
        <p:nvPicPr>
          <p:cNvPr id="9" name="Picture 8">
            <a:extLst>
              <a:ext uri="{FF2B5EF4-FFF2-40B4-BE49-F238E27FC236}">
                <a16:creationId xmlns:a16="http://schemas.microsoft.com/office/drawing/2014/main" id="{8F5113C5-F3C3-79BD-222D-04A854892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2767974"/>
            <a:ext cx="5598374" cy="3682916"/>
          </a:xfrm>
          <a:prstGeom prst="rect">
            <a:avLst/>
          </a:prstGeom>
        </p:spPr>
      </p:pic>
      <p:pic>
        <p:nvPicPr>
          <p:cNvPr id="11" name="Picture 10">
            <a:extLst>
              <a:ext uri="{FF2B5EF4-FFF2-40B4-BE49-F238E27FC236}">
                <a16:creationId xmlns:a16="http://schemas.microsoft.com/office/drawing/2014/main" id="{92ADF380-B311-55D8-DD99-2F223FC6B7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8139" y="407110"/>
            <a:ext cx="5497431" cy="6043780"/>
          </a:xfrm>
          <a:prstGeom prst="rect">
            <a:avLst/>
          </a:prstGeom>
        </p:spPr>
      </p:pic>
    </p:spTree>
    <p:extLst>
      <p:ext uri="{BB962C8B-B14F-4D97-AF65-F5344CB8AC3E}">
        <p14:creationId xmlns:p14="http://schemas.microsoft.com/office/powerpoint/2010/main" val="3125179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FB31B-9B2F-D91A-85E5-2FD02A9980F8}"/>
              </a:ext>
            </a:extLst>
          </p:cNvPr>
          <p:cNvSpPr>
            <a:spLocks noGrp="1"/>
          </p:cNvSpPr>
          <p:nvPr>
            <p:ph idx="1"/>
          </p:nvPr>
        </p:nvSpPr>
        <p:spPr>
          <a:xfrm>
            <a:off x="369277" y="413238"/>
            <a:ext cx="11456377" cy="6031524"/>
          </a:xfrm>
        </p:spPr>
        <p:txBody>
          <a:bodyPr>
            <a:normAutofit/>
          </a:bodyPr>
          <a:lstStyle/>
          <a:p>
            <a:pPr marL="0" indent="0">
              <a:buNone/>
            </a:pPr>
            <a:endParaRPr lang="en-IN" sz="2000" dirty="0"/>
          </a:p>
          <a:p>
            <a:r>
              <a:rPr lang="en-IN" sz="2000" dirty="0"/>
              <a:t>To remove the file</a:t>
            </a:r>
          </a:p>
          <a:p>
            <a:pPr marL="0" indent="0">
              <a:buNone/>
            </a:pPr>
            <a:r>
              <a:rPr lang="en-IN" sz="2000" b="1" dirty="0"/>
              <a:t>$ git rm filename </a:t>
            </a:r>
          </a:p>
          <a:p>
            <a:r>
              <a:rPr lang="en-IN" sz="2000" dirty="0"/>
              <a:t>To remove the files from the stagging area</a:t>
            </a:r>
          </a:p>
          <a:p>
            <a:pPr marL="0" indent="0">
              <a:buNone/>
            </a:pPr>
            <a:r>
              <a:rPr lang="en-IN" sz="2000" b="1" dirty="0"/>
              <a:t>$ git rm --cached filename</a:t>
            </a:r>
          </a:p>
          <a:p>
            <a:pPr marL="0" indent="0">
              <a:buNone/>
            </a:pPr>
            <a:endParaRPr lang="en-IN" dirty="0"/>
          </a:p>
        </p:txBody>
      </p:sp>
      <p:pic>
        <p:nvPicPr>
          <p:cNvPr id="4" name="Picture 3">
            <a:extLst>
              <a:ext uri="{FF2B5EF4-FFF2-40B4-BE49-F238E27FC236}">
                <a16:creationId xmlns:a16="http://schemas.microsoft.com/office/drawing/2014/main" id="{379DBA56-C950-1967-6CF3-C40BFD6C1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2633778"/>
            <a:ext cx="6781800" cy="3705225"/>
          </a:xfrm>
          <a:prstGeom prst="rect">
            <a:avLst/>
          </a:prstGeom>
        </p:spPr>
      </p:pic>
    </p:spTree>
    <p:extLst>
      <p:ext uri="{BB962C8B-B14F-4D97-AF65-F5344CB8AC3E}">
        <p14:creationId xmlns:p14="http://schemas.microsoft.com/office/powerpoint/2010/main" val="2133194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EB49E-AC95-BAE6-B53A-F872BFC96A19}"/>
              </a:ext>
            </a:extLst>
          </p:cNvPr>
          <p:cNvSpPr>
            <a:spLocks noGrp="1"/>
          </p:cNvSpPr>
          <p:nvPr>
            <p:ph idx="1"/>
          </p:nvPr>
        </p:nvSpPr>
        <p:spPr>
          <a:xfrm>
            <a:off x="219807" y="254976"/>
            <a:ext cx="11702561" cy="6304085"/>
          </a:xfrm>
        </p:spPr>
        <p:txBody>
          <a:bodyPr>
            <a:normAutofit/>
          </a:bodyPr>
          <a:lstStyle/>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If you delete a file from the git directory but the file is present in the stagging area then you have to update the stagging area by using</a:t>
            </a:r>
          </a:p>
          <a:p>
            <a:pPr marL="0" indent="0">
              <a:buNone/>
            </a:pPr>
            <a:r>
              <a:rPr lang="en-IN" sz="2000" b="1" dirty="0"/>
              <a:t>$ git add file name</a:t>
            </a:r>
          </a:p>
          <a:p>
            <a:pPr marL="0" indent="0">
              <a:buNone/>
            </a:pPr>
            <a:r>
              <a:rPr lang="en-IN" sz="2000" b="1" dirty="0"/>
              <a:t>$ git commit –m “message”</a:t>
            </a:r>
          </a:p>
          <a:p>
            <a:pPr marL="0" indent="0">
              <a:buNone/>
            </a:pPr>
            <a:endParaRPr lang="en-IN" sz="2000" dirty="0"/>
          </a:p>
        </p:txBody>
      </p:sp>
      <p:pic>
        <p:nvPicPr>
          <p:cNvPr id="4" name="Content Placeholder 4">
            <a:extLst>
              <a:ext uri="{FF2B5EF4-FFF2-40B4-BE49-F238E27FC236}">
                <a16:creationId xmlns:a16="http://schemas.microsoft.com/office/drawing/2014/main" id="{21FEF26C-FE09-DFFA-478C-5A701F434758}"/>
              </a:ext>
            </a:extLst>
          </p:cNvPr>
          <p:cNvPicPr>
            <a:picLocks noChangeAspect="1"/>
          </p:cNvPicPr>
          <p:nvPr/>
        </p:nvPicPr>
        <p:blipFill rotWithShape="1">
          <a:blip r:embed="rId2">
            <a:extLst>
              <a:ext uri="{28A0092B-C50C-407E-A947-70E740481C1C}">
                <a14:useLocalDpi xmlns:a14="http://schemas.microsoft.com/office/drawing/2010/main" val="0"/>
              </a:ext>
            </a:extLst>
          </a:blip>
          <a:srcRect b="69493"/>
          <a:stretch/>
        </p:blipFill>
        <p:spPr>
          <a:xfrm>
            <a:off x="269632" y="3111507"/>
            <a:ext cx="5390194" cy="1926485"/>
          </a:xfrm>
          <a:prstGeom prst="rect">
            <a:avLst/>
          </a:prstGeom>
        </p:spPr>
      </p:pic>
      <p:pic>
        <p:nvPicPr>
          <p:cNvPr id="6" name="Picture 5">
            <a:extLst>
              <a:ext uri="{FF2B5EF4-FFF2-40B4-BE49-F238E27FC236}">
                <a16:creationId xmlns:a16="http://schemas.microsoft.com/office/drawing/2014/main" id="{63FBA915-9E0E-C9AF-4A70-BEB1B17FB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254" y="3111507"/>
            <a:ext cx="5583114" cy="1926485"/>
          </a:xfrm>
          <a:prstGeom prst="rect">
            <a:avLst/>
          </a:prstGeom>
        </p:spPr>
      </p:pic>
    </p:spTree>
    <p:extLst>
      <p:ext uri="{BB962C8B-B14F-4D97-AF65-F5344CB8AC3E}">
        <p14:creationId xmlns:p14="http://schemas.microsoft.com/office/powerpoint/2010/main" val="150371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E90E83C-9BCB-8AAC-EFEA-F50E7BC470A9}"/>
              </a:ext>
            </a:extLst>
          </p:cNvPr>
          <p:cNvSpPr>
            <a:spLocks noGrp="1"/>
          </p:cNvSpPr>
          <p:nvPr>
            <p:ph sz="half" idx="2"/>
          </p:nvPr>
        </p:nvSpPr>
        <p:spPr>
          <a:xfrm>
            <a:off x="290146" y="298938"/>
            <a:ext cx="5707429" cy="5890725"/>
          </a:xfrm>
        </p:spPr>
        <p:txBody>
          <a:bodyPr/>
          <a:lstStyle/>
          <a:p>
            <a:r>
              <a:rPr lang="en-IN" sz="2000" dirty="0"/>
              <a:t>To rename a file in a git</a:t>
            </a:r>
          </a:p>
          <a:p>
            <a:pPr marL="0" indent="0">
              <a:buNone/>
            </a:pPr>
            <a:r>
              <a:rPr lang="en-IN" sz="2000" b="1" dirty="0"/>
              <a:t>$ git mv filename new filename</a:t>
            </a:r>
          </a:p>
          <a:p>
            <a:endParaRPr lang="en-IN" dirty="0"/>
          </a:p>
        </p:txBody>
      </p:sp>
      <p:sp>
        <p:nvSpPr>
          <p:cNvPr id="6" name="Content Placeholder 5">
            <a:extLst>
              <a:ext uri="{FF2B5EF4-FFF2-40B4-BE49-F238E27FC236}">
                <a16:creationId xmlns:a16="http://schemas.microsoft.com/office/drawing/2014/main" id="{5C288034-3D4E-071F-5102-BFD29387EE42}"/>
              </a:ext>
            </a:extLst>
          </p:cNvPr>
          <p:cNvSpPr>
            <a:spLocks noGrp="1"/>
          </p:cNvSpPr>
          <p:nvPr>
            <p:ph sz="quarter" idx="4"/>
          </p:nvPr>
        </p:nvSpPr>
        <p:spPr>
          <a:xfrm>
            <a:off x="6169024" y="298938"/>
            <a:ext cx="5707429" cy="5890725"/>
          </a:xfrm>
        </p:spPr>
        <p:txBody>
          <a:bodyPr>
            <a:normAutofit/>
          </a:bodyPr>
          <a:lstStyle/>
          <a:p>
            <a:r>
              <a:rPr lang="en-IN" sz="2000" dirty="0"/>
              <a:t>If you have changed the name of the file which is present in staging area then you have to update the staging area for that use</a:t>
            </a:r>
          </a:p>
          <a:p>
            <a:pPr marL="0" indent="0">
              <a:buNone/>
            </a:pPr>
            <a:r>
              <a:rPr lang="en-IN" sz="2000" b="1" dirty="0"/>
              <a:t>$ git add filename</a:t>
            </a:r>
          </a:p>
          <a:p>
            <a:pPr marL="0" indent="0">
              <a:buNone/>
            </a:pPr>
            <a:r>
              <a:rPr lang="en-IN" sz="2000" b="1" dirty="0"/>
              <a:t>$ git commit -m “message”</a:t>
            </a:r>
          </a:p>
        </p:txBody>
      </p:sp>
      <p:pic>
        <p:nvPicPr>
          <p:cNvPr id="7" name="Picture 6">
            <a:extLst>
              <a:ext uri="{FF2B5EF4-FFF2-40B4-BE49-F238E27FC236}">
                <a16:creationId xmlns:a16="http://schemas.microsoft.com/office/drawing/2014/main" id="{8EA085B1-261A-9A41-B2F2-28FD079E8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436" y="2347546"/>
            <a:ext cx="5306604" cy="3650944"/>
          </a:xfrm>
          <a:prstGeom prst="rect">
            <a:avLst/>
          </a:prstGeom>
        </p:spPr>
      </p:pic>
      <p:pic>
        <p:nvPicPr>
          <p:cNvPr id="8" name="Picture 7">
            <a:extLst>
              <a:ext uri="{FF2B5EF4-FFF2-40B4-BE49-F238E27FC236}">
                <a16:creationId xmlns:a16="http://schemas.microsoft.com/office/drawing/2014/main" id="{588F4F96-D7CF-E7B8-9965-18FC6DEE0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47" y="2347546"/>
            <a:ext cx="5581650" cy="2847975"/>
          </a:xfrm>
          <a:prstGeom prst="rect">
            <a:avLst/>
          </a:prstGeom>
        </p:spPr>
      </p:pic>
    </p:spTree>
    <p:extLst>
      <p:ext uri="{BB962C8B-B14F-4D97-AF65-F5344CB8AC3E}">
        <p14:creationId xmlns:p14="http://schemas.microsoft.com/office/powerpoint/2010/main" val="166724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939EA-4C83-3D16-C62D-189DDDBEC1EA}"/>
              </a:ext>
            </a:extLst>
          </p:cNvPr>
          <p:cNvSpPr>
            <a:spLocks noGrp="1"/>
          </p:cNvSpPr>
          <p:nvPr>
            <p:ph idx="1"/>
          </p:nvPr>
        </p:nvSpPr>
        <p:spPr>
          <a:xfrm>
            <a:off x="237392" y="263768"/>
            <a:ext cx="11772900" cy="6260123"/>
          </a:xfrm>
        </p:spPr>
        <p:txBody>
          <a:bodyPr/>
          <a:lstStyle/>
          <a:p>
            <a:r>
              <a:rPr lang="en-IN" sz="2000" dirty="0"/>
              <a:t>To make the staged file to unstaged file</a:t>
            </a:r>
          </a:p>
          <a:p>
            <a:pPr marL="0" indent="0">
              <a:buNone/>
            </a:pPr>
            <a:r>
              <a:rPr lang="en-IN" sz="2000" b="1" dirty="0"/>
              <a:t>$ git reset HEAD filename</a:t>
            </a:r>
          </a:p>
          <a:p>
            <a:endParaRPr lang="en-IN" dirty="0"/>
          </a:p>
        </p:txBody>
      </p:sp>
      <p:pic>
        <p:nvPicPr>
          <p:cNvPr id="5" name="Picture 4">
            <a:extLst>
              <a:ext uri="{FF2B5EF4-FFF2-40B4-BE49-F238E27FC236}">
                <a16:creationId xmlns:a16="http://schemas.microsoft.com/office/drawing/2014/main" id="{70B619DC-5416-0DB3-348F-2607D6977928}"/>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781527" y="1380392"/>
            <a:ext cx="4676779" cy="3824654"/>
          </a:xfrm>
          <a:prstGeom prst="rect">
            <a:avLst/>
          </a:prstGeom>
        </p:spPr>
      </p:pic>
      <p:pic>
        <p:nvPicPr>
          <p:cNvPr id="7" name="Picture 6">
            <a:extLst>
              <a:ext uri="{FF2B5EF4-FFF2-40B4-BE49-F238E27FC236}">
                <a16:creationId xmlns:a16="http://schemas.microsoft.com/office/drawing/2014/main" id="{A8596BEB-8EB6-D5F0-2042-B936179549A2}"/>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6557848" y="1380391"/>
            <a:ext cx="4676778" cy="3824653"/>
          </a:xfrm>
          <a:prstGeom prst="rect">
            <a:avLst/>
          </a:prstGeom>
        </p:spPr>
      </p:pic>
    </p:spTree>
    <p:extLst>
      <p:ext uri="{BB962C8B-B14F-4D97-AF65-F5344CB8AC3E}">
        <p14:creationId xmlns:p14="http://schemas.microsoft.com/office/powerpoint/2010/main" val="132114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C4E1B-14B2-B17F-33B2-EAB04C713322}"/>
              </a:ext>
            </a:extLst>
          </p:cNvPr>
          <p:cNvSpPr>
            <a:spLocks noGrp="1"/>
          </p:cNvSpPr>
          <p:nvPr>
            <p:ph idx="1"/>
          </p:nvPr>
        </p:nvSpPr>
        <p:spPr>
          <a:xfrm>
            <a:off x="184639" y="263769"/>
            <a:ext cx="11799276" cy="6383216"/>
          </a:xfrm>
        </p:spPr>
        <p:txBody>
          <a:bodyPr>
            <a:normAutofit/>
          </a:bodyPr>
          <a:lstStyle/>
          <a:p>
            <a:r>
              <a:rPr lang="en-IN" sz="2000" dirty="0"/>
              <a:t>To create a branch in local repository </a:t>
            </a:r>
          </a:p>
          <a:p>
            <a:pPr marL="0" indent="0">
              <a:buNone/>
            </a:pPr>
            <a:r>
              <a:rPr lang="en-IN" sz="2000" b="1" dirty="0"/>
              <a:t>$ git branch &lt;branch name&gt;</a:t>
            </a:r>
          </a:p>
          <a:p>
            <a:pPr marL="0" indent="0">
              <a:buNone/>
            </a:pPr>
            <a:endParaRPr lang="en-IN" sz="2000" dirty="0"/>
          </a:p>
          <a:p>
            <a:r>
              <a:rPr lang="en-IN" sz="2000" dirty="0"/>
              <a:t>To delete a branch in local repository</a:t>
            </a:r>
          </a:p>
          <a:p>
            <a:pPr marL="0" indent="0">
              <a:buNone/>
            </a:pPr>
            <a:r>
              <a:rPr lang="en-IN" sz="2000" b="1" dirty="0"/>
              <a:t>$ git branch –d &lt;branch name&gt;</a:t>
            </a:r>
          </a:p>
          <a:p>
            <a:pPr marL="0" indent="0">
              <a:buNone/>
            </a:pPr>
            <a:endParaRPr lang="en-IN" sz="2000" b="1" dirty="0"/>
          </a:p>
          <a:p>
            <a:pPr marL="0" indent="0">
              <a:buNone/>
            </a:pPr>
            <a:endParaRPr lang="en-IN" sz="2000" b="1" dirty="0"/>
          </a:p>
          <a:p>
            <a:r>
              <a:rPr lang="en-IN" sz="2000" dirty="0"/>
              <a:t>To switch between branches use</a:t>
            </a:r>
          </a:p>
          <a:p>
            <a:pPr marL="0" indent="0">
              <a:buNone/>
            </a:pPr>
            <a:r>
              <a:rPr lang="en-IN" sz="2000" b="1" dirty="0"/>
              <a:t>$ git checkout &lt;branch name&gt;</a:t>
            </a:r>
          </a:p>
          <a:p>
            <a:pPr marL="0" indent="0">
              <a:buNone/>
            </a:pPr>
            <a:endParaRPr lang="en-IN" sz="2000" b="1" dirty="0"/>
          </a:p>
          <a:p>
            <a:pPr marL="0" indent="0">
              <a:buNone/>
            </a:pPr>
            <a:endParaRPr lang="en-IN" sz="2000" b="1" dirty="0"/>
          </a:p>
          <a:p>
            <a:r>
              <a:rPr lang="en-IN" sz="2000" dirty="0"/>
              <a:t>To merge the branches use</a:t>
            </a:r>
          </a:p>
          <a:p>
            <a:pPr marL="0" indent="0">
              <a:buNone/>
            </a:pPr>
            <a:r>
              <a:rPr lang="en-IN" sz="2000" b="1" dirty="0"/>
              <a:t>$ git merge &lt;branch name&gt;</a:t>
            </a:r>
          </a:p>
        </p:txBody>
      </p:sp>
      <p:pic>
        <p:nvPicPr>
          <p:cNvPr id="5" name="Picture 4">
            <a:extLst>
              <a:ext uri="{FF2B5EF4-FFF2-40B4-BE49-F238E27FC236}">
                <a16:creationId xmlns:a16="http://schemas.microsoft.com/office/drawing/2014/main" id="{CD149D3B-0113-7099-AAE7-BEA110F82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913" y="291998"/>
            <a:ext cx="5153025" cy="952500"/>
          </a:xfrm>
          <a:prstGeom prst="rect">
            <a:avLst/>
          </a:prstGeom>
        </p:spPr>
      </p:pic>
      <p:pic>
        <p:nvPicPr>
          <p:cNvPr id="7" name="Picture 6">
            <a:extLst>
              <a:ext uri="{FF2B5EF4-FFF2-40B4-BE49-F238E27FC236}">
                <a16:creationId xmlns:a16="http://schemas.microsoft.com/office/drawing/2014/main" id="{1AB71533-7DBD-CBBF-916E-2E6780A84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338" y="2907689"/>
            <a:ext cx="5162550" cy="1095375"/>
          </a:xfrm>
          <a:prstGeom prst="rect">
            <a:avLst/>
          </a:prstGeom>
        </p:spPr>
      </p:pic>
      <p:pic>
        <p:nvPicPr>
          <p:cNvPr id="9" name="Picture 8">
            <a:extLst>
              <a:ext uri="{FF2B5EF4-FFF2-40B4-BE49-F238E27FC236}">
                <a16:creationId xmlns:a16="http://schemas.microsoft.com/office/drawing/2014/main" id="{123AE357-6322-C60B-2BD7-BC0ED8243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338" y="4294289"/>
            <a:ext cx="5181600" cy="2219325"/>
          </a:xfrm>
          <a:prstGeom prst="rect">
            <a:avLst/>
          </a:prstGeom>
        </p:spPr>
      </p:pic>
      <p:pic>
        <p:nvPicPr>
          <p:cNvPr id="11" name="Picture 10">
            <a:extLst>
              <a:ext uri="{FF2B5EF4-FFF2-40B4-BE49-F238E27FC236}">
                <a16:creationId xmlns:a16="http://schemas.microsoft.com/office/drawing/2014/main" id="{E40EB054-A8AD-2F67-F6A1-0810E88DBFD2}"/>
              </a:ext>
            </a:extLst>
          </p:cNvPr>
          <p:cNvPicPr>
            <a:picLocks noChangeAspect="1"/>
          </p:cNvPicPr>
          <p:nvPr/>
        </p:nvPicPr>
        <p:blipFill rotWithShape="1">
          <a:blip r:embed="rId5">
            <a:extLst>
              <a:ext uri="{28A0092B-C50C-407E-A947-70E740481C1C}">
                <a14:useLocalDpi xmlns:a14="http://schemas.microsoft.com/office/drawing/2010/main" val="0"/>
              </a:ext>
            </a:extLst>
          </a:blip>
          <a:srcRect t="40687"/>
          <a:stretch/>
        </p:blipFill>
        <p:spPr>
          <a:xfrm>
            <a:off x="6575913" y="1535723"/>
            <a:ext cx="5133975" cy="1046765"/>
          </a:xfrm>
          <a:prstGeom prst="rect">
            <a:avLst/>
          </a:prstGeom>
        </p:spPr>
      </p:pic>
    </p:spTree>
    <p:extLst>
      <p:ext uri="{BB962C8B-B14F-4D97-AF65-F5344CB8AC3E}">
        <p14:creationId xmlns:p14="http://schemas.microsoft.com/office/powerpoint/2010/main" val="152913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86D1-F27B-372A-3FAA-E04A9D9DA924}"/>
              </a:ext>
            </a:extLst>
          </p:cNvPr>
          <p:cNvSpPr>
            <a:spLocks noGrp="1"/>
          </p:cNvSpPr>
          <p:nvPr>
            <p:ph type="title"/>
          </p:nvPr>
        </p:nvSpPr>
        <p:spPr/>
        <p:txBody>
          <a:bodyPr>
            <a:normAutofit/>
          </a:bodyPr>
          <a:lstStyle/>
          <a:p>
            <a:r>
              <a:rPr lang="en-IN" sz="2800" b="1" dirty="0">
                <a:latin typeface="Inter"/>
              </a:rPr>
              <a:t>Git Hub</a:t>
            </a:r>
          </a:p>
        </p:txBody>
      </p:sp>
      <p:sp>
        <p:nvSpPr>
          <p:cNvPr id="3" name="Content Placeholder 2">
            <a:extLst>
              <a:ext uri="{FF2B5EF4-FFF2-40B4-BE49-F238E27FC236}">
                <a16:creationId xmlns:a16="http://schemas.microsoft.com/office/drawing/2014/main" id="{0C11DCCF-9E51-4099-70C1-1E4D57084939}"/>
              </a:ext>
            </a:extLst>
          </p:cNvPr>
          <p:cNvSpPr>
            <a:spLocks noGrp="1"/>
          </p:cNvSpPr>
          <p:nvPr>
            <p:ph idx="1"/>
          </p:nvPr>
        </p:nvSpPr>
        <p:spPr>
          <a:xfrm>
            <a:off x="838200" y="1582614"/>
            <a:ext cx="10515600" cy="4976447"/>
          </a:xfrm>
        </p:spPr>
        <p:txBody>
          <a:bodyPr/>
          <a:lstStyle/>
          <a:p>
            <a:r>
              <a:rPr lang="en-IN" sz="2000" dirty="0"/>
              <a:t>GitHub is a web-based Git repository hosting service, which offers all of the distributed revision control and source code management (SCM) functionality of Git as well as adding its own features.</a:t>
            </a:r>
          </a:p>
          <a:p>
            <a:r>
              <a:rPr lang="en-IN" sz="2000" dirty="0"/>
              <a:t>To download and install the latest version of GitHub Desktop</a:t>
            </a:r>
          </a:p>
          <a:p>
            <a:pPr marL="0" indent="0">
              <a:buNone/>
            </a:pPr>
            <a:r>
              <a:rPr lang="en-IN" sz="2000" dirty="0"/>
              <a:t>	</a:t>
            </a:r>
            <a:r>
              <a:rPr lang="en-IN" sz="2000" dirty="0">
                <a:hlinkClick r:id="rId2"/>
              </a:rPr>
              <a:t>https://desktop.github.com</a:t>
            </a:r>
            <a:endParaRPr lang="en-IN" sz="2000" dirty="0"/>
          </a:p>
          <a:p>
            <a:r>
              <a:rPr lang="en-IN" sz="2000" dirty="0"/>
              <a:t>Now open a new account or login into existing account.</a:t>
            </a:r>
          </a:p>
          <a:p>
            <a:r>
              <a:rPr lang="en-IN" sz="2000" dirty="0"/>
              <a:t>Now we have to generate the token for that we have to go to settings in that select developer settings and go to personal access tokens in that select tokens(classic) and generate a new token.</a:t>
            </a:r>
          </a:p>
          <a:p>
            <a:r>
              <a:rPr lang="en-IN" sz="2000" dirty="0"/>
              <a:t>In that set the expiry date to no expiration option and generate the token and save that key for later purpose.</a:t>
            </a:r>
          </a:p>
          <a:p>
            <a:pPr marL="0" indent="0">
              <a:buNone/>
            </a:pPr>
            <a:endParaRPr lang="en-IN" dirty="0"/>
          </a:p>
        </p:txBody>
      </p:sp>
    </p:spTree>
    <p:extLst>
      <p:ext uri="{BB962C8B-B14F-4D97-AF65-F5344CB8AC3E}">
        <p14:creationId xmlns:p14="http://schemas.microsoft.com/office/powerpoint/2010/main" val="887963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A12A9-65AE-CB6F-C529-255FA4F5EFC2}"/>
              </a:ext>
            </a:extLst>
          </p:cNvPr>
          <p:cNvSpPr>
            <a:spLocks noGrp="1"/>
          </p:cNvSpPr>
          <p:nvPr>
            <p:ph idx="1"/>
          </p:nvPr>
        </p:nvSpPr>
        <p:spPr>
          <a:xfrm>
            <a:off x="328246" y="382465"/>
            <a:ext cx="11535508" cy="6093070"/>
          </a:xfrm>
        </p:spPr>
        <p:txBody>
          <a:bodyPr>
            <a:normAutofit/>
          </a:bodyPr>
          <a:lstStyle/>
          <a:p>
            <a:pPr marL="0" indent="0">
              <a:buNone/>
            </a:pPr>
            <a:r>
              <a:rPr lang="en-IN" b="1" dirty="0"/>
              <a:t>Creating a repository</a:t>
            </a:r>
            <a:r>
              <a:rPr lang="en-IN" dirty="0"/>
              <a:t> :</a:t>
            </a:r>
          </a:p>
          <a:p>
            <a:pPr marL="0" indent="0">
              <a:buNone/>
            </a:pPr>
            <a:endParaRPr lang="en-IN" b="1" dirty="0"/>
          </a:p>
          <a:p>
            <a:pPr marL="514350" indent="-514350">
              <a:buFont typeface="+mj-lt"/>
              <a:buAutoNum type="arabicPeriod"/>
            </a:pPr>
            <a:r>
              <a:rPr lang="en-IN" sz="2000" dirty="0"/>
              <a:t>In the upper-right corner of any page, use the + drop down menu, and select </a:t>
            </a:r>
            <a:r>
              <a:rPr lang="en-IN" sz="2000" b="1" dirty="0"/>
              <a:t>New repository.</a:t>
            </a:r>
          </a:p>
          <a:p>
            <a:pPr marL="514350" indent="-514350">
              <a:buFont typeface="+mj-lt"/>
              <a:buAutoNum type="arabicPeriod"/>
            </a:pPr>
            <a:endParaRPr lang="en-IN" sz="2000" b="1" dirty="0"/>
          </a:p>
          <a:p>
            <a:pPr marL="514350" indent="-514350">
              <a:buFont typeface="+mj-lt"/>
              <a:buAutoNum type="arabicPeriod"/>
            </a:pPr>
            <a:r>
              <a:rPr lang="en-IN" sz="2000" dirty="0"/>
              <a:t>In the </a:t>
            </a:r>
            <a:r>
              <a:rPr lang="en-IN" sz="2000" b="1" dirty="0"/>
              <a:t>Repository name </a:t>
            </a:r>
            <a:r>
              <a:rPr lang="en-IN" sz="2000" dirty="0"/>
              <a:t>box, enter the name.</a:t>
            </a:r>
          </a:p>
          <a:p>
            <a:pPr marL="514350" indent="-514350">
              <a:buFont typeface="+mj-lt"/>
              <a:buAutoNum type="arabicPeriod"/>
            </a:pPr>
            <a:endParaRPr lang="en-IN" sz="2000" b="1" dirty="0"/>
          </a:p>
        </p:txBody>
      </p:sp>
      <p:pic>
        <p:nvPicPr>
          <p:cNvPr id="7" name="Picture 6">
            <a:extLst>
              <a:ext uri="{FF2B5EF4-FFF2-40B4-BE49-F238E27FC236}">
                <a16:creationId xmlns:a16="http://schemas.microsoft.com/office/drawing/2014/main" id="{6C53FBF2-55BC-81E9-A0DB-61BD99ADC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09" y="2812244"/>
            <a:ext cx="3447803" cy="3663291"/>
          </a:xfrm>
          <a:prstGeom prst="rect">
            <a:avLst/>
          </a:prstGeom>
        </p:spPr>
      </p:pic>
      <p:sp>
        <p:nvSpPr>
          <p:cNvPr id="11" name="Arrow: Right 10">
            <a:extLst>
              <a:ext uri="{FF2B5EF4-FFF2-40B4-BE49-F238E27FC236}">
                <a16:creationId xmlns:a16="http://schemas.microsoft.com/office/drawing/2014/main" id="{5057BA29-681F-5EB1-9DF5-B5CD8912315B}"/>
              </a:ext>
            </a:extLst>
          </p:cNvPr>
          <p:cNvSpPr/>
          <p:nvPr/>
        </p:nvSpPr>
        <p:spPr>
          <a:xfrm>
            <a:off x="4069175" y="4281854"/>
            <a:ext cx="539495" cy="2725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3A0D8CDF-C050-611C-B99E-0CBE6912D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776" y="2812243"/>
            <a:ext cx="7157978" cy="3663291"/>
          </a:xfrm>
          <a:prstGeom prst="rect">
            <a:avLst/>
          </a:prstGeom>
        </p:spPr>
      </p:pic>
    </p:spTree>
    <p:extLst>
      <p:ext uri="{BB962C8B-B14F-4D97-AF65-F5344CB8AC3E}">
        <p14:creationId xmlns:p14="http://schemas.microsoft.com/office/powerpoint/2010/main" val="231857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208D3-816A-14BA-950F-15D46E42B742}"/>
              </a:ext>
            </a:extLst>
          </p:cNvPr>
          <p:cNvSpPr>
            <a:spLocks noGrp="1"/>
          </p:cNvSpPr>
          <p:nvPr>
            <p:ph idx="1"/>
          </p:nvPr>
        </p:nvSpPr>
        <p:spPr>
          <a:xfrm>
            <a:off x="272562" y="316522"/>
            <a:ext cx="11509130" cy="6242539"/>
          </a:xfrm>
        </p:spPr>
        <p:txBody>
          <a:bodyPr/>
          <a:lstStyle/>
          <a:p>
            <a:pPr marL="0" indent="0">
              <a:buNone/>
            </a:pPr>
            <a:endParaRPr lang="en-IN" sz="2000" dirty="0"/>
          </a:p>
          <a:p>
            <a:pPr marL="0" indent="0">
              <a:buNone/>
            </a:pPr>
            <a:r>
              <a:rPr lang="en-IN" sz="2000" dirty="0"/>
              <a:t>3. In the </a:t>
            </a:r>
            <a:r>
              <a:rPr lang="en-IN" sz="2000" b="1" dirty="0"/>
              <a:t>Description box</a:t>
            </a:r>
            <a:r>
              <a:rPr lang="en-IN" sz="2000" dirty="0"/>
              <a:t>, write a short description.</a:t>
            </a:r>
          </a:p>
          <a:p>
            <a:pPr marL="0" indent="0">
              <a:buNone/>
            </a:pPr>
            <a:endParaRPr lang="en-IN" sz="2000" dirty="0"/>
          </a:p>
          <a:p>
            <a:pPr marL="0" indent="0">
              <a:buNone/>
            </a:pPr>
            <a:r>
              <a:rPr lang="en-IN" sz="2000" dirty="0"/>
              <a:t>4.  Select </a:t>
            </a:r>
            <a:r>
              <a:rPr lang="en-IN" sz="2000" b="1" dirty="0"/>
              <a:t>Add a README file.</a:t>
            </a:r>
          </a:p>
          <a:p>
            <a:pPr marL="0" indent="0">
              <a:buNone/>
            </a:pPr>
            <a:endParaRPr lang="en-IN" dirty="0"/>
          </a:p>
        </p:txBody>
      </p:sp>
      <p:pic>
        <p:nvPicPr>
          <p:cNvPr id="5" name="Picture 4">
            <a:extLst>
              <a:ext uri="{FF2B5EF4-FFF2-40B4-BE49-F238E27FC236}">
                <a16:creationId xmlns:a16="http://schemas.microsoft.com/office/drawing/2014/main" id="{9BB2C1B6-4B8D-7650-FEC6-A34EF60B1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819" y="2023534"/>
            <a:ext cx="8578362" cy="4535527"/>
          </a:xfrm>
          <a:prstGeom prst="rect">
            <a:avLst/>
          </a:prstGeom>
        </p:spPr>
      </p:pic>
    </p:spTree>
    <p:extLst>
      <p:ext uri="{BB962C8B-B14F-4D97-AF65-F5344CB8AC3E}">
        <p14:creationId xmlns:p14="http://schemas.microsoft.com/office/powerpoint/2010/main" val="93633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B39035-86EC-CF05-3FF3-D9DA39DCBD96}"/>
              </a:ext>
            </a:extLst>
          </p:cNvPr>
          <p:cNvSpPr>
            <a:spLocks noGrp="1"/>
          </p:cNvSpPr>
          <p:nvPr>
            <p:ph idx="1"/>
          </p:nvPr>
        </p:nvSpPr>
        <p:spPr>
          <a:xfrm>
            <a:off x="228600" y="254976"/>
            <a:ext cx="11720146" cy="6383215"/>
          </a:xfrm>
        </p:spPr>
        <p:txBody>
          <a:bodyPr/>
          <a:lstStyle/>
          <a:p>
            <a:pPr marL="0" indent="0">
              <a:buNone/>
            </a:pPr>
            <a:endParaRPr lang="en-IN" sz="2800" dirty="0"/>
          </a:p>
          <a:p>
            <a:pPr marL="0" indent="0">
              <a:buNone/>
            </a:pPr>
            <a:r>
              <a:rPr lang="en-IN" sz="2000" dirty="0"/>
              <a:t>5.  Select whether your repository will be </a:t>
            </a:r>
            <a:r>
              <a:rPr lang="en-IN" sz="2000" b="1" dirty="0"/>
              <a:t>Public</a:t>
            </a:r>
            <a:r>
              <a:rPr lang="en-IN" sz="2000" dirty="0"/>
              <a:t> or </a:t>
            </a:r>
            <a:r>
              <a:rPr lang="en-IN" sz="2000" b="1" dirty="0"/>
              <a:t>Private</a:t>
            </a:r>
            <a:r>
              <a:rPr lang="en-IN" sz="2000" dirty="0"/>
              <a:t>.</a:t>
            </a:r>
          </a:p>
          <a:p>
            <a:pPr marL="0" indent="0">
              <a:buNone/>
            </a:pPr>
            <a:endParaRPr lang="en-IN" sz="2000" dirty="0"/>
          </a:p>
          <a:p>
            <a:pPr marL="0" indent="0">
              <a:buNone/>
            </a:pPr>
            <a:r>
              <a:rPr lang="en-IN" sz="2000" dirty="0"/>
              <a:t>6.  Click </a:t>
            </a:r>
            <a:r>
              <a:rPr lang="en-IN" sz="2000" b="1" dirty="0"/>
              <a:t>Create repository.</a:t>
            </a:r>
            <a:endParaRPr lang="en-IN" sz="2000" dirty="0"/>
          </a:p>
          <a:p>
            <a:endParaRPr lang="en-IN" dirty="0"/>
          </a:p>
        </p:txBody>
      </p:sp>
      <p:pic>
        <p:nvPicPr>
          <p:cNvPr id="5" name="Picture 4">
            <a:extLst>
              <a:ext uri="{FF2B5EF4-FFF2-40B4-BE49-F238E27FC236}">
                <a16:creationId xmlns:a16="http://schemas.microsoft.com/office/drawing/2014/main" id="{1FF1D24B-9C7A-12FA-1887-6E933FB25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413" y="2031023"/>
            <a:ext cx="8902883" cy="4572001"/>
          </a:xfrm>
          <a:prstGeom prst="rect">
            <a:avLst/>
          </a:prstGeom>
        </p:spPr>
      </p:pic>
    </p:spTree>
    <p:extLst>
      <p:ext uri="{BB962C8B-B14F-4D97-AF65-F5344CB8AC3E}">
        <p14:creationId xmlns:p14="http://schemas.microsoft.com/office/powerpoint/2010/main" val="90729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3FF4-4C61-3EEF-9164-AB3ECCA216B6}"/>
              </a:ext>
            </a:extLst>
          </p:cNvPr>
          <p:cNvSpPr>
            <a:spLocks noGrp="1"/>
          </p:cNvSpPr>
          <p:nvPr>
            <p:ph type="title"/>
          </p:nvPr>
        </p:nvSpPr>
        <p:spPr>
          <a:xfrm>
            <a:off x="1117600" y="251653"/>
            <a:ext cx="10515600" cy="1273593"/>
          </a:xfrm>
        </p:spPr>
        <p:txBody>
          <a:bodyPr>
            <a:normAutofit/>
          </a:bodyPr>
          <a:lstStyle/>
          <a:p>
            <a:r>
              <a:rPr lang="en-IN" sz="2800" b="1" dirty="0">
                <a:latin typeface="Inter"/>
              </a:rPr>
              <a:t>What is the use of version control </a:t>
            </a:r>
            <a:r>
              <a:rPr lang="en-IN" sz="2800" b="1" dirty="0"/>
              <a:t>?</a:t>
            </a:r>
          </a:p>
        </p:txBody>
      </p:sp>
      <p:sp>
        <p:nvSpPr>
          <p:cNvPr id="3" name="Content Placeholder 2">
            <a:extLst>
              <a:ext uri="{FF2B5EF4-FFF2-40B4-BE49-F238E27FC236}">
                <a16:creationId xmlns:a16="http://schemas.microsoft.com/office/drawing/2014/main" id="{BB8EDD79-98A7-2DAD-6ED8-0C57EFD8F992}"/>
              </a:ext>
            </a:extLst>
          </p:cNvPr>
          <p:cNvSpPr>
            <a:spLocks noGrp="1"/>
          </p:cNvSpPr>
          <p:nvPr>
            <p:ph idx="1"/>
          </p:nvPr>
        </p:nvSpPr>
        <p:spPr/>
        <p:txBody>
          <a:bodyPr>
            <a:normAutofit/>
          </a:bodyPr>
          <a:lstStyle/>
          <a:p>
            <a:pPr algn="l"/>
            <a:r>
              <a:rPr lang="en-US" sz="2000" b="0" dirty="0">
                <a:solidFill>
                  <a:srgbClr val="171321"/>
                </a:solidFill>
                <a:effectLst/>
                <a:latin typeface="Inter"/>
              </a:rPr>
              <a:t>As organizations accelerate delivery of their software solutions through DevOps, controlling and managing different versions of application artifacts — from code to configuration and from design to deployment — becomes increasingly difficult.</a:t>
            </a:r>
          </a:p>
          <a:p>
            <a:pPr algn="l"/>
            <a:r>
              <a:rPr lang="en-US" sz="2000" b="0" dirty="0">
                <a:solidFill>
                  <a:srgbClr val="171321"/>
                </a:solidFill>
                <a:effectLst/>
                <a:latin typeface="Inter"/>
              </a:rPr>
              <a:t>Version control software facilitates coordination, sharing, and collaboration across the entire software development team. It enables teams to work in distributed and asynchronous environments, manage changes and versions of code and artifacts, and resolve merge conflicts and related</a:t>
            </a:r>
            <a:r>
              <a:rPr lang="en-IN" sz="2000" b="0" dirty="0">
                <a:solidFill>
                  <a:srgbClr val="171321"/>
                </a:solidFill>
                <a:effectLst/>
                <a:latin typeface="Inter"/>
              </a:rPr>
              <a:t> anomalies.</a:t>
            </a:r>
          </a:p>
        </p:txBody>
      </p:sp>
    </p:spTree>
    <p:extLst>
      <p:ext uri="{BB962C8B-B14F-4D97-AF65-F5344CB8AC3E}">
        <p14:creationId xmlns:p14="http://schemas.microsoft.com/office/powerpoint/2010/main" val="895506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19E3-9C38-9927-83D0-559CC70FEBF8}"/>
              </a:ext>
            </a:extLst>
          </p:cNvPr>
          <p:cNvSpPr>
            <a:spLocks noGrp="1"/>
          </p:cNvSpPr>
          <p:nvPr>
            <p:ph type="title"/>
          </p:nvPr>
        </p:nvSpPr>
        <p:spPr>
          <a:xfrm>
            <a:off x="592015" y="83771"/>
            <a:ext cx="10515600" cy="1325563"/>
          </a:xfrm>
        </p:spPr>
        <p:txBody>
          <a:bodyPr>
            <a:normAutofit/>
          </a:bodyPr>
          <a:lstStyle/>
          <a:p>
            <a:r>
              <a:rPr lang="en-IN" sz="2800" b="1" dirty="0">
                <a:latin typeface="Inter"/>
              </a:rPr>
              <a:t>Creating a branch</a:t>
            </a:r>
          </a:p>
        </p:txBody>
      </p:sp>
      <p:sp>
        <p:nvSpPr>
          <p:cNvPr id="3" name="Content Placeholder 2">
            <a:extLst>
              <a:ext uri="{FF2B5EF4-FFF2-40B4-BE49-F238E27FC236}">
                <a16:creationId xmlns:a16="http://schemas.microsoft.com/office/drawing/2014/main" id="{DE3BE164-3B72-7E36-C09E-55C69FFF2CEC}"/>
              </a:ext>
            </a:extLst>
          </p:cNvPr>
          <p:cNvSpPr>
            <a:spLocks noGrp="1"/>
          </p:cNvSpPr>
          <p:nvPr>
            <p:ph idx="1"/>
          </p:nvPr>
        </p:nvSpPr>
        <p:spPr>
          <a:xfrm>
            <a:off x="325315" y="1635369"/>
            <a:ext cx="11482754" cy="4853354"/>
          </a:xfrm>
        </p:spPr>
        <p:txBody>
          <a:bodyPr/>
          <a:lstStyle/>
          <a:p>
            <a:pPr marL="514350" indent="-514350">
              <a:buFont typeface="+mj-lt"/>
              <a:buAutoNum type="arabicPeriod"/>
            </a:pPr>
            <a:r>
              <a:rPr lang="en-IN" sz="2000" dirty="0"/>
              <a:t>Click the </a:t>
            </a:r>
            <a:r>
              <a:rPr lang="en-IN" sz="2000" b="1" dirty="0"/>
              <a:t>Code </a:t>
            </a:r>
            <a:r>
              <a:rPr lang="en-IN" sz="2000" dirty="0"/>
              <a:t>tab of your hello-world repository.</a:t>
            </a:r>
          </a:p>
          <a:p>
            <a:pPr marL="514350" indent="-514350">
              <a:buFont typeface="+mj-lt"/>
              <a:buAutoNum type="arabicPeriod"/>
            </a:pPr>
            <a:endParaRPr lang="en-IN" sz="2000" dirty="0"/>
          </a:p>
          <a:p>
            <a:pPr marL="514350" indent="-514350">
              <a:buFont typeface="+mj-lt"/>
              <a:buAutoNum type="arabicPeriod"/>
            </a:pPr>
            <a:r>
              <a:rPr lang="en-IN" sz="2000" dirty="0"/>
              <a:t>Above the file list, click the dropdown menu that says </a:t>
            </a:r>
            <a:r>
              <a:rPr lang="en-IN" sz="2000" b="1" dirty="0"/>
              <a:t>main</a:t>
            </a:r>
            <a:r>
              <a:rPr lang="en-IN" sz="2000" dirty="0"/>
              <a:t>.</a:t>
            </a:r>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15DF0FF6-42AD-1C1F-1F28-34008A5C4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18" y="2907741"/>
            <a:ext cx="8829963" cy="3807017"/>
          </a:xfrm>
          <a:prstGeom prst="rect">
            <a:avLst/>
          </a:prstGeom>
        </p:spPr>
      </p:pic>
    </p:spTree>
    <p:extLst>
      <p:ext uri="{BB962C8B-B14F-4D97-AF65-F5344CB8AC3E}">
        <p14:creationId xmlns:p14="http://schemas.microsoft.com/office/powerpoint/2010/main" val="3033662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42E99-488B-A307-628C-23946CC9C334}"/>
              </a:ext>
            </a:extLst>
          </p:cNvPr>
          <p:cNvSpPr>
            <a:spLocks noGrp="1"/>
          </p:cNvSpPr>
          <p:nvPr>
            <p:ph idx="1"/>
          </p:nvPr>
        </p:nvSpPr>
        <p:spPr>
          <a:xfrm>
            <a:off x="249381" y="314036"/>
            <a:ext cx="11711709" cy="6345382"/>
          </a:xfrm>
        </p:spPr>
        <p:txBody>
          <a:bodyPr/>
          <a:lstStyle/>
          <a:p>
            <a:pPr marL="0" indent="0">
              <a:buNone/>
            </a:pPr>
            <a:r>
              <a:rPr lang="en-IN" sz="2000" dirty="0"/>
              <a:t>3.  Type a branch name, readme-edits, into the text box.</a:t>
            </a:r>
          </a:p>
          <a:p>
            <a:pPr marL="0" indent="0">
              <a:buNone/>
            </a:pPr>
            <a:endParaRPr lang="en-IN" sz="2000" dirty="0"/>
          </a:p>
          <a:p>
            <a:pPr marL="0" indent="0">
              <a:buNone/>
            </a:pPr>
            <a:r>
              <a:rPr lang="en-IN" sz="2000" dirty="0"/>
              <a:t>4.  Click </a:t>
            </a:r>
            <a:r>
              <a:rPr lang="en-IN" sz="2000" b="1" dirty="0"/>
              <a:t>Create branch : readme-edits from main.</a:t>
            </a:r>
            <a:endParaRPr lang="en-IN" sz="2000" dirty="0"/>
          </a:p>
          <a:p>
            <a:endParaRPr lang="en-IN" dirty="0"/>
          </a:p>
        </p:txBody>
      </p:sp>
      <p:pic>
        <p:nvPicPr>
          <p:cNvPr id="5" name="Picture 4">
            <a:extLst>
              <a:ext uri="{FF2B5EF4-FFF2-40B4-BE49-F238E27FC236}">
                <a16:creationId xmlns:a16="http://schemas.microsoft.com/office/drawing/2014/main" id="{C5268C47-8413-FC8B-4E1F-CE517010C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438" y="1617983"/>
            <a:ext cx="9283123" cy="5006799"/>
          </a:xfrm>
          <a:prstGeom prst="rect">
            <a:avLst/>
          </a:prstGeom>
        </p:spPr>
      </p:pic>
    </p:spTree>
    <p:extLst>
      <p:ext uri="{BB962C8B-B14F-4D97-AF65-F5344CB8AC3E}">
        <p14:creationId xmlns:p14="http://schemas.microsoft.com/office/powerpoint/2010/main" val="4085131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6511-7530-865D-8021-E21B7A47EE32}"/>
              </a:ext>
            </a:extLst>
          </p:cNvPr>
          <p:cNvSpPr>
            <a:spLocks noGrp="1"/>
          </p:cNvSpPr>
          <p:nvPr>
            <p:ph type="title"/>
          </p:nvPr>
        </p:nvSpPr>
        <p:spPr>
          <a:xfrm>
            <a:off x="838200" y="206864"/>
            <a:ext cx="10515600" cy="1325563"/>
          </a:xfrm>
        </p:spPr>
        <p:txBody>
          <a:bodyPr>
            <a:normAutofit/>
          </a:bodyPr>
          <a:lstStyle/>
          <a:p>
            <a:r>
              <a:rPr lang="en-IN" sz="2800" b="1" dirty="0">
                <a:latin typeface="Inter"/>
              </a:rPr>
              <a:t>Making and committing changes</a:t>
            </a:r>
          </a:p>
        </p:txBody>
      </p:sp>
      <p:sp>
        <p:nvSpPr>
          <p:cNvPr id="3" name="Content Placeholder 2">
            <a:extLst>
              <a:ext uri="{FF2B5EF4-FFF2-40B4-BE49-F238E27FC236}">
                <a16:creationId xmlns:a16="http://schemas.microsoft.com/office/drawing/2014/main" id="{0F0490E8-1A8A-18A2-E77B-2F17C226D0B4}"/>
              </a:ext>
            </a:extLst>
          </p:cNvPr>
          <p:cNvSpPr>
            <a:spLocks noGrp="1"/>
          </p:cNvSpPr>
          <p:nvPr>
            <p:ph idx="1"/>
          </p:nvPr>
        </p:nvSpPr>
        <p:spPr>
          <a:xfrm>
            <a:off x="316523" y="1714500"/>
            <a:ext cx="11605846" cy="4809392"/>
          </a:xfrm>
        </p:spPr>
        <p:txBody>
          <a:bodyPr>
            <a:normAutofit/>
          </a:bodyPr>
          <a:lstStyle/>
          <a:p>
            <a:pPr marL="514350" indent="-514350">
              <a:buFont typeface="+mj-lt"/>
              <a:buAutoNum type="arabicPeriod"/>
            </a:pPr>
            <a:r>
              <a:rPr lang="en-IN" sz="2000" dirty="0"/>
              <a:t>Under the readme-edits branch you creates, click the README.md file.</a:t>
            </a:r>
          </a:p>
          <a:p>
            <a:pPr marL="514350" indent="-514350">
              <a:buFont typeface="+mj-lt"/>
              <a:buAutoNum type="arabicPeriod"/>
            </a:pPr>
            <a:endParaRPr lang="en-IN" sz="2000" dirty="0"/>
          </a:p>
          <a:p>
            <a:pPr marL="514350" indent="-514350">
              <a:buFont typeface="+mj-lt"/>
              <a:buAutoNum type="arabicPeriod"/>
            </a:pPr>
            <a:r>
              <a:rPr lang="en-IN" sz="2000" dirty="0"/>
              <a:t>Click to edit the file.</a:t>
            </a:r>
          </a:p>
          <a:p>
            <a:pPr marL="514350" indent="-514350">
              <a:buFont typeface="+mj-lt"/>
              <a:buAutoNum type="arabicPeriod"/>
            </a:pPr>
            <a:endParaRPr lang="en-IN" sz="2000" dirty="0"/>
          </a:p>
          <a:p>
            <a:pPr marL="514350" indent="-514350">
              <a:buFont typeface="+mj-lt"/>
              <a:buAutoNum type="arabicPeriod"/>
            </a:pPr>
            <a:r>
              <a:rPr lang="en-IN" sz="2000" dirty="0"/>
              <a:t>In the editor, write a bit about yourself. Try using different Markdown elements.</a:t>
            </a:r>
          </a:p>
          <a:p>
            <a:pPr marL="514350" indent="-514350">
              <a:buFont typeface="+mj-lt"/>
              <a:buAutoNum type="arabicPeriod"/>
            </a:pPr>
            <a:endParaRPr lang="en-IN" sz="2000" dirty="0"/>
          </a:p>
          <a:p>
            <a:pPr marL="514350" indent="-514350">
              <a:buFont typeface="+mj-lt"/>
              <a:buAutoNum type="arabicPeriod"/>
            </a:pPr>
            <a:r>
              <a:rPr lang="en-IN" sz="2000" dirty="0"/>
              <a:t>In the </a:t>
            </a:r>
            <a:r>
              <a:rPr lang="en-IN" sz="2000" b="1" dirty="0"/>
              <a:t>Commit changes </a:t>
            </a:r>
            <a:r>
              <a:rPr lang="en-IN" sz="2000" dirty="0"/>
              <a:t>box, write a commit message that describes your changes.</a:t>
            </a:r>
          </a:p>
          <a:p>
            <a:pPr marL="514350" indent="-514350">
              <a:buFont typeface="+mj-lt"/>
              <a:buAutoNum type="arabicPeriod"/>
            </a:pPr>
            <a:endParaRPr lang="en-IN" sz="2000" dirty="0"/>
          </a:p>
          <a:p>
            <a:pPr marL="514350" indent="-514350">
              <a:buFont typeface="+mj-lt"/>
              <a:buAutoNum type="arabicPeriod"/>
            </a:pPr>
            <a:r>
              <a:rPr lang="en-IN" sz="2000" dirty="0"/>
              <a:t>Click </a:t>
            </a:r>
            <a:r>
              <a:rPr lang="en-IN" sz="2000" b="1" dirty="0"/>
              <a:t>Commit changes</a:t>
            </a:r>
            <a:r>
              <a:rPr lang="en-IN" sz="2000" dirty="0"/>
              <a:t>.</a:t>
            </a:r>
          </a:p>
          <a:p>
            <a:pPr marL="0" indent="0">
              <a:buNone/>
            </a:pPr>
            <a:endParaRPr lang="en-IN" dirty="0"/>
          </a:p>
        </p:txBody>
      </p:sp>
    </p:spTree>
    <p:extLst>
      <p:ext uri="{BB962C8B-B14F-4D97-AF65-F5344CB8AC3E}">
        <p14:creationId xmlns:p14="http://schemas.microsoft.com/office/powerpoint/2010/main" val="1455339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B89718-95A3-21A0-C660-681DA1BB0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686" y="736672"/>
            <a:ext cx="11152628" cy="5384656"/>
          </a:xfrm>
        </p:spPr>
      </p:pic>
    </p:spTree>
    <p:extLst>
      <p:ext uri="{BB962C8B-B14F-4D97-AF65-F5344CB8AC3E}">
        <p14:creationId xmlns:p14="http://schemas.microsoft.com/office/powerpoint/2010/main" val="4031418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46BBD-9258-46FF-0D4E-69E16855F09D}"/>
              </a:ext>
            </a:extLst>
          </p:cNvPr>
          <p:cNvSpPr>
            <a:spLocks noGrp="1"/>
          </p:cNvSpPr>
          <p:nvPr>
            <p:ph idx="1"/>
          </p:nvPr>
        </p:nvSpPr>
        <p:spPr>
          <a:xfrm>
            <a:off x="254977" y="334108"/>
            <a:ext cx="11632223" cy="6216161"/>
          </a:xfrm>
        </p:spPr>
        <p:txBody>
          <a:bodyPr>
            <a:normAutofit/>
          </a:bodyPr>
          <a:lstStyle/>
          <a:p>
            <a:pPr marL="0" indent="0">
              <a:buNone/>
            </a:pPr>
            <a:r>
              <a:rPr lang="en-IN" b="1" dirty="0">
                <a:latin typeface="Inter"/>
              </a:rPr>
              <a:t>Opening a pull request</a:t>
            </a:r>
          </a:p>
          <a:p>
            <a:pPr marL="0" indent="0">
              <a:buNone/>
            </a:pPr>
            <a:endParaRPr lang="en-IN" sz="2000" b="1" dirty="0"/>
          </a:p>
          <a:p>
            <a:pPr marL="514350" indent="-514350">
              <a:buFont typeface="+mj-lt"/>
              <a:buAutoNum type="arabicPeriod"/>
            </a:pPr>
            <a:r>
              <a:rPr lang="en-IN" sz="2000" dirty="0"/>
              <a:t>Click the </a:t>
            </a:r>
            <a:r>
              <a:rPr lang="en-IN" sz="2000" b="1" dirty="0"/>
              <a:t>Pull requests </a:t>
            </a:r>
            <a:r>
              <a:rPr lang="en-IN" sz="2000" dirty="0"/>
              <a:t>tab of your hello-world repository.</a:t>
            </a:r>
          </a:p>
          <a:p>
            <a:pPr marL="514350" indent="-514350">
              <a:buFont typeface="+mj-lt"/>
              <a:buAutoNum type="arabicPeriod"/>
            </a:pPr>
            <a:endParaRPr lang="en-IN" sz="2000" dirty="0"/>
          </a:p>
          <a:p>
            <a:pPr marL="514350" indent="-514350">
              <a:buFont typeface="+mj-lt"/>
              <a:buAutoNum type="arabicPeriod"/>
            </a:pPr>
            <a:r>
              <a:rPr lang="en-IN" sz="2000" dirty="0"/>
              <a:t>Click </a:t>
            </a:r>
            <a:r>
              <a:rPr lang="en-IN" sz="2000" b="1" dirty="0"/>
              <a:t>New pull request.</a:t>
            </a:r>
          </a:p>
          <a:p>
            <a:pPr marL="514350" indent="-514350">
              <a:buFont typeface="+mj-lt"/>
              <a:buAutoNum type="arabicPeriod"/>
            </a:pPr>
            <a:endParaRPr lang="en-IN" sz="2000" b="1" dirty="0"/>
          </a:p>
          <a:p>
            <a:pPr marL="514350" indent="-514350">
              <a:buFont typeface="+mj-lt"/>
              <a:buAutoNum type="arabicPeriod"/>
            </a:pPr>
            <a:r>
              <a:rPr lang="en-IN" sz="2000" dirty="0"/>
              <a:t>In the </a:t>
            </a:r>
            <a:r>
              <a:rPr lang="en-IN" sz="2000" b="1" dirty="0"/>
              <a:t>Example Comparisons </a:t>
            </a:r>
            <a:r>
              <a:rPr lang="en-IN" sz="2000" dirty="0"/>
              <a:t>box, select the branch you made, readme-edits, to compare with main (the original).</a:t>
            </a:r>
          </a:p>
          <a:p>
            <a:pPr marL="514350" indent="-514350">
              <a:buFont typeface="+mj-lt"/>
              <a:buAutoNum type="arabicPeriod"/>
            </a:pPr>
            <a:endParaRPr lang="en-IN" sz="2000" dirty="0"/>
          </a:p>
          <a:p>
            <a:pPr marL="514350" indent="-514350">
              <a:buFont typeface="+mj-lt"/>
              <a:buAutoNum type="arabicPeriod"/>
            </a:pPr>
            <a:r>
              <a:rPr lang="en-IN" sz="2000" dirty="0"/>
              <a:t>Look over your changes in the diffs on the Compare page, make sure they’re what you want to submit.</a:t>
            </a:r>
          </a:p>
          <a:p>
            <a:pPr marL="514350" indent="-514350">
              <a:buFont typeface="+mj-lt"/>
              <a:buAutoNum type="arabicPeriod"/>
            </a:pPr>
            <a:endParaRPr lang="en-IN" sz="3600" dirty="0"/>
          </a:p>
          <a:p>
            <a:pPr marL="0" indent="0">
              <a:buNone/>
            </a:pPr>
            <a:endParaRPr lang="en-IN" sz="3600" dirty="0"/>
          </a:p>
        </p:txBody>
      </p:sp>
    </p:spTree>
    <p:extLst>
      <p:ext uri="{BB962C8B-B14F-4D97-AF65-F5344CB8AC3E}">
        <p14:creationId xmlns:p14="http://schemas.microsoft.com/office/powerpoint/2010/main" val="4280931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8808B-1215-A7F8-0B2B-D04018FC8E9B}"/>
              </a:ext>
            </a:extLst>
          </p:cNvPr>
          <p:cNvSpPr>
            <a:spLocks noGrp="1"/>
          </p:cNvSpPr>
          <p:nvPr>
            <p:ph idx="1"/>
          </p:nvPr>
        </p:nvSpPr>
        <p:spPr>
          <a:xfrm>
            <a:off x="246185" y="211014"/>
            <a:ext cx="11658600" cy="6409593"/>
          </a:xfrm>
        </p:spPr>
        <p:txBody>
          <a:bodyPr>
            <a:normAutofit/>
          </a:bodyPr>
          <a:lstStyle/>
          <a:p>
            <a:pPr marL="0" indent="0">
              <a:buNone/>
            </a:pPr>
            <a:endParaRPr lang="en-IN" sz="2000" dirty="0"/>
          </a:p>
          <a:p>
            <a:pPr marL="0" indent="0">
              <a:buNone/>
            </a:pPr>
            <a:r>
              <a:rPr lang="en-IN" sz="2000" dirty="0"/>
              <a:t>5.  Click </a:t>
            </a:r>
            <a:r>
              <a:rPr lang="en-IN" sz="2000" b="1" dirty="0"/>
              <a:t>Create pull request.</a:t>
            </a:r>
          </a:p>
          <a:p>
            <a:pPr marL="514350" indent="-514350">
              <a:buFont typeface="+mj-lt"/>
              <a:buAutoNum type="arabicPeriod"/>
            </a:pPr>
            <a:endParaRPr lang="en-IN" sz="2000" b="1" dirty="0"/>
          </a:p>
          <a:p>
            <a:pPr marL="0" indent="0">
              <a:buNone/>
            </a:pPr>
            <a:r>
              <a:rPr lang="en-IN" sz="2000" dirty="0"/>
              <a:t>6.  Give your pull request a title and write a brief description of your changes. You can include emojis and drag and drop images and gifs.</a:t>
            </a:r>
          </a:p>
          <a:p>
            <a:pPr marL="514350" indent="-514350">
              <a:buFont typeface="+mj-lt"/>
              <a:buAutoNum type="arabicPeriod"/>
            </a:pPr>
            <a:endParaRPr lang="en-IN" sz="2000" dirty="0"/>
          </a:p>
          <a:p>
            <a:pPr marL="0" indent="0">
              <a:buNone/>
            </a:pPr>
            <a:r>
              <a:rPr lang="en-IN" sz="2000" dirty="0"/>
              <a:t>7.  Optionally, to the right of your title and description, click the settings next to </a:t>
            </a:r>
            <a:r>
              <a:rPr lang="en-IN" sz="2000" b="1" dirty="0"/>
              <a:t>Reviewers. Assignees , Labels, Project </a:t>
            </a:r>
            <a:r>
              <a:rPr lang="en-IN" sz="2000" dirty="0"/>
              <a:t>or </a:t>
            </a:r>
            <a:r>
              <a:rPr lang="en-IN" sz="2000" b="1" dirty="0"/>
              <a:t>Milestone </a:t>
            </a:r>
            <a:r>
              <a:rPr lang="en-IN" sz="2000" dirty="0"/>
              <a:t>to add any of these options to your pull request.</a:t>
            </a:r>
          </a:p>
          <a:p>
            <a:pPr marL="514350" indent="-514350">
              <a:buFont typeface="+mj-lt"/>
              <a:buAutoNum type="arabicPeriod"/>
            </a:pPr>
            <a:endParaRPr lang="en-IN" sz="2000" dirty="0"/>
          </a:p>
          <a:p>
            <a:pPr marL="0" indent="0">
              <a:buNone/>
            </a:pPr>
            <a:r>
              <a:rPr lang="en-IN" sz="2000" dirty="0"/>
              <a:t>8. Click </a:t>
            </a:r>
            <a:r>
              <a:rPr lang="en-IN" sz="2000" b="1" dirty="0"/>
              <a:t>Create pull request</a:t>
            </a:r>
            <a:endParaRPr lang="en-IN" sz="2000" dirty="0"/>
          </a:p>
        </p:txBody>
      </p:sp>
    </p:spTree>
    <p:extLst>
      <p:ext uri="{BB962C8B-B14F-4D97-AF65-F5344CB8AC3E}">
        <p14:creationId xmlns:p14="http://schemas.microsoft.com/office/powerpoint/2010/main" val="2498443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ADA2-E955-505C-CE31-7575F8C615C2}"/>
              </a:ext>
            </a:extLst>
          </p:cNvPr>
          <p:cNvSpPr>
            <a:spLocks noGrp="1"/>
          </p:cNvSpPr>
          <p:nvPr>
            <p:ph type="title"/>
          </p:nvPr>
        </p:nvSpPr>
        <p:spPr/>
        <p:txBody>
          <a:bodyPr>
            <a:normAutofit/>
          </a:bodyPr>
          <a:lstStyle/>
          <a:p>
            <a:r>
              <a:rPr lang="en-IN" sz="2800" b="1" dirty="0">
                <a:latin typeface="Inter"/>
              </a:rPr>
              <a:t>Merging your pull request</a:t>
            </a:r>
          </a:p>
        </p:txBody>
      </p:sp>
      <p:sp>
        <p:nvSpPr>
          <p:cNvPr id="3" name="Content Placeholder 2">
            <a:extLst>
              <a:ext uri="{FF2B5EF4-FFF2-40B4-BE49-F238E27FC236}">
                <a16:creationId xmlns:a16="http://schemas.microsoft.com/office/drawing/2014/main" id="{E556DA2E-15C7-5D49-D82F-6DBC8D711463}"/>
              </a:ext>
            </a:extLst>
          </p:cNvPr>
          <p:cNvSpPr>
            <a:spLocks noGrp="1"/>
          </p:cNvSpPr>
          <p:nvPr>
            <p:ph idx="1"/>
          </p:nvPr>
        </p:nvSpPr>
        <p:spPr>
          <a:xfrm>
            <a:off x="492369" y="1869587"/>
            <a:ext cx="11166231" cy="4623288"/>
          </a:xfrm>
        </p:spPr>
        <p:txBody>
          <a:bodyPr/>
          <a:lstStyle/>
          <a:p>
            <a:pPr marL="514350" indent="-514350">
              <a:buFont typeface="+mj-lt"/>
              <a:buAutoNum type="arabicPeriod"/>
            </a:pPr>
            <a:r>
              <a:rPr lang="en-IN" sz="2000" dirty="0"/>
              <a:t>Click </a:t>
            </a:r>
            <a:r>
              <a:rPr lang="en-IN" sz="2000" b="1" dirty="0"/>
              <a:t>Merge pull request </a:t>
            </a:r>
            <a:r>
              <a:rPr lang="en-IN" sz="2000" dirty="0"/>
              <a:t>to merge the changes into main.</a:t>
            </a:r>
          </a:p>
          <a:p>
            <a:pPr marL="514350" indent="-514350">
              <a:buFont typeface="+mj-lt"/>
              <a:buAutoNum type="arabicPeriod"/>
            </a:pPr>
            <a:endParaRPr lang="en-IN" sz="2000" dirty="0"/>
          </a:p>
          <a:p>
            <a:pPr marL="514350" indent="-514350">
              <a:buFont typeface="+mj-lt"/>
              <a:buAutoNum type="arabicPeriod"/>
            </a:pPr>
            <a:r>
              <a:rPr lang="en-IN" sz="2000" dirty="0"/>
              <a:t>Click </a:t>
            </a:r>
            <a:r>
              <a:rPr lang="en-IN" sz="2000" b="1" dirty="0"/>
              <a:t>Confirm merge.</a:t>
            </a:r>
            <a:r>
              <a:rPr lang="en-IN" sz="2000" dirty="0"/>
              <a:t> You will receive a message that the request was successfully merged and the request was closed.</a:t>
            </a:r>
          </a:p>
          <a:p>
            <a:pPr marL="514350" indent="-514350">
              <a:buFont typeface="+mj-lt"/>
              <a:buAutoNum type="arabicPeriod"/>
            </a:pPr>
            <a:endParaRPr lang="en-IN" sz="2000" dirty="0"/>
          </a:p>
          <a:p>
            <a:pPr marL="514350" indent="-514350">
              <a:buFont typeface="+mj-lt"/>
              <a:buAutoNum type="arabicPeriod"/>
            </a:pPr>
            <a:r>
              <a:rPr lang="en-IN" sz="2000" dirty="0"/>
              <a:t>Click </a:t>
            </a:r>
            <a:r>
              <a:rPr lang="en-IN" sz="2000" b="1" dirty="0"/>
              <a:t>Delete branch. </a:t>
            </a:r>
            <a:r>
              <a:rPr lang="en-IN" sz="2000" dirty="0"/>
              <a:t>Now that your pull request is merged and your changes are on main, you can safely delete the readme-edits branch. If you want to make more changes to your project, you can always create a new branch and repeat this process.</a:t>
            </a:r>
          </a:p>
          <a:p>
            <a:pPr marL="514350" indent="-514350">
              <a:buFont typeface="+mj-lt"/>
              <a:buAutoNum type="arabicPeriod"/>
            </a:pPr>
            <a:endParaRPr lang="en-IN" dirty="0"/>
          </a:p>
        </p:txBody>
      </p:sp>
    </p:spTree>
    <p:extLst>
      <p:ext uri="{BB962C8B-B14F-4D97-AF65-F5344CB8AC3E}">
        <p14:creationId xmlns:p14="http://schemas.microsoft.com/office/powerpoint/2010/main" val="4154031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4611-7944-5A37-472A-0A4639E3CC12}"/>
              </a:ext>
            </a:extLst>
          </p:cNvPr>
          <p:cNvSpPr>
            <a:spLocks noGrp="1"/>
          </p:cNvSpPr>
          <p:nvPr>
            <p:ph type="title"/>
          </p:nvPr>
        </p:nvSpPr>
        <p:spPr/>
        <p:txBody>
          <a:bodyPr>
            <a:normAutofit/>
          </a:bodyPr>
          <a:lstStyle/>
          <a:p>
            <a:r>
              <a:rPr lang="en-IN" sz="2800" b="1" dirty="0">
                <a:latin typeface="Inter"/>
              </a:rPr>
              <a:t>How</a:t>
            </a:r>
            <a:r>
              <a:rPr lang="en-IN" sz="2800" dirty="0">
                <a:latin typeface="Inter"/>
              </a:rPr>
              <a:t> </a:t>
            </a:r>
            <a:r>
              <a:rPr lang="en-IN" sz="2800" b="1" dirty="0">
                <a:latin typeface="Inter"/>
              </a:rPr>
              <a:t>to push the files into the git hub ?</a:t>
            </a:r>
          </a:p>
        </p:txBody>
      </p:sp>
      <p:sp>
        <p:nvSpPr>
          <p:cNvPr id="3" name="Content Placeholder 2">
            <a:extLst>
              <a:ext uri="{FF2B5EF4-FFF2-40B4-BE49-F238E27FC236}">
                <a16:creationId xmlns:a16="http://schemas.microsoft.com/office/drawing/2014/main" id="{A45E3A9B-613F-FDC8-CCF0-C92A61394CE0}"/>
              </a:ext>
            </a:extLst>
          </p:cNvPr>
          <p:cNvSpPr>
            <a:spLocks noGrp="1"/>
          </p:cNvSpPr>
          <p:nvPr>
            <p:ph idx="1"/>
          </p:nvPr>
        </p:nvSpPr>
        <p:spPr/>
        <p:txBody>
          <a:bodyPr/>
          <a:lstStyle/>
          <a:p>
            <a:pPr marL="0" indent="0">
              <a:buNone/>
            </a:pPr>
            <a:endParaRPr lang="en-IN" sz="2000" dirty="0"/>
          </a:p>
          <a:p>
            <a:pPr marL="0" indent="0">
              <a:buNone/>
            </a:pPr>
            <a:r>
              <a:rPr lang="en-IN" sz="2000" dirty="0"/>
              <a:t>1.  After creating or editing your file you have to add it to your git repository for that use</a:t>
            </a:r>
          </a:p>
          <a:p>
            <a:pPr marL="0" indent="0">
              <a:buNone/>
            </a:pPr>
            <a:r>
              <a:rPr lang="en-IN" sz="2000" b="1" dirty="0"/>
              <a:t>$ git add filename</a:t>
            </a:r>
          </a:p>
          <a:p>
            <a:pPr marL="0" indent="0">
              <a:buNone/>
            </a:pPr>
            <a:r>
              <a:rPr lang="en-IN" sz="2000" b="1" dirty="0"/>
              <a:t>$ git commit –m “Message”</a:t>
            </a:r>
          </a:p>
          <a:p>
            <a:pPr marL="0" indent="0">
              <a:buNone/>
            </a:pPr>
            <a:endParaRPr lang="en-IN" sz="2000" b="1" dirty="0"/>
          </a:p>
          <a:p>
            <a:pPr marL="0" indent="0">
              <a:buNone/>
            </a:pPr>
            <a:r>
              <a:rPr lang="en-IN" sz="2000" dirty="0"/>
              <a:t>2. Now we are remotely pushing our file from the git repository to git hub repository by using</a:t>
            </a:r>
          </a:p>
          <a:p>
            <a:pPr marL="0" indent="0">
              <a:buNone/>
            </a:pPr>
            <a:r>
              <a:rPr lang="en-IN" sz="2000" b="1" dirty="0"/>
              <a:t>$ git remote add origin   &lt;github repository url&gt;</a:t>
            </a:r>
          </a:p>
          <a:p>
            <a:pPr marL="0" indent="0">
              <a:buNone/>
            </a:pPr>
            <a:r>
              <a:rPr lang="en-IN" sz="2000" b="1" dirty="0"/>
              <a:t>Note</a:t>
            </a:r>
            <a:r>
              <a:rPr lang="en-IN" sz="2000" dirty="0"/>
              <a:t>: If you have repository url directly paste it otherwise create new repository and copy its url and paste it hear.</a:t>
            </a:r>
          </a:p>
          <a:p>
            <a:pPr marL="0" indent="0">
              <a:buNone/>
            </a:pPr>
            <a:endParaRPr lang="en-IN" dirty="0"/>
          </a:p>
        </p:txBody>
      </p:sp>
    </p:spTree>
    <p:extLst>
      <p:ext uri="{BB962C8B-B14F-4D97-AF65-F5344CB8AC3E}">
        <p14:creationId xmlns:p14="http://schemas.microsoft.com/office/powerpoint/2010/main" val="4284234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55E35-8D98-1BA6-750F-A34562451A35}"/>
              </a:ext>
            </a:extLst>
          </p:cNvPr>
          <p:cNvSpPr>
            <a:spLocks noGrp="1"/>
          </p:cNvSpPr>
          <p:nvPr>
            <p:ph idx="1"/>
          </p:nvPr>
        </p:nvSpPr>
        <p:spPr>
          <a:xfrm>
            <a:off x="424961" y="437234"/>
            <a:ext cx="11342077" cy="5983532"/>
          </a:xfrm>
        </p:spPr>
        <p:txBody>
          <a:bodyPr>
            <a:normAutofit/>
          </a:bodyPr>
          <a:lstStyle/>
          <a:p>
            <a:pPr marL="0" indent="0">
              <a:buNone/>
            </a:pPr>
            <a:endParaRPr lang="en-IN" sz="2000" dirty="0"/>
          </a:p>
          <a:p>
            <a:pPr marL="0" indent="0">
              <a:buNone/>
            </a:pPr>
            <a:r>
              <a:rPr lang="en-IN" sz="2000" dirty="0"/>
              <a:t>3. Now we have to push our file into the github repository for that use </a:t>
            </a:r>
          </a:p>
          <a:p>
            <a:pPr marL="0" indent="0">
              <a:buNone/>
            </a:pPr>
            <a:r>
              <a:rPr lang="en-IN" sz="2000" b="1" dirty="0"/>
              <a:t>$ git push origin master</a:t>
            </a:r>
          </a:p>
          <a:p>
            <a:pPr marL="0" indent="0">
              <a:buNone/>
            </a:pPr>
            <a:endParaRPr lang="en-IN" sz="2000" b="1" dirty="0"/>
          </a:p>
          <a:p>
            <a:pPr marL="0" indent="0">
              <a:buNone/>
            </a:pPr>
            <a:r>
              <a:rPr lang="en-IN" sz="2000" dirty="0"/>
              <a:t>4</a:t>
            </a:r>
            <a:r>
              <a:rPr lang="en-IN" sz="2000" b="1" dirty="0"/>
              <a:t>. </a:t>
            </a:r>
            <a:r>
              <a:rPr lang="en-IN" sz="2000" dirty="0"/>
              <a:t>Now it will ask for you github username and password.</a:t>
            </a:r>
          </a:p>
          <a:p>
            <a:pPr marL="0" indent="0">
              <a:buNone/>
            </a:pPr>
            <a:endParaRPr lang="en-IN" sz="2000" dirty="0"/>
          </a:p>
          <a:p>
            <a:pPr marL="0" indent="0">
              <a:buNone/>
            </a:pPr>
            <a:r>
              <a:rPr lang="en-IN" sz="2000" dirty="0"/>
              <a:t>5. Here the password is the token what you have generated previously.</a:t>
            </a:r>
            <a:endParaRPr lang="en-IN" sz="2000" b="1" dirty="0"/>
          </a:p>
          <a:p>
            <a:pPr marL="0" indent="0">
              <a:buNone/>
            </a:pPr>
            <a:endParaRPr lang="en-IN" sz="2000" dirty="0"/>
          </a:p>
          <a:p>
            <a:pPr marL="0" indent="0">
              <a:buNone/>
            </a:pPr>
            <a:r>
              <a:rPr lang="en-IN" sz="2000" dirty="0"/>
              <a:t>6</a:t>
            </a:r>
            <a:r>
              <a:rPr lang="en-IN" sz="2000" b="1" dirty="0"/>
              <a:t>. </a:t>
            </a:r>
            <a:r>
              <a:rPr lang="en-IN" sz="2000" dirty="0"/>
              <a:t>Now go to your github account and verify .</a:t>
            </a:r>
          </a:p>
        </p:txBody>
      </p:sp>
    </p:spTree>
    <p:extLst>
      <p:ext uri="{BB962C8B-B14F-4D97-AF65-F5344CB8AC3E}">
        <p14:creationId xmlns:p14="http://schemas.microsoft.com/office/powerpoint/2010/main" val="557368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AC5A-7914-06EB-FBB3-A79FA7B7086D}"/>
              </a:ext>
            </a:extLst>
          </p:cNvPr>
          <p:cNvSpPr>
            <a:spLocks noGrp="1"/>
          </p:cNvSpPr>
          <p:nvPr>
            <p:ph type="title"/>
          </p:nvPr>
        </p:nvSpPr>
        <p:spPr/>
        <p:txBody>
          <a:bodyPr>
            <a:normAutofit/>
          </a:bodyPr>
          <a:lstStyle/>
          <a:p>
            <a:r>
              <a:rPr lang="en-IN" sz="2800" b="1" dirty="0">
                <a:latin typeface="Inter"/>
              </a:rPr>
              <a:t>How to clone a repository from your github ?</a:t>
            </a:r>
          </a:p>
        </p:txBody>
      </p:sp>
      <p:sp>
        <p:nvSpPr>
          <p:cNvPr id="3" name="Content Placeholder 2">
            <a:extLst>
              <a:ext uri="{FF2B5EF4-FFF2-40B4-BE49-F238E27FC236}">
                <a16:creationId xmlns:a16="http://schemas.microsoft.com/office/drawing/2014/main" id="{F2DCE4C2-9CAA-0AD3-8023-275A7F594336}"/>
              </a:ext>
            </a:extLst>
          </p:cNvPr>
          <p:cNvSpPr>
            <a:spLocks noGrp="1"/>
          </p:cNvSpPr>
          <p:nvPr>
            <p:ph idx="1"/>
          </p:nvPr>
        </p:nvSpPr>
        <p:spPr/>
        <p:txBody>
          <a:bodyPr/>
          <a:lstStyle/>
          <a:p>
            <a:pPr marL="0" indent="0">
              <a:buNone/>
            </a:pPr>
            <a:r>
              <a:rPr lang="en-IN" sz="2000" dirty="0"/>
              <a:t>1. If you want to get any repository from your github then use</a:t>
            </a:r>
          </a:p>
          <a:p>
            <a:pPr marL="0" indent="0">
              <a:buNone/>
            </a:pPr>
            <a:r>
              <a:rPr lang="en-IN" sz="2000" b="1" dirty="0"/>
              <a:t>$ git clone &lt;url of the repository&gt;</a:t>
            </a:r>
          </a:p>
          <a:p>
            <a:pPr marL="0" indent="0">
              <a:buNone/>
            </a:pPr>
            <a:endParaRPr lang="en-IN" sz="2000" dirty="0"/>
          </a:p>
          <a:p>
            <a:pPr marL="0" indent="0">
              <a:buNone/>
            </a:pPr>
            <a:r>
              <a:rPr lang="en-IN" sz="2000" dirty="0"/>
              <a:t>2. Now that repository is downloaded into your host machine , now you can make the changes what you want to do.</a:t>
            </a:r>
          </a:p>
          <a:p>
            <a:pPr marL="0" indent="0">
              <a:buNone/>
            </a:pPr>
            <a:endParaRPr lang="en-IN" sz="2000" dirty="0"/>
          </a:p>
          <a:p>
            <a:pPr marL="0" indent="0">
              <a:buNone/>
            </a:pPr>
            <a:r>
              <a:rPr lang="en-IN" sz="2000" dirty="0"/>
              <a:t>3. After creating or editing your file you have to add it to your git repository for that use</a:t>
            </a:r>
          </a:p>
          <a:p>
            <a:pPr marL="0" indent="0">
              <a:buNone/>
            </a:pPr>
            <a:r>
              <a:rPr lang="en-IN" sz="2000" b="1" dirty="0"/>
              <a:t>$ git add filename</a:t>
            </a:r>
          </a:p>
          <a:p>
            <a:pPr marL="0" indent="0">
              <a:buNone/>
            </a:pPr>
            <a:r>
              <a:rPr lang="en-IN" sz="2000" b="1" dirty="0"/>
              <a:t>$ git commit –m “Message”</a:t>
            </a:r>
          </a:p>
          <a:p>
            <a:pPr marL="0" indent="0">
              <a:buNone/>
            </a:pPr>
            <a:endParaRPr lang="en-IN" dirty="0"/>
          </a:p>
        </p:txBody>
      </p:sp>
    </p:spTree>
    <p:extLst>
      <p:ext uri="{BB962C8B-B14F-4D97-AF65-F5344CB8AC3E}">
        <p14:creationId xmlns:p14="http://schemas.microsoft.com/office/powerpoint/2010/main" val="368001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F426-3F04-072F-5CE6-2D6304E7AC64}"/>
              </a:ext>
            </a:extLst>
          </p:cNvPr>
          <p:cNvSpPr>
            <a:spLocks noGrp="1"/>
          </p:cNvSpPr>
          <p:nvPr>
            <p:ph type="title"/>
          </p:nvPr>
        </p:nvSpPr>
        <p:spPr/>
        <p:txBody>
          <a:bodyPr>
            <a:normAutofit/>
          </a:bodyPr>
          <a:lstStyle/>
          <a:p>
            <a:r>
              <a:rPr lang="en-IN" sz="2800" b="1" dirty="0">
                <a:latin typeface="Inter"/>
              </a:rPr>
              <a:t>Benefits of version control </a:t>
            </a:r>
          </a:p>
        </p:txBody>
      </p:sp>
      <p:sp>
        <p:nvSpPr>
          <p:cNvPr id="3" name="Content Placeholder 2">
            <a:extLst>
              <a:ext uri="{FF2B5EF4-FFF2-40B4-BE49-F238E27FC236}">
                <a16:creationId xmlns:a16="http://schemas.microsoft.com/office/drawing/2014/main" id="{021DCE90-B732-8E70-1378-B3016545732A}"/>
              </a:ext>
            </a:extLst>
          </p:cNvPr>
          <p:cNvSpPr>
            <a:spLocks noGrp="1"/>
          </p:cNvSpPr>
          <p:nvPr>
            <p:ph idx="1"/>
          </p:nvPr>
        </p:nvSpPr>
        <p:spPr/>
        <p:txBody>
          <a:bodyPr>
            <a:normAutofit/>
          </a:bodyPr>
          <a:lstStyle/>
          <a:p>
            <a:r>
              <a:rPr lang="en-IN" sz="2000" dirty="0"/>
              <a:t>Managing and Protecting the source code.</a:t>
            </a:r>
          </a:p>
          <a:p>
            <a:endParaRPr lang="en-IN" sz="2000" dirty="0"/>
          </a:p>
          <a:p>
            <a:r>
              <a:rPr lang="en-IN" sz="2000" dirty="0"/>
              <a:t>Keep track of all the modifications made to the code.</a:t>
            </a:r>
          </a:p>
          <a:p>
            <a:endParaRPr lang="en-IN" sz="2000" dirty="0"/>
          </a:p>
          <a:p>
            <a:r>
              <a:rPr lang="en-IN" sz="2000" dirty="0"/>
              <a:t>Comparing earlier versions of code.</a:t>
            </a:r>
          </a:p>
          <a:p>
            <a:endParaRPr lang="en-IN" sz="2000" dirty="0"/>
          </a:p>
          <a:p>
            <a:r>
              <a:rPr lang="en-IN" sz="2000" dirty="0"/>
              <a:t>Support the developers workflow and not any rigid way of working.</a:t>
            </a:r>
          </a:p>
        </p:txBody>
      </p:sp>
    </p:spTree>
    <p:extLst>
      <p:ext uri="{BB962C8B-B14F-4D97-AF65-F5344CB8AC3E}">
        <p14:creationId xmlns:p14="http://schemas.microsoft.com/office/powerpoint/2010/main" val="359212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CD72A-2F0C-4634-CFD2-E00D48469709}"/>
              </a:ext>
            </a:extLst>
          </p:cNvPr>
          <p:cNvSpPr>
            <a:spLocks noGrp="1"/>
          </p:cNvSpPr>
          <p:nvPr>
            <p:ph idx="1"/>
          </p:nvPr>
        </p:nvSpPr>
        <p:spPr>
          <a:xfrm>
            <a:off x="334108" y="298938"/>
            <a:ext cx="11447584" cy="6057900"/>
          </a:xfrm>
        </p:spPr>
        <p:txBody>
          <a:bodyPr/>
          <a:lstStyle/>
          <a:p>
            <a:pPr marL="0" indent="0">
              <a:buNone/>
            </a:pPr>
            <a:endParaRPr lang="en-IN" sz="2000" dirty="0"/>
          </a:p>
          <a:p>
            <a:pPr marL="0" indent="0">
              <a:buNone/>
            </a:pPr>
            <a:r>
              <a:rPr lang="en-IN" sz="2000" dirty="0"/>
              <a:t>4. Now we are remotely pushing our file from the git repository to github repository by using</a:t>
            </a:r>
          </a:p>
          <a:p>
            <a:pPr marL="0" indent="0">
              <a:buNone/>
            </a:pPr>
            <a:r>
              <a:rPr lang="en-IN" sz="2000" b="1" dirty="0"/>
              <a:t>$ git remote add origin   &lt;github repository url&gt;</a:t>
            </a:r>
          </a:p>
          <a:p>
            <a:pPr marL="0" indent="0">
              <a:buNone/>
            </a:pPr>
            <a:endParaRPr lang="en-IN" sz="2000" dirty="0"/>
          </a:p>
          <a:p>
            <a:pPr marL="0" indent="0">
              <a:buNone/>
            </a:pPr>
            <a:r>
              <a:rPr lang="en-IN" sz="2000" dirty="0"/>
              <a:t>5. Now we have to push our file into the github repository for that use </a:t>
            </a:r>
          </a:p>
          <a:p>
            <a:pPr marL="0" indent="0">
              <a:buNone/>
            </a:pPr>
            <a:r>
              <a:rPr lang="en-IN" sz="2000" b="1" dirty="0"/>
              <a:t>$ git push origin master</a:t>
            </a:r>
          </a:p>
          <a:p>
            <a:pPr marL="0" indent="0">
              <a:buNone/>
            </a:pPr>
            <a:endParaRPr lang="en-IN" sz="2000" dirty="0"/>
          </a:p>
          <a:p>
            <a:pPr marL="0" indent="0">
              <a:buNone/>
            </a:pPr>
            <a:r>
              <a:rPr lang="en-IN" sz="2000" dirty="0"/>
              <a:t>6</a:t>
            </a:r>
            <a:r>
              <a:rPr lang="en-IN" sz="2000" b="1" dirty="0"/>
              <a:t>. </a:t>
            </a:r>
            <a:r>
              <a:rPr lang="en-IN" sz="2000" dirty="0"/>
              <a:t>Now it will ask for you github username and password.</a:t>
            </a:r>
          </a:p>
          <a:p>
            <a:pPr marL="0" indent="0">
              <a:buNone/>
            </a:pPr>
            <a:endParaRPr lang="en-IN" sz="2000" dirty="0"/>
          </a:p>
          <a:p>
            <a:pPr marL="0" indent="0">
              <a:buNone/>
            </a:pPr>
            <a:r>
              <a:rPr lang="en-IN" sz="2000" dirty="0"/>
              <a:t>7. Here the password is the token what you have generated </a:t>
            </a:r>
            <a:r>
              <a:rPr lang="en-IN" sz="2000" dirty="0" err="1"/>
              <a:t>previsouly</a:t>
            </a:r>
            <a:r>
              <a:rPr lang="en-IN" sz="2000" dirty="0"/>
              <a:t>.</a:t>
            </a:r>
            <a:endParaRPr lang="en-IN" sz="2000" b="1" dirty="0"/>
          </a:p>
          <a:p>
            <a:pPr marL="0" indent="0">
              <a:buNone/>
            </a:pPr>
            <a:endParaRPr lang="en-IN" sz="2000" dirty="0"/>
          </a:p>
          <a:p>
            <a:pPr marL="0" indent="0">
              <a:buNone/>
            </a:pPr>
            <a:r>
              <a:rPr lang="en-IN" sz="2000" dirty="0"/>
              <a:t>8</a:t>
            </a:r>
            <a:r>
              <a:rPr lang="en-IN" sz="2000" b="1" dirty="0"/>
              <a:t>. </a:t>
            </a:r>
            <a:r>
              <a:rPr lang="en-IN" sz="2000" dirty="0"/>
              <a:t>Now go to your github account and verify .</a:t>
            </a:r>
          </a:p>
          <a:p>
            <a:pPr marL="0" indent="0">
              <a:buNone/>
            </a:pPr>
            <a:endParaRPr lang="en-IN" dirty="0"/>
          </a:p>
        </p:txBody>
      </p:sp>
    </p:spTree>
    <p:extLst>
      <p:ext uri="{BB962C8B-B14F-4D97-AF65-F5344CB8AC3E}">
        <p14:creationId xmlns:p14="http://schemas.microsoft.com/office/powerpoint/2010/main" val="4132125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2876-C105-E16C-787B-F273BDC24B1C}"/>
              </a:ext>
            </a:extLst>
          </p:cNvPr>
          <p:cNvSpPr>
            <a:spLocks noGrp="1"/>
          </p:cNvSpPr>
          <p:nvPr>
            <p:ph type="title"/>
          </p:nvPr>
        </p:nvSpPr>
        <p:spPr/>
        <p:txBody>
          <a:bodyPr>
            <a:normAutofit/>
          </a:bodyPr>
          <a:lstStyle/>
          <a:p>
            <a:r>
              <a:rPr lang="en-IN" sz="2800" b="1" dirty="0">
                <a:latin typeface="Inter"/>
              </a:rPr>
              <a:t>How to create a branch and push it into the github ?</a:t>
            </a:r>
          </a:p>
        </p:txBody>
      </p:sp>
      <p:sp>
        <p:nvSpPr>
          <p:cNvPr id="3" name="Content Placeholder 2">
            <a:extLst>
              <a:ext uri="{FF2B5EF4-FFF2-40B4-BE49-F238E27FC236}">
                <a16:creationId xmlns:a16="http://schemas.microsoft.com/office/drawing/2014/main" id="{A20CCA9C-A95F-6088-5935-A0ADA172FB05}"/>
              </a:ext>
            </a:extLst>
          </p:cNvPr>
          <p:cNvSpPr>
            <a:spLocks noGrp="1"/>
          </p:cNvSpPr>
          <p:nvPr>
            <p:ph idx="1"/>
          </p:nvPr>
        </p:nvSpPr>
        <p:spPr>
          <a:xfrm>
            <a:off x="838200" y="1825624"/>
            <a:ext cx="10515600" cy="4803775"/>
          </a:xfrm>
        </p:spPr>
        <p:txBody>
          <a:bodyPr>
            <a:normAutofit lnSpcReduction="10000"/>
          </a:bodyPr>
          <a:lstStyle/>
          <a:p>
            <a:r>
              <a:rPr lang="en-IN" sz="2000" dirty="0"/>
              <a:t>Firstly you have to create a branch by using</a:t>
            </a:r>
          </a:p>
          <a:p>
            <a:pPr marL="0" indent="0">
              <a:buNone/>
            </a:pPr>
            <a:r>
              <a:rPr lang="en-IN" sz="2000" b="1" dirty="0"/>
              <a:t>$ git branch &lt;branch name&gt;</a:t>
            </a:r>
          </a:p>
          <a:p>
            <a:r>
              <a:rPr lang="en-IN" sz="2000" dirty="0"/>
              <a:t>Switch into that directory by using</a:t>
            </a:r>
          </a:p>
          <a:p>
            <a:pPr marL="0" indent="0">
              <a:buNone/>
            </a:pPr>
            <a:r>
              <a:rPr lang="en-IN" sz="2000" b="1" dirty="0"/>
              <a:t>$ git checkout &lt;branch name&gt;</a:t>
            </a:r>
          </a:p>
          <a:p>
            <a:r>
              <a:rPr lang="en-IN" sz="2000" dirty="0"/>
              <a:t>Now create the files or edit the files under this branch. </a:t>
            </a:r>
          </a:p>
          <a:p>
            <a:r>
              <a:rPr lang="en-IN" sz="2000" dirty="0"/>
              <a:t>After all the edits use </a:t>
            </a:r>
          </a:p>
          <a:p>
            <a:pPr marL="0" indent="0">
              <a:buNone/>
            </a:pPr>
            <a:r>
              <a:rPr lang="en-IN" sz="2000" b="1" dirty="0"/>
              <a:t>$ git push origin &lt;branch name&gt;</a:t>
            </a:r>
          </a:p>
          <a:p>
            <a:r>
              <a:rPr lang="en-IN" sz="2000" dirty="0"/>
              <a:t>This will add a branch in your github repository , now to add the files you have to merge the branch with the main branch for that use</a:t>
            </a:r>
            <a:endParaRPr lang="en-IN" sz="2000" b="1" dirty="0"/>
          </a:p>
          <a:p>
            <a:pPr marL="0" indent="0">
              <a:buNone/>
            </a:pPr>
            <a:r>
              <a:rPr lang="en-IN" sz="2000" b="1" dirty="0"/>
              <a:t>$ git checkout</a:t>
            </a:r>
            <a:r>
              <a:rPr lang="en-IN" sz="2000" dirty="0"/>
              <a:t> </a:t>
            </a:r>
            <a:r>
              <a:rPr lang="en-IN" sz="2000" b="1" dirty="0"/>
              <a:t>&lt;main branch name&gt;	//</a:t>
            </a:r>
            <a:r>
              <a:rPr lang="en-IN" sz="2000" dirty="0"/>
              <a:t>this will take you to main branch</a:t>
            </a:r>
            <a:endParaRPr lang="en-IN" sz="2000" b="1" dirty="0"/>
          </a:p>
          <a:p>
            <a:pPr marL="0" indent="0">
              <a:buNone/>
            </a:pPr>
            <a:r>
              <a:rPr lang="en-IN" sz="2000" b="1" dirty="0"/>
              <a:t>$ git merge &lt;branch name&gt;		//</a:t>
            </a:r>
            <a:r>
              <a:rPr lang="en-IN" sz="2000" dirty="0"/>
              <a:t>this will link your newly created branch with main 						</a:t>
            </a:r>
            <a:r>
              <a:rPr lang="en-IN" sz="2000" b="1" dirty="0"/>
              <a:t>//</a:t>
            </a:r>
            <a:r>
              <a:rPr lang="en-IN" sz="2000" dirty="0"/>
              <a:t>branch</a:t>
            </a:r>
            <a:endParaRPr lang="en-IN" sz="2000" b="1" dirty="0"/>
          </a:p>
          <a:p>
            <a:pPr marL="0" indent="0">
              <a:buNone/>
            </a:pPr>
            <a:r>
              <a:rPr lang="en-IN" sz="2000" b="1" dirty="0"/>
              <a:t>Note:</a:t>
            </a:r>
            <a:r>
              <a:rPr lang="en-IN" sz="2000" dirty="0"/>
              <a:t> To see main branch details use </a:t>
            </a:r>
            <a:r>
              <a:rPr lang="en-IN" sz="2000" b="1" dirty="0"/>
              <a:t>$ git log --oneline</a:t>
            </a:r>
          </a:p>
        </p:txBody>
      </p:sp>
    </p:spTree>
    <p:extLst>
      <p:ext uri="{BB962C8B-B14F-4D97-AF65-F5344CB8AC3E}">
        <p14:creationId xmlns:p14="http://schemas.microsoft.com/office/powerpoint/2010/main" val="2534129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5667-6140-F7A8-E2E2-571D5C6F36A9}"/>
              </a:ext>
            </a:extLst>
          </p:cNvPr>
          <p:cNvSpPr>
            <a:spLocks noGrp="1"/>
          </p:cNvSpPr>
          <p:nvPr>
            <p:ph type="title"/>
          </p:nvPr>
        </p:nvSpPr>
        <p:spPr/>
        <p:txBody>
          <a:bodyPr>
            <a:normAutofit/>
          </a:bodyPr>
          <a:lstStyle/>
          <a:p>
            <a:r>
              <a:rPr lang="en-IN" sz="2800" b="1" dirty="0">
                <a:latin typeface="Inter"/>
              </a:rPr>
              <a:t>Differences between Git and GitHub</a:t>
            </a:r>
          </a:p>
        </p:txBody>
      </p:sp>
      <p:sp>
        <p:nvSpPr>
          <p:cNvPr id="3" name="Text Placeholder 2">
            <a:extLst>
              <a:ext uri="{FF2B5EF4-FFF2-40B4-BE49-F238E27FC236}">
                <a16:creationId xmlns:a16="http://schemas.microsoft.com/office/drawing/2014/main" id="{A18DD1A1-334C-9B15-A0F7-778131795D5A}"/>
              </a:ext>
            </a:extLst>
          </p:cNvPr>
          <p:cNvSpPr>
            <a:spLocks noGrp="1"/>
          </p:cNvSpPr>
          <p:nvPr>
            <p:ph type="body" idx="1"/>
          </p:nvPr>
        </p:nvSpPr>
        <p:spPr/>
        <p:txBody>
          <a:bodyPr/>
          <a:lstStyle/>
          <a:p>
            <a:r>
              <a:rPr lang="en-IN" dirty="0"/>
              <a:t>Git</a:t>
            </a:r>
          </a:p>
        </p:txBody>
      </p:sp>
      <p:sp>
        <p:nvSpPr>
          <p:cNvPr id="4" name="Content Placeholder 3">
            <a:extLst>
              <a:ext uri="{FF2B5EF4-FFF2-40B4-BE49-F238E27FC236}">
                <a16:creationId xmlns:a16="http://schemas.microsoft.com/office/drawing/2014/main" id="{B7B73776-0011-AA26-69FB-B12D23F9C8A1}"/>
              </a:ext>
            </a:extLst>
          </p:cNvPr>
          <p:cNvSpPr>
            <a:spLocks noGrp="1"/>
          </p:cNvSpPr>
          <p:nvPr>
            <p:ph sz="half" idx="2"/>
          </p:nvPr>
        </p:nvSpPr>
        <p:spPr/>
        <p:txBody>
          <a:bodyPr/>
          <a:lstStyle/>
          <a:p>
            <a:r>
              <a:rPr lang="en-IN" sz="2000" dirty="0"/>
              <a:t>Git is a software which was released in 2005 by Linus Torvalds.</a:t>
            </a:r>
          </a:p>
          <a:p>
            <a:r>
              <a:rPr lang="en-IN" sz="2000" dirty="0"/>
              <a:t>Git is a command-line tool which can be installed locally on the system.</a:t>
            </a:r>
          </a:p>
          <a:p>
            <a:r>
              <a:rPr lang="en-IN" sz="2000" dirty="0"/>
              <a:t>Git is maintained by Linux.</a:t>
            </a:r>
          </a:p>
          <a:p>
            <a:r>
              <a:rPr lang="en-IN" sz="2000" dirty="0"/>
              <a:t>Git is focused on version control and code sharing.</a:t>
            </a:r>
          </a:p>
          <a:p>
            <a:r>
              <a:rPr lang="en-IN" sz="2000" dirty="0"/>
              <a:t>Git is a open-source licensed</a:t>
            </a:r>
          </a:p>
          <a:p>
            <a:pPr marL="0" indent="0">
              <a:buNone/>
            </a:pPr>
            <a:endParaRPr lang="en-IN" sz="2000" dirty="0"/>
          </a:p>
        </p:txBody>
      </p:sp>
      <p:sp>
        <p:nvSpPr>
          <p:cNvPr id="5" name="Text Placeholder 4">
            <a:extLst>
              <a:ext uri="{FF2B5EF4-FFF2-40B4-BE49-F238E27FC236}">
                <a16:creationId xmlns:a16="http://schemas.microsoft.com/office/drawing/2014/main" id="{F571F044-2205-14DA-D8DD-216D597C5981}"/>
              </a:ext>
            </a:extLst>
          </p:cNvPr>
          <p:cNvSpPr>
            <a:spLocks noGrp="1"/>
          </p:cNvSpPr>
          <p:nvPr>
            <p:ph type="body" sz="quarter" idx="3"/>
          </p:nvPr>
        </p:nvSpPr>
        <p:spPr/>
        <p:txBody>
          <a:bodyPr/>
          <a:lstStyle/>
          <a:p>
            <a:r>
              <a:rPr lang="en-IN" dirty="0"/>
              <a:t>GitHub</a:t>
            </a:r>
          </a:p>
        </p:txBody>
      </p:sp>
      <p:sp>
        <p:nvSpPr>
          <p:cNvPr id="6" name="Content Placeholder 5">
            <a:extLst>
              <a:ext uri="{FF2B5EF4-FFF2-40B4-BE49-F238E27FC236}">
                <a16:creationId xmlns:a16="http://schemas.microsoft.com/office/drawing/2014/main" id="{3DD989D7-B392-C532-919F-BDE13F937D5F}"/>
              </a:ext>
            </a:extLst>
          </p:cNvPr>
          <p:cNvSpPr>
            <a:spLocks noGrp="1"/>
          </p:cNvSpPr>
          <p:nvPr>
            <p:ph sz="quarter" idx="4"/>
          </p:nvPr>
        </p:nvSpPr>
        <p:spPr/>
        <p:txBody>
          <a:bodyPr>
            <a:normAutofit/>
          </a:bodyPr>
          <a:lstStyle/>
          <a:p>
            <a:r>
              <a:rPr lang="en-IN" sz="2000" dirty="0"/>
              <a:t>GitHub is a service which was launched in 2008.</a:t>
            </a:r>
          </a:p>
          <a:p>
            <a:r>
              <a:rPr lang="en-IN" sz="2000" dirty="0"/>
              <a:t>GitHub is a graphical user interface which is hosted on web.</a:t>
            </a:r>
          </a:p>
          <a:p>
            <a:r>
              <a:rPr lang="en-IN" sz="2000" dirty="0"/>
              <a:t>GitHub is maintained by Microsoft.</a:t>
            </a:r>
          </a:p>
          <a:p>
            <a:r>
              <a:rPr lang="en-IN" sz="2000" dirty="0"/>
              <a:t>GitHub is a hosting service for git repositories.</a:t>
            </a:r>
          </a:p>
          <a:p>
            <a:r>
              <a:rPr lang="en-IN" sz="2000" dirty="0"/>
              <a:t>GitHub includes a free-tier and pay-for-use tier. </a:t>
            </a:r>
          </a:p>
        </p:txBody>
      </p:sp>
    </p:spTree>
    <p:extLst>
      <p:ext uri="{BB962C8B-B14F-4D97-AF65-F5344CB8AC3E}">
        <p14:creationId xmlns:p14="http://schemas.microsoft.com/office/powerpoint/2010/main" val="6356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65B7-92BA-2CBA-A24E-641934B079D6}"/>
              </a:ext>
            </a:extLst>
          </p:cNvPr>
          <p:cNvSpPr>
            <a:spLocks noGrp="1"/>
          </p:cNvSpPr>
          <p:nvPr>
            <p:ph type="title"/>
          </p:nvPr>
        </p:nvSpPr>
        <p:spPr/>
        <p:txBody>
          <a:bodyPr>
            <a:normAutofit/>
          </a:bodyPr>
          <a:lstStyle/>
          <a:p>
            <a:r>
              <a:rPr lang="en-IN" sz="2800" b="1" dirty="0">
                <a:latin typeface="Inter"/>
              </a:rPr>
              <a:t>Types of version control systems ?</a:t>
            </a:r>
          </a:p>
        </p:txBody>
      </p:sp>
      <p:sp>
        <p:nvSpPr>
          <p:cNvPr id="3" name="Content Placeholder 2">
            <a:extLst>
              <a:ext uri="{FF2B5EF4-FFF2-40B4-BE49-F238E27FC236}">
                <a16:creationId xmlns:a16="http://schemas.microsoft.com/office/drawing/2014/main" id="{096FB859-34FA-A720-3311-D16A3945B763}"/>
              </a:ext>
            </a:extLst>
          </p:cNvPr>
          <p:cNvSpPr>
            <a:spLocks noGrp="1"/>
          </p:cNvSpPr>
          <p:nvPr>
            <p:ph idx="1"/>
          </p:nvPr>
        </p:nvSpPr>
        <p:spPr/>
        <p:txBody>
          <a:bodyPr/>
          <a:lstStyle/>
          <a:p>
            <a:r>
              <a:rPr lang="en-US" sz="2000" b="0" i="0" dirty="0">
                <a:solidFill>
                  <a:srgbClr val="171321"/>
                </a:solidFill>
                <a:effectLst/>
                <a:latin typeface="Inter"/>
              </a:rPr>
              <a:t>The two most popular types are centralized and distributed.</a:t>
            </a:r>
          </a:p>
          <a:p>
            <a:r>
              <a:rPr lang="en-US" sz="2000" b="0" i="0" dirty="0">
                <a:solidFill>
                  <a:srgbClr val="171321"/>
                </a:solidFill>
                <a:effectLst/>
                <a:latin typeface="Inter"/>
              </a:rPr>
              <a:t> Centralized version control systems store all the files in a central repository, while distributed version control systems store files across multiple repositories.</a:t>
            </a:r>
          </a:p>
          <a:p>
            <a:r>
              <a:rPr lang="en-US" sz="2000" b="0" i="0" dirty="0">
                <a:solidFill>
                  <a:srgbClr val="171321"/>
                </a:solidFill>
                <a:effectLst/>
                <a:latin typeface="Inter"/>
              </a:rPr>
              <a:t> Other less common types include lock-based and optimistic.</a:t>
            </a:r>
          </a:p>
          <a:p>
            <a:endParaRPr lang="en-IN" dirty="0"/>
          </a:p>
        </p:txBody>
      </p:sp>
    </p:spTree>
    <p:extLst>
      <p:ext uri="{BB962C8B-B14F-4D97-AF65-F5344CB8AC3E}">
        <p14:creationId xmlns:p14="http://schemas.microsoft.com/office/powerpoint/2010/main" val="15494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642E25A-782C-BE31-FEE0-CEF13121E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8968" y="429041"/>
            <a:ext cx="6020640" cy="5420481"/>
          </a:xfrm>
        </p:spPr>
      </p:pic>
      <p:sp>
        <p:nvSpPr>
          <p:cNvPr id="4" name="Text Placeholder 3">
            <a:extLst>
              <a:ext uri="{FF2B5EF4-FFF2-40B4-BE49-F238E27FC236}">
                <a16:creationId xmlns:a16="http://schemas.microsoft.com/office/drawing/2014/main" id="{52507A4F-3773-CEC4-3A50-E8272C10C21C}"/>
              </a:ext>
            </a:extLst>
          </p:cNvPr>
          <p:cNvSpPr>
            <a:spLocks noGrp="1"/>
          </p:cNvSpPr>
          <p:nvPr>
            <p:ph type="body" sz="half" idx="2"/>
          </p:nvPr>
        </p:nvSpPr>
        <p:spPr>
          <a:xfrm>
            <a:off x="836612" y="429041"/>
            <a:ext cx="3932237" cy="5451893"/>
          </a:xfrm>
        </p:spPr>
        <p:txBody>
          <a:bodyPr>
            <a:normAutofit/>
          </a:bodyPr>
          <a:lstStyle/>
          <a:p>
            <a:endParaRPr lang="en-US" sz="2400" b="1" i="0" dirty="0">
              <a:solidFill>
                <a:srgbClr val="171321"/>
              </a:solidFill>
              <a:effectLst/>
              <a:latin typeface="Inter"/>
            </a:endParaRPr>
          </a:p>
          <a:p>
            <a:r>
              <a:rPr lang="en-US" sz="2400" b="1" i="0" dirty="0">
                <a:solidFill>
                  <a:srgbClr val="171321"/>
                </a:solidFill>
                <a:effectLst/>
                <a:latin typeface="Inter"/>
              </a:rPr>
              <a:t>Distributed Version Control System</a:t>
            </a:r>
          </a:p>
          <a:p>
            <a:endParaRPr lang="en-US" sz="2000" b="0" i="0" dirty="0">
              <a:solidFill>
                <a:srgbClr val="171321"/>
              </a:solidFill>
              <a:effectLst/>
              <a:latin typeface="Inter"/>
            </a:endParaRPr>
          </a:p>
          <a:p>
            <a:r>
              <a:rPr lang="en-US" sz="2000" b="0" i="0" dirty="0">
                <a:solidFill>
                  <a:srgbClr val="171321"/>
                </a:solidFill>
                <a:effectLst/>
                <a:latin typeface="Inter"/>
              </a:rPr>
              <a:t>A distributed version control system (DVCS) allows users to access a repository from multiple locations. DVCSs are often used by developers who need to work on projects from multiple computers or who need to collaborate with other developers remotely.</a:t>
            </a:r>
          </a:p>
          <a:p>
            <a:r>
              <a:rPr lang="en-US" sz="2000" dirty="0">
                <a:solidFill>
                  <a:srgbClr val="171321"/>
                </a:solidFill>
                <a:latin typeface="Inter"/>
              </a:rPr>
              <a:t>Ex :  Git, Mercurial, Bazaar or    Darcs.</a:t>
            </a:r>
            <a:endParaRPr lang="en-IN" sz="2000" dirty="0"/>
          </a:p>
        </p:txBody>
      </p:sp>
    </p:spTree>
    <p:extLst>
      <p:ext uri="{BB962C8B-B14F-4D97-AF65-F5344CB8AC3E}">
        <p14:creationId xmlns:p14="http://schemas.microsoft.com/office/powerpoint/2010/main" val="110705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CDADDA2-B9F2-A7A6-3855-23A676F5C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1331496"/>
            <a:ext cx="5125179" cy="3559796"/>
          </a:xfrm>
        </p:spPr>
      </p:pic>
      <p:sp>
        <p:nvSpPr>
          <p:cNvPr id="4" name="Text Placeholder 3">
            <a:extLst>
              <a:ext uri="{FF2B5EF4-FFF2-40B4-BE49-F238E27FC236}">
                <a16:creationId xmlns:a16="http://schemas.microsoft.com/office/drawing/2014/main" id="{8337B216-BA83-80F5-DE92-448405FE38CD}"/>
              </a:ext>
            </a:extLst>
          </p:cNvPr>
          <p:cNvSpPr>
            <a:spLocks noGrp="1"/>
          </p:cNvSpPr>
          <p:nvPr>
            <p:ph type="body" sz="half" idx="2"/>
          </p:nvPr>
        </p:nvSpPr>
        <p:spPr>
          <a:xfrm>
            <a:off x="839788" y="513347"/>
            <a:ext cx="4357854" cy="5355641"/>
          </a:xfrm>
        </p:spPr>
        <p:txBody>
          <a:bodyPr>
            <a:normAutofit/>
          </a:bodyPr>
          <a:lstStyle/>
          <a:p>
            <a:r>
              <a:rPr lang="en-US" sz="2400" b="1" i="0" dirty="0">
                <a:solidFill>
                  <a:srgbClr val="171321"/>
                </a:solidFill>
                <a:effectLst/>
                <a:latin typeface="Inter"/>
              </a:rPr>
              <a:t>Centralized</a:t>
            </a:r>
            <a:r>
              <a:rPr lang="en-US" b="1" i="0" dirty="0">
                <a:solidFill>
                  <a:srgbClr val="171321"/>
                </a:solidFill>
                <a:effectLst/>
                <a:latin typeface="Inter"/>
              </a:rPr>
              <a:t> </a:t>
            </a:r>
            <a:r>
              <a:rPr lang="en-US" sz="2400" b="1" i="0" dirty="0">
                <a:solidFill>
                  <a:srgbClr val="171321"/>
                </a:solidFill>
                <a:effectLst/>
                <a:latin typeface="Inter"/>
              </a:rPr>
              <a:t>Version Control System</a:t>
            </a:r>
          </a:p>
          <a:p>
            <a:pPr algn="l"/>
            <a:endParaRPr lang="en-US" sz="2400" b="1" i="0" dirty="0">
              <a:solidFill>
                <a:srgbClr val="171321"/>
              </a:solidFill>
              <a:effectLst/>
              <a:latin typeface="Inter"/>
            </a:endParaRPr>
          </a:p>
          <a:p>
            <a:pPr algn="l"/>
            <a:r>
              <a:rPr lang="en-US" sz="2000" b="0" i="0" dirty="0">
                <a:solidFill>
                  <a:srgbClr val="171321"/>
                </a:solidFill>
                <a:effectLst/>
                <a:latin typeface="Inter"/>
              </a:rPr>
              <a:t>A centralized version control system (CVCS) is a type of VCS where all users are working with the same central repository. This central repository can be located on a server or on a developer's local machine. Centralized version control systems are typically used in software development projects where a team of developers needs to share code and track changes.</a:t>
            </a:r>
          </a:p>
          <a:p>
            <a:pPr algn="l"/>
            <a:r>
              <a:rPr lang="en-US" sz="2000" dirty="0">
                <a:solidFill>
                  <a:srgbClr val="171321"/>
                </a:solidFill>
                <a:latin typeface="Inter"/>
              </a:rPr>
              <a:t>Ex : CVS, Sub Version, Perforce.</a:t>
            </a:r>
            <a:endParaRPr lang="en-US" sz="2000" b="0" i="0" dirty="0">
              <a:solidFill>
                <a:srgbClr val="171321"/>
              </a:solidFill>
              <a:effectLst/>
              <a:latin typeface="Inter"/>
            </a:endParaRPr>
          </a:p>
          <a:p>
            <a:endParaRPr lang="en-IN" sz="2000" dirty="0"/>
          </a:p>
        </p:txBody>
      </p:sp>
    </p:spTree>
    <p:extLst>
      <p:ext uri="{BB962C8B-B14F-4D97-AF65-F5344CB8AC3E}">
        <p14:creationId xmlns:p14="http://schemas.microsoft.com/office/powerpoint/2010/main" val="410719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1FCE-25C8-FD72-65F7-AF362398BE19}"/>
              </a:ext>
            </a:extLst>
          </p:cNvPr>
          <p:cNvSpPr>
            <a:spLocks noGrp="1"/>
          </p:cNvSpPr>
          <p:nvPr>
            <p:ph type="title"/>
          </p:nvPr>
        </p:nvSpPr>
        <p:spPr/>
        <p:txBody>
          <a:bodyPr>
            <a:normAutofit/>
          </a:bodyPr>
          <a:lstStyle/>
          <a:p>
            <a:r>
              <a:rPr lang="en-IN" sz="2800" b="1" dirty="0">
                <a:latin typeface="Inter"/>
              </a:rPr>
              <a:t>Keywords</a:t>
            </a:r>
          </a:p>
        </p:txBody>
      </p:sp>
      <p:sp>
        <p:nvSpPr>
          <p:cNvPr id="3" name="Content Placeholder 2">
            <a:extLst>
              <a:ext uri="{FF2B5EF4-FFF2-40B4-BE49-F238E27FC236}">
                <a16:creationId xmlns:a16="http://schemas.microsoft.com/office/drawing/2014/main" id="{0D826DD3-E7BD-8EB6-905F-B2D3405C4A08}"/>
              </a:ext>
            </a:extLst>
          </p:cNvPr>
          <p:cNvSpPr>
            <a:spLocks noGrp="1"/>
          </p:cNvSpPr>
          <p:nvPr>
            <p:ph idx="1"/>
          </p:nvPr>
        </p:nvSpPr>
        <p:spPr/>
        <p:txBody>
          <a:bodyPr>
            <a:normAutofit/>
          </a:bodyPr>
          <a:lstStyle/>
          <a:p>
            <a:pPr marL="0" indent="0">
              <a:buNone/>
            </a:pPr>
            <a:r>
              <a:rPr lang="en-IN" sz="2000" b="1" dirty="0"/>
              <a:t>Git directory - </a:t>
            </a:r>
            <a:r>
              <a:rPr lang="en-IN" sz="2000" dirty="0"/>
              <a:t>Stores the metadata and object database for your project (while cloning the repository)</a:t>
            </a:r>
          </a:p>
          <a:p>
            <a:pPr marL="0" indent="0">
              <a:buNone/>
            </a:pPr>
            <a:endParaRPr lang="en-IN" sz="2000" b="1" dirty="0"/>
          </a:p>
          <a:p>
            <a:pPr marL="0" indent="0">
              <a:buNone/>
            </a:pPr>
            <a:r>
              <a:rPr lang="en-IN" sz="2000" b="1" dirty="0"/>
              <a:t>Working directory - </a:t>
            </a:r>
            <a:r>
              <a:rPr lang="en-IN" sz="2000" dirty="0"/>
              <a:t>Single checkout of one version of the project. The files in the directory are pulled out of the compressed database in the Git directory and placed on disk for you to edit and use.</a:t>
            </a:r>
          </a:p>
          <a:p>
            <a:pPr marL="0" indent="0">
              <a:buNone/>
            </a:pPr>
            <a:endParaRPr lang="en-IN" sz="2000" b="1" dirty="0"/>
          </a:p>
          <a:p>
            <a:pPr marL="0" indent="0">
              <a:buNone/>
            </a:pPr>
            <a:r>
              <a:rPr lang="en-IN" sz="2000" b="1" dirty="0"/>
              <a:t>Staging area - </a:t>
            </a:r>
            <a:r>
              <a:rPr lang="en-IN" sz="2000" dirty="0"/>
              <a:t>It is a simple file, generally present in your Git directory, that stores information about what will go into your next commit.</a:t>
            </a:r>
          </a:p>
          <a:p>
            <a:pPr marL="0" indent="0">
              <a:buNone/>
            </a:pPr>
            <a:endParaRPr lang="en-IN" sz="2000" b="1" dirty="0"/>
          </a:p>
          <a:p>
            <a:pPr marL="0" indent="0">
              <a:buNone/>
            </a:pPr>
            <a:r>
              <a:rPr lang="en-IN" sz="2000" b="1" dirty="0"/>
              <a:t>Fork - </a:t>
            </a:r>
            <a:r>
              <a:rPr lang="en-IN" sz="2000" dirty="0"/>
              <a:t>A fork is a new repository that shares code and visibility settings with in the original </a:t>
            </a:r>
            <a:r>
              <a:rPr lang="en-IN" sz="2000" b="1" dirty="0"/>
              <a:t>“upstream” </a:t>
            </a:r>
            <a:r>
              <a:rPr lang="en-IN" sz="2000" dirty="0"/>
              <a:t>repository.</a:t>
            </a:r>
            <a:endParaRPr lang="en-IN" sz="2000" b="1" dirty="0"/>
          </a:p>
          <a:p>
            <a:pPr marL="0" indent="0">
              <a:buNone/>
            </a:pPr>
            <a:endParaRPr lang="en-IN" sz="2000" b="1" dirty="0"/>
          </a:p>
        </p:txBody>
      </p:sp>
    </p:spTree>
    <p:extLst>
      <p:ext uri="{BB962C8B-B14F-4D97-AF65-F5344CB8AC3E}">
        <p14:creationId xmlns:p14="http://schemas.microsoft.com/office/powerpoint/2010/main" val="106956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98069-3E79-7B1E-862B-33F1D11E4EFD}"/>
              </a:ext>
            </a:extLst>
          </p:cNvPr>
          <p:cNvSpPr>
            <a:spLocks noGrp="1"/>
          </p:cNvSpPr>
          <p:nvPr>
            <p:ph idx="1"/>
          </p:nvPr>
        </p:nvSpPr>
        <p:spPr>
          <a:xfrm>
            <a:off x="389792" y="386861"/>
            <a:ext cx="11412415" cy="6084277"/>
          </a:xfrm>
        </p:spPr>
        <p:txBody>
          <a:bodyPr/>
          <a:lstStyle/>
          <a:p>
            <a:pPr marL="0" indent="0">
              <a:buNone/>
            </a:pPr>
            <a:r>
              <a:rPr lang="en-IN" sz="2000" b="1" dirty="0"/>
              <a:t>Snapshot - </a:t>
            </a:r>
            <a:r>
              <a:rPr lang="en-IN" sz="2000" dirty="0"/>
              <a:t>It is a representation of the current state of your tracked files in the form of a manifest, which can be compared with other manifest, to see where the differences are. Git only tracks the differences between manifests from the first moment it was tracked.</a:t>
            </a:r>
          </a:p>
          <a:p>
            <a:pPr marL="0" indent="0">
              <a:buNone/>
            </a:pPr>
            <a:endParaRPr lang="en-IN" sz="2000" dirty="0"/>
          </a:p>
          <a:p>
            <a:pPr marL="0" indent="0">
              <a:buNone/>
            </a:pPr>
            <a:r>
              <a:rPr lang="en-IN" sz="2000" b="1" dirty="0"/>
              <a:t>Branches - </a:t>
            </a:r>
            <a:r>
              <a:rPr lang="en-IN" sz="2000" dirty="0"/>
              <a:t>It is a part of your everyday development process. Git branches are effectively a pointer to a snapshot of your changes.</a:t>
            </a:r>
          </a:p>
          <a:p>
            <a:pPr marL="0" indent="0">
              <a:buNone/>
            </a:pPr>
            <a:endParaRPr lang="en-IN" sz="2000" dirty="0"/>
          </a:p>
          <a:p>
            <a:pPr marL="0" indent="0">
              <a:buNone/>
            </a:pPr>
            <a:r>
              <a:rPr lang="en-IN" sz="2000" b="1" dirty="0"/>
              <a:t>Pull request - </a:t>
            </a:r>
            <a:r>
              <a:rPr lang="en-IN" sz="2000" dirty="0"/>
              <a:t>When you open a pull request, you’re proposing your changes and requesting that someone review and pull in your contribution and merge them into their branch. Pull requests show diffs, or differences, of the content from both branches. The changes, additions, and subtractions are shown in different colours. </a:t>
            </a:r>
          </a:p>
        </p:txBody>
      </p:sp>
    </p:spTree>
    <p:extLst>
      <p:ext uri="{BB962C8B-B14F-4D97-AF65-F5344CB8AC3E}">
        <p14:creationId xmlns:p14="http://schemas.microsoft.com/office/powerpoint/2010/main" val="9951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1756</TotalTime>
  <Words>2405</Words>
  <Application>Microsoft Office PowerPoint</Application>
  <PresentationFormat>Widescreen</PresentationFormat>
  <Paragraphs>257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Git &amp; GitHub</vt:lpstr>
      <vt:lpstr>What is Version Control System ?</vt:lpstr>
      <vt:lpstr>What is the use of version control ?</vt:lpstr>
      <vt:lpstr>Benefits of version control </vt:lpstr>
      <vt:lpstr>Types of version control systems ?</vt:lpstr>
      <vt:lpstr>PowerPoint Presentation</vt:lpstr>
      <vt:lpstr>PowerPoint Presentation</vt:lpstr>
      <vt:lpstr>Keywords</vt:lpstr>
      <vt:lpstr>PowerPoint Presentation</vt:lpstr>
      <vt:lpstr>Recording Changes to the Repository</vt:lpstr>
      <vt:lpstr>Checking the status of Your files</vt:lpstr>
      <vt:lpstr>What is git ?</vt:lpstr>
      <vt:lpstr>Basic git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Hub</vt:lpstr>
      <vt:lpstr>PowerPoint Presentation</vt:lpstr>
      <vt:lpstr>PowerPoint Presentation</vt:lpstr>
      <vt:lpstr>PowerPoint Presentation</vt:lpstr>
      <vt:lpstr>Creating a branch</vt:lpstr>
      <vt:lpstr>PowerPoint Presentation</vt:lpstr>
      <vt:lpstr>Making and committing changes</vt:lpstr>
      <vt:lpstr>PowerPoint Presentation</vt:lpstr>
      <vt:lpstr>PowerPoint Presentation</vt:lpstr>
      <vt:lpstr>PowerPoint Presentation</vt:lpstr>
      <vt:lpstr>Merging your pull request</vt:lpstr>
      <vt:lpstr>How to push the files into the git hub ?</vt:lpstr>
      <vt:lpstr>PowerPoint Presentation</vt:lpstr>
      <vt:lpstr>How to clone a repository from your github ?</vt:lpstr>
      <vt:lpstr>PowerPoint Presentation</vt:lpstr>
      <vt:lpstr>How to create a branch and push it into the github ?</vt:lpstr>
      <vt:lpstr>Differences between Git and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188w1a02b2 R.Naga Ajay Babu</dc:creator>
  <cp:lastModifiedBy>jerom suraj</cp:lastModifiedBy>
  <cp:revision>2</cp:revision>
  <dcterms:created xsi:type="dcterms:W3CDTF">2023-02-24T04:52:19Z</dcterms:created>
  <dcterms:modified xsi:type="dcterms:W3CDTF">2023-02-27T12:32:34Z</dcterms:modified>
</cp:coreProperties>
</file>