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6" r:id="rId10"/>
    <p:sldId id="263" r:id="rId11"/>
    <p:sldId id="267" r:id="rId12"/>
    <p:sldId id="268" r:id="rId13"/>
    <p:sldId id="269" r:id="rId14"/>
    <p:sldId id="270" r:id="rId15"/>
    <p:sldId id="264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athala rakesh" initials="kr" lastIdx="1" clrIdx="0">
    <p:extLst>
      <p:ext uri="{19B8F6BF-5375-455C-9EA6-DF929625EA0E}">
        <p15:presenceInfo xmlns:p15="http://schemas.microsoft.com/office/powerpoint/2012/main" userId="7f41a418ac2f9b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7D573-4B87-4EC5-89D5-930080C18D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68CED23-B460-4A27-9CA8-586599003FC4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baseline="0" dirty="0"/>
            <a:t>      HASHTABLE	</a:t>
          </a:r>
          <a:endParaRPr lang="en-IN" dirty="0"/>
        </a:p>
      </dgm:t>
    </dgm:pt>
    <dgm:pt modelId="{022F5D61-0566-4DC4-AC69-AC6D0D25C6B8}" type="parTrans" cxnId="{9B3D4746-748B-49DF-A8AD-216C601C4A2B}">
      <dgm:prSet/>
      <dgm:spPr/>
      <dgm:t>
        <a:bodyPr/>
        <a:lstStyle/>
        <a:p>
          <a:endParaRPr lang="en-IN"/>
        </a:p>
      </dgm:t>
    </dgm:pt>
    <dgm:pt modelId="{EB76F9A0-8337-4EFB-B473-DF26FCF0742C}" type="sibTrans" cxnId="{9B3D4746-748B-49DF-A8AD-216C601C4A2B}">
      <dgm:prSet/>
      <dgm:spPr/>
      <dgm:t>
        <a:bodyPr/>
        <a:lstStyle/>
        <a:p>
          <a:endParaRPr lang="en-IN"/>
        </a:p>
      </dgm:t>
    </dgm:pt>
    <dgm:pt modelId="{FD2A3453-CC2D-4A83-9829-395AB1EA2892}" type="pres">
      <dgm:prSet presAssocID="{6C37D573-4B87-4EC5-89D5-930080C18D9C}" presName="linear" presStyleCnt="0">
        <dgm:presLayoutVars>
          <dgm:animLvl val="lvl"/>
          <dgm:resizeHandles val="exact"/>
        </dgm:presLayoutVars>
      </dgm:prSet>
      <dgm:spPr/>
    </dgm:pt>
    <dgm:pt modelId="{7516B28B-330D-409E-AEC3-A3552AB80772}" type="pres">
      <dgm:prSet presAssocID="{468CED23-B460-4A27-9CA8-586599003FC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B3D4746-748B-49DF-A8AD-216C601C4A2B}" srcId="{6C37D573-4B87-4EC5-89D5-930080C18D9C}" destId="{468CED23-B460-4A27-9CA8-586599003FC4}" srcOrd="0" destOrd="0" parTransId="{022F5D61-0566-4DC4-AC69-AC6D0D25C6B8}" sibTransId="{EB76F9A0-8337-4EFB-B473-DF26FCF0742C}"/>
    <dgm:cxn modelId="{05EF7A84-607B-45D3-9838-CF14EB20A033}" type="presOf" srcId="{468CED23-B460-4A27-9CA8-586599003FC4}" destId="{7516B28B-330D-409E-AEC3-A3552AB80772}" srcOrd="0" destOrd="0" presId="urn:microsoft.com/office/officeart/2005/8/layout/vList2"/>
    <dgm:cxn modelId="{4E1848BB-9A67-4C55-AB72-92C3563BF56E}" type="presOf" srcId="{6C37D573-4B87-4EC5-89D5-930080C18D9C}" destId="{FD2A3453-CC2D-4A83-9829-395AB1EA2892}" srcOrd="0" destOrd="0" presId="urn:microsoft.com/office/officeart/2005/8/layout/vList2"/>
    <dgm:cxn modelId="{847D188E-EDF7-48FF-89E7-AC42BD522136}" type="presParOf" srcId="{FD2A3453-CC2D-4A83-9829-395AB1EA2892}" destId="{7516B28B-330D-409E-AEC3-A3552AB807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6B28B-330D-409E-AEC3-A3552AB80772}">
      <dsp:nvSpPr>
        <dsp:cNvPr id="0" name=""/>
        <dsp:cNvSpPr/>
      </dsp:nvSpPr>
      <dsp:spPr>
        <a:xfrm>
          <a:off x="0" y="1003567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baseline="0" dirty="0"/>
            <a:t>      HASHTABLE	</a:t>
          </a:r>
          <a:endParaRPr lang="en-IN" sz="6500" kern="1200" dirty="0"/>
        </a:p>
      </dsp:txBody>
      <dsp:txXfrm>
        <a:off x="76105" y="1079672"/>
        <a:ext cx="9906189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5E33-4CCF-46E3-AE9F-7A253E968CF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99BC-DBB3-4E19-804E-FEAF99CFE95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6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5E33-4CCF-46E3-AE9F-7A253E968CF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99BC-DBB3-4E19-804E-FEAF99CFE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55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5E33-4CCF-46E3-AE9F-7A253E968CF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99BC-DBB3-4E19-804E-FEAF99CFE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9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5E33-4CCF-46E3-AE9F-7A253E968CF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99BC-DBB3-4E19-804E-FEAF99CFE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5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5E33-4CCF-46E3-AE9F-7A253E968CF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99BC-DBB3-4E19-804E-FEAF99CFE95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81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5E33-4CCF-46E3-AE9F-7A253E968CF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99BC-DBB3-4E19-804E-FEAF99CFE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98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5E33-4CCF-46E3-AE9F-7A253E968CF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99BC-DBB3-4E19-804E-FEAF99CFE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79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5E33-4CCF-46E3-AE9F-7A253E968CF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99BC-DBB3-4E19-804E-FEAF99CFE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5E33-4CCF-46E3-AE9F-7A253E968CF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99BC-DBB3-4E19-804E-FEAF99CFE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30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935E33-4CCF-46E3-AE9F-7A253E968CF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999BC-DBB3-4E19-804E-FEAF99CFE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4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5E33-4CCF-46E3-AE9F-7A253E968CF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99BC-DBB3-4E19-804E-FEAF99CFE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9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935E33-4CCF-46E3-AE9F-7A253E968CF8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F999BC-DBB3-4E19-804E-FEAF99CFE95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5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78A44B1-630D-EB2B-C1CE-A1EC25EEE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265229"/>
              </p:ext>
            </p:extLst>
          </p:nvPr>
        </p:nvGraphicFramePr>
        <p:xfrm>
          <a:off x="1097280" y="758952"/>
          <a:ext cx="1005840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F17C3BAE-70F3-C336-30B8-B3AD9766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CBE62-4ED0-7AC8-9A6F-BDC326C24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endParaRPr lang="en-US" dirty="0"/>
          </a:p>
          <a:p>
            <a:pPr algn="r"/>
            <a:r>
              <a:rPr lang="en-IN" dirty="0">
                <a:solidFill>
                  <a:schemeClr val="tx1"/>
                </a:solidFill>
              </a:rPr>
              <a:t>Presented by</a:t>
            </a:r>
          </a:p>
          <a:p>
            <a:pPr algn="r"/>
            <a:r>
              <a:rPr lang="en-IN" dirty="0">
                <a:solidFill>
                  <a:schemeClr val="tx1"/>
                </a:solidFill>
              </a:rPr>
              <a:t>	Rakesh</a:t>
            </a:r>
          </a:p>
        </p:txBody>
      </p:sp>
    </p:spTree>
    <p:extLst>
      <p:ext uri="{BB962C8B-B14F-4D97-AF65-F5344CB8AC3E}">
        <p14:creationId xmlns:p14="http://schemas.microsoft.com/office/powerpoint/2010/main" val="3258526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1469-5EC6-B054-2605-EF4D215B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45849"/>
          </a:xfrm>
        </p:spPr>
        <p:txBody>
          <a:bodyPr/>
          <a:lstStyle/>
          <a:p>
            <a:r>
              <a:rPr lang="en-US" dirty="0"/>
              <a:t>open hashing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2A264-324C-F97A-F816-128D79B09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715" y="1321266"/>
            <a:ext cx="4937760" cy="594998"/>
          </a:xfrm>
        </p:spPr>
        <p:txBody>
          <a:bodyPr/>
          <a:lstStyle/>
          <a:p>
            <a:pPr algn="ctr"/>
            <a:r>
              <a:rPr lang="en-US" dirty="0"/>
              <a:t>insert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6AD933-9934-BC50-88A1-EC1232EF9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715" y="1741336"/>
            <a:ext cx="5335326" cy="4524294"/>
          </a:xfrm>
        </p:spPr>
        <p:txBody>
          <a:bodyPr>
            <a:noAutofit/>
          </a:bodyPr>
          <a:lstStyle/>
          <a:p>
            <a:r>
              <a:rPr lang="en-US" sz="1300" dirty="0"/>
              <a:t>struct node** insert(int key, struct node** aptr)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{</a:t>
            </a:r>
          </a:p>
          <a:p>
            <a:pPr marL="201168" lvl="1" indent="0">
              <a:buNone/>
            </a:pPr>
            <a:r>
              <a:rPr lang="en-US" sz="1300" dirty="0"/>
              <a:t> int </a:t>
            </a:r>
            <a:r>
              <a:rPr lang="en-US" sz="1300" dirty="0" err="1"/>
              <a:t>i</a:t>
            </a:r>
            <a:r>
              <a:rPr lang="en-US" sz="1300" dirty="0"/>
              <a:t>;</a:t>
            </a:r>
          </a:p>
          <a:p>
            <a:pPr marL="201168" lvl="1" indent="0">
              <a:buNone/>
            </a:pPr>
            <a:r>
              <a:rPr lang="en-US" sz="1300" dirty="0"/>
              <a:t>Struct node *p,*</a:t>
            </a:r>
            <a:r>
              <a:rPr lang="en-US" sz="1300" dirty="0" err="1"/>
              <a:t>ptr</a:t>
            </a:r>
            <a:r>
              <a:rPr lang="en-US" sz="1300" dirty="0"/>
              <a:t>;</a:t>
            </a:r>
          </a:p>
          <a:p>
            <a:pPr marL="201168" lvl="1" indent="0">
              <a:buNone/>
            </a:pPr>
            <a:r>
              <a:rPr lang="en-US" sz="1300" dirty="0" err="1"/>
              <a:t>ptr</a:t>
            </a:r>
            <a:r>
              <a:rPr lang="en-US" sz="1300" dirty="0"/>
              <a:t>=(struct node*)malloc(1*</a:t>
            </a:r>
            <a:r>
              <a:rPr lang="en-US" sz="1300" dirty="0" err="1"/>
              <a:t>sizeof</a:t>
            </a:r>
            <a:r>
              <a:rPr lang="en-US" sz="1300" dirty="0"/>
              <a:t>(struct  node));</a:t>
            </a:r>
          </a:p>
          <a:p>
            <a:pPr marL="201168" lvl="1" indent="0">
              <a:buNone/>
            </a:pP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sz="1300" dirty="0" err="1"/>
              <a:t>hashcode</a:t>
            </a:r>
            <a:r>
              <a:rPr lang="en-US" sz="1300" dirty="0"/>
              <a:t>(key);</a:t>
            </a:r>
          </a:p>
          <a:p>
            <a:pPr marL="201168" lvl="1" indent="0">
              <a:buNone/>
            </a:pPr>
            <a:r>
              <a:rPr lang="en-US" sz="1300" dirty="0" err="1"/>
              <a:t>ptr</a:t>
            </a:r>
            <a:r>
              <a:rPr lang="en-US" sz="1300" dirty="0"/>
              <a:t>-&gt;data=key;</a:t>
            </a:r>
          </a:p>
          <a:p>
            <a:pPr marL="201168" lvl="1" indent="0">
              <a:buNone/>
            </a:pPr>
            <a:r>
              <a:rPr lang="en-US" sz="1300" dirty="0" err="1"/>
              <a:t>Ptr</a:t>
            </a:r>
            <a:r>
              <a:rPr lang="en-US" sz="1300" dirty="0"/>
              <a:t>-&gt;next=NULL;</a:t>
            </a:r>
          </a:p>
          <a:p>
            <a:pPr marL="201168" lvl="1" indent="0">
              <a:buNone/>
            </a:pPr>
            <a:r>
              <a:rPr lang="en-US" sz="1300" dirty="0"/>
              <a:t>If(aptr[</a:t>
            </a:r>
            <a:r>
              <a:rPr lang="en-US" sz="1300" dirty="0" err="1"/>
              <a:t>i</a:t>
            </a:r>
            <a:r>
              <a:rPr lang="en-US" sz="1300" dirty="0"/>
              <a:t>]==NULL)//</a:t>
            </a:r>
            <a:r>
              <a:rPr lang="en-US" sz="1300" b="1" dirty="0"/>
              <a:t>if array of pointer is NULL</a:t>
            </a:r>
          </a:p>
          <a:p>
            <a:pPr marL="201168" lvl="1" indent="0">
              <a:buNone/>
            </a:pPr>
            <a:r>
              <a:rPr lang="en-US" sz="1300" dirty="0"/>
              <a:t>	aptr[</a:t>
            </a:r>
            <a:r>
              <a:rPr lang="en-US" sz="1300" dirty="0" err="1"/>
              <a:t>i</a:t>
            </a:r>
            <a:r>
              <a:rPr lang="en-US" sz="1300" dirty="0"/>
              <a:t>]=</a:t>
            </a:r>
            <a:r>
              <a:rPr lang="en-US" sz="1300" dirty="0" err="1"/>
              <a:t>ptr</a:t>
            </a:r>
            <a:r>
              <a:rPr lang="en-US" sz="1300" dirty="0"/>
              <a:t>;</a:t>
            </a:r>
          </a:p>
          <a:p>
            <a:pPr marL="201168" lvl="1" indent="0">
              <a:buNone/>
            </a:pPr>
            <a:r>
              <a:rPr lang="en-US" sz="1300" dirty="0"/>
              <a:t>else { p=aptr[</a:t>
            </a:r>
            <a:r>
              <a:rPr lang="en-US" sz="1300" dirty="0" err="1"/>
              <a:t>i</a:t>
            </a:r>
            <a:r>
              <a:rPr lang="en-US" sz="1300" dirty="0"/>
              <a:t>];</a:t>
            </a:r>
          </a:p>
          <a:p>
            <a:pPr marL="201168" lvl="1" indent="0">
              <a:buNone/>
            </a:pPr>
            <a:r>
              <a:rPr lang="en-US" sz="1300" dirty="0"/>
              <a:t>	while(p-&gt;next!=NULL)</a:t>
            </a:r>
          </a:p>
          <a:p>
            <a:pPr marL="201168" lvl="1" indent="0">
              <a:buNone/>
            </a:pPr>
            <a:r>
              <a:rPr lang="en-US" sz="1300" dirty="0"/>
              <a:t>	{	if(p-&gt;data==key)</a:t>
            </a:r>
          </a:p>
          <a:p>
            <a:pPr marL="201168" lvl="1" indent="0">
              <a:buNone/>
            </a:pPr>
            <a:r>
              <a:rPr lang="en-US" sz="1300" dirty="0"/>
              <a:t>		{    printf(“duplicates nodes not allowed”);</a:t>
            </a:r>
          </a:p>
          <a:p>
            <a:pPr marL="201168" lvl="1" indent="0">
              <a:buNone/>
            </a:pPr>
            <a:r>
              <a:rPr lang="en-US" sz="1300" dirty="0"/>
              <a:t>		      return NULL;}</a:t>
            </a:r>
          </a:p>
          <a:p>
            <a:pPr marL="201168" lvl="1" indent="0">
              <a:buNone/>
            </a:pPr>
            <a:r>
              <a:rPr lang="en-US" sz="1300" dirty="0"/>
              <a:t>		p=p-&gt;next;}</a:t>
            </a:r>
          </a:p>
          <a:p>
            <a:pPr marL="201168" lvl="1" indent="0">
              <a:buNone/>
            </a:pPr>
            <a:r>
              <a:rPr lang="en-US" sz="1300" dirty="0"/>
              <a:t>	p-&gt;next=</a:t>
            </a:r>
            <a:r>
              <a:rPr lang="en-US" sz="1300" dirty="0" err="1"/>
              <a:t>ptr</a:t>
            </a:r>
            <a:r>
              <a:rPr lang="en-US" sz="1300" dirty="0"/>
              <a:t>;</a:t>
            </a:r>
          </a:p>
          <a:p>
            <a:pPr marL="201168" lvl="1" indent="0">
              <a:buNone/>
            </a:pPr>
            <a:r>
              <a:rPr lang="en-US" sz="1300" dirty="0"/>
              <a:t>	return aptr;}}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DA243B-A234-77BC-BBEF-2FDE24275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1" y="1274871"/>
            <a:ext cx="4937760" cy="594998"/>
          </a:xfrm>
        </p:spPr>
        <p:txBody>
          <a:bodyPr/>
          <a:lstStyle/>
          <a:p>
            <a:pPr algn="ctr"/>
            <a:r>
              <a:rPr lang="en-US" dirty="0"/>
              <a:t>display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AAF648-A98A-53E4-0DA1-3442D3408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56961" y="1869869"/>
            <a:ext cx="4937760" cy="4276489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Void display(struct node **aptr)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int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struct node *p;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for(</a:t>
            </a:r>
            <a:r>
              <a:rPr lang="en-US" sz="1400" dirty="0" err="1"/>
              <a:t>i</a:t>
            </a:r>
            <a:r>
              <a:rPr lang="en-US" sz="1400" dirty="0"/>
              <a:t>=0;i&lt;</a:t>
            </a:r>
            <a:r>
              <a:rPr lang="en-US" sz="1400" dirty="0" err="1"/>
              <a:t>SIZE;i</a:t>
            </a:r>
            <a:r>
              <a:rPr lang="en-US" sz="1400" dirty="0"/>
              <a:t>++)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{    p=aptr[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while(p!=NULL)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{      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  printf(“%</a:t>
            </a:r>
            <a:r>
              <a:rPr lang="en-US" sz="1400" dirty="0" err="1"/>
              <a:t>d”,p</a:t>
            </a:r>
            <a:r>
              <a:rPr lang="en-US" sz="1400" dirty="0"/>
              <a:t>-&gt;data);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     	  p=p-&gt;next;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}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         }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530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F4A783-7024-4BF4-CC32-A638D12D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hashing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8A6DA-CB59-E900-7976-64375D23A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searching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EC462-41C8-7E18-E171-30E647818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818466"/>
          </a:xfrm>
        </p:spPr>
        <p:txBody>
          <a:bodyPr>
            <a:normAutofit fontScale="85000" lnSpcReduction="20000"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Void search(int </a:t>
            </a:r>
            <a:r>
              <a:rPr lang="en-US" dirty="0" err="1"/>
              <a:t>key,struct</a:t>
            </a:r>
            <a:r>
              <a:rPr lang="en-US" dirty="0"/>
              <a:t> node **aptr)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struct node *p;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hashcode</a:t>
            </a:r>
            <a:r>
              <a:rPr lang="en-US" dirty="0"/>
              <a:t>(key);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p=aptr[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while(p!=NULL)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{   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   if(p-&gt;data==key)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	{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		printf(“key found”);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		return;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	}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        p=p-&gt;next;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        }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 printf(“key not found”);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068BF6-781E-A737-90FD-24AC54A3A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delete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E64ECB-A903-67C3-7271-D46B7689D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582333"/>
            <a:ext cx="4937760" cy="3738953"/>
          </a:xfrm>
        </p:spPr>
        <p:txBody>
          <a:bodyPr>
            <a:normAutofit fontScale="85000" lnSpcReduction="20000"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Void delete(int </a:t>
            </a:r>
            <a:r>
              <a:rPr lang="en-US" dirty="0" err="1"/>
              <a:t>key,struct</a:t>
            </a:r>
            <a:r>
              <a:rPr lang="en-US" dirty="0"/>
              <a:t> node **aptr)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struct node *p,*q;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hashcode</a:t>
            </a:r>
            <a:r>
              <a:rPr lang="en-US" dirty="0"/>
              <a:t>(key);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p=aptr[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while(p!=NULL)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{      if(p-&gt;data==key)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	{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	    if(p!=aptr[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		{aptr[</a:t>
            </a:r>
            <a:r>
              <a:rPr lang="en-US" sz="2000" dirty="0" err="1"/>
              <a:t>i</a:t>
            </a:r>
            <a:r>
              <a:rPr lang="en-US" sz="2000" dirty="0"/>
              <a:t>]=p-&gt;next;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                                                free(p);}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	     else {q=p;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                     p=p-&gt;next;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                               free(q);}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                  }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              } 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printf(“key not found”);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14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E15458-9CC7-ECBF-9681-3330A35B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hashing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F291A-D1EE-4238-2915-2B7AFC39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320" y="1663172"/>
            <a:ext cx="4937760" cy="736282"/>
          </a:xfrm>
        </p:spPr>
        <p:txBody>
          <a:bodyPr/>
          <a:lstStyle/>
          <a:p>
            <a:r>
              <a:rPr lang="en-US" dirty="0"/>
              <a:t>insert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B7473-DC82-891F-E929-0F4A88EE8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186609"/>
            <a:ext cx="4937760" cy="4384788"/>
          </a:xfrm>
        </p:spPr>
        <p:txBody>
          <a:bodyPr>
            <a:normAutofit fontScale="92500" lnSpcReduction="10000"/>
          </a:bodyPr>
          <a:lstStyle/>
          <a:p>
            <a:r>
              <a:rPr lang="en-US" sz="1200" dirty="0"/>
              <a:t>struct node **</a:t>
            </a:r>
            <a:r>
              <a:rPr lang="en-US" sz="1300" dirty="0"/>
              <a:t> insert(</a:t>
            </a:r>
            <a:r>
              <a:rPr lang="en-US" sz="1400" dirty="0"/>
              <a:t>int </a:t>
            </a:r>
            <a:r>
              <a:rPr lang="en-US" sz="1400" dirty="0" err="1"/>
              <a:t>key,struct</a:t>
            </a:r>
            <a:r>
              <a:rPr lang="en-US" sz="1400" dirty="0"/>
              <a:t> node **aptr</a:t>
            </a:r>
            <a:r>
              <a:rPr lang="en-US" sz="1300" dirty="0"/>
              <a:t>){</a:t>
            </a:r>
          </a:p>
          <a:p>
            <a:pPr marL="201168" lvl="1" indent="0">
              <a:buNone/>
            </a:pPr>
            <a:r>
              <a:rPr lang="en-US" sz="1300" dirty="0"/>
              <a:t>int </a:t>
            </a:r>
            <a:r>
              <a:rPr lang="en-US" sz="1300" dirty="0" err="1"/>
              <a:t>i,j</a:t>
            </a:r>
            <a:r>
              <a:rPr lang="en-US" sz="1300" dirty="0"/>
              <a:t>;</a:t>
            </a:r>
          </a:p>
          <a:p>
            <a:pPr marL="201168" lvl="1" indent="0">
              <a:buNone/>
            </a:pPr>
            <a:r>
              <a:rPr lang="en-IN" sz="1300" dirty="0"/>
              <a:t>Struct node*</a:t>
            </a:r>
            <a:r>
              <a:rPr lang="en-IN" sz="1300" dirty="0" err="1"/>
              <a:t>ptr</a:t>
            </a:r>
            <a:r>
              <a:rPr lang="en-IN" sz="1300" dirty="0"/>
              <a:t>,;</a:t>
            </a:r>
          </a:p>
          <a:p>
            <a:pPr marL="201168" lvl="1" indent="0">
              <a:buNone/>
            </a:pPr>
            <a:r>
              <a:rPr lang="en-US" sz="1300" dirty="0"/>
              <a:t>for(</a:t>
            </a:r>
            <a:r>
              <a:rPr lang="en-US" sz="1300" dirty="0" err="1"/>
              <a:t>i</a:t>
            </a:r>
            <a:r>
              <a:rPr lang="en-US" sz="1300" dirty="0"/>
              <a:t>=0;i&lt;</a:t>
            </a:r>
            <a:r>
              <a:rPr lang="en-US" sz="1300" dirty="0" err="1"/>
              <a:t>SIZE;i</a:t>
            </a:r>
            <a:r>
              <a:rPr lang="en-US" sz="1300" dirty="0"/>
              <a:t>++){</a:t>
            </a:r>
          </a:p>
          <a:p>
            <a:pPr marL="201168" lvl="1" indent="0">
              <a:buNone/>
            </a:pPr>
            <a:r>
              <a:rPr lang="en-US" sz="1300" dirty="0"/>
              <a:t>   	if(aptr[</a:t>
            </a:r>
            <a:r>
              <a:rPr lang="en-US" sz="1300" dirty="0" err="1"/>
              <a:t>i</a:t>
            </a:r>
            <a:r>
              <a:rPr lang="en-US" sz="1300" dirty="0"/>
              <a:t>]!=NULL)</a:t>
            </a:r>
          </a:p>
          <a:p>
            <a:pPr marL="201168" lvl="1" indent="0">
              <a:buNone/>
            </a:pPr>
            <a:r>
              <a:rPr lang="en-US" sz="1300" dirty="0"/>
              <a:t>		</a:t>
            </a:r>
            <a:r>
              <a:rPr lang="en-US" sz="1300" dirty="0" err="1"/>
              <a:t>c++</a:t>
            </a:r>
            <a:r>
              <a:rPr lang="en-US" sz="1300" dirty="0"/>
              <a:t>;</a:t>
            </a:r>
          </a:p>
          <a:p>
            <a:pPr marL="201168" lvl="1" indent="0">
              <a:buNone/>
            </a:pPr>
            <a:r>
              <a:rPr lang="en-US" sz="1300" dirty="0"/>
              <a:t>}</a:t>
            </a:r>
          </a:p>
          <a:p>
            <a:pPr marL="201168" lvl="1" indent="0">
              <a:buNone/>
            </a:pPr>
            <a:r>
              <a:rPr lang="en-US" sz="1300" dirty="0"/>
              <a:t>If(c==SIZE)</a:t>
            </a:r>
          </a:p>
          <a:p>
            <a:pPr marL="201168" lvl="1" indent="0">
              <a:buNone/>
            </a:pPr>
            <a:r>
              <a:rPr lang="en-US" sz="1300" dirty="0"/>
              <a:t>       {    print(“hash table is full”);</a:t>
            </a:r>
          </a:p>
          <a:p>
            <a:pPr marL="201168" lvl="1" indent="0">
              <a:buNone/>
            </a:pPr>
            <a:r>
              <a:rPr lang="en-US" sz="1300" dirty="0"/>
              <a:t>	return aptr;}</a:t>
            </a:r>
            <a:endParaRPr lang="en-IN" sz="1300" dirty="0"/>
          </a:p>
          <a:p>
            <a:pPr marL="201168" lvl="1" indent="0">
              <a:buNone/>
            </a:pPr>
            <a:r>
              <a:rPr lang="en-US" sz="1300" dirty="0" err="1"/>
              <a:t>ptr</a:t>
            </a:r>
            <a:r>
              <a:rPr lang="en-US" sz="1300" dirty="0"/>
              <a:t>=(struct node*)malloc(1*</a:t>
            </a:r>
            <a:r>
              <a:rPr lang="en-US" sz="1300" dirty="0" err="1"/>
              <a:t>sizeof</a:t>
            </a:r>
            <a:r>
              <a:rPr lang="en-US" sz="1300" dirty="0"/>
              <a:t>(struct  node));</a:t>
            </a:r>
          </a:p>
          <a:p>
            <a:pPr marL="201168" lvl="1" indent="0">
              <a:buNone/>
            </a:pP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sz="1300" dirty="0" err="1"/>
              <a:t>hashcode</a:t>
            </a:r>
            <a:r>
              <a:rPr lang="en-US" sz="1300" dirty="0"/>
              <a:t>(key);</a:t>
            </a:r>
          </a:p>
          <a:p>
            <a:pPr marL="201168" lvl="1" indent="0">
              <a:buNone/>
            </a:pPr>
            <a:r>
              <a:rPr lang="en-US" sz="1300" dirty="0" err="1"/>
              <a:t>ptr</a:t>
            </a:r>
            <a:r>
              <a:rPr lang="en-US" sz="1300" dirty="0"/>
              <a:t>-&gt;data=key;</a:t>
            </a:r>
          </a:p>
          <a:p>
            <a:pPr marL="201168" lvl="1" indent="0">
              <a:buNone/>
            </a:pPr>
            <a:r>
              <a:rPr lang="en-US" sz="1300" dirty="0"/>
              <a:t>If(aptr[</a:t>
            </a:r>
            <a:r>
              <a:rPr lang="en-US" sz="1300" dirty="0" err="1"/>
              <a:t>i</a:t>
            </a:r>
            <a:r>
              <a:rPr lang="en-US" sz="1300" dirty="0"/>
              <a:t>]==NULL)</a:t>
            </a:r>
          </a:p>
          <a:p>
            <a:pPr marL="201168" lvl="1" indent="0">
              <a:buNone/>
            </a:pPr>
            <a:r>
              <a:rPr lang="en-US" sz="1300" dirty="0"/>
              <a:t>	aptr[</a:t>
            </a:r>
            <a:r>
              <a:rPr lang="en-US" sz="1300" dirty="0" err="1"/>
              <a:t>i</a:t>
            </a:r>
            <a:r>
              <a:rPr lang="en-US" sz="1300" dirty="0"/>
              <a:t>]=</a:t>
            </a:r>
            <a:r>
              <a:rPr lang="en-US" sz="1300" dirty="0" err="1"/>
              <a:t>ptr</a:t>
            </a:r>
            <a:r>
              <a:rPr lang="en-US" sz="1300" dirty="0"/>
              <a:t>;</a:t>
            </a:r>
          </a:p>
          <a:p>
            <a:pPr marL="201168" lvl="1" indent="0">
              <a:buNone/>
            </a:pPr>
            <a:r>
              <a:rPr lang="en-US" sz="1300" dirty="0"/>
              <a:t>else{do{   </a:t>
            </a:r>
            <a:r>
              <a:rPr lang="en-US" sz="1300" dirty="0" err="1"/>
              <a:t>j++</a:t>
            </a:r>
            <a:r>
              <a:rPr lang="en-US" sz="1300" dirty="0"/>
              <a:t>;</a:t>
            </a:r>
          </a:p>
          <a:p>
            <a:pPr marL="201168" lvl="1" indent="0">
              <a:buNone/>
            </a:pPr>
            <a:r>
              <a:rPr lang="en-US" sz="1300" dirty="0"/>
              <a:t>	</a:t>
            </a:r>
            <a:r>
              <a:rPr lang="en-US" sz="1300" dirty="0" err="1"/>
              <a:t>i</a:t>
            </a:r>
            <a:r>
              <a:rPr lang="en-US" sz="1300" dirty="0"/>
              <a:t>=(</a:t>
            </a:r>
            <a:r>
              <a:rPr lang="en-US" sz="1300" dirty="0" err="1"/>
              <a:t>hashcode</a:t>
            </a:r>
            <a:r>
              <a:rPr lang="en-US" sz="1300" dirty="0"/>
              <a:t>(key)+j)%size} while(aptr[</a:t>
            </a:r>
            <a:r>
              <a:rPr lang="en-US" sz="1300" dirty="0" err="1"/>
              <a:t>i</a:t>
            </a:r>
            <a:r>
              <a:rPr lang="en-US" sz="1300" dirty="0"/>
              <a:t>]==NULL);</a:t>
            </a:r>
          </a:p>
          <a:p>
            <a:pPr marL="201168" lvl="1" indent="0">
              <a:buNone/>
            </a:pPr>
            <a:r>
              <a:rPr lang="en-US" sz="1300" dirty="0"/>
              <a:t> 	aptr[</a:t>
            </a:r>
            <a:r>
              <a:rPr lang="en-US" sz="1300" dirty="0" err="1"/>
              <a:t>i</a:t>
            </a:r>
            <a:r>
              <a:rPr lang="en-US" sz="1300" dirty="0"/>
              <a:t>]=</a:t>
            </a:r>
            <a:r>
              <a:rPr lang="en-US" sz="1300" dirty="0" err="1"/>
              <a:t>ptr</a:t>
            </a:r>
            <a:r>
              <a:rPr lang="en-US" sz="1300" dirty="0"/>
              <a:t>;}</a:t>
            </a:r>
          </a:p>
          <a:p>
            <a:pPr marL="201168" lvl="1" indent="0">
              <a:buNone/>
            </a:pPr>
            <a:r>
              <a:rPr lang="en-IN" sz="1300" dirty="0"/>
              <a:t>} return </a:t>
            </a:r>
            <a:r>
              <a:rPr lang="en-IN" sz="1300" dirty="0" err="1"/>
              <a:t>aptr</a:t>
            </a:r>
            <a:r>
              <a:rPr lang="en-IN" sz="1300" dirty="0"/>
              <a:t>;}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61671-CC33-4328-9914-82AB17724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display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5F377C-96C9-5A33-2212-9A0D0956D3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Void display(struct node **aptr)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struct node *p;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SIZE;i</a:t>
            </a:r>
            <a:r>
              <a:rPr lang="en-US" dirty="0"/>
              <a:t>++)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{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p=aptr[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    printf(“%</a:t>
            </a:r>
            <a:r>
              <a:rPr lang="en-US" sz="2000" dirty="0" err="1"/>
              <a:t>d”,p</a:t>
            </a:r>
            <a:r>
              <a:rPr lang="en-US" sz="2000" dirty="0"/>
              <a:t>-&gt;data);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 }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92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523F7D-BAD2-0915-1FB4-01E5D6C4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hashing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6F477-7D2A-4982-C983-3AB5A3E4C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8C51F-4DAB-1F68-8A94-CBB91D2ABF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Void search(int </a:t>
            </a:r>
            <a:r>
              <a:rPr lang="en-US" dirty="0" err="1"/>
              <a:t>key,struct</a:t>
            </a:r>
            <a:r>
              <a:rPr lang="en-US" dirty="0"/>
              <a:t> node **aptr)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SIZE;i</a:t>
            </a:r>
            <a:r>
              <a:rPr lang="en-US" dirty="0"/>
              <a:t>++)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if(aptr[</a:t>
            </a:r>
            <a:r>
              <a:rPr lang="en-US" sz="2000" dirty="0" err="1"/>
              <a:t>i</a:t>
            </a:r>
            <a:r>
              <a:rPr lang="en-US" sz="2000" dirty="0"/>
              <a:t>]-&gt;data==key)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	{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		printf(“key found”);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		return;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                       }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}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printf(“key is not found”);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     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BC6D70-6A5F-3400-C4AD-B22CB3DDF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DElete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A1ED98-F158-E297-CA90-35B8AF38A1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Void delete(int </a:t>
            </a:r>
            <a:r>
              <a:rPr lang="en-US" dirty="0" err="1"/>
              <a:t>key,struct</a:t>
            </a:r>
            <a:r>
              <a:rPr lang="en-US" dirty="0"/>
              <a:t> node **aptr)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struct node *p;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SIZE;i</a:t>
            </a:r>
            <a:r>
              <a:rPr lang="en-US" dirty="0"/>
              <a:t>++)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{    p=aptr[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if(aptr[</a:t>
            </a:r>
            <a:r>
              <a:rPr lang="en-US" sz="2000" dirty="0" err="1"/>
              <a:t>i</a:t>
            </a:r>
            <a:r>
              <a:rPr lang="en-US" sz="2000" dirty="0"/>
              <a:t>]-&gt;data==key)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	{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		free(aptr[</a:t>
            </a:r>
            <a:r>
              <a:rPr lang="en-US" sz="2000" dirty="0" err="1"/>
              <a:t>i</a:t>
            </a:r>
            <a:r>
              <a:rPr lang="en-US" sz="2000" dirty="0"/>
              <a:t>]);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		aptr[</a:t>
            </a:r>
            <a:r>
              <a:rPr lang="en-US" sz="2000" dirty="0" err="1"/>
              <a:t>i</a:t>
            </a:r>
            <a:r>
              <a:rPr lang="en-US" sz="2000" dirty="0"/>
              <a:t>]=NULL;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		return;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                  }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}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	printf(“node is not found”);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8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D9E24-6C31-AE63-AB67-E81AEBE35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422" y="1114532"/>
            <a:ext cx="4937760" cy="555242"/>
          </a:xfrm>
        </p:spPr>
        <p:txBody>
          <a:bodyPr/>
          <a:lstStyle/>
          <a:p>
            <a:pPr algn="ctr"/>
            <a:r>
              <a:rPr lang="en-US" dirty="0"/>
              <a:t>advantages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2885C-6E14-5F03-03C7-17F4F7F30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958" y="2059388"/>
            <a:ext cx="5112689" cy="28147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Hash table provides better synchronization than other data structures.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Hash tables are more efficient than search trees or other data structures.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Hashing provides constant time for searching, insertion, and deletion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Hash tables reduce code size.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A2693-61C6-98BD-46D5-BA717EE74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14531"/>
            <a:ext cx="4937760" cy="555242"/>
          </a:xfrm>
        </p:spPr>
        <p:txBody>
          <a:bodyPr/>
          <a:lstStyle/>
          <a:p>
            <a:pPr algn="ctr"/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D33A3-CCBA-0E2A-D581-103D3A3FD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059388"/>
            <a:ext cx="4937760" cy="2894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Hash table is inefficient when there are many collisions.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Hash table does not allow  Null values and duplicates.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Hash collisions are practically not be avoided for a large set of possible keys.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0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997D-B871-4CC9-8134-66FFB7DF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Hash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81BB-D3B5-533A-5771-F78052DA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File descriptor table.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Page table.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Cryptographic operations.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OTP generation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Password verification.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099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5CDF-3917-3B9F-866B-793B2A27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C045-701B-BB49-F19F-80587DFD6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https://en.wikipedia.org/wiki/Hash_table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608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A3CA-B3FA-A9EF-B7F3-4BE23F88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56668"/>
            <a:ext cx="10058400" cy="271242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Bradley Hand ITC" panose="03070402050302030203" pitchFamily="66" charset="0"/>
              </a:rPr>
              <a:t>THANK YOU…...</a:t>
            </a:r>
            <a:endParaRPr lang="en-IN" sz="48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E992-CC7F-9240-DE89-B2A3E41A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A2BA7-56E3-383B-091D-BE2604D2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Hashing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Types of hashing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Advantages and Disadvantages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Applications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72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710A-BA74-BEC6-24DC-FD0DAA7B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04275-C2BE-F5EB-3671-49B099C3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Hash table </a:t>
            </a:r>
            <a:r>
              <a:rPr lang="en-US" dirty="0"/>
              <a:t>is a type of data structure in which data is stored in the form of key-value pair.</a:t>
            </a:r>
          </a:p>
          <a:p>
            <a:pPr marL="0" indent="0">
              <a:buNone/>
            </a:pPr>
            <a:r>
              <a:rPr lang="en-US" dirty="0"/>
              <a:t>The data in the hash table is stored in an array of pointers format.</a:t>
            </a:r>
          </a:p>
          <a:p>
            <a:pPr marL="0" indent="0">
              <a:buNone/>
            </a:pPr>
            <a:r>
              <a:rPr lang="en-US" dirty="0"/>
              <a:t>It can be achieved by hashing.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D1168-418B-27BC-39E9-340648934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634540"/>
            <a:ext cx="57150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3E16-9FE1-03E7-A676-8CBD6B87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hashing?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C1CC-8112-E300-F160-B21A5F6E7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556"/>
            <a:ext cx="10515600" cy="430840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Hashing is a technique of mapping a large set of arbitrary data to tabular indexes using a hashing          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Hash function is an algorithm that produces an index of where a value can be stored or found in the hash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Hashing is a technique to convert a range of key values into a range of indexes in an array of pointers.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Especially it is a method for representing dictionaries for large datasets.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Types of hashing methods.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1. Division method.</a:t>
            </a:r>
          </a:p>
          <a:p>
            <a:pPr marL="0" indent="0">
              <a:buNone/>
            </a:pPr>
            <a:r>
              <a:rPr lang="en-IN" dirty="0"/>
              <a:t>	2. Mid square method.</a:t>
            </a:r>
          </a:p>
          <a:p>
            <a:pPr marL="0" indent="0">
              <a:buNone/>
            </a:pPr>
            <a:r>
              <a:rPr lang="en-IN" dirty="0"/>
              <a:t>	3. Folding method.</a:t>
            </a:r>
          </a:p>
          <a:p>
            <a:pPr marL="0" indent="0">
              <a:buNone/>
            </a:pPr>
            <a:r>
              <a:rPr lang="en-IN" dirty="0"/>
              <a:t>	4. Multiplication method.</a:t>
            </a:r>
          </a:p>
        </p:txBody>
      </p:sp>
    </p:spTree>
    <p:extLst>
      <p:ext uri="{BB962C8B-B14F-4D97-AF65-F5344CB8AC3E}">
        <p14:creationId xmlns:p14="http://schemas.microsoft.com/office/powerpoint/2010/main" val="232731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481F-8A89-1554-536A-38A1F8AF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hashing is needed?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C0FF-D4C8-AE32-DED4-1799ACDB6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 we store a large amount of data as per our requirement and for that data, we need to perform operations such as insertion, deletion and search.</a:t>
            </a:r>
          </a:p>
          <a:p>
            <a:r>
              <a:rPr lang="en-US" dirty="0"/>
              <a:t>Hashing gives a more secure and adjustable method of retrieving data as compared to any other data structure.</a:t>
            </a:r>
          </a:p>
          <a:p>
            <a:r>
              <a:rPr lang="en-US" dirty="0"/>
              <a:t>It is better than binary search and linear search.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07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A812-9AAE-8740-666A-61282A46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Hash code generation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249D9A-4EC2-587A-D5A8-CF0DEEB68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Division method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49D934-57CB-01EE-047A-292F728394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hashcode</a:t>
            </a:r>
            <a:r>
              <a:rPr lang="en-US" dirty="0"/>
              <a:t>(int key, int S)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key%S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015C00-354A-F795-42A8-FD305ABB0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Mid square method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2B2CD55-8528-E68E-DD49-D0208F7B7F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hashcode</a:t>
            </a:r>
            <a:r>
              <a:rPr lang="en-US" dirty="0"/>
              <a:t>(int key)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 key*key;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95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B29B-B252-F8BD-0C9D-8FA2CEBF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Hash code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64EFD-DF85-851D-BF2A-2D348D863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Folding method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F81E2-7F95-5272-E40A-9B6BC678A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935" y="2447162"/>
            <a:ext cx="4937760" cy="3378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 </a:t>
            </a:r>
            <a:r>
              <a:rPr lang="en-US" sz="1800" dirty="0" err="1"/>
              <a:t>hashcode</a:t>
            </a:r>
            <a:r>
              <a:rPr lang="en-US" sz="1800" dirty="0"/>
              <a:t>(int key)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int </a:t>
            </a:r>
            <a:r>
              <a:rPr lang="en-US" sz="1800" dirty="0" err="1"/>
              <a:t>i</a:t>
            </a:r>
            <a:r>
              <a:rPr lang="en-US" sz="1800" dirty="0"/>
              <a:t>=0;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while(key!=0)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</a:t>
            </a:r>
            <a:r>
              <a:rPr lang="en-US" sz="1800" dirty="0" err="1"/>
              <a:t>i</a:t>
            </a:r>
            <a:r>
              <a:rPr lang="en-US" sz="1800" dirty="0"/>
              <a:t>=i+key%10;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key=key/10;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return </a:t>
            </a:r>
            <a:r>
              <a:rPr lang="en-US" sz="1800" dirty="0" err="1"/>
              <a:t>i</a:t>
            </a:r>
            <a:r>
              <a:rPr lang="en-US" sz="1800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} </a:t>
            </a:r>
            <a:endParaRPr lang="en-IN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1F9EC-6869-D0F5-11B0-4FE722111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Multiplication method(note 0&lt;a&lt;1)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30718-2C6B-5F44-DB98-25F1225934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 </a:t>
            </a:r>
            <a:r>
              <a:rPr lang="en-US" dirty="0" err="1"/>
              <a:t>hashcode</a:t>
            </a:r>
            <a:r>
              <a:rPr lang="en-US" dirty="0"/>
              <a:t>(int </a:t>
            </a:r>
            <a:r>
              <a:rPr lang="en-US" dirty="0" err="1"/>
              <a:t>key,int</a:t>
            </a:r>
            <a:r>
              <a:rPr lang="en-US" dirty="0"/>
              <a:t> size)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int i;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float a=0.3;//assumption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=(size*(key*a%1));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return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82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1E8A49-5F04-4F8F-54D3-52682548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on hash table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6A1185-ECAE-1AD0-6577-BC5EB690B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53816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Insertion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Deletion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Display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  <a:p>
            <a:pPr marL="0" indent="0" algn="just">
              <a:buNone/>
            </a:pPr>
            <a:r>
              <a:rPr lang="en-US" dirty="0"/>
              <a:t> while inserting the key, it is stored in the index created by the hash function which is implemented in the program.</a:t>
            </a:r>
          </a:p>
          <a:p>
            <a:pPr marL="0" indent="0" algn="just">
              <a:buNone/>
            </a:pPr>
            <a:r>
              <a:rPr lang="en-US" dirty="0"/>
              <a:t>As the hash function creates the same index for different keys, we can’t add two to the same one. this is called collision </a:t>
            </a:r>
          </a:p>
          <a:p>
            <a:pPr marL="0" indent="0" algn="just">
              <a:buNone/>
            </a:pPr>
            <a:r>
              <a:rPr lang="en-US" dirty="0"/>
              <a:t>To overcome the collision occurrence, various hashing techniques are introduced.</a:t>
            </a:r>
          </a:p>
        </p:txBody>
      </p:sp>
    </p:spTree>
    <p:extLst>
      <p:ext uri="{BB962C8B-B14F-4D97-AF65-F5344CB8AC3E}">
        <p14:creationId xmlns:p14="http://schemas.microsoft.com/office/powerpoint/2010/main" val="22990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17AD-A64E-8F8C-9FED-DE794B46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hashing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E9E5-C696-FC54-E72A-6E5A86C60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Open hashing: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Open hashing is nothing but a hash table with a single linked list. It is implemented through chaining mechanism.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main drawback of open hashing is performance-related issues.</a:t>
            </a:r>
          </a:p>
          <a:p>
            <a:pPr marL="0" indent="0">
              <a:buNone/>
            </a:pPr>
            <a:r>
              <a:rPr lang="en-US" b="1" dirty="0"/>
              <a:t>Closed hashing:</a:t>
            </a:r>
          </a:p>
          <a:p>
            <a:pPr marL="0" indent="0">
              <a:buNone/>
            </a:pPr>
            <a:r>
              <a:rPr lang="en-US" dirty="0"/>
              <a:t>Closed hashing is nothing but storing the address of nodes within the table by using the below functions.</a:t>
            </a:r>
          </a:p>
          <a:p>
            <a:pPr marL="0" indent="0">
              <a:buNone/>
            </a:pPr>
            <a:r>
              <a:rPr lang="en-US" dirty="0"/>
              <a:t>	 1. linear probing ((h(k)+</a:t>
            </a:r>
            <a:r>
              <a:rPr lang="en-US" dirty="0" err="1"/>
              <a:t>i</a:t>
            </a:r>
            <a:r>
              <a:rPr lang="en-US" dirty="0"/>
              <a:t>)%size while </a:t>
            </a:r>
            <a:r>
              <a:rPr lang="en-US" dirty="0" err="1"/>
              <a:t>i</a:t>
            </a:r>
            <a:r>
              <a:rPr lang="en-US" dirty="0"/>
              <a:t>=1,2,3,4……….).</a:t>
            </a:r>
          </a:p>
          <a:p>
            <a:pPr marL="0" indent="0">
              <a:buNone/>
            </a:pPr>
            <a:r>
              <a:rPr lang="en-US" dirty="0"/>
              <a:t>	 2.quadratic probing ((h(k)+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)%size while </a:t>
            </a:r>
            <a:r>
              <a:rPr lang="en-US" dirty="0" err="1"/>
              <a:t>i</a:t>
            </a:r>
            <a:r>
              <a:rPr lang="en-US" dirty="0"/>
              <a:t>=1,2,3,4……).</a:t>
            </a:r>
          </a:p>
          <a:p>
            <a:pPr marL="0" indent="0">
              <a:buNone/>
            </a:pPr>
            <a:r>
              <a:rPr lang="en-US" dirty="0"/>
              <a:t>	 3. double hashing((h(k)+</a:t>
            </a:r>
            <a:r>
              <a:rPr lang="en-US" dirty="0" err="1"/>
              <a:t>i</a:t>
            </a:r>
            <a:r>
              <a:rPr lang="en-US" dirty="0"/>
              <a:t>*h(k))%size while </a:t>
            </a:r>
            <a:r>
              <a:rPr lang="en-US" dirty="0" err="1"/>
              <a:t>i</a:t>
            </a:r>
            <a:r>
              <a:rPr lang="en-US" dirty="0"/>
              <a:t>=1,2,3,4…….).</a:t>
            </a:r>
          </a:p>
        </p:txBody>
      </p:sp>
    </p:spTree>
    <p:extLst>
      <p:ext uri="{BB962C8B-B14F-4D97-AF65-F5344CB8AC3E}">
        <p14:creationId xmlns:p14="http://schemas.microsoft.com/office/powerpoint/2010/main" val="5562425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1144</TotalTime>
  <Words>1506</Words>
  <Application>Microsoft Office PowerPoint</Application>
  <PresentationFormat>Widescreen</PresentationFormat>
  <Paragraphs>240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Bradley Hand ITC</vt:lpstr>
      <vt:lpstr>Calibri</vt:lpstr>
      <vt:lpstr>Calibri Light</vt:lpstr>
      <vt:lpstr>Wingdings</vt:lpstr>
      <vt:lpstr>Retrospect</vt:lpstr>
      <vt:lpstr>   </vt:lpstr>
      <vt:lpstr>contents</vt:lpstr>
      <vt:lpstr>Introduction</vt:lpstr>
      <vt:lpstr>What is hashing?</vt:lpstr>
      <vt:lpstr>Why hashing is needed?</vt:lpstr>
      <vt:lpstr>Hash code generation</vt:lpstr>
      <vt:lpstr>Hash code generation</vt:lpstr>
      <vt:lpstr>Basic operations on hash table</vt:lpstr>
      <vt:lpstr>Types of hashing</vt:lpstr>
      <vt:lpstr>open hashing</vt:lpstr>
      <vt:lpstr>open hashing</vt:lpstr>
      <vt:lpstr>Closed hashing</vt:lpstr>
      <vt:lpstr>Closed hashing</vt:lpstr>
      <vt:lpstr>PowerPoint Presentation</vt:lpstr>
      <vt:lpstr>Applications of Hash table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HASHTABLE</dc:title>
  <dc:creator>konathala rakesh</dc:creator>
  <cp:lastModifiedBy>konathala rakesh</cp:lastModifiedBy>
  <cp:revision>7</cp:revision>
  <dcterms:created xsi:type="dcterms:W3CDTF">2023-01-21T08:14:50Z</dcterms:created>
  <dcterms:modified xsi:type="dcterms:W3CDTF">2023-01-22T12:52:21Z</dcterms:modified>
</cp:coreProperties>
</file>