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5" r:id="rId23"/>
    <p:sldId id="330" r:id="rId24"/>
    <p:sldId id="286" r:id="rId25"/>
    <p:sldId id="287" r:id="rId26"/>
    <p:sldId id="289" r:id="rId27"/>
    <p:sldId id="290" r:id="rId28"/>
    <p:sldId id="291" r:id="rId29"/>
    <p:sldId id="292" r:id="rId30"/>
    <p:sldId id="294" r:id="rId31"/>
    <p:sldId id="293" r:id="rId32"/>
    <p:sldId id="301" r:id="rId33"/>
    <p:sldId id="302" r:id="rId34"/>
    <p:sldId id="303" r:id="rId35"/>
    <p:sldId id="304" r:id="rId36"/>
    <p:sldId id="310" r:id="rId37"/>
    <p:sldId id="307" r:id="rId38"/>
    <p:sldId id="308" r:id="rId39"/>
    <p:sldId id="342" r:id="rId40"/>
    <p:sldId id="311" r:id="rId41"/>
    <p:sldId id="312" r:id="rId42"/>
    <p:sldId id="306" r:id="rId43"/>
    <p:sldId id="314" r:id="rId44"/>
    <p:sldId id="315" r:id="rId45"/>
    <p:sldId id="316" r:id="rId46"/>
    <p:sldId id="317" r:id="rId47"/>
    <p:sldId id="318" r:id="rId48"/>
    <p:sldId id="321" r:id="rId49"/>
    <p:sldId id="322" r:id="rId50"/>
    <p:sldId id="323" r:id="rId51"/>
    <p:sldId id="324" r:id="rId52"/>
    <p:sldId id="325" r:id="rId53"/>
    <p:sldId id="327" r:id="rId54"/>
    <p:sldId id="328" r:id="rId55"/>
    <p:sldId id="326" r:id="rId56"/>
    <p:sldId id="329" r:id="rId57"/>
    <p:sldId id="332" r:id="rId58"/>
    <p:sldId id="333" r:id="rId59"/>
    <p:sldId id="334" r:id="rId60"/>
    <p:sldId id="336" r:id="rId61"/>
    <p:sldId id="337" r:id="rId62"/>
    <p:sldId id="338" r:id="rId63"/>
    <p:sldId id="339" r:id="rId64"/>
    <p:sldId id="279" r:id="rId65"/>
    <p:sldId id="280" r:id="rId66"/>
    <p:sldId id="341"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C32253-D7E6-4616-8EBF-FB41D580444E}">
          <p14:sldIdLst>
            <p14:sldId id="256"/>
            <p14:sldId id="257"/>
            <p14:sldId id="258"/>
            <p14:sldId id="259"/>
            <p14:sldId id="260"/>
            <p14:sldId id="262"/>
            <p14:sldId id="264"/>
            <p14:sldId id="265"/>
            <p14:sldId id="266"/>
            <p14:sldId id="267"/>
            <p14:sldId id="268"/>
            <p14:sldId id="269"/>
            <p14:sldId id="270"/>
            <p14:sldId id="271"/>
            <p14:sldId id="272"/>
            <p14:sldId id="273"/>
            <p14:sldId id="274"/>
            <p14:sldId id="275"/>
            <p14:sldId id="276"/>
            <p14:sldId id="277"/>
            <p14:sldId id="278"/>
            <p14:sldId id="285"/>
            <p14:sldId id="330"/>
            <p14:sldId id="286"/>
            <p14:sldId id="287"/>
            <p14:sldId id="289"/>
            <p14:sldId id="290"/>
            <p14:sldId id="291"/>
            <p14:sldId id="292"/>
            <p14:sldId id="294"/>
            <p14:sldId id="293"/>
            <p14:sldId id="301"/>
            <p14:sldId id="302"/>
            <p14:sldId id="303"/>
            <p14:sldId id="304"/>
            <p14:sldId id="310"/>
            <p14:sldId id="307"/>
            <p14:sldId id="308"/>
            <p14:sldId id="342"/>
            <p14:sldId id="311"/>
            <p14:sldId id="312"/>
            <p14:sldId id="306"/>
            <p14:sldId id="314"/>
            <p14:sldId id="315"/>
            <p14:sldId id="316"/>
            <p14:sldId id="317"/>
            <p14:sldId id="318"/>
            <p14:sldId id="321"/>
            <p14:sldId id="322"/>
            <p14:sldId id="323"/>
            <p14:sldId id="324"/>
            <p14:sldId id="325"/>
            <p14:sldId id="327"/>
            <p14:sldId id="328"/>
            <p14:sldId id="326"/>
            <p14:sldId id="329"/>
            <p14:sldId id="332"/>
            <p14:sldId id="333"/>
            <p14:sldId id="334"/>
            <p14:sldId id="336"/>
            <p14:sldId id="337"/>
            <p14:sldId id="338"/>
            <p14:sldId id="339"/>
            <p14:sldId id="279"/>
            <p14:sldId id="280"/>
            <p14:sldId id="3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878" autoAdjust="0"/>
    <p:restoredTop sz="94660"/>
  </p:normalViewPr>
  <p:slideViewPr>
    <p:cSldViewPr snapToGrid="0">
      <p:cViewPr>
        <p:scale>
          <a:sx n="50" d="100"/>
          <a:sy n="50" d="100"/>
        </p:scale>
        <p:origin x="1205"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8FF9235-2F6D-414E-8C50-D71C14B39B98}" type="datetimeFigureOut">
              <a:rPr lang="en-IN" smtClean="0"/>
              <a:t>01-03-2023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77CC0B9D-C1AA-4991-9CA5-224C183FCC4C}" type="slidenum">
              <a:rPr lang="en-IN" smtClean="0"/>
              <a:t>‹#›</a:t>
            </a:fld>
            <a:endParaRPr lang="en-IN"/>
          </a:p>
        </p:txBody>
      </p:sp>
    </p:spTree>
    <p:extLst>
      <p:ext uri="{BB962C8B-B14F-4D97-AF65-F5344CB8AC3E}">
        <p14:creationId xmlns:p14="http://schemas.microsoft.com/office/powerpoint/2010/main" val="6293355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FF9235-2F6D-414E-8C50-D71C14B39B98}"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C0B9D-C1AA-4991-9CA5-224C183FCC4C}" type="slidenum">
              <a:rPr lang="en-IN" smtClean="0"/>
              <a:t>‹#›</a:t>
            </a:fld>
            <a:endParaRPr lang="en-IN"/>
          </a:p>
        </p:txBody>
      </p:sp>
    </p:spTree>
    <p:extLst>
      <p:ext uri="{BB962C8B-B14F-4D97-AF65-F5344CB8AC3E}">
        <p14:creationId xmlns:p14="http://schemas.microsoft.com/office/powerpoint/2010/main" val="166692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F9235-2F6D-414E-8C50-D71C14B39B98}"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C0B9D-C1AA-4991-9CA5-224C183FCC4C}" type="slidenum">
              <a:rPr lang="en-IN" smtClean="0"/>
              <a:t>‹#›</a:t>
            </a:fld>
            <a:endParaRPr lang="en-IN"/>
          </a:p>
        </p:txBody>
      </p:sp>
    </p:spTree>
    <p:extLst>
      <p:ext uri="{BB962C8B-B14F-4D97-AF65-F5344CB8AC3E}">
        <p14:creationId xmlns:p14="http://schemas.microsoft.com/office/powerpoint/2010/main" val="3872943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F9235-2F6D-414E-8C50-D71C14B39B98}"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C0B9D-C1AA-4991-9CA5-224C183FCC4C}" type="slidenum">
              <a:rPr lang="en-IN" smtClean="0"/>
              <a:t>‹#›</a:t>
            </a:fld>
            <a:endParaRPr lang="en-IN"/>
          </a:p>
        </p:txBody>
      </p:sp>
    </p:spTree>
    <p:extLst>
      <p:ext uri="{BB962C8B-B14F-4D97-AF65-F5344CB8AC3E}">
        <p14:creationId xmlns:p14="http://schemas.microsoft.com/office/powerpoint/2010/main" val="1537973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F9235-2F6D-414E-8C50-D71C14B39B98}"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C0B9D-C1AA-4991-9CA5-224C183FCC4C}" type="slidenum">
              <a:rPr lang="en-IN" smtClean="0"/>
              <a:t>‹#›</a:t>
            </a:fld>
            <a:endParaRPr lang="en-IN"/>
          </a:p>
        </p:txBody>
      </p:sp>
    </p:spTree>
    <p:extLst>
      <p:ext uri="{BB962C8B-B14F-4D97-AF65-F5344CB8AC3E}">
        <p14:creationId xmlns:p14="http://schemas.microsoft.com/office/powerpoint/2010/main" val="3825857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F9235-2F6D-414E-8C50-D71C14B39B98}"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C0B9D-C1AA-4991-9CA5-224C183FCC4C}" type="slidenum">
              <a:rPr lang="en-IN" smtClean="0"/>
              <a:t>‹#›</a:t>
            </a:fld>
            <a:endParaRPr lang="en-IN"/>
          </a:p>
        </p:txBody>
      </p:sp>
    </p:spTree>
    <p:extLst>
      <p:ext uri="{BB962C8B-B14F-4D97-AF65-F5344CB8AC3E}">
        <p14:creationId xmlns:p14="http://schemas.microsoft.com/office/powerpoint/2010/main" val="756047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F9235-2F6D-414E-8C50-D71C14B39B98}"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C0B9D-C1AA-4991-9CA5-224C183FCC4C}" type="slidenum">
              <a:rPr lang="en-IN" smtClean="0"/>
              <a:t>‹#›</a:t>
            </a:fld>
            <a:endParaRPr lang="en-IN"/>
          </a:p>
        </p:txBody>
      </p:sp>
    </p:spTree>
    <p:extLst>
      <p:ext uri="{BB962C8B-B14F-4D97-AF65-F5344CB8AC3E}">
        <p14:creationId xmlns:p14="http://schemas.microsoft.com/office/powerpoint/2010/main" val="313445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F9235-2F6D-414E-8C50-D71C14B39B98}"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C0B9D-C1AA-4991-9CA5-224C183FCC4C}"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00311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F9235-2F6D-414E-8C50-D71C14B39B98}"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C0B9D-C1AA-4991-9CA5-224C183FCC4C}" type="slidenum">
              <a:rPr lang="en-IN" smtClean="0"/>
              <a:t>‹#›</a:t>
            </a:fld>
            <a:endParaRPr lang="en-IN"/>
          </a:p>
        </p:txBody>
      </p:sp>
    </p:spTree>
    <p:extLst>
      <p:ext uri="{BB962C8B-B14F-4D97-AF65-F5344CB8AC3E}">
        <p14:creationId xmlns:p14="http://schemas.microsoft.com/office/powerpoint/2010/main" val="275256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F9235-2F6D-414E-8C50-D71C14B39B98}"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C0B9D-C1AA-4991-9CA5-224C183FCC4C}" type="slidenum">
              <a:rPr lang="en-IN" smtClean="0"/>
              <a:t>‹#›</a:t>
            </a:fld>
            <a:endParaRPr lang="en-IN"/>
          </a:p>
        </p:txBody>
      </p:sp>
    </p:spTree>
    <p:extLst>
      <p:ext uri="{BB962C8B-B14F-4D97-AF65-F5344CB8AC3E}">
        <p14:creationId xmlns:p14="http://schemas.microsoft.com/office/powerpoint/2010/main" val="133702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F9235-2F6D-414E-8C50-D71C14B39B98}"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C0B9D-C1AA-4991-9CA5-224C183FCC4C}" type="slidenum">
              <a:rPr lang="en-IN" smtClean="0"/>
              <a:t>‹#›</a:t>
            </a:fld>
            <a:endParaRPr lang="en-IN"/>
          </a:p>
        </p:txBody>
      </p:sp>
    </p:spTree>
    <p:extLst>
      <p:ext uri="{BB962C8B-B14F-4D97-AF65-F5344CB8AC3E}">
        <p14:creationId xmlns:p14="http://schemas.microsoft.com/office/powerpoint/2010/main" val="3658809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F9235-2F6D-414E-8C50-D71C14B39B98}"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C0B9D-C1AA-4991-9CA5-224C183FCC4C}" type="slidenum">
              <a:rPr lang="en-IN" smtClean="0"/>
              <a:t>‹#›</a:t>
            </a:fld>
            <a:endParaRPr lang="en-IN"/>
          </a:p>
        </p:txBody>
      </p:sp>
    </p:spTree>
    <p:extLst>
      <p:ext uri="{BB962C8B-B14F-4D97-AF65-F5344CB8AC3E}">
        <p14:creationId xmlns:p14="http://schemas.microsoft.com/office/powerpoint/2010/main" val="72723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F9235-2F6D-414E-8C50-D71C14B39B98}" type="datetimeFigureOut">
              <a:rPr lang="en-IN" smtClean="0"/>
              <a:t>01-03-2023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CC0B9D-C1AA-4991-9CA5-224C183FCC4C}" type="slidenum">
              <a:rPr lang="en-IN" smtClean="0"/>
              <a:t>‹#›</a:t>
            </a:fld>
            <a:endParaRPr lang="en-IN"/>
          </a:p>
        </p:txBody>
      </p:sp>
    </p:spTree>
    <p:extLst>
      <p:ext uri="{BB962C8B-B14F-4D97-AF65-F5344CB8AC3E}">
        <p14:creationId xmlns:p14="http://schemas.microsoft.com/office/powerpoint/2010/main" val="1293259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F9235-2F6D-414E-8C50-D71C14B39B98}" type="datetimeFigureOut">
              <a:rPr lang="en-IN" smtClean="0"/>
              <a:t>01-03-2023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CC0B9D-C1AA-4991-9CA5-224C183FCC4C}" type="slidenum">
              <a:rPr lang="en-IN" smtClean="0"/>
              <a:t>‹#›</a:t>
            </a:fld>
            <a:endParaRPr lang="en-IN"/>
          </a:p>
        </p:txBody>
      </p:sp>
    </p:spTree>
    <p:extLst>
      <p:ext uri="{BB962C8B-B14F-4D97-AF65-F5344CB8AC3E}">
        <p14:creationId xmlns:p14="http://schemas.microsoft.com/office/powerpoint/2010/main" val="62387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8FF9235-2F6D-414E-8C50-D71C14B39B98}" type="datetimeFigureOut">
              <a:rPr lang="en-IN" smtClean="0"/>
              <a:t>01-03-2023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CC0B9D-C1AA-4991-9CA5-224C183FCC4C}" type="slidenum">
              <a:rPr lang="en-IN" smtClean="0"/>
              <a:t>‹#›</a:t>
            </a:fld>
            <a:endParaRPr lang="en-IN"/>
          </a:p>
        </p:txBody>
      </p:sp>
    </p:spTree>
    <p:extLst>
      <p:ext uri="{BB962C8B-B14F-4D97-AF65-F5344CB8AC3E}">
        <p14:creationId xmlns:p14="http://schemas.microsoft.com/office/powerpoint/2010/main" val="348041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FF9235-2F6D-414E-8C50-D71C14B39B98}"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C0B9D-C1AA-4991-9CA5-224C183FCC4C}" type="slidenum">
              <a:rPr lang="en-IN" smtClean="0"/>
              <a:t>‹#›</a:t>
            </a:fld>
            <a:endParaRPr lang="en-IN"/>
          </a:p>
        </p:txBody>
      </p:sp>
    </p:spTree>
    <p:extLst>
      <p:ext uri="{BB962C8B-B14F-4D97-AF65-F5344CB8AC3E}">
        <p14:creationId xmlns:p14="http://schemas.microsoft.com/office/powerpoint/2010/main" val="1129637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FF9235-2F6D-414E-8C50-D71C14B39B98}"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C0B9D-C1AA-4991-9CA5-224C183FCC4C}" type="slidenum">
              <a:rPr lang="en-IN" smtClean="0"/>
              <a:t>‹#›</a:t>
            </a:fld>
            <a:endParaRPr lang="en-IN"/>
          </a:p>
        </p:txBody>
      </p:sp>
    </p:spTree>
    <p:extLst>
      <p:ext uri="{BB962C8B-B14F-4D97-AF65-F5344CB8AC3E}">
        <p14:creationId xmlns:p14="http://schemas.microsoft.com/office/powerpoint/2010/main" val="12453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FF9235-2F6D-414E-8C50-D71C14B39B98}" type="datetimeFigureOut">
              <a:rPr lang="en-IN" smtClean="0"/>
              <a:t>01-03-2023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CC0B9D-C1AA-4991-9CA5-224C183FCC4C}" type="slidenum">
              <a:rPr lang="en-IN" smtClean="0"/>
              <a:t>‹#›</a:t>
            </a:fld>
            <a:endParaRPr lang="en-IN"/>
          </a:p>
        </p:txBody>
      </p:sp>
    </p:spTree>
    <p:extLst>
      <p:ext uri="{BB962C8B-B14F-4D97-AF65-F5344CB8AC3E}">
        <p14:creationId xmlns:p14="http://schemas.microsoft.com/office/powerpoint/2010/main" val="991460845"/>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lixir.bootlin.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Linus_Torvalds" TargetMode="External"/><Relationship Id="rId13" Type="http://schemas.openxmlformats.org/officeDocument/2006/relationships/hyperlink" Target="https://en.wikipedia.org/wiki/GNU_General_Public_License" TargetMode="External"/><Relationship Id="rId18" Type="http://schemas.openxmlformats.org/officeDocument/2006/relationships/hyperlink" Target="https://en.wikipedia.org/wiki/Mobile_device" TargetMode="External"/><Relationship Id="rId3" Type="http://schemas.openxmlformats.org/officeDocument/2006/relationships/hyperlink" Target="https://en.wikipedia.org/wiki/Monolithic_kernel" TargetMode="External"/><Relationship Id="rId21" Type="http://schemas.openxmlformats.org/officeDocument/2006/relationships/hyperlink" Target="https://en.wikipedia.org/wiki/Server_(computing)" TargetMode="External"/><Relationship Id="rId7" Type="http://schemas.openxmlformats.org/officeDocument/2006/relationships/hyperlink" Target="https://en.wikipedia.org/wiki/Kernel_(operating_system)" TargetMode="External"/><Relationship Id="rId12" Type="http://schemas.openxmlformats.org/officeDocument/2006/relationships/hyperlink" Target="https://en.wikipedia.org/wiki/Unix" TargetMode="External"/><Relationship Id="rId17" Type="http://schemas.openxmlformats.org/officeDocument/2006/relationships/hyperlink" Target="https://en.wikipedia.org/wiki/Embedded_device" TargetMode="External"/><Relationship Id="rId2" Type="http://schemas.openxmlformats.org/officeDocument/2006/relationships/hyperlink" Target="https://en.wikipedia.org/wiki/Free_and_open-source_software" TargetMode="External"/><Relationship Id="rId16" Type="http://schemas.openxmlformats.org/officeDocument/2006/relationships/hyperlink" Target="https://en.wikipedia.org/wiki/Linux" TargetMode="External"/><Relationship Id="rId20" Type="http://schemas.openxmlformats.org/officeDocument/2006/relationships/hyperlink" Target="https://en.wikipedia.org/wiki/Personal_computer" TargetMode="External"/><Relationship Id="rId1" Type="http://schemas.openxmlformats.org/officeDocument/2006/relationships/slideLayout" Target="../slideLayouts/slideLayout2.xml"/><Relationship Id="rId6" Type="http://schemas.openxmlformats.org/officeDocument/2006/relationships/hyperlink" Target="https://en.wikipedia.org/wiki/Unix-like" TargetMode="External"/><Relationship Id="rId11" Type="http://schemas.openxmlformats.org/officeDocument/2006/relationships/hyperlink" Target="https://en.wikipedia.org/wiki/Free_software" TargetMode="External"/><Relationship Id="rId5" Type="http://schemas.openxmlformats.org/officeDocument/2006/relationships/hyperlink" Target="https://en.wikipedia.org/wiki/Computer_multitasking" TargetMode="External"/><Relationship Id="rId15" Type="http://schemas.openxmlformats.org/officeDocument/2006/relationships/hyperlink" Target="https://en.wikipedia.org/wiki/Linux_distributions" TargetMode="External"/><Relationship Id="rId23" Type="http://schemas.openxmlformats.org/officeDocument/2006/relationships/hyperlink" Target="https://en.wikipedia.org/wiki/Supercomputer" TargetMode="External"/><Relationship Id="rId10" Type="http://schemas.openxmlformats.org/officeDocument/2006/relationships/hyperlink" Target="https://en.wikipedia.org/wiki/GNU" TargetMode="External"/><Relationship Id="rId19" Type="http://schemas.openxmlformats.org/officeDocument/2006/relationships/hyperlink" Target="https://en.wikipedia.org/wiki/Android_(operating_system)" TargetMode="External"/><Relationship Id="rId4" Type="http://schemas.openxmlformats.org/officeDocument/2006/relationships/hyperlink" Target="https://en.wikipedia.org/wiki/Modular_programming" TargetMode="External"/><Relationship Id="rId9" Type="http://schemas.openxmlformats.org/officeDocument/2006/relationships/hyperlink" Target="https://en.wikipedia.org/wiki/Intel_80386" TargetMode="External"/><Relationship Id="rId14" Type="http://schemas.openxmlformats.org/officeDocument/2006/relationships/hyperlink" Target="https://en.wikipedia.org/wiki/GPL_compatibility" TargetMode="External"/><Relationship Id="rId22" Type="http://schemas.openxmlformats.org/officeDocument/2006/relationships/hyperlink" Target="https://en.wikipedia.org/wiki/Mainframe_computer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_(programming_language)" TargetMode="External"/><Relationship Id="rId7" Type="http://schemas.openxmlformats.org/officeDocument/2006/relationships/hyperlink" Target="https://en.wikipedia.org/wiki/Git" TargetMode="External"/><Relationship Id="rId2" Type="http://schemas.openxmlformats.org/officeDocument/2006/relationships/hyperlink" Target="https://en.wikipedia.org/wiki/GNU_Compiler_Collection" TargetMode="External"/><Relationship Id="rId1" Type="http://schemas.openxmlformats.org/officeDocument/2006/relationships/slideLayout" Target="../slideLayouts/slideLayout2.xml"/><Relationship Id="rId6" Type="http://schemas.openxmlformats.org/officeDocument/2006/relationships/hyperlink" Target="https://en.wikipedia.org/wiki/Linux_kernel_mailing_list" TargetMode="External"/><Relationship Id="rId5" Type="http://schemas.openxmlformats.org/officeDocument/2006/relationships/hyperlink" Target="https://en.wikipedia.org/wiki/Vmlinux" TargetMode="External"/><Relationship Id="rId4" Type="http://schemas.openxmlformats.org/officeDocument/2006/relationships/hyperlink" Target="https://en.wikipedia.org/wiki/Instruction_set_architectur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github.com/raspberrypi/linux"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embetronicx.com/" TargetMode="External"/><Relationship Id="rId2" Type="http://schemas.openxmlformats.org/officeDocument/2006/relationships/hyperlink" Target="https://bootlin.com/docs/" TargetMode="External"/><Relationship Id="rId1" Type="http://schemas.openxmlformats.org/officeDocument/2006/relationships/slideLayout" Target="../slideLayouts/slideLayout2.xml"/><Relationship Id="rId4" Type="http://schemas.openxmlformats.org/officeDocument/2006/relationships/hyperlink" Target="https://buildroot.or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kernel.org/pub/scm/linux/kernel/git/torvalds/linux.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7A97-7A97-CC8D-B4EC-5CF982DF4086}"/>
              </a:ext>
            </a:extLst>
          </p:cNvPr>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KERNEL COMPILATION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876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2EC2-1472-803D-85F7-55EA6D36ACBF}"/>
              </a:ext>
            </a:extLst>
          </p:cNvPr>
          <p:cNvSpPr>
            <a:spLocks noGrp="1"/>
          </p:cNvSpPr>
          <p:nvPr>
            <p:ph type="title"/>
          </p:nvPr>
        </p:nvSpPr>
        <p:spPr/>
        <p:txBody>
          <a:bodyPr>
            <a:normAutofit/>
          </a:bodyPr>
          <a:lstStyle/>
          <a:p>
            <a:r>
              <a:rPr lang="en-IN" sz="3200" b="1" dirty="0">
                <a:solidFill>
                  <a:srgbClr val="FFFF00"/>
                </a:solidFill>
                <a:latin typeface="Times New Roman" panose="02020603050405020304" pitchFamily="18" charset="0"/>
                <a:cs typeface="Times New Roman" panose="02020603050405020304" pitchFamily="18" charset="0"/>
              </a:rPr>
              <a:t>Going through Linux sources</a:t>
            </a:r>
          </a:p>
        </p:txBody>
      </p:sp>
      <p:sp>
        <p:nvSpPr>
          <p:cNvPr id="3" name="Content Placeholder 2">
            <a:extLst>
              <a:ext uri="{FF2B5EF4-FFF2-40B4-BE49-F238E27FC236}">
                <a16:creationId xmlns:a16="http://schemas.microsoft.com/office/drawing/2014/main" id="{36473115-3C4B-33B8-6170-8A4AD31821D0}"/>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Development tools:</a:t>
            </a:r>
          </a:p>
          <a:p>
            <a:pPr marL="0" indent="0">
              <a:buNone/>
            </a:pPr>
            <a:r>
              <a:rPr lang="en-US" sz="2000" dirty="0">
                <a:latin typeface="Times New Roman" panose="02020603050405020304" pitchFamily="18" charset="0"/>
                <a:cs typeface="Times New Roman" panose="02020603050405020304" pitchFamily="18" charset="0"/>
              </a:rPr>
              <a:t>• Any text editor will work </a:t>
            </a:r>
          </a:p>
          <a:p>
            <a:pPr marL="0" indent="0">
              <a:buNone/>
            </a:pPr>
            <a:r>
              <a:rPr lang="en-US" sz="2000" dirty="0">
                <a:latin typeface="Times New Roman" panose="02020603050405020304" pitchFamily="18" charset="0"/>
                <a:cs typeface="Times New Roman" panose="02020603050405020304" pitchFamily="18" charset="0"/>
              </a:rPr>
              <a:t>• Vim and Emacs support </a:t>
            </a:r>
            <a:r>
              <a:rPr lang="en-US" sz="2000" dirty="0" err="1">
                <a:latin typeface="Times New Roman" panose="02020603050405020304" pitchFamily="18" charset="0"/>
                <a:cs typeface="Times New Roman" panose="02020603050405020304" pitchFamily="18" charset="0"/>
              </a:rPr>
              <a:t>ctags</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cscope</a:t>
            </a:r>
            <a:r>
              <a:rPr lang="en-US" sz="2000" dirty="0">
                <a:latin typeface="Times New Roman" panose="02020603050405020304" pitchFamily="18" charset="0"/>
                <a:cs typeface="Times New Roman" panose="02020603050405020304" pitchFamily="18" charset="0"/>
              </a:rPr>
              <a:t> and therefore can help with symbol lookup and auto-completion. </a:t>
            </a:r>
          </a:p>
          <a:p>
            <a:pPr marL="0" indent="0">
              <a:buNone/>
            </a:pPr>
            <a:r>
              <a:rPr lang="en-US" sz="2000" dirty="0">
                <a:latin typeface="Times New Roman" panose="02020603050405020304" pitchFamily="18" charset="0"/>
                <a:cs typeface="Times New Roman" panose="02020603050405020304" pitchFamily="18" charset="0"/>
              </a:rPr>
              <a:t>• It’s also possible to use more elaborate IDEs to develop kernel code, like Visual Studio Code.</a:t>
            </a:r>
          </a:p>
          <a:p>
            <a:r>
              <a:rPr lang="en-US" sz="2000" dirty="0">
                <a:latin typeface="Times New Roman" panose="02020603050405020304" pitchFamily="18" charset="0"/>
                <a:cs typeface="Times New Roman" panose="02020603050405020304" pitchFamily="18" charset="0"/>
              </a:rPr>
              <a:t>Powerful web browsing:</a:t>
            </a:r>
          </a:p>
          <a:p>
            <a:r>
              <a:rPr lang="en-US" sz="2000" dirty="0">
                <a:latin typeface="Times New Roman" panose="02020603050405020304" pitchFamily="18" charset="0"/>
                <a:cs typeface="Times New Roman" panose="02020603050405020304" pitchFamily="18" charset="0"/>
              </a:rPr>
              <a:t> Elixir Generic source indexing tool and code browser for C and C++.</a:t>
            </a:r>
          </a:p>
          <a:p>
            <a:pPr marL="0" indent="0">
              <a:buNone/>
            </a:pPr>
            <a:r>
              <a:rPr lang="en-US" sz="2000" dirty="0">
                <a:latin typeface="Times New Roman" panose="02020603050405020304" pitchFamily="18" charset="0"/>
                <a:cs typeface="Times New Roman" panose="02020603050405020304" pitchFamily="18" charset="0"/>
              </a:rPr>
              <a:t>• Very easy to find symbols declaration/implementation/usage Try out </a:t>
            </a:r>
            <a:r>
              <a:rPr lang="en-US" sz="2000" dirty="0">
                <a:latin typeface="Times New Roman" panose="02020603050405020304" pitchFamily="18" charset="0"/>
                <a:cs typeface="Times New Roman" panose="02020603050405020304" pitchFamily="18" charset="0"/>
                <a:hlinkClick r:id="rId2"/>
              </a:rPr>
              <a:t>https://elixir.bootlin.com</a:t>
            </a:r>
            <a:r>
              <a:rPr lang="en-US" sz="2000" dirty="0">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16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832D-428D-D5A1-6EAC-54A5F3DFF49B}"/>
              </a:ext>
            </a:extLst>
          </p:cNvPr>
          <p:cNvSpPr>
            <a:spLocks noGrp="1"/>
          </p:cNvSpPr>
          <p:nvPr>
            <p:ph type="title"/>
          </p:nvPr>
        </p:nvSpPr>
        <p:spPr/>
        <p:txBody>
          <a:bodyPr>
            <a:normAutofit/>
          </a:bodyPr>
          <a:lstStyle/>
          <a:p>
            <a:r>
              <a:rPr lang="en-US" sz="3200" b="1" dirty="0" err="1">
                <a:solidFill>
                  <a:srgbClr val="FFFF00"/>
                </a:solidFill>
                <a:latin typeface="Times New Roman" panose="02020603050405020304" pitchFamily="18" charset="0"/>
                <a:cs typeface="Times New Roman" panose="02020603050405020304" pitchFamily="18" charset="0"/>
              </a:rPr>
              <a:t>bootlin</a:t>
            </a:r>
            <a:endParaRPr lang="en-IN" sz="3200" b="1" dirty="0">
              <a:solidFill>
                <a:srgbClr val="FFFF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562F16B-B71F-F2A1-34E0-40773FBBC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6454" y="1802167"/>
            <a:ext cx="8131945" cy="4243525"/>
          </a:xfrm>
        </p:spPr>
      </p:pic>
    </p:spTree>
    <p:extLst>
      <p:ext uri="{BB962C8B-B14F-4D97-AF65-F5344CB8AC3E}">
        <p14:creationId xmlns:p14="http://schemas.microsoft.com/office/powerpoint/2010/main" val="9311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119-97B7-9FEC-1299-461343948A77}"/>
              </a:ext>
            </a:extLst>
          </p:cNvPr>
          <p:cNvSpPr>
            <a:spLocks noGrp="1"/>
          </p:cNvSpPr>
          <p:nvPr>
            <p:ph type="title"/>
          </p:nvPr>
        </p:nvSpPr>
        <p:spPr>
          <a:xfrm>
            <a:off x="563880" y="220563"/>
            <a:ext cx="9860280" cy="1065848"/>
          </a:xfrm>
        </p:spPr>
        <p:txBody>
          <a:bodyPr>
            <a:normAutofit/>
          </a:bodyPr>
          <a:lstStyle/>
          <a:p>
            <a:r>
              <a:rPr lang="en-IN" sz="3200" b="1" dirty="0">
                <a:solidFill>
                  <a:srgbClr val="FFFF00"/>
                </a:solidFill>
                <a:latin typeface="Times New Roman" panose="02020603050405020304" pitchFamily="18" charset="0"/>
                <a:cs typeface="Times New Roman" panose="02020603050405020304" pitchFamily="18" charset="0"/>
              </a:rPr>
              <a:t>Linux kernel sources structure</a:t>
            </a:r>
          </a:p>
        </p:txBody>
      </p:sp>
      <p:sp>
        <p:nvSpPr>
          <p:cNvPr id="3" name="Content Placeholder 2">
            <a:extLst>
              <a:ext uri="{FF2B5EF4-FFF2-40B4-BE49-F238E27FC236}">
                <a16:creationId xmlns:a16="http://schemas.microsoft.com/office/drawing/2014/main" id="{47A57422-F250-F232-13AE-B199F732AE40}"/>
              </a:ext>
            </a:extLst>
          </p:cNvPr>
          <p:cNvSpPr>
            <a:spLocks noGrp="1"/>
          </p:cNvSpPr>
          <p:nvPr>
            <p:ph idx="1"/>
          </p:nvPr>
        </p:nvSpPr>
        <p:spPr>
          <a:xfrm>
            <a:off x="701040" y="2231291"/>
            <a:ext cx="2560320" cy="3983078"/>
          </a:xfrm>
        </p:spPr>
        <p:txBody>
          <a:bodyPr>
            <a:normAutofit fontScale="92500" lnSpcReduction="20000"/>
          </a:bodyPr>
          <a:lstStyle/>
          <a:p>
            <a:r>
              <a:rPr lang="en-IN" sz="2000" dirty="0">
                <a:latin typeface="Times New Roman" panose="02020603050405020304" pitchFamily="18" charset="0"/>
                <a:cs typeface="Times New Roman" panose="02020603050405020304" pitchFamily="18" charset="0"/>
              </a:rPr>
              <a:t>▶ drivers/: 61.1% </a:t>
            </a:r>
          </a:p>
          <a:p>
            <a:r>
              <a:rPr lang="en-IN" sz="2000" dirty="0">
                <a:latin typeface="Times New Roman" panose="02020603050405020304" pitchFamily="18" charset="0"/>
                <a:cs typeface="Times New Roman" panose="02020603050405020304" pitchFamily="18" charset="0"/>
              </a:rPr>
              <a:t>▶ arch/: 11.6% </a:t>
            </a:r>
          </a:p>
          <a:p>
            <a:r>
              <a:rPr lang="en-IN" sz="2000" dirty="0">
                <a:latin typeface="Times New Roman" panose="02020603050405020304" pitchFamily="18" charset="0"/>
                <a:cs typeface="Times New Roman" panose="02020603050405020304" pitchFamily="18" charset="0"/>
              </a:rPr>
              <a:t>▶ fs/: 4.4%</a:t>
            </a:r>
          </a:p>
          <a:p>
            <a:r>
              <a:rPr lang="en-IN" sz="2000" dirty="0">
                <a:latin typeface="Times New Roman" panose="02020603050405020304" pitchFamily="18" charset="0"/>
                <a:cs typeface="Times New Roman" panose="02020603050405020304" pitchFamily="18" charset="0"/>
              </a:rPr>
              <a:t> ▶ sound/: 4.1% </a:t>
            </a:r>
          </a:p>
          <a:p>
            <a:r>
              <a:rPr lang="en-IN" sz="2000" dirty="0">
                <a:latin typeface="Times New Roman" panose="02020603050405020304" pitchFamily="18" charset="0"/>
                <a:cs typeface="Times New Roman" panose="02020603050405020304" pitchFamily="18" charset="0"/>
              </a:rPr>
              <a:t>▶ tools/: 3.9% </a:t>
            </a:r>
          </a:p>
          <a:p>
            <a:r>
              <a:rPr lang="en-IN" sz="2000" dirty="0">
                <a:latin typeface="Times New Roman" panose="02020603050405020304" pitchFamily="18" charset="0"/>
                <a:cs typeface="Times New Roman" panose="02020603050405020304" pitchFamily="18" charset="0"/>
              </a:rPr>
              <a:t>▶ net/: 3.7% </a:t>
            </a:r>
          </a:p>
          <a:p>
            <a:r>
              <a:rPr lang="en-IN" sz="2000" dirty="0">
                <a:latin typeface="Times New Roman" panose="02020603050405020304" pitchFamily="18" charset="0"/>
                <a:cs typeface="Times New Roman" panose="02020603050405020304" pitchFamily="18" charset="0"/>
              </a:rPr>
              <a:t>▶ include/: 3.5% </a:t>
            </a:r>
          </a:p>
          <a:p>
            <a:r>
              <a:rPr lang="en-IN" sz="2000" dirty="0">
                <a:latin typeface="Times New Roman" panose="02020603050405020304" pitchFamily="18" charset="0"/>
                <a:cs typeface="Times New Roman" panose="02020603050405020304" pitchFamily="18" charset="0"/>
              </a:rPr>
              <a:t>▶ kernel/: 1.3% </a:t>
            </a:r>
          </a:p>
          <a:p>
            <a:r>
              <a:rPr lang="en-IN" sz="2000" dirty="0">
                <a:latin typeface="Times New Roman" panose="02020603050405020304" pitchFamily="18" charset="0"/>
                <a:cs typeface="Times New Roman" panose="02020603050405020304" pitchFamily="18" charset="0"/>
              </a:rPr>
              <a:t>▶ certs/: </a:t>
            </a:r>
          </a:p>
          <a:p>
            <a:r>
              <a:rPr lang="en-IN" sz="2000" dirty="0">
                <a:latin typeface="Times New Roman" panose="02020603050405020304" pitchFamily="18" charset="0"/>
                <a:cs typeface="Times New Roman" panose="02020603050405020304" pitchFamily="18" charset="0"/>
              </a:rPr>
              <a:t>0.0% Doc                                    and bindings</a:t>
            </a:r>
          </a:p>
        </p:txBody>
      </p:sp>
      <p:sp>
        <p:nvSpPr>
          <p:cNvPr id="5" name="TextBox 4">
            <a:extLst>
              <a:ext uri="{FF2B5EF4-FFF2-40B4-BE49-F238E27FC236}">
                <a16:creationId xmlns:a16="http://schemas.microsoft.com/office/drawing/2014/main" id="{91214132-1A6A-1983-41BB-05A4997D3FB7}"/>
              </a:ext>
            </a:extLst>
          </p:cNvPr>
          <p:cNvSpPr txBox="1"/>
          <p:nvPr/>
        </p:nvSpPr>
        <p:spPr>
          <a:xfrm>
            <a:off x="4145280" y="2231291"/>
            <a:ext cx="2971800" cy="409342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lib/: 0.7%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usr</a:t>
            </a:r>
            <a:r>
              <a:rPr lang="en-IN" sz="2000" dirty="0">
                <a:latin typeface="Times New Roman" panose="02020603050405020304" pitchFamily="18" charset="0"/>
                <a:cs typeface="Times New Roman" panose="02020603050405020304" pitchFamily="18" charset="0"/>
              </a:rPr>
              <a:t>/: 0.6%</a:t>
            </a:r>
          </a:p>
          <a:p>
            <a:r>
              <a:rPr lang="en-IN" sz="2000" dirty="0">
                <a:latin typeface="Times New Roman" panose="02020603050405020304" pitchFamily="18" charset="0"/>
                <a:cs typeface="Times New Roman" panose="02020603050405020304" pitchFamily="18" charset="0"/>
              </a:rPr>
              <a:t>▶ mm/: 0.5% </a:t>
            </a:r>
          </a:p>
          <a:p>
            <a:r>
              <a:rPr lang="en-IN" sz="2000" dirty="0">
                <a:latin typeface="Times New Roman" panose="02020603050405020304" pitchFamily="18" charset="0"/>
                <a:cs typeface="Times New Roman" panose="02020603050405020304" pitchFamily="18" charset="0"/>
              </a:rPr>
              <a:t>▶ scripts/: 0.4% </a:t>
            </a:r>
          </a:p>
          <a:p>
            <a:r>
              <a:rPr lang="en-IN" sz="2000" dirty="0">
                <a:latin typeface="Times New Roman" panose="02020603050405020304" pitchFamily="18" charset="0"/>
                <a:cs typeface="Times New Roman" panose="02020603050405020304" pitchFamily="18" charset="0"/>
              </a:rPr>
              <a:t>▶ security/: 0.3% </a:t>
            </a:r>
          </a:p>
          <a:p>
            <a:r>
              <a:rPr lang="en-IN" sz="2000" dirty="0">
                <a:latin typeface="Times New Roman" panose="02020603050405020304" pitchFamily="18" charset="0"/>
                <a:cs typeface="Times New Roman" panose="02020603050405020304" pitchFamily="18" charset="0"/>
              </a:rPr>
              <a:t>▶ crypto/: 0.3%</a:t>
            </a:r>
          </a:p>
          <a:p>
            <a:r>
              <a:rPr lang="en-IN" sz="2000" dirty="0">
                <a:latin typeface="Times New Roman" panose="02020603050405020304" pitchFamily="18" charset="0"/>
                <a:cs typeface="Times New Roman" panose="02020603050405020304" pitchFamily="18" charset="0"/>
              </a:rPr>
              <a:t>▶ block/: 0.2% </a:t>
            </a:r>
          </a:p>
          <a:p>
            <a:r>
              <a:rPr lang="en-IN" sz="2000" dirty="0">
                <a:latin typeface="Times New Roman" panose="02020603050405020304" pitchFamily="18" charset="0"/>
                <a:cs typeface="Times New Roman" panose="02020603050405020304" pitchFamily="18" charset="0"/>
              </a:rPr>
              <a:t>▶ samples/: 0.1%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ipc</a:t>
            </a:r>
            <a:r>
              <a:rPr lang="en-IN" sz="2000" dirty="0">
                <a:latin typeface="Times New Roman" panose="02020603050405020304" pitchFamily="18" charset="0"/>
                <a:cs typeface="Times New Roman" panose="02020603050405020304" pitchFamily="18" charset="0"/>
              </a:rPr>
              <a:t>/: 0.0%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virt</a:t>
            </a:r>
            <a:r>
              <a:rPr lang="en-IN" sz="2000" dirty="0">
                <a:latin typeface="Times New Roman" panose="02020603050405020304" pitchFamily="18" charset="0"/>
                <a:cs typeface="Times New Roman" panose="02020603050405020304" pitchFamily="18" charset="0"/>
              </a:rPr>
              <a:t>/: 0.0%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init</a:t>
            </a:r>
            <a:r>
              <a:rPr lang="en-IN" sz="2000" dirty="0">
                <a:latin typeface="Times New Roman" panose="02020603050405020304" pitchFamily="18" charset="0"/>
                <a:cs typeface="Times New Roman" panose="02020603050405020304" pitchFamily="18" charset="0"/>
              </a:rPr>
              <a:t>/: 0.0% </a:t>
            </a:r>
          </a:p>
          <a:p>
            <a:r>
              <a:rPr lang="en-IN" sz="2000" dirty="0">
                <a:latin typeface="Times New Roman" panose="02020603050405020304" pitchFamily="18" charset="0"/>
                <a:cs typeface="Times New Roman" panose="02020603050405020304" pitchFamily="18" charset="0"/>
              </a:rPr>
              <a:t>▶ certs/: 0.0% Doc and bindings: </a:t>
            </a:r>
          </a:p>
        </p:txBody>
      </p:sp>
      <p:sp>
        <p:nvSpPr>
          <p:cNvPr id="6" name="TextBox 5">
            <a:extLst>
              <a:ext uri="{FF2B5EF4-FFF2-40B4-BE49-F238E27FC236}">
                <a16:creationId xmlns:a16="http://schemas.microsoft.com/office/drawing/2014/main" id="{6916E036-801C-1EC3-F059-22AF30C92CC5}"/>
              </a:ext>
            </a:extLst>
          </p:cNvPr>
          <p:cNvSpPr txBox="1"/>
          <p:nvPr/>
        </p:nvSpPr>
        <p:spPr>
          <a:xfrm>
            <a:off x="8001000" y="2283262"/>
            <a:ext cx="3596640" cy="286232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Documentation/:</a:t>
            </a:r>
          </a:p>
          <a:p>
            <a:r>
              <a:rPr lang="en-IN" sz="2000" dirty="0">
                <a:latin typeface="Times New Roman" panose="02020603050405020304" pitchFamily="18" charset="0"/>
                <a:cs typeface="Times New Roman" panose="02020603050405020304" pitchFamily="18" charset="0"/>
              </a:rPr>
              <a:t>     3.4% Build system files: </a:t>
            </a:r>
          </a:p>
          <a:p>
            <a:r>
              <a:rPr lang="en-IN" sz="2000" dirty="0">
                <a:latin typeface="Times New Roman" panose="02020603050405020304" pitchFamily="18" charset="0"/>
                <a:cs typeface="Times New Roman" panose="02020603050405020304" pitchFamily="18" charset="0"/>
              </a:rPr>
              <a:t>▶ Kbuild </a:t>
            </a:r>
          </a:p>
          <a:p>
            <a:r>
              <a:rPr lang="en-IN" sz="2000" dirty="0">
                <a:latin typeface="Times New Roman" panose="02020603050405020304" pitchFamily="18" charset="0"/>
                <a:cs typeface="Times New Roman" panose="02020603050405020304" pitchFamily="18" charset="0"/>
              </a:rPr>
              <a:t>▶ Kconfig </a:t>
            </a:r>
          </a:p>
          <a:p>
            <a:r>
              <a:rPr lang="en-IN" sz="2000" dirty="0">
                <a:latin typeface="Times New Roman" panose="02020603050405020304" pitchFamily="18" charset="0"/>
                <a:cs typeface="Times New Roman" panose="02020603050405020304" pitchFamily="18" charset="0"/>
              </a:rPr>
              <a:t>▶ Makefile Other files: </a:t>
            </a:r>
          </a:p>
          <a:p>
            <a:r>
              <a:rPr lang="en-IN" sz="2000" dirty="0">
                <a:latin typeface="Times New Roman" panose="02020603050405020304" pitchFamily="18" charset="0"/>
                <a:cs typeface="Times New Roman" panose="02020603050405020304" pitchFamily="18" charset="0"/>
              </a:rPr>
              <a:t>▶ COPYING </a:t>
            </a:r>
          </a:p>
          <a:p>
            <a:r>
              <a:rPr lang="en-IN" sz="2000" dirty="0">
                <a:latin typeface="Times New Roman" panose="02020603050405020304" pitchFamily="18" charset="0"/>
                <a:cs typeface="Times New Roman" panose="02020603050405020304" pitchFamily="18" charset="0"/>
              </a:rPr>
              <a:t>▶ CREDITS</a:t>
            </a:r>
          </a:p>
          <a:p>
            <a:r>
              <a:rPr lang="en-IN" sz="2000" dirty="0">
                <a:latin typeface="Times New Roman" panose="02020603050405020304" pitchFamily="18" charset="0"/>
                <a:cs typeface="Times New Roman" panose="02020603050405020304" pitchFamily="18" charset="0"/>
              </a:rPr>
              <a:t>▶ MAINTAINERS </a:t>
            </a:r>
          </a:p>
          <a:p>
            <a:r>
              <a:rPr lang="en-IN" sz="2000" dirty="0">
                <a:latin typeface="Times New Roman" panose="02020603050405020304" pitchFamily="18" charset="0"/>
                <a:cs typeface="Times New Roman" panose="02020603050405020304" pitchFamily="18" charset="0"/>
              </a:rPr>
              <a:t>▶ README</a:t>
            </a:r>
          </a:p>
        </p:txBody>
      </p:sp>
      <p:sp>
        <p:nvSpPr>
          <p:cNvPr id="8" name="TextBox 7">
            <a:extLst>
              <a:ext uri="{FF2B5EF4-FFF2-40B4-BE49-F238E27FC236}">
                <a16:creationId xmlns:a16="http://schemas.microsoft.com/office/drawing/2014/main" id="{57C3EF24-913B-AE22-4B65-6E5CCAC909D3}"/>
              </a:ext>
            </a:extLst>
          </p:cNvPr>
          <p:cNvSpPr txBox="1"/>
          <p:nvPr/>
        </p:nvSpPr>
        <p:spPr>
          <a:xfrm>
            <a:off x="655319" y="1165443"/>
            <a:ext cx="10344113" cy="830997"/>
          </a:xfrm>
          <a:prstGeom prst="rect">
            <a:avLst/>
          </a:prstGeom>
          <a:noFill/>
        </p:spPr>
        <p:txBody>
          <a:bodyPr wrap="square" rtlCol="0">
            <a:spAutoFit/>
          </a:bodyPr>
          <a:lstStyle/>
          <a:p>
            <a:pPr marL="0" indent="0">
              <a:buNone/>
            </a:pPr>
            <a:r>
              <a:rPr lang="en-IN" sz="2400" b="1" dirty="0"/>
              <a:t>As of kernel version v5.18 (in percentage of total number of lines). </a:t>
            </a:r>
          </a:p>
          <a:p>
            <a:pPr marL="0" indent="0">
              <a:buNone/>
            </a:pPr>
            <a:r>
              <a:rPr lang="en-IN" sz="2400" b="1" dirty="0"/>
              <a:t>Source code: </a:t>
            </a:r>
          </a:p>
        </p:txBody>
      </p:sp>
    </p:spTree>
    <p:extLst>
      <p:ext uri="{BB962C8B-B14F-4D97-AF65-F5344CB8AC3E}">
        <p14:creationId xmlns:p14="http://schemas.microsoft.com/office/powerpoint/2010/main" val="17305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6ABB-2CA1-17EA-99F4-8C364AD0D07E}"/>
              </a:ext>
            </a:extLst>
          </p:cNvPr>
          <p:cNvSpPr>
            <a:spLocks noGrp="1"/>
          </p:cNvSpPr>
          <p:nvPr>
            <p:ph type="title"/>
          </p:nvPr>
        </p:nvSpPr>
        <p:spPr/>
        <p:txBody>
          <a:bodyPr>
            <a:normAutofit/>
          </a:bodyPr>
          <a:lstStyle/>
          <a:p>
            <a:pPr algn="r"/>
            <a:r>
              <a:rPr lang="en-US" sz="3200" b="1" dirty="0" err="1">
                <a:latin typeface="Times New Roman" panose="02020603050405020304" pitchFamily="18" charset="0"/>
                <a:cs typeface="Times New Roman" panose="02020603050405020304" pitchFamily="18" charset="0"/>
              </a:rPr>
              <a:t>Contd</a:t>
            </a:r>
            <a:r>
              <a:rPr lang="en-US" sz="3200" b="1" dirty="0">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7F99FB-8F60-E8C0-3883-0EC6930AA0A3}"/>
              </a:ext>
            </a:extLst>
          </p:cNvPr>
          <p:cNvSpPr>
            <a:spLocks noGrp="1"/>
          </p:cNvSpPr>
          <p:nvPr>
            <p:ph idx="1"/>
          </p:nvPr>
        </p:nvSpPr>
        <p:spPr>
          <a:xfrm>
            <a:off x="838200" y="1539297"/>
            <a:ext cx="10515600" cy="4939160"/>
          </a:xfrm>
        </p:spPr>
        <p:txBody>
          <a:bodyPr>
            <a:noAutofit/>
          </a:bodyPr>
          <a:lstStyle/>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usr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src</a:t>
            </a:r>
            <a:r>
              <a:rPr lang="en-US" sz="2000" dirty="0">
                <a:latin typeface="Times New Roman" panose="02020603050405020304" pitchFamily="18" charset="0"/>
                <a:cs typeface="Times New Roman" panose="02020603050405020304" pitchFamily="18" charset="0"/>
              </a:rPr>
              <a:t> -&gt;kernel header files.</a:t>
            </a:r>
          </a:p>
          <a:p>
            <a:r>
              <a:rPr lang="en-US" sz="2000" dirty="0">
                <a:latin typeface="Times New Roman" panose="02020603050405020304" pitchFamily="18" charset="0"/>
                <a:cs typeface="Times New Roman" panose="02020603050405020304" pitchFamily="18" charset="0"/>
              </a:rPr>
              <a:t>Linux kernel headers are different from user level applications header files.</a:t>
            </a:r>
          </a:p>
          <a:p>
            <a:r>
              <a:rPr lang="en-US" sz="2000" dirty="0">
                <a:latin typeface="Times New Roman" panose="02020603050405020304" pitchFamily="18" charset="0"/>
                <a:cs typeface="Times New Roman" panose="02020603050405020304" pitchFamily="18" charset="0"/>
              </a:rPr>
              <a:t>The entire linux kernel source code is written in ‘c’ lang. A little bit assembly language is used for </a:t>
            </a:r>
            <a:r>
              <a:rPr lang="en-US" sz="2000" dirty="0" err="1">
                <a:latin typeface="Times New Roman" panose="02020603050405020304" pitchFamily="18" charset="0"/>
                <a:cs typeface="Times New Roman" panose="02020603050405020304" pitchFamily="18" charset="0"/>
              </a:rPr>
              <a:t>cpu</a:t>
            </a:r>
            <a:r>
              <a:rPr lang="en-US" sz="2000" dirty="0">
                <a:latin typeface="Times New Roman" panose="02020603050405020304" pitchFamily="18" charset="0"/>
                <a:cs typeface="Times New Roman" panose="02020603050405020304" pitchFamily="18" charset="0"/>
              </a:rPr>
              <a:t> and machine initialization and exceptions and for critical library routine.</a:t>
            </a:r>
          </a:p>
          <a:p>
            <a:r>
              <a:rPr lang="en-US" sz="2000" dirty="0">
                <a:latin typeface="Times New Roman" panose="02020603050405020304" pitchFamily="18" charset="0"/>
                <a:cs typeface="Times New Roman" panose="02020603050405020304" pitchFamily="18" charset="0"/>
              </a:rPr>
              <a:t>No “</a:t>
            </a:r>
            <a:r>
              <a:rPr lang="en-US" sz="2000" dirty="0" err="1">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is used.</a:t>
            </a:r>
          </a:p>
          <a:p>
            <a:r>
              <a:rPr lang="en-US" sz="2000" dirty="0">
                <a:latin typeface="Times New Roman" panose="02020603050405020304" pitchFamily="18" charset="0"/>
                <a:cs typeface="Times New Roman" panose="02020603050405020304" pitchFamily="18" charset="0"/>
              </a:rPr>
              <a:t>To compile this kernel source code we cannot use online ANSI C compilers.</a:t>
            </a:r>
          </a:p>
          <a:p>
            <a:r>
              <a:rPr lang="en-US" sz="2000" dirty="0" err="1">
                <a:latin typeface="Times New Roman" panose="02020603050405020304" pitchFamily="18" charset="0"/>
                <a:cs typeface="Times New Roman" panose="02020603050405020304" pitchFamily="18" charset="0"/>
              </a:rPr>
              <a:t>So,we</a:t>
            </a:r>
            <a:r>
              <a:rPr lang="en-US" sz="2000" dirty="0">
                <a:latin typeface="Times New Roman" panose="02020603050405020304" pitchFamily="18" charset="0"/>
                <a:cs typeface="Times New Roman" panose="02020603050405020304" pitchFamily="18" charset="0"/>
              </a:rPr>
              <a:t> have to download separate tool chain for the target boards.</a:t>
            </a:r>
          </a:p>
          <a:p>
            <a:r>
              <a:rPr lang="en-US" sz="2000" dirty="0">
                <a:latin typeface="Times New Roman" panose="02020603050405020304" pitchFamily="18" charset="0"/>
                <a:cs typeface="Times New Roman" panose="02020603050405020304" pitchFamily="18" charset="0"/>
              </a:rPr>
              <a:t>In kernel source code no c library is </a:t>
            </a:r>
            <a:r>
              <a:rPr lang="en-US" sz="2000" dirty="0" err="1">
                <a:latin typeface="Times New Roman" panose="02020603050405020304" pitchFamily="18" charset="0"/>
                <a:cs typeface="Times New Roman" panose="02020603050405020304" pitchFamily="18" charset="0"/>
              </a:rPr>
              <a:t>used.that</a:t>
            </a:r>
            <a:r>
              <a:rPr lang="en-US" sz="2000" dirty="0">
                <a:latin typeface="Times New Roman" panose="02020603050405020304" pitchFamily="18" charset="0"/>
                <a:cs typeface="Times New Roman" panose="02020603050405020304" pitchFamily="18" charset="0"/>
              </a:rPr>
              <a:t> means we cannot use user level c library functions in kernel code.</a:t>
            </a:r>
          </a:p>
          <a:p>
            <a:r>
              <a:rPr lang="en-US" sz="2000" dirty="0">
                <a:latin typeface="Times New Roman" panose="02020603050405020304" pitchFamily="18" charset="0"/>
                <a:cs typeface="Times New Roman" panose="02020603050405020304" pitchFamily="18" charset="0"/>
              </a:rPr>
              <a:t>In kernel source code every directory contains one Make file and </a:t>
            </a:r>
            <a:r>
              <a:rPr lang="en-US" sz="2000" dirty="0" err="1">
                <a:latin typeface="Times New Roman" panose="02020603050405020304" pitchFamily="18" charset="0"/>
                <a:cs typeface="Times New Roman" panose="02020603050405020304" pitchFamily="18" charset="0"/>
              </a:rPr>
              <a:t>kconfig</a:t>
            </a:r>
            <a:r>
              <a:rPr lang="en-US" sz="2000" dirty="0">
                <a:latin typeface="Times New Roman" panose="02020603050405020304" pitchFamily="18" charset="0"/>
                <a:cs typeface="Times New Roman" panose="02020603050405020304" pitchFamily="18" charset="0"/>
              </a:rPr>
              <a:t> file.</a:t>
            </a:r>
          </a:p>
          <a:p>
            <a:r>
              <a:rPr lang="en-US" sz="2000" dirty="0">
                <a:latin typeface="Times New Roman" panose="02020603050405020304" pitchFamily="18" charset="0"/>
                <a:cs typeface="Times New Roman" panose="02020603050405020304" pitchFamily="18" charset="0"/>
              </a:rPr>
              <a:t>Linux kernel source code is designed to be portable that means the same source is used for different architectures.</a:t>
            </a:r>
          </a:p>
          <a:p>
            <a:r>
              <a:rPr lang="en-US" sz="2000" dirty="0">
                <a:latin typeface="Times New Roman" panose="02020603050405020304" pitchFamily="18" charset="0"/>
                <a:cs typeface="Times New Roman" panose="02020603050405020304" pitchFamily="18" charset="0"/>
              </a:rPr>
              <a:t>Kernel will have its own set of kernel functions similar to user level c library functions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448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76E9-EB1D-E196-7DD0-DAAF2EBDC22E}"/>
              </a:ext>
            </a:extLst>
          </p:cNvPr>
          <p:cNvSpPr>
            <a:spLocks noGrp="1"/>
          </p:cNvSpPr>
          <p:nvPr>
            <p:ph type="title"/>
          </p:nvPr>
        </p:nvSpPr>
        <p:spPr/>
        <p:txBody>
          <a:bodyPr>
            <a:normAutofit/>
          </a:bodyPr>
          <a:lstStyle/>
          <a:p>
            <a:r>
              <a:rPr lang="en-IN" sz="3200" b="1" dirty="0">
                <a:solidFill>
                  <a:srgbClr val="FFFF00"/>
                </a:solidFill>
                <a:latin typeface="Times New Roman" panose="02020603050405020304" pitchFamily="18" charset="0"/>
                <a:cs typeface="Times New Roman" panose="02020603050405020304" pitchFamily="18" charset="0"/>
              </a:rPr>
              <a:t>Kernel memory constraints</a:t>
            </a:r>
          </a:p>
        </p:txBody>
      </p:sp>
      <p:sp>
        <p:nvSpPr>
          <p:cNvPr id="3" name="Content Placeholder 2">
            <a:extLst>
              <a:ext uri="{FF2B5EF4-FFF2-40B4-BE49-F238E27FC236}">
                <a16:creationId xmlns:a16="http://schemas.microsoft.com/office/drawing/2014/main" id="{375D30C7-2503-AFC7-40DD-2AFF01FB4352}"/>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No memory protection</a:t>
            </a:r>
          </a:p>
          <a:p>
            <a:r>
              <a:rPr lang="en-US" sz="2000" dirty="0">
                <a:latin typeface="Times New Roman" panose="02020603050405020304" pitchFamily="18" charset="0"/>
                <a:cs typeface="Times New Roman" panose="02020603050405020304" pitchFamily="18" charset="0"/>
              </a:rPr>
              <a:t> The kernel doesn’t try to recover from </a:t>
            </a:r>
            <a:r>
              <a:rPr lang="en-US" sz="2000" dirty="0" err="1">
                <a:latin typeface="Times New Roman" panose="02020603050405020304" pitchFamily="18" charset="0"/>
                <a:cs typeface="Times New Roman" panose="02020603050405020304" pitchFamily="18" charset="0"/>
              </a:rPr>
              <a:t>attemps</a:t>
            </a:r>
            <a:r>
              <a:rPr lang="en-US" sz="2000" dirty="0">
                <a:latin typeface="Times New Roman" panose="02020603050405020304" pitchFamily="18" charset="0"/>
                <a:cs typeface="Times New Roman" panose="02020603050405020304" pitchFamily="18" charset="0"/>
              </a:rPr>
              <a:t> to access illegal memory locations. It just dumps oops messages on the system console. </a:t>
            </a:r>
          </a:p>
          <a:p>
            <a:r>
              <a:rPr lang="en-US" sz="2000" dirty="0">
                <a:latin typeface="Times New Roman" panose="02020603050405020304" pitchFamily="18" charset="0"/>
                <a:cs typeface="Times New Roman" panose="02020603050405020304" pitchFamily="18" charset="0"/>
              </a:rPr>
              <a:t> Fixed size stack (8 or 4 KB). Unlike in user space, no mechanism was implemented to make it grow. Don’t use recursion! </a:t>
            </a:r>
          </a:p>
          <a:p>
            <a:r>
              <a:rPr lang="en-US" sz="2000" dirty="0">
                <a:latin typeface="Times New Roman" panose="02020603050405020304" pitchFamily="18" charset="0"/>
                <a:cs typeface="Times New Roman" panose="02020603050405020304" pitchFamily="18" charset="0"/>
              </a:rPr>
              <a:t> Swapping is not implemented for kernel memory either (except </a:t>
            </a:r>
            <a:r>
              <a:rPr lang="en-US" sz="2000" dirty="0" err="1">
                <a:latin typeface="Times New Roman" panose="02020603050405020304" pitchFamily="18" charset="0"/>
                <a:cs typeface="Times New Roman" panose="02020603050405020304" pitchFamily="18" charset="0"/>
              </a:rPr>
              <a:t>tmpfs</a:t>
            </a:r>
            <a:r>
              <a:rPr lang="en-US" sz="2000" dirty="0">
                <a:latin typeface="Times New Roman" panose="02020603050405020304" pitchFamily="18" charset="0"/>
                <a:cs typeface="Times New Roman" panose="02020603050405020304" pitchFamily="18" charset="0"/>
              </a:rPr>
              <a:t> which lives completely in the page cache and on swap)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05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1ED1-E724-38D8-EC2D-7E1F1594DAB0}"/>
              </a:ext>
            </a:extLst>
          </p:cNvPr>
          <p:cNvSpPr>
            <a:spLocks noGrp="1"/>
          </p:cNvSpPr>
          <p:nvPr>
            <p:ph type="title"/>
          </p:nvPr>
        </p:nvSpPr>
        <p:spPr/>
        <p:txBody>
          <a:bodyPr>
            <a:normAutofit/>
          </a:bodyPr>
          <a:lstStyle/>
          <a:p>
            <a:r>
              <a:rPr lang="en-IN" sz="3200" b="1" dirty="0">
                <a:solidFill>
                  <a:srgbClr val="FFFF00"/>
                </a:solidFill>
                <a:latin typeface="Times New Roman" panose="02020603050405020304" pitchFamily="18" charset="0"/>
                <a:cs typeface="Times New Roman" panose="02020603050405020304" pitchFamily="18" charset="0"/>
              </a:rPr>
              <a:t>Linux kernel licensing</a:t>
            </a:r>
          </a:p>
        </p:txBody>
      </p:sp>
      <p:sp>
        <p:nvSpPr>
          <p:cNvPr id="3" name="Content Placeholder 2">
            <a:extLst>
              <a:ext uri="{FF2B5EF4-FFF2-40B4-BE49-F238E27FC236}">
                <a16:creationId xmlns:a16="http://schemas.microsoft.com/office/drawing/2014/main" id="{4D5DB7B6-7DFC-FC1A-18D2-C6E62AF40AD3}"/>
              </a:ext>
            </a:extLst>
          </p:cNvPr>
          <p:cNvSpPr>
            <a:spLocks noGrp="1"/>
          </p:cNvSpPr>
          <p:nvPr>
            <p:ph idx="1"/>
          </p:nvPr>
        </p:nvSpPr>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The Linux kernel is licensed under the GNU General Public License version 2</a:t>
            </a:r>
          </a:p>
          <a:p>
            <a:pPr marL="0" indent="0">
              <a:buNone/>
            </a:pPr>
            <a:r>
              <a:rPr lang="en-US" sz="2000" dirty="0">
                <a:latin typeface="Times New Roman" panose="02020603050405020304" pitchFamily="18" charset="0"/>
                <a:cs typeface="Times New Roman" panose="02020603050405020304" pitchFamily="18" charset="0"/>
              </a:rPr>
              <a:t> • This license gives you the right to use, study, modify and share the software freely</a:t>
            </a:r>
          </a:p>
          <a:p>
            <a:r>
              <a:rPr lang="en-US" sz="2000" dirty="0">
                <a:latin typeface="Times New Roman" panose="02020603050405020304" pitchFamily="18" charset="0"/>
                <a:cs typeface="Times New Roman" panose="02020603050405020304" pitchFamily="18" charset="0"/>
              </a:rPr>
              <a:t> However, when the software is redistributed, either modified or unmodified, the GPL requires that you redistribute the software under the same license, with the source code </a:t>
            </a:r>
          </a:p>
          <a:p>
            <a:pPr marL="0" indent="0">
              <a:buNone/>
            </a:pPr>
            <a:r>
              <a:rPr lang="en-US" sz="2000" dirty="0">
                <a:latin typeface="Times New Roman" panose="02020603050405020304" pitchFamily="18" charset="0"/>
                <a:cs typeface="Times New Roman" panose="02020603050405020304" pitchFamily="18" charset="0"/>
              </a:rPr>
              <a:t>• If modifications are made to the Linux kernel (for example to adapt it to your hardware), it is a derivative work of the kernel, and therefore must be released under GPLv2.</a:t>
            </a:r>
          </a:p>
          <a:p>
            <a:r>
              <a:rPr lang="en-US" sz="2000" dirty="0">
                <a:latin typeface="Times New Roman" panose="02020603050405020304" pitchFamily="18" charset="0"/>
                <a:cs typeface="Times New Roman" panose="02020603050405020304" pitchFamily="18" charset="0"/>
              </a:rPr>
              <a:t>The GPL license has been successfully enforced in courts: https://en.wikipedia.org/wiki/Gpl-violations.org#Notable_victories </a:t>
            </a:r>
          </a:p>
          <a:p>
            <a:r>
              <a:rPr lang="en-US" sz="2000" dirty="0">
                <a:latin typeface="Times New Roman" panose="02020603050405020304" pitchFamily="18" charset="0"/>
                <a:cs typeface="Times New Roman" panose="02020603050405020304" pitchFamily="18" charset="0"/>
              </a:rPr>
              <a:t>However, you’re only required to do so</a:t>
            </a:r>
          </a:p>
          <a:p>
            <a:pPr marL="0" indent="0">
              <a:buNone/>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rPr>
              <a:t>At the time the device starts to be distributed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rPr>
              <a:t>To your customers, not to the entire world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077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590D-3DD9-4837-8F7E-94FBD6F50445}"/>
              </a:ext>
            </a:extLst>
          </p:cNvPr>
          <p:cNvSpPr>
            <a:spLocks noGrp="1"/>
          </p:cNvSpPr>
          <p:nvPr>
            <p:ph type="title"/>
          </p:nvPr>
        </p:nvSpPr>
        <p:spPr/>
        <p:txBody>
          <a:bodyPr>
            <a:normAutofit/>
          </a:bodyPr>
          <a:lstStyle/>
          <a:p>
            <a:r>
              <a:rPr lang="en-US" sz="3200" b="1" dirty="0">
                <a:solidFill>
                  <a:srgbClr val="FFFF00"/>
                </a:solidFill>
                <a:latin typeface="Times New Roman" panose="02020603050405020304" pitchFamily="18" charset="0"/>
                <a:cs typeface="Times New Roman" panose="02020603050405020304" pitchFamily="18" charset="0"/>
              </a:rPr>
              <a:t>Proprietary code and the kernel </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0F0E87-BCF9-1CDC-6151-7CCCF4D5FDF6}"/>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It is illegal to distribute a binary kernel that includes statically compiled proprietary drivers</a:t>
            </a:r>
          </a:p>
          <a:p>
            <a:r>
              <a:rPr lang="en-US" sz="2000" dirty="0">
                <a:latin typeface="Times New Roman" panose="02020603050405020304" pitchFamily="18" charset="0"/>
                <a:cs typeface="Times New Roman" panose="02020603050405020304" pitchFamily="18" charset="0"/>
              </a:rPr>
              <a:t>The kernel modules are a gray area: unclear if they are legal or not</a:t>
            </a:r>
          </a:p>
          <a:p>
            <a:pPr marL="0" indent="0">
              <a:buNone/>
            </a:pPr>
            <a:r>
              <a:rPr lang="en-US" sz="2000" dirty="0">
                <a:latin typeface="Times New Roman" panose="02020603050405020304" pitchFamily="18" charset="0"/>
                <a:cs typeface="Times New Roman" panose="02020603050405020304" pitchFamily="18" charset="0"/>
              </a:rPr>
              <a:t> • The general opinion of the kernel community is that proprietary modules are bad: process/kernel-driver-statement</a:t>
            </a:r>
          </a:p>
          <a:p>
            <a:pPr marL="0" indent="0">
              <a:buNone/>
            </a:pPr>
            <a:r>
              <a:rPr lang="en-US" sz="2000" dirty="0">
                <a:latin typeface="Times New Roman" panose="02020603050405020304" pitchFamily="18" charset="0"/>
                <a:cs typeface="Times New Roman" panose="02020603050405020304" pitchFamily="18" charset="0"/>
              </a:rPr>
              <a:t> • From a legal point of view, each driver is probably a different case: </a:t>
            </a:r>
          </a:p>
          <a:p>
            <a:pPr marL="0" indent="0">
              <a:buNone/>
            </a:pPr>
            <a:r>
              <a:rPr lang="en-US" sz="2000" dirty="0">
                <a:latin typeface="Times New Roman" panose="02020603050405020304" pitchFamily="18" charset="0"/>
                <a:cs typeface="Times New Roman" panose="02020603050405020304" pitchFamily="18" charset="0"/>
              </a:rPr>
              <a:t>Are they derived works of the kernel? </a:t>
            </a:r>
          </a:p>
          <a:p>
            <a:r>
              <a:rPr lang="en-US" sz="2000" dirty="0">
                <a:latin typeface="Times New Roman" panose="02020603050405020304" pitchFamily="18" charset="0"/>
                <a:cs typeface="Times New Roman" panose="02020603050405020304" pitchFamily="18" charset="0"/>
              </a:rPr>
              <a:t> Are they designed to be used with another operating system?</a:t>
            </a:r>
          </a:p>
          <a:p>
            <a:r>
              <a:rPr lang="en-US" sz="2000" dirty="0">
                <a:latin typeface="Times New Roman" panose="02020603050405020304" pitchFamily="18" charset="0"/>
                <a:cs typeface="Times New Roman" panose="02020603050405020304" pitchFamily="18" charset="0"/>
              </a:rPr>
              <a:t> Is it really useful to keep drivers secret anyway?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081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EAB9-AD40-8708-D648-D256095EECAC}"/>
              </a:ext>
            </a:extLst>
          </p:cNvPr>
          <p:cNvSpPr>
            <a:spLocks noGrp="1"/>
          </p:cNvSpPr>
          <p:nvPr>
            <p:ph type="title"/>
          </p:nvPr>
        </p:nvSpPr>
        <p:spPr/>
        <p:txBody>
          <a:bodyPr>
            <a:normAutofit/>
          </a:bodyPr>
          <a:lstStyle/>
          <a:p>
            <a:r>
              <a:rPr lang="en-IN" sz="3200" b="1" dirty="0">
                <a:solidFill>
                  <a:srgbClr val="FFFF00"/>
                </a:solidFill>
                <a:latin typeface="Times New Roman" panose="02020603050405020304" pitchFamily="18" charset="0"/>
                <a:cs typeface="Times New Roman" panose="02020603050405020304" pitchFamily="18" charset="0"/>
              </a:rPr>
              <a:t>Advantages of GPL drivers </a:t>
            </a:r>
          </a:p>
        </p:txBody>
      </p:sp>
      <p:sp>
        <p:nvSpPr>
          <p:cNvPr id="3" name="Content Placeholder 2">
            <a:extLst>
              <a:ext uri="{FF2B5EF4-FFF2-40B4-BE49-F238E27FC236}">
                <a16:creationId xmlns:a16="http://schemas.microsoft.com/office/drawing/2014/main" id="{E705FC60-6086-0759-0D54-CF78CC8620C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 You don’t have to write your driver from scratch. </a:t>
            </a:r>
          </a:p>
          <a:p>
            <a:r>
              <a:rPr lang="en-US" sz="2000" dirty="0">
                <a:latin typeface="Times New Roman" panose="02020603050405020304" pitchFamily="18" charset="0"/>
                <a:cs typeface="Times New Roman" panose="02020603050405020304" pitchFamily="18" charset="0"/>
              </a:rPr>
              <a:t>You can reuse code from similar free software drivers. </a:t>
            </a:r>
          </a:p>
          <a:p>
            <a:r>
              <a:rPr lang="en-US" sz="2000" dirty="0">
                <a:latin typeface="Times New Roman" panose="02020603050405020304" pitchFamily="18" charset="0"/>
                <a:cs typeface="Times New Roman" panose="02020603050405020304" pitchFamily="18" charset="0"/>
              </a:rPr>
              <a:t> Your drivers can be freely and easily shipped by others (for example by Linux distributions or embedded Linux build systems). </a:t>
            </a:r>
          </a:p>
          <a:p>
            <a:r>
              <a:rPr lang="en-US" sz="2000" dirty="0">
                <a:latin typeface="Times New Roman" panose="02020603050405020304" pitchFamily="18" charset="0"/>
                <a:cs typeface="Times New Roman" panose="02020603050405020304" pitchFamily="18" charset="0"/>
              </a:rPr>
              <a:t> Legal certainty, you are sure that a GPL driver is fine from a legal point of view.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406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C014-9093-AC61-4597-B01AC8938C3F}"/>
              </a:ext>
            </a:extLst>
          </p:cNvPr>
          <p:cNvSpPr>
            <a:spLocks noGrp="1"/>
          </p:cNvSpPr>
          <p:nvPr>
            <p:ph type="title"/>
          </p:nvPr>
        </p:nvSpPr>
        <p:spPr/>
        <p:txBody>
          <a:bodyPr>
            <a:normAutofit/>
          </a:bodyPr>
          <a:lstStyle/>
          <a:p>
            <a:r>
              <a:rPr lang="en-US" sz="3200" b="1" dirty="0">
                <a:solidFill>
                  <a:srgbClr val="FFFF00"/>
                </a:solidFill>
                <a:latin typeface="Times New Roman" panose="02020603050405020304" pitchFamily="18" charset="0"/>
                <a:cs typeface="Times New Roman" panose="02020603050405020304" pitchFamily="18" charset="0"/>
              </a:rPr>
              <a:t>Advantages of mainlining your kernel drivers</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AFB3F8-6B0C-A928-4DC8-8D8A76B6FEB5}"/>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community, reviewers and maintainers will review your code before accepting it, offering you the opportunity to enhance it and understand better the internal APIs.</a:t>
            </a:r>
          </a:p>
          <a:p>
            <a:r>
              <a:rPr lang="en-US" sz="2000" dirty="0">
                <a:latin typeface="Times New Roman" panose="02020603050405020304" pitchFamily="18" charset="0"/>
                <a:cs typeface="Times New Roman" panose="02020603050405020304" pitchFamily="18" charset="0"/>
              </a:rPr>
              <a:t> Once accepted, you will get cost-free bug and security fixes, support for new features, and general improvements. </a:t>
            </a:r>
          </a:p>
          <a:p>
            <a:r>
              <a:rPr lang="en-US" sz="2000" dirty="0">
                <a:latin typeface="Times New Roman" panose="02020603050405020304" pitchFamily="18" charset="0"/>
                <a:cs typeface="Times New Roman" panose="02020603050405020304" pitchFamily="18" charset="0"/>
              </a:rPr>
              <a:t> Your work will automatically follow the API changes. </a:t>
            </a:r>
          </a:p>
          <a:p>
            <a:r>
              <a:rPr lang="en-US" sz="2000" dirty="0">
                <a:latin typeface="Times New Roman" panose="02020603050405020304" pitchFamily="18" charset="0"/>
                <a:cs typeface="Times New Roman" panose="02020603050405020304" pitchFamily="18" charset="0"/>
              </a:rPr>
              <a:t> Accessing your code will be much easier for users. </a:t>
            </a:r>
          </a:p>
          <a:p>
            <a:r>
              <a:rPr lang="en-US" sz="2000" dirty="0">
                <a:latin typeface="Times New Roman" panose="02020603050405020304" pitchFamily="18" charset="0"/>
                <a:cs typeface="Times New Roman" panose="02020603050405020304" pitchFamily="18" charset="0"/>
              </a:rPr>
              <a:t> Your code will remain valid no matter the kernel version. This will for sure reduce your maintenance and support work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305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5D83-469B-C8C4-54E2-14E3E7BBD819}"/>
              </a:ext>
            </a:extLst>
          </p:cNvPr>
          <p:cNvSpPr>
            <a:spLocks noGrp="1"/>
          </p:cNvSpPr>
          <p:nvPr>
            <p:ph type="title"/>
          </p:nvPr>
        </p:nvSpPr>
        <p:spPr/>
        <p:txBody>
          <a:bodyPr>
            <a:normAutofit/>
          </a:bodyPr>
          <a:lstStyle/>
          <a:p>
            <a:r>
              <a:rPr lang="en-IN" sz="3200" b="1" dirty="0">
                <a:solidFill>
                  <a:srgbClr val="FFFF00"/>
                </a:solidFill>
                <a:latin typeface="Times New Roman" panose="02020603050405020304" pitchFamily="18" charset="0"/>
                <a:cs typeface="Times New Roman" panose="02020603050405020304" pitchFamily="18" charset="0"/>
              </a:rPr>
              <a:t>User space device drivers</a:t>
            </a:r>
          </a:p>
        </p:txBody>
      </p:sp>
      <p:sp>
        <p:nvSpPr>
          <p:cNvPr id="3" name="Content Placeholder 2">
            <a:extLst>
              <a:ext uri="{FF2B5EF4-FFF2-40B4-BE49-F238E27FC236}">
                <a16:creationId xmlns:a16="http://schemas.microsoft.com/office/drawing/2014/main" id="{C6217ED1-AD81-C53D-28BA-804869A6E45F}"/>
              </a:ext>
            </a:extLst>
          </p:cNvPr>
          <p:cNvSpPr>
            <a:spLocks noGrp="1"/>
          </p:cNvSpPr>
          <p:nvPr>
            <p:ph idx="1"/>
          </p:nvPr>
        </p:nvSpPr>
        <p:spPr>
          <a:xfrm>
            <a:off x="838200" y="1825625"/>
            <a:ext cx="10515600" cy="4912526"/>
          </a:xfrm>
        </p:spPr>
        <p:txBody>
          <a:bodyPr>
            <a:normAutofit lnSpcReduction="10000"/>
          </a:bodyPr>
          <a:lstStyle/>
          <a:p>
            <a:pPr marL="0" indent="0">
              <a:buNone/>
            </a:pPr>
            <a:r>
              <a:rPr lang="en-US" sz="2400" b="1" dirty="0">
                <a:solidFill>
                  <a:srgbClr val="FFFF00"/>
                </a:solidFill>
                <a:latin typeface="Times New Roman" panose="02020603050405020304" pitchFamily="18" charset="0"/>
                <a:cs typeface="Times New Roman" panose="02020603050405020304" pitchFamily="18" charset="0"/>
              </a:rPr>
              <a:t>Advantages</a:t>
            </a:r>
            <a:endParaRPr lang="en-US" sz="2000" b="1" dirty="0">
              <a:solidFill>
                <a:srgbClr val="FFFF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No need for kernel coding skills.</a:t>
            </a:r>
          </a:p>
          <a:p>
            <a:r>
              <a:rPr lang="en-US" sz="2000" dirty="0">
                <a:latin typeface="Times New Roman" panose="02020603050405020304" pitchFamily="18" charset="0"/>
                <a:cs typeface="Times New Roman" panose="02020603050405020304" pitchFamily="18" charset="0"/>
              </a:rPr>
              <a:t>  Drivers can be written in any language, even Perl!</a:t>
            </a:r>
          </a:p>
          <a:p>
            <a:r>
              <a:rPr lang="en-US" sz="2000" dirty="0">
                <a:latin typeface="Times New Roman" panose="02020603050405020304" pitchFamily="18" charset="0"/>
                <a:cs typeface="Times New Roman" panose="02020603050405020304" pitchFamily="18" charset="0"/>
              </a:rPr>
              <a:t> Drivers can be kept proprietary. </a:t>
            </a:r>
          </a:p>
          <a:p>
            <a:r>
              <a:rPr lang="en-US" sz="2000" dirty="0">
                <a:latin typeface="Times New Roman" panose="02020603050405020304" pitchFamily="18" charset="0"/>
                <a:cs typeface="Times New Roman" panose="02020603050405020304" pitchFamily="18" charset="0"/>
              </a:rPr>
              <a:t> Driver code can be killed and debugged. Cannot crash the kernel. </a:t>
            </a:r>
          </a:p>
          <a:p>
            <a:r>
              <a:rPr lang="en-US" sz="2000" dirty="0">
                <a:latin typeface="Times New Roman" panose="02020603050405020304" pitchFamily="18" charset="0"/>
                <a:cs typeface="Times New Roman" panose="02020603050405020304" pitchFamily="18" charset="0"/>
              </a:rPr>
              <a:t> Can use floating-point computation. Potentially higher performance, especially for memory-mapped devices, thanks to the avoidance of system calls.</a:t>
            </a:r>
          </a:p>
          <a:p>
            <a:pPr marL="0" indent="0">
              <a:buNone/>
            </a:pPr>
            <a:r>
              <a:rPr lang="en-US" sz="2000" dirty="0">
                <a:solidFill>
                  <a:srgbClr val="FFFF00"/>
                </a:solidFill>
                <a:latin typeface="Times New Roman" panose="02020603050405020304" pitchFamily="18" charset="0"/>
                <a:cs typeface="Times New Roman" panose="02020603050405020304" pitchFamily="18" charset="0"/>
              </a:rPr>
              <a:t> </a:t>
            </a:r>
            <a:r>
              <a:rPr lang="en-US" sz="2000" b="1" dirty="0">
                <a:solidFill>
                  <a:srgbClr val="FFFF00"/>
                </a:solidFill>
                <a:latin typeface="Times New Roman" panose="02020603050405020304" pitchFamily="18" charset="0"/>
                <a:cs typeface="Times New Roman" panose="02020603050405020304" pitchFamily="18" charset="0"/>
              </a:rPr>
              <a:t>Drawbacks</a:t>
            </a:r>
          </a:p>
          <a:p>
            <a:r>
              <a:rPr lang="en-US" sz="2000" dirty="0">
                <a:latin typeface="Times New Roman" panose="02020603050405020304" pitchFamily="18" charset="0"/>
                <a:cs typeface="Times New Roman" panose="02020603050405020304" pitchFamily="18" charset="0"/>
              </a:rPr>
              <a:t> The kernel has no longer access to the device. • None of the standard applications  will be able to use it.</a:t>
            </a:r>
          </a:p>
          <a:p>
            <a:r>
              <a:rPr lang="en-US" sz="2000" dirty="0">
                <a:latin typeface="Times New Roman" panose="02020603050405020304" pitchFamily="18" charset="0"/>
                <a:cs typeface="Times New Roman" panose="02020603050405020304" pitchFamily="18" charset="0"/>
              </a:rPr>
              <a:t>  Cannot use any hardware abstraction or software helpers from the kernel • Need to adapt   applications when changing the hardware. </a:t>
            </a:r>
          </a:p>
          <a:p>
            <a:r>
              <a:rPr lang="en-US" sz="2000" dirty="0">
                <a:latin typeface="Times New Roman" panose="02020603050405020304" pitchFamily="18" charset="0"/>
                <a:cs typeface="Times New Roman" panose="02020603050405020304" pitchFamily="18" charset="0"/>
              </a:rPr>
              <a:t> Less straightforward to handle interrupts: increased latency.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17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3D56-D07A-C35B-52DA-AC795ACF8F07}"/>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CONTENTS</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45A011E-5EB1-E25A-6527-767A34441B62}"/>
              </a:ext>
            </a:extLst>
          </p:cNvPr>
          <p:cNvSpPr txBox="1"/>
          <p:nvPr/>
        </p:nvSpPr>
        <p:spPr>
          <a:xfrm>
            <a:off x="1029810" y="2157274"/>
            <a:ext cx="6862439" cy="193899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Overall view of kernel compilation.</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Kernel modules.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Module utilities.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Adding our own driver to kernel image.</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Cross tool chain</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 to build binaries and modules using </a:t>
            </a:r>
            <a:r>
              <a:rPr lang="en-US" sz="2000" dirty="0" err="1">
                <a:latin typeface="Times New Roman" panose="02020603050405020304" pitchFamily="18" charset="0"/>
                <a:cs typeface="Times New Roman" panose="02020603050405020304" pitchFamily="18" charset="0"/>
              </a:rPr>
              <a:t>buildroot</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26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A9CF2-159A-35C0-1BED-DFFBDDEF303C}"/>
              </a:ext>
            </a:extLst>
          </p:cNvPr>
          <p:cNvSpPr>
            <a:spLocks noGrp="1"/>
          </p:cNvSpPr>
          <p:nvPr>
            <p:ph type="title"/>
          </p:nvPr>
        </p:nvSpPr>
        <p:spPr/>
        <p:txBody>
          <a:bodyPr>
            <a:normAutofit/>
          </a:bodyPr>
          <a:lstStyle/>
          <a:p>
            <a:r>
              <a:rPr lang="en-IN" sz="3200" b="1" dirty="0">
                <a:solidFill>
                  <a:srgbClr val="FFFF00"/>
                </a:solidFill>
                <a:latin typeface="Times New Roman" panose="02020603050405020304" pitchFamily="18" charset="0"/>
                <a:cs typeface="Times New Roman" panose="02020603050405020304" pitchFamily="18" charset="0"/>
              </a:rPr>
              <a:t>Kernel configuration </a:t>
            </a:r>
          </a:p>
        </p:txBody>
      </p:sp>
      <p:sp>
        <p:nvSpPr>
          <p:cNvPr id="3" name="Content Placeholder 2">
            <a:extLst>
              <a:ext uri="{FF2B5EF4-FFF2-40B4-BE49-F238E27FC236}">
                <a16:creationId xmlns:a16="http://schemas.microsoft.com/office/drawing/2014/main" id="{C26A8F95-66FB-4636-C32F-55AA7AB939DB}"/>
              </a:ext>
            </a:extLst>
          </p:cNvPr>
          <p:cNvSpPr>
            <a:spLocks noGrp="1"/>
          </p:cNvSpPr>
          <p:nvPr>
            <p:ph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The kernel contains thousands of device drivers, filesystem drivers, network protocols and other configurable items</a:t>
            </a:r>
          </a:p>
          <a:p>
            <a:r>
              <a:rPr lang="en-US" sz="2000" dirty="0">
                <a:latin typeface="Times New Roman" panose="02020603050405020304" pitchFamily="18" charset="0"/>
                <a:cs typeface="Times New Roman" panose="02020603050405020304" pitchFamily="18" charset="0"/>
              </a:rPr>
              <a:t> Thousands of options are available, that are used to selectively compile parts of the kernel source code </a:t>
            </a:r>
          </a:p>
          <a:p>
            <a:r>
              <a:rPr lang="en-US" sz="2000" dirty="0">
                <a:latin typeface="Times New Roman" panose="02020603050405020304" pitchFamily="18" charset="0"/>
                <a:cs typeface="Times New Roman" panose="02020603050405020304" pitchFamily="18" charset="0"/>
              </a:rPr>
              <a:t> The kernel configuration is the process of defining the set of options with which you want your kernel to be compiled </a:t>
            </a:r>
          </a:p>
          <a:p>
            <a:r>
              <a:rPr lang="en-US" sz="2000" dirty="0">
                <a:latin typeface="Times New Roman" panose="02020603050405020304" pitchFamily="18" charset="0"/>
                <a:cs typeface="Times New Roman" panose="02020603050405020304" pitchFamily="18" charset="0"/>
              </a:rPr>
              <a:t> The set of options depends</a:t>
            </a:r>
          </a:p>
          <a:p>
            <a:r>
              <a:rPr lang="en-US" sz="2000" dirty="0">
                <a:latin typeface="Times New Roman" panose="02020603050405020304" pitchFamily="18" charset="0"/>
                <a:cs typeface="Times New Roman" panose="02020603050405020304" pitchFamily="18" charset="0"/>
              </a:rPr>
              <a:t> On the target architecture and on your hardware (for device drivers, etc.) </a:t>
            </a:r>
          </a:p>
          <a:p>
            <a:r>
              <a:rPr lang="en-US" sz="2000" dirty="0">
                <a:latin typeface="Times New Roman" panose="02020603050405020304" pitchFamily="18" charset="0"/>
                <a:cs typeface="Times New Roman" panose="02020603050405020304" pitchFamily="18" charset="0"/>
              </a:rPr>
              <a:t>On the capabilities you would like to give to your kernel (network capabilities, filesystems, real-time, etc.). Such generic options are available in all architectures.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123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4BD8-462C-D5A8-4396-1F2E9FCC826B}"/>
              </a:ext>
            </a:extLst>
          </p:cNvPr>
          <p:cNvSpPr>
            <a:spLocks noGrp="1"/>
          </p:cNvSpPr>
          <p:nvPr>
            <p:ph type="title"/>
          </p:nvPr>
        </p:nvSpPr>
        <p:spPr/>
        <p:txBody>
          <a:bodyPr>
            <a:normAutofit/>
          </a:bodyPr>
          <a:lstStyle/>
          <a:p>
            <a:r>
              <a:rPr lang="en-US" sz="3200" b="1" dirty="0">
                <a:solidFill>
                  <a:srgbClr val="FFFF00"/>
                </a:solidFill>
                <a:latin typeface="Times New Roman" panose="02020603050405020304" pitchFamily="18" charset="0"/>
                <a:cs typeface="Times New Roman" panose="02020603050405020304" pitchFamily="18" charset="0"/>
              </a:rPr>
              <a:t>Kernel configuration and build system</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2BB550-D205-936B-7D29-0E0955998609}"/>
              </a:ext>
            </a:extLst>
          </p:cNvPr>
          <p:cNvSpPr>
            <a:spLocks noGrp="1"/>
          </p:cNvSpPr>
          <p:nvPr>
            <p:ph idx="1"/>
          </p:nvPr>
        </p:nvSpPr>
        <p:spPr>
          <a:xfrm>
            <a:off x="685801" y="2262139"/>
            <a:ext cx="10131425" cy="3649133"/>
          </a:xfrm>
        </p:spPr>
        <p:txBody>
          <a:bodyPr>
            <a:noAutofit/>
          </a:bodyPr>
          <a:lstStyle/>
          <a:p>
            <a:r>
              <a:rPr lang="en-US" sz="2000" dirty="0">
                <a:latin typeface="Times New Roman" panose="02020603050405020304" pitchFamily="18" charset="0"/>
                <a:cs typeface="Times New Roman" panose="02020603050405020304" pitchFamily="18" charset="0"/>
              </a:rPr>
              <a:t>The kernel configuration and build system is based on multiple </a:t>
            </a:r>
            <a:r>
              <a:rPr lang="en-US" sz="2000" dirty="0" err="1">
                <a:latin typeface="Times New Roman" panose="02020603050405020304" pitchFamily="18" charset="0"/>
                <a:cs typeface="Times New Roman" panose="02020603050405020304" pitchFamily="18" charset="0"/>
              </a:rPr>
              <a:t>Makefiles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One only interacts with the main </a:t>
            </a:r>
            <a:r>
              <a:rPr lang="en-US" sz="2000" dirty="0" err="1">
                <a:latin typeface="Times New Roman" panose="02020603050405020304" pitchFamily="18" charset="0"/>
                <a:cs typeface="Times New Roman" panose="02020603050405020304" pitchFamily="18" charset="0"/>
              </a:rPr>
              <a:t>Makefile</a:t>
            </a:r>
            <a:r>
              <a:rPr lang="en-US" sz="2000" dirty="0">
                <a:latin typeface="Times New Roman" panose="02020603050405020304" pitchFamily="18" charset="0"/>
                <a:cs typeface="Times New Roman" panose="02020603050405020304" pitchFamily="18" charset="0"/>
              </a:rPr>
              <a:t>, present at the top directory of the kernel source tree Interaction takes place</a:t>
            </a:r>
          </a:p>
          <a:p>
            <a:r>
              <a:rPr lang="en-US" sz="2000" dirty="0">
                <a:latin typeface="Times New Roman" panose="02020603050405020304" pitchFamily="18" charset="0"/>
                <a:cs typeface="Times New Roman" panose="02020603050405020304" pitchFamily="18" charset="0"/>
              </a:rPr>
              <a:t> using the make tool, which parses the </a:t>
            </a:r>
            <a:r>
              <a:rPr lang="en-US" sz="2000" dirty="0" err="1">
                <a:latin typeface="Times New Roman" panose="02020603050405020304" pitchFamily="18" charset="0"/>
                <a:cs typeface="Times New Roman" panose="02020603050405020304" pitchFamily="18" charset="0"/>
              </a:rPr>
              <a:t>Makefile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through various targets, defining which action should be done (configuration, compilation, installation, etc.). </a:t>
            </a:r>
          </a:p>
          <a:p>
            <a:r>
              <a:rPr lang="en-US" sz="2000" dirty="0">
                <a:latin typeface="Times New Roman" panose="02020603050405020304" pitchFamily="18" charset="0"/>
                <a:cs typeface="Times New Roman" panose="02020603050405020304" pitchFamily="18" charset="0"/>
              </a:rPr>
              <a:t> Run make help to see all available targets.</a:t>
            </a:r>
          </a:p>
          <a:p>
            <a:r>
              <a:rPr lang="en-US" sz="2000" dirty="0">
                <a:latin typeface="Times New Roman" panose="02020603050405020304" pitchFamily="18" charset="0"/>
                <a:cs typeface="Times New Roman" panose="02020603050405020304" pitchFamily="18" charset="0"/>
              </a:rPr>
              <a:t> Example </a:t>
            </a:r>
          </a:p>
          <a:p>
            <a:r>
              <a:rPr lang="en-US" sz="2000" dirty="0">
                <a:latin typeface="Times New Roman" panose="02020603050405020304" pitchFamily="18" charset="0"/>
                <a:cs typeface="Times New Roman" panose="02020603050405020304" pitchFamily="18" charset="0"/>
              </a:rPr>
              <a:t> cd linux/ </a:t>
            </a:r>
          </a:p>
          <a:p>
            <a:r>
              <a:rPr lang="en-US" sz="2000" dirty="0">
                <a:latin typeface="Times New Roman" panose="02020603050405020304" pitchFamily="18" charset="0"/>
                <a:cs typeface="Times New Roman" panose="02020603050405020304" pitchFamily="18" charset="0"/>
              </a:rPr>
              <a:t> make &lt;target&gt;</a:t>
            </a:r>
          </a:p>
        </p:txBody>
      </p:sp>
    </p:spTree>
    <p:extLst>
      <p:ext uri="{BB962C8B-B14F-4D97-AF65-F5344CB8AC3E}">
        <p14:creationId xmlns:p14="http://schemas.microsoft.com/office/powerpoint/2010/main" val="3518305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F4C4-61FD-B7CF-624D-BFA5CA4AD164}"/>
              </a:ext>
            </a:extLst>
          </p:cNvPr>
          <p:cNvSpPr>
            <a:spLocks noGrp="1"/>
          </p:cNvSpPr>
          <p:nvPr>
            <p:ph type="title"/>
          </p:nvPr>
        </p:nvSpPr>
        <p:spPr/>
        <p:txBody>
          <a:bodyPr>
            <a:normAutofit/>
          </a:bodyPr>
          <a:lstStyle/>
          <a:p>
            <a:r>
              <a:rPr lang="en-IN" sz="2800" b="1" dirty="0">
                <a:solidFill>
                  <a:srgbClr val="FFFF00"/>
                </a:solidFill>
                <a:latin typeface="Times New Roman" panose="02020603050405020304" pitchFamily="18" charset="0"/>
                <a:cs typeface="Times New Roman" panose="02020603050405020304" pitchFamily="18" charset="0"/>
              </a:rPr>
              <a:t>Kbuild , Kconfig </a:t>
            </a:r>
          </a:p>
        </p:txBody>
      </p:sp>
      <p:sp>
        <p:nvSpPr>
          <p:cNvPr id="3" name="Content Placeholder 2">
            <a:extLst>
              <a:ext uri="{FF2B5EF4-FFF2-40B4-BE49-F238E27FC236}">
                <a16:creationId xmlns:a16="http://schemas.microsoft.com/office/drawing/2014/main" id="{DC9B21A9-92A7-C884-3A5F-868B9FDBB28D}"/>
              </a:ext>
            </a:extLst>
          </p:cNvPr>
          <p:cNvSpPr>
            <a:spLocks noGrp="1"/>
          </p:cNvSpPr>
          <p:nvPr>
            <p:ph idx="1"/>
          </p:nvPr>
        </p:nvSpPr>
        <p:spPr/>
        <p:txBody>
          <a:bodyPr>
            <a:noAutofit/>
          </a:bodyPr>
          <a:lstStyle/>
          <a:p>
            <a:pPr algn="just"/>
            <a:r>
              <a:rPr lang="en-US" sz="2000" b="0" i="0" dirty="0">
                <a:effectLst/>
                <a:latin typeface="Times New Roman" panose="02020603050405020304" pitchFamily="18" charset="0"/>
                <a:cs typeface="Times New Roman" panose="02020603050405020304" pitchFamily="18" charset="0"/>
              </a:rPr>
              <a:t>In the Linux kernel build system, a Kbuild file (usually named "Kconfig" or "Makefile") is a configuration file that specifies how the kernel should be compiled. Kbuild files are used to define kernel configuration options, build targets, and dependencies between files.</a:t>
            </a:r>
          </a:p>
          <a:p>
            <a:pPr algn="just"/>
            <a:r>
              <a:rPr lang="en-US" sz="2000" b="0" i="0" dirty="0">
                <a:effectLst/>
                <a:latin typeface="Times New Roman" panose="02020603050405020304" pitchFamily="18" charset="0"/>
                <a:cs typeface="Times New Roman" panose="02020603050405020304" pitchFamily="18" charset="0"/>
              </a:rPr>
              <a:t>The Kconfig file is used to define kernel configuration options, which allows developers to select the features and components that should be included in the kernel. These options are displayed to users during the configuration process, and users can select which options they want to include or exclude from the kernel.</a:t>
            </a:r>
          </a:p>
          <a:p>
            <a:pPr algn="just"/>
            <a:r>
              <a:rPr lang="en-US" sz="2000" b="0" i="0" dirty="0" err="1">
                <a:effectLst/>
                <a:latin typeface="Times New Roman" panose="02020603050405020304" pitchFamily="18" charset="0"/>
                <a:cs typeface="Times New Roman" panose="02020603050405020304" pitchFamily="18" charset="0"/>
              </a:rPr>
              <a:t>Kbuild</a:t>
            </a:r>
            <a:r>
              <a:rPr lang="en-US" sz="2000" b="0" i="0" dirty="0">
                <a:effectLst/>
                <a:latin typeface="Times New Roman" panose="02020603050405020304" pitchFamily="18" charset="0"/>
                <a:cs typeface="Times New Roman" panose="02020603050405020304" pitchFamily="18" charset="0"/>
              </a:rPr>
              <a:t> files are essential to the Linux kernel build process, as they provide a way to customize the kernel build based on the target platform, hardware features, and user preferences.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958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CD1B36-630D-65E7-F76D-7FFE0BD08667}"/>
              </a:ext>
            </a:extLst>
          </p:cNvPr>
          <p:cNvSpPr txBox="1"/>
          <p:nvPr/>
        </p:nvSpPr>
        <p:spPr>
          <a:xfrm>
            <a:off x="628073" y="521915"/>
            <a:ext cx="6096000" cy="830997"/>
          </a:xfrm>
          <a:prstGeom prst="rect">
            <a:avLst/>
          </a:prstGeom>
          <a:noFill/>
        </p:spPr>
        <p:txBody>
          <a:bodyPr wrap="square">
            <a:spAutoFit/>
          </a:bodyPr>
          <a:lstStyle/>
          <a:p>
            <a:endParaRPr lang="en-IN" sz="2400" b="1" dirty="0">
              <a:solidFill>
                <a:srgbClr val="FFFF00"/>
              </a:solidFill>
              <a:latin typeface="Times New Roman" panose="02020603050405020304" pitchFamily="18" charset="0"/>
              <a:cs typeface="Times New Roman" panose="02020603050405020304" pitchFamily="18" charset="0"/>
            </a:endParaRPr>
          </a:p>
          <a:p>
            <a:r>
              <a:rPr lang="en-IN" sz="2400" b="1" dirty="0" err="1">
                <a:solidFill>
                  <a:srgbClr val="FFFF00"/>
                </a:solidFill>
                <a:latin typeface="Times New Roman" panose="02020603050405020304" pitchFamily="18" charset="0"/>
                <a:cs typeface="Times New Roman" panose="02020603050405020304" pitchFamily="18" charset="0"/>
              </a:rPr>
              <a:t>Makefile</a:t>
            </a:r>
            <a:endParaRPr lang="en-IN" sz="2400" dirty="0">
              <a:solidFill>
                <a:srgbClr val="FFFF00"/>
              </a:solidFill>
            </a:endParaRPr>
          </a:p>
        </p:txBody>
      </p:sp>
      <p:sp>
        <p:nvSpPr>
          <p:cNvPr id="5" name="TextBox 4">
            <a:extLst>
              <a:ext uri="{FF2B5EF4-FFF2-40B4-BE49-F238E27FC236}">
                <a16:creationId xmlns:a16="http://schemas.microsoft.com/office/drawing/2014/main" id="{A7DD8885-3767-6746-1A72-B214FE30458B}"/>
              </a:ext>
            </a:extLst>
          </p:cNvPr>
          <p:cNvSpPr txBox="1"/>
          <p:nvPr/>
        </p:nvSpPr>
        <p:spPr>
          <a:xfrm>
            <a:off x="825623" y="1355413"/>
            <a:ext cx="8318377" cy="1323439"/>
          </a:xfrm>
          <a:prstGeom prst="rect">
            <a:avLst/>
          </a:prstGeom>
          <a:noFill/>
        </p:spPr>
        <p:txBody>
          <a:bodyPr wrap="square">
            <a:spAutoFit/>
          </a:bodyPr>
          <a:lstStyle/>
          <a:p>
            <a:pPr algn="just"/>
            <a:r>
              <a:rPr lang="en-US" sz="2000" b="0" i="0" dirty="0">
                <a:effectLst/>
                <a:latin typeface="Times New Roman" panose="02020603050405020304" pitchFamily="18" charset="0"/>
                <a:cs typeface="Times New Roman" panose="02020603050405020304" pitchFamily="18" charset="0"/>
              </a:rPr>
              <a:t>The </a:t>
            </a:r>
            <a:r>
              <a:rPr lang="en-US" sz="2000" b="0" i="0" dirty="0" err="1">
                <a:effectLst/>
                <a:latin typeface="Times New Roman" panose="02020603050405020304" pitchFamily="18" charset="0"/>
                <a:cs typeface="Times New Roman" panose="02020603050405020304" pitchFamily="18" charset="0"/>
              </a:rPr>
              <a:t>Makefile</a:t>
            </a:r>
            <a:r>
              <a:rPr lang="en-US" sz="2000" b="0" i="0" dirty="0">
                <a:effectLst/>
                <a:latin typeface="Times New Roman" panose="02020603050405020304" pitchFamily="18" charset="0"/>
                <a:cs typeface="Times New Roman" panose="02020603050405020304" pitchFamily="18" charset="0"/>
              </a:rPr>
              <a:t> is used to define build targets and dependencies between files. It specifies which source files should be compiled, how they should be compiled, and which object files should be linked together to create the final kernel image.</a:t>
            </a:r>
          </a:p>
        </p:txBody>
      </p:sp>
      <p:sp>
        <p:nvSpPr>
          <p:cNvPr id="11" name="TextBox 10">
            <a:extLst>
              <a:ext uri="{FF2B5EF4-FFF2-40B4-BE49-F238E27FC236}">
                <a16:creationId xmlns:a16="http://schemas.microsoft.com/office/drawing/2014/main" id="{AABAAFA5-966F-7D70-A059-DE8FF5987FCD}"/>
              </a:ext>
            </a:extLst>
          </p:cNvPr>
          <p:cNvSpPr txBox="1"/>
          <p:nvPr/>
        </p:nvSpPr>
        <p:spPr>
          <a:xfrm>
            <a:off x="1038686" y="3429000"/>
            <a:ext cx="3781889" cy="2677656"/>
          </a:xfrm>
          <a:prstGeom prst="rect">
            <a:avLst/>
          </a:prstGeom>
          <a:noFill/>
        </p:spPr>
        <p:txBody>
          <a:bodyPr wrap="square">
            <a:spAutoFit/>
          </a:bodyPr>
          <a:lstStyle/>
          <a:p>
            <a:pPr marL="0" indent="0">
              <a:buNone/>
            </a:pPr>
            <a:r>
              <a:rPr lang="en-IN" sz="1400" dirty="0">
                <a:latin typeface="Times New Roman" panose="02020603050405020304" pitchFamily="18" charset="0"/>
                <a:cs typeface="Times New Roman" panose="02020603050405020304" pitchFamily="18" charset="0"/>
              </a:rPr>
              <a:t>HEADERS: </a:t>
            </a:r>
            <a:r>
              <a:rPr lang="en-IN" sz="1400" dirty="0" err="1">
                <a:latin typeface="Times New Roman" panose="02020603050405020304" pitchFamily="18" charset="0"/>
                <a:cs typeface="Times New Roman" panose="02020603050405020304" pitchFamily="18" charset="0"/>
              </a:rPr>
              <a:t>myheader</a:t>
            </a:r>
            <a:r>
              <a:rPr lang="en-IN" sz="1400" dirty="0">
                <a:latin typeface="Times New Roman" panose="02020603050405020304" pitchFamily="18" charset="0"/>
                <a:cs typeface="Times New Roman" panose="02020603050405020304" pitchFamily="18" charset="0"/>
              </a:rPr>
              <a:t>. h</a:t>
            </a:r>
          </a:p>
          <a:p>
            <a:pPr marL="0" indent="0">
              <a:buNone/>
            </a:pPr>
            <a:r>
              <a:rPr lang="en-IN" sz="1400" dirty="0">
                <a:latin typeface="Times New Roman" panose="02020603050405020304" pitchFamily="18" charset="0"/>
                <a:cs typeface="Times New Roman" panose="02020603050405020304" pitchFamily="18" charset="0"/>
              </a:rPr>
              <a:t>OBJ:1.o 2.o 3.o</a:t>
            </a:r>
          </a:p>
          <a:p>
            <a:pPr marL="0" indent="0">
              <a:buNone/>
            </a:pPr>
            <a:r>
              <a:rPr lang="en-IN" sz="1400" dirty="0">
                <a:latin typeface="Times New Roman" panose="02020603050405020304" pitchFamily="18" charset="0"/>
                <a:cs typeface="Times New Roman" panose="02020603050405020304" pitchFamily="18" charset="0"/>
              </a:rPr>
              <a:t>cc=gcc</a:t>
            </a:r>
          </a:p>
          <a:p>
            <a:pPr marL="0" indent="0">
              <a:buNone/>
            </a:pPr>
            <a:r>
              <a:rPr lang="en-IN" sz="1400" dirty="0">
                <a:latin typeface="Times New Roman" panose="02020603050405020304" pitchFamily="18" charset="0"/>
                <a:cs typeface="Times New Roman" panose="02020603050405020304" pitchFamily="18" charset="0"/>
              </a:rPr>
              <a:t>CFLAG= -c</a:t>
            </a:r>
          </a:p>
          <a:p>
            <a:pPr marL="0" indent="0">
              <a:buNone/>
            </a:pPr>
            <a:r>
              <a:rPr lang="en-IN" sz="1400" dirty="0">
                <a:latin typeface="Times New Roman" panose="02020603050405020304" pitchFamily="18" charset="0"/>
                <a:cs typeface="Times New Roman" panose="02020603050405020304" pitchFamily="18" charset="0"/>
              </a:rPr>
              <a:t>a.out:$(OBJ)</a:t>
            </a:r>
          </a:p>
          <a:p>
            <a:pPr marL="0" indent="0">
              <a:buNone/>
            </a:pPr>
            <a:r>
              <a:rPr lang="en-IN" sz="1400" dirty="0">
                <a:latin typeface="Times New Roman" panose="02020603050405020304" pitchFamily="18" charset="0"/>
                <a:cs typeface="Times New Roman" panose="02020603050405020304" pitchFamily="18" charset="0"/>
              </a:rPr>
              <a:t>	$(cc) $(OBJ)</a:t>
            </a:r>
          </a:p>
          <a:p>
            <a:pPr marL="0" indent="0">
              <a:buNone/>
            </a:pPr>
            <a:r>
              <a:rPr lang="en-IN" sz="1400" dirty="0">
                <a:latin typeface="Times New Roman" panose="02020603050405020304" pitchFamily="18" charset="0"/>
                <a:cs typeface="Times New Roman" panose="02020603050405020304" pitchFamily="18" charset="0"/>
              </a:rPr>
              <a:t>1.o:1.c $(HEADERS)</a:t>
            </a:r>
          </a:p>
          <a:p>
            <a:pPr marL="0" indent="0">
              <a:buNone/>
            </a:pPr>
            <a:r>
              <a:rPr lang="en-IN" sz="1400" dirty="0">
                <a:latin typeface="Times New Roman" panose="02020603050405020304" pitchFamily="18" charset="0"/>
                <a:cs typeface="Times New Roman" panose="02020603050405020304" pitchFamily="18" charset="0"/>
              </a:rPr>
              <a:t>	$(cc) $(CFLAG) 1.c $(HEADERS)</a:t>
            </a:r>
          </a:p>
          <a:p>
            <a:pPr marL="0" indent="0">
              <a:buNone/>
            </a:pPr>
            <a:r>
              <a:rPr lang="en-IN" sz="1400" dirty="0">
                <a:latin typeface="Times New Roman" panose="02020603050405020304" pitchFamily="18" charset="0"/>
                <a:cs typeface="Times New Roman" panose="02020603050405020304" pitchFamily="18" charset="0"/>
              </a:rPr>
              <a:t>2.o:2.c $(HEADERS)</a:t>
            </a:r>
          </a:p>
          <a:p>
            <a:pPr marL="0" indent="0">
              <a:buNone/>
            </a:pPr>
            <a:r>
              <a:rPr lang="en-IN" sz="1400" dirty="0">
                <a:latin typeface="Times New Roman" panose="02020603050405020304" pitchFamily="18" charset="0"/>
                <a:cs typeface="Times New Roman" panose="02020603050405020304" pitchFamily="18" charset="0"/>
              </a:rPr>
              <a:t>	$(cc) $(CFLAG) 2.c $(HEADERS)</a:t>
            </a:r>
          </a:p>
          <a:p>
            <a:pPr marL="0" indent="0">
              <a:buNone/>
            </a:pPr>
            <a:r>
              <a:rPr lang="en-IN" sz="1400" dirty="0">
                <a:latin typeface="Times New Roman" panose="02020603050405020304" pitchFamily="18" charset="0"/>
                <a:cs typeface="Times New Roman" panose="02020603050405020304" pitchFamily="18" charset="0"/>
              </a:rPr>
              <a:t>3.o:3.c $(HEADERS)</a:t>
            </a:r>
          </a:p>
          <a:p>
            <a:pPr marL="0" indent="0">
              <a:buNone/>
            </a:pPr>
            <a:r>
              <a:rPr lang="en-IN" sz="1400" dirty="0">
                <a:latin typeface="Times New Roman" panose="02020603050405020304" pitchFamily="18" charset="0"/>
                <a:cs typeface="Times New Roman" panose="02020603050405020304" pitchFamily="18" charset="0"/>
              </a:rPr>
              <a:t>	$(cc) $(CFLAG) 3.c $(HEADERS)</a:t>
            </a:r>
          </a:p>
        </p:txBody>
      </p:sp>
      <p:sp>
        <p:nvSpPr>
          <p:cNvPr id="13" name="TextBox 12">
            <a:extLst>
              <a:ext uri="{FF2B5EF4-FFF2-40B4-BE49-F238E27FC236}">
                <a16:creationId xmlns:a16="http://schemas.microsoft.com/office/drawing/2014/main" id="{6A1C71C0-8742-7EFF-A3F7-7EA7C65CE089}"/>
              </a:ext>
            </a:extLst>
          </p:cNvPr>
          <p:cNvSpPr txBox="1"/>
          <p:nvPr/>
        </p:nvSpPr>
        <p:spPr>
          <a:xfrm>
            <a:off x="5681709" y="3693111"/>
            <a:ext cx="6233201" cy="2246769"/>
          </a:xfrm>
          <a:prstGeom prst="rect">
            <a:avLst/>
          </a:prstGeom>
          <a:noFill/>
        </p:spPr>
        <p:txBody>
          <a:bodyPr wrap="square">
            <a:spAutoFit/>
          </a:bodyPr>
          <a:lstStyle/>
          <a:p>
            <a:pPr marL="0" indent="0">
              <a:buNone/>
            </a:pPr>
            <a:r>
              <a:rPr lang="en-IN" sz="1400" dirty="0">
                <a:latin typeface="Times New Roman" panose="02020603050405020304" pitchFamily="18" charset="0"/>
                <a:cs typeface="Times New Roman" panose="02020603050405020304" pitchFamily="18" charset="0"/>
              </a:rPr>
              <a:t>HEADERS=</a:t>
            </a:r>
            <a:r>
              <a:rPr lang="en-IN" sz="1400" dirty="0" err="1">
                <a:latin typeface="Times New Roman" panose="02020603050405020304" pitchFamily="18" charset="0"/>
                <a:cs typeface="Times New Roman" panose="02020603050405020304" pitchFamily="18" charset="0"/>
              </a:rPr>
              <a:t>myheader</a:t>
            </a:r>
            <a:r>
              <a:rPr lang="en-IN" sz="1400" dirty="0">
                <a:latin typeface="Times New Roman" panose="02020603050405020304" pitchFamily="18" charset="0"/>
                <a:cs typeface="Times New Roman" panose="02020603050405020304" pitchFamily="18" charset="0"/>
              </a:rPr>
              <a:t>. h</a:t>
            </a:r>
          </a:p>
          <a:p>
            <a:pPr marL="0" indent="0">
              <a:buNone/>
            </a:pPr>
            <a:r>
              <a:rPr lang="en-IN" sz="1400" dirty="0">
                <a:latin typeface="Times New Roman" panose="02020603050405020304" pitchFamily="18" charset="0"/>
                <a:cs typeface="Times New Roman" panose="02020603050405020304" pitchFamily="18" charset="0"/>
              </a:rPr>
              <a:t>OBJ=1.o 2.o 3.o </a:t>
            </a:r>
            <a:r>
              <a:rPr lang="en-IN" sz="1400" dirty="0">
                <a:latin typeface="Times New Roman" panose="02020603050405020304" pitchFamily="18" charset="0"/>
                <a:cs typeface="Times New Roman" panose="02020603050405020304" pitchFamily="18" charset="0"/>
                <a:sym typeface="Wingdings" panose="05000000000000000000" pitchFamily="2" charset="2"/>
              </a:rPr>
              <a:t> $(wildcard  *.o)</a:t>
            </a:r>
          </a:p>
          <a:p>
            <a:pPr marL="0" indent="0">
              <a:buNone/>
            </a:pPr>
            <a:r>
              <a:rPr lang="en-IN" sz="1400" dirty="0">
                <a:latin typeface="Times New Roman" panose="02020603050405020304" pitchFamily="18" charset="0"/>
                <a:cs typeface="Times New Roman" panose="02020603050405020304" pitchFamily="18" charset="0"/>
                <a:sym typeface="Wingdings" panose="05000000000000000000" pitchFamily="2" charset="2"/>
              </a:rPr>
              <a:t>SRC=1.c 2.c 3.c  $(wildcard *.c)</a:t>
            </a:r>
          </a:p>
          <a:p>
            <a:pPr marL="0" indent="0">
              <a:buNone/>
            </a:pPr>
            <a:r>
              <a:rPr lang="en-IN" sz="1400" dirty="0">
                <a:latin typeface="Times New Roman" panose="02020603050405020304" pitchFamily="18" charset="0"/>
                <a:cs typeface="Times New Roman" panose="02020603050405020304" pitchFamily="18" charset="0"/>
                <a:sym typeface="Wingdings" panose="05000000000000000000" pitchFamily="2" charset="2"/>
              </a:rPr>
              <a:t>cc=gcc</a:t>
            </a:r>
          </a:p>
          <a:p>
            <a:pPr marL="0" indent="0">
              <a:buNone/>
            </a:pPr>
            <a:r>
              <a:rPr lang="en-IN" sz="1400" dirty="0">
                <a:latin typeface="Times New Roman" panose="02020603050405020304" pitchFamily="18" charset="0"/>
                <a:cs typeface="Times New Roman" panose="02020603050405020304" pitchFamily="18" charset="0"/>
                <a:sym typeface="Wingdings" panose="05000000000000000000" pitchFamily="2" charset="2"/>
              </a:rPr>
              <a:t>CFLAGS= -c</a:t>
            </a:r>
          </a:p>
          <a:p>
            <a:pPr marL="0" indent="0">
              <a:buNone/>
            </a:pPr>
            <a:r>
              <a:rPr lang="en-IN" sz="1400" dirty="0">
                <a:latin typeface="Times New Roman" panose="02020603050405020304" pitchFamily="18" charset="0"/>
                <a:cs typeface="Times New Roman" panose="02020603050405020304" pitchFamily="18" charset="0"/>
                <a:sym typeface="Wingdings" panose="05000000000000000000" pitchFamily="2" charset="2"/>
              </a:rPr>
              <a:t>all: </a:t>
            </a:r>
            <a:r>
              <a:rPr lang="en-IN" sz="1400" dirty="0" err="1">
                <a:latin typeface="Times New Roman" panose="02020603050405020304" pitchFamily="18" charset="0"/>
                <a:cs typeface="Times New Roman" panose="02020603050405020304" pitchFamily="18" charset="0"/>
                <a:sym typeface="Wingdings" panose="05000000000000000000" pitchFamily="2" charset="2"/>
              </a:rPr>
              <a:t>objs</a:t>
            </a:r>
            <a:r>
              <a:rPr lang="en-IN" sz="1400" dirty="0">
                <a:latin typeface="Times New Roman" panose="02020603050405020304" pitchFamily="18" charset="0"/>
                <a:cs typeface="Times New Roman" panose="02020603050405020304" pitchFamily="18" charset="0"/>
                <a:sym typeface="Wingdings" panose="05000000000000000000" pitchFamily="2" charset="2"/>
              </a:rPr>
              <a:t> a.out</a:t>
            </a:r>
          </a:p>
          <a:p>
            <a:pPr marL="0" indent="0">
              <a:buNone/>
            </a:pPr>
            <a:r>
              <a:rPr lang="en-IN" sz="1400" dirty="0" err="1">
                <a:latin typeface="Times New Roman" panose="02020603050405020304" pitchFamily="18" charset="0"/>
                <a:cs typeface="Times New Roman" panose="02020603050405020304" pitchFamily="18" charset="0"/>
                <a:sym typeface="Wingdings" panose="05000000000000000000" pitchFamily="2" charset="2"/>
              </a:rPr>
              <a:t>Objs</a:t>
            </a:r>
            <a:r>
              <a:rPr lang="en-IN" sz="1400" dirty="0">
                <a:latin typeface="Times New Roman" panose="02020603050405020304" pitchFamily="18" charset="0"/>
                <a:cs typeface="Times New Roman" panose="02020603050405020304" pitchFamily="18" charset="0"/>
                <a:sym typeface="Wingdings" panose="05000000000000000000" pitchFamily="2" charset="2"/>
              </a:rPr>
              <a:t>:$(SRC)</a:t>
            </a:r>
          </a:p>
          <a:p>
            <a:pPr marL="0" indent="0">
              <a:buNone/>
            </a:pPr>
            <a:r>
              <a:rPr lang="en-IN" sz="1400" dirty="0">
                <a:latin typeface="Times New Roman" panose="02020603050405020304" pitchFamily="18" charset="0"/>
                <a:cs typeface="Times New Roman" panose="02020603050405020304" pitchFamily="18" charset="0"/>
                <a:sym typeface="Wingdings" panose="05000000000000000000" pitchFamily="2" charset="2"/>
              </a:rPr>
              <a:t>	$(cc) $(FLAGS) $(SRC) $(HEADERS)</a:t>
            </a:r>
          </a:p>
          <a:p>
            <a:pPr marL="0" indent="0">
              <a:buNone/>
            </a:pPr>
            <a:r>
              <a:rPr lang="en-IN" sz="1400" dirty="0">
                <a:latin typeface="Times New Roman" panose="02020603050405020304" pitchFamily="18" charset="0"/>
                <a:cs typeface="Times New Roman" panose="02020603050405020304" pitchFamily="18" charset="0"/>
                <a:sym typeface="Wingdings" panose="05000000000000000000" pitchFamily="2" charset="2"/>
              </a:rPr>
              <a:t>a.out:$(OBJ)</a:t>
            </a:r>
          </a:p>
          <a:p>
            <a:pPr marL="0" indent="0">
              <a:buNone/>
            </a:pPr>
            <a:r>
              <a:rPr lang="en-IN" sz="1400" dirty="0">
                <a:latin typeface="Times New Roman" panose="02020603050405020304" pitchFamily="18" charset="0"/>
                <a:cs typeface="Times New Roman" panose="02020603050405020304" pitchFamily="18" charset="0"/>
                <a:sym typeface="Wingdings" panose="05000000000000000000" pitchFamily="2" charset="2"/>
              </a:rPr>
              <a:t>	$(cc) $(OBJS)</a:t>
            </a:r>
          </a:p>
        </p:txBody>
      </p:sp>
      <p:sp>
        <p:nvSpPr>
          <p:cNvPr id="14" name="TextBox 13">
            <a:extLst>
              <a:ext uri="{FF2B5EF4-FFF2-40B4-BE49-F238E27FC236}">
                <a16:creationId xmlns:a16="http://schemas.microsoft.com/office/drawing/2014/main" id="{7E19B907-0756-60B5-509C-E30E700F46B0}"/>
              </a:ext>
            </a:extLst>
          </p:cNvPr>
          <p:cNvSpPr txBox="1"/>
          <p:nvPr/>
        </p:nvSpPr>
        <p:spPr>
          <a:xfrm>
            <a:off x="896645" y="2103060"/>
            <a:ext cx="9735486" cy="1292662"/>
          </a:xfrm>
          <a:prstGeom prst="rect">
            <a:avLst/>
          </a:prstGeom>
          <a:noFill/>
        </p:spPr>
        <p:txBody>
          <a:bodyPr wrap="square" rtlCol="0">
            <a:spAutoFit/>
          </a:bodyPr>
          <a:lstStyle/>
          <a:p>
            <a:endParaRPr lang="en-IN" b="1" dirty="0">
              <a:solidFill>
                <a:srgbClr val="FFFF00"/>
              </a:solidFill>
              <a:latin typeface="Times New Roman" panose="02020603050405020304" pitchFamily="18" charset="0"/>
              <a:cs typeface="Times New Roman" panose="02020603050405020304" pitchFamily="18" charset="0"/>
            </a:endParaRPr>
          </a:p>
          <a:p>
            <a:endParaRPr lang="en-IN" b="1" dirty="0">
              <a:solidFill>
                <a:srgbClr val="FFFF00"/>
              </a:solidFill>
              <a:latin typeface="Times New Roman" panose="02020603050405020304" pitchFamily="18" charset="0"/>
              <a:cs typeface="Times New Roman" panose="02020603050405020304" pitchFamily="18" charset="0"/>
            </a:endParaRPr>
          </a:p>
          <a:p>
            <a:endParaRPr lang="en-IN" b="1" dirty="0">
              <a:solidFill>
                <a:srgbClr val="FFFF00"/>
              </a:solidFill>
              <a:latin typeface="Times New Roman" panose="02020603050405020304" pitchFamily="18" charset="0"/>
              <a:cs typeface="Times New Roman" panose="02020603050405020304" pitchFamily="18" charset="0"/>
            </a:endParaRPr>
          </a:p>
          <a:p>
            <a:r>
              <a:rPr lang="en-IN" sz="2000" b="1" dirty="0">
                <a:solidFill>
                  <a:srgbClr val="FFFF00"/>
                </a:solidFill>
                <a:latin typeface="Times New Roman" panose="02020603050405020304" pitchFamily="18" charset="0"/>
                <a:cs typeface="Times New Roman" panose="02020603050405020304" pitchFamily="18" charset="0"/>
              </a:rPr>
              <a:t>TYPES OF </a:t>
            </a:r>
            <a:r>
              <a:rPr lang="en-IN" sz="2400" b="1" dirty="0">
                <a:solidFill>
                  <a:srgbClr val="FFFF00"/>
                </a:solidFill>
                <a:latin typeface="Times New Roman" panose="02020603050405020304" pitchFamily="18" charset="0"/>
                <a:cs typeface="Times New Roman" panose="02020603050405020304" pitchFamily="18" charset="0"/>
              </a:rPr>
              <a:t>MAKEFILES</a:t>
            </a:r>
            <a:r>
              <a:rPr lang="en-IN" sz="20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8411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C68F-DFC4-2008-B99F-9703CDD72903}"/>
              </a:ext>
            </a:extLst>
          </p:cNvPr>
          <p:cNvSpPr>
            <a:spLocks noGrp="1"/>
          </p:cNvSpPr>
          <p:nvPr>
            <p:ph type="title"/>
          </p:nvPr>
        </p:nvSpPr>
        <p:spPr/>
        <p:txBody>
          <a:bodyPr>
            <a:normAutofit/>
          </a:bodyPr>
          <a:lstStyle/>
          <a:p>
            <a:r>
              <a:rPr lang="en-IN" sz="3200" b="1" dirty="0">
                <a:solidFill>
                  <a:srgbClr val="FFFF00"/>
                </a:solidFill>
                <a:latin typeface="Times New Roman" panose="02020603050405020304" pitchFamily="18" charset="0"/>
                <a:cs typeface="Times New Roman" panose="02020603050405020304" pitchFamily="18" charset="0"/>
              </a:rPr>
              <a:t>Kernel modules:</a:t>
            </a:r>
            <a:endParaRPr lang="en-IN" sz="3200" b="1" dirty="0">
              <a:solidFill>
                <a:srgbClr val="FFFF00"/>
              </a:solidFill>
            </a:endParaRPr>
          </a:p>
        </p:txBody>
      </p:sp>
      <p:sp>
        <p:nvSpPr>
          <p:cNvPr id="3" name="Content Placeholder 2">
            <a:extLst>
              <a:ext uri="{FF2B5EF4-FFF2-40B4-BE49-F238E27FC236}">
                <a16:creationId xmlns:a16="http://schemas.microsoft.com/office/drawing/2014/main" id="{1F5FB079-64DD-B6C5-7A81-F2D2BEA26E4C}"/>
              </a:ext>
            </a:extLst>
          </p:cNvPr>
          <p:cNvSpPr>
            <a:spLocks noGrp="1"/>
          </p:cNvSpPr>
          <p:nvPr>
            <p:ph idx="1"/>
          </p:nvPr>
        </p:nvSpPr>
        <p:spPr/>
        <p:txBody>
          <a:bodyPr>
            <a:normAutofit/>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make </a:t>
            </a:r>
            <a:r>
              <a:rPr lang="en-IN" dirty="0" err="1">
                <a:latin typeface="Times New Roman" panose="02020603050405020304" pitchFamily="18" charset="0"/>
                <a:cs typeface="Times New Roman" panose="02020603050405020304" pitchFamily="18" charset="0"/>
              </a:rPr>
              <a:t>mrproper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make </a:t>
            </a:r>
            <a:r>
              <a:rPr lang="en-IN" dirty="0" err="1">
                <a:latin typeface="Times New Roman" panose="02020603050405020304" pitchFamily="18" charset="0"/>
                <a:cs typeface="Times New Roman" panose="02020603050405020304" pitchFamily="18" charset="0"/>
              </a:rPr>
              <a:t>distclean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make </a:t>
            </a:r>
            <a:r>
              <a:rPr lang="en-IN" dirty="0" err="1">
                <a:latin typeface="Times New Roman" panose="02020603050405020304" pitchFamily="18" charset="0"/>
                <a:cs typeface="Times New Roman" panose="02020603050405020304" pitchFamily="18" charset="0"/>
              </a:rPr>
              <a:t>menuconfig</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make </a:t>
            </a:r>
          </a:p>
          <a:p>
            <a:r>
              <a:rPr lang="en-IN" dirty="0">
                <a:latin typeface="Times New Roman" panose="02020603050405020304" pitchFamily="18" charset="0"/>
                <a:cs typeface="Times New Roman" panose="02020603050405020304" pitchFamily="18" charset="0"/>
              </a:rPr>
              <a:t>make modules</a:t>
            </a:r>
          </a:p>
          <a:p>
            <a:r>
              <a:rPr lang="en-IN" dirty="0">
                <a:latin typeface="Times New Roman" panose="02020603050405020304" pitchFamily="18" charset="0"/>
                <a:cs typeface="Times New Roman" panose="02020603050405020304" pitchFamily="18" charset="0"/>
              </a:rPr>
              <a:t>make install</a:t>
            </a:r>
          </a:p>
          <a:p>
            <a:r>
              <a:rPr lang="en-IN" dirty="0">
                <a:latin typeface="Times New Roman" panose="02020603050405020304" pitchFamily="18" charset="0"/>
                <a:cs typeface="Times New Roman" panose="02020603050405020304" pitchFamily="18" charset="0"/>
              </a:rPr>
              <a:t>make </a:t>
            </a:r>
            <a:r>
              <a:rPr lang="en-IN" dirty="0" err="1">
                <a:latin typeface="Times New Roman" panose="02020603050405020304" pitchFamily="18" charset="0"/>
                <a:cs typeface="Times New Roman" panose="02020603050405020304" pitchFamily="18" charset="0"/>
              </a:rPr>
              <a:t>modules_install</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3629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DEA9-874F-8B6F-1F31-F069C46ECFB9}"/>
              </a:ext>
            </a:extLst>
          </p:cNvPr>
          <p:cNvSpPr>
            <a:spLocks noGrp="1"/>
          </p:cNvSpPr>
          <p:nvPr>
            <p:ph type="title"/>
          </p:nvPr>
        </p:nvSpPr>
        <p:spPr>
          <a:xfrm>
            <a:off x="685801" y="0"/>
            <a:ext cx="6361543" cy="877455"/>
          </a:xfrm>
        </p:spPr>
        <p:txBody>
          <a:bodyPr>
            <a:normAutofit/>
          </a:bodyPr>
          <a:lstStyle/>
          <a:p>
            <a:r>
              <a:rPr lang="en-IN" sz="2400" b="1" dirty="0">
                <a:solidFill>
                  <a:srgbClr val="FFFF00"/>
                </a:solidFill>
                <a:latin typeface="Times New Roman" panose="02020603050405020304" pitchFamily="18" charset="0"/>
                <a:cs typeface="Times New Roman" panose="02020603050405020304" pitchFamily="18" charset="0"/>
              </a:rPr>
              <a:t>Make</a:t>
            </a:r>
            <a:r>
              <a:rPr lang="en-IN" sz="3600" b="1" dirty="0">
                <a:solidFill>
                  <a:srgbClr val="FFFF00"/>
                </a:solidFill>
                <a:latin typeface="Times New Roman" panose="02020603050405020304" pitchFamily="18" charset="0"/>
                <a:cs typeface="Times New Roman" panose="02020603050405020304" pitchFamily="18" charset="0"/>
              </a:rPr>
              <a:t> </a:t>
            </a:r>
            <a:r>
              <a:rPr lang="en-IN" sz="2400" b="1" dirty="0" err="1">
                <a:solidFill>
                  <a:srgbClr val="FFFF00"/>
                </a:solidFill>
                <a:latin typeface="Times New Roman" panose="02020603050405020304" pitchFamily="18" charset="0"/>
                <a:cs typeface="Times New Roman" panose="02020603050405020304" pitchFamily="18" charset="0"/>
              </a:rPr>
              <a:t>menuconfig</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22C48E-E7C0-06A8-3E0D-9629EFD737EE}"/>
              </a:ext>
            </a:extLst>
          </p:cNvPr>
          <p:cNvSpPr>
            <a:spLocks noGrp="1"/>
          </p:cNvSpPr>
          <p:nvPr>
            <p:ph idx="1"/>
          </p:nvPr>
        </p:nvSpPr>
        <p:spPr>
          <a:xfrm>
            <a:off x="574965" y="793558"/>
            <a:ext cx="10822708" cy="1256915"/>
          </a:xfrm>
        </p:spPr>
        <p:txBody>
          <a:bodyPr>
            <a:noAutofit/>
          </a:bodyPr>
          <a:lstStyle/>
          <a:p>
            <a:pPr marL="0" indent="0">
              <a:buNone/>
            </a:pPr>
            <a:r>
              <a:rPr lang="en-IN" b="1" dirty="0">
                <a:solidFill>
                  <a:srgbClr val="FF0000"/>
                </a:solidFill>
                <a:latin typeface="Times New Roman" panose="02020603050405020304" pitchFamily="18" charset="0"/>
                <a:cs typeface="Times New Roman" panose="02020603050405020304" pitchFamily="18" charset="0"/>
              </a:rPr>
              <a:t>$ sudo make </a:t>
            </a:r>
            <a:r>
              <a:rPr lang="en-IN" b="1" dirty="0" err="1">
                <a:solidFill>
                  <a:srgbClr val="FF0000"/>
                </a:solidFill>
                <a:latin typeface="Times New Roman" panose="02020603050405020304" pitchFamily="18" charset="0"/>
                <a:cs typeface="Times New Roman" panose="02020603050405020304" pitchFamily="18" charset="0"/>
              </a:rPr>
              <a:t>menuconfig</a:t>
            </a:r>
            <a:endParaRPr lang="en-IN" b="1" dirty="0">
              <a:solidFill>
                <a:srgbClr val="FF0000"/>
              </a:solidFill>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Using above command It will generate .config file</a:t>
            </a:r>
            <a:endParaRPr lang="en-IN" b="1" dirty="0">
              <a:latin typeface="Times New Roman" panose="02020603050405020304" pitchFamily="18" charset="0"/>
              <a:cs typeface="Times New Roman" panose="02020603050405020304" pitchFamily="18" charset="0"/>
            </a:endParaRPr>
          </a:p>
          <a:p>
            <a:pPr marL="457200" lvl="1" indent="0"/>
            <a:r>
              <a:rPr lang="en-IN" sz="1800" dirty="0">
                <a:latin typeface="Times New Roman" panose="02020603050405020304" pitchFamily="18" charset="0"/>
                <a:cs typeface="Times New Roman" panose="02020603050405020304" pitchFamily="18" charset="0"/>
              </a:rPr>
              <a:t>*-&gt;y</a:t>
            </a:r>
            <a:r>
              <a:rPr lang="en-IN" sz="1800" b="1" dirty="0">
                <a:latin typeface="Times New Roman" panose="02020603050405020304" pitchFamily="18" charset="0"/>
                <a:cs typeface="Times New Roman" panose="02020603050405020304" pitchFamily="18" charset="0"/>
              </a:rPr>
              <a:t>     ,    </a:t>
            </a:r>
            <a:r>
              <a:rPr lang="en-IN" sz="1800" dirty="0">
                <a:latin typeface="Times New Roman" panose="02020603050405020304" pitchFamily="18" charset="0"/>
                <a:cs typeface="Times New Roman" panose="02020603050405020304" pitchFamily="18" charset="0"/>
              </a:rPr>
              <a:t>M-&gt;module  ,    Space-&gt;</a:t>
            </a:r>
            <a:r>
              <a:rPr lang="en-IN" sz="1800" dirty="0" err="1">
                <a:latin typeface="Times New Roman" panose="02020603050405020304" pitchFamily="18" charset="0"/>
                <a:cs typeface="Times New Roman" panose="02020603050405020304" pitchFamily="18" charset="0"/>
              </a:rPr>
              <a:t>notset</a:t>
            </a:r>
            <a:endParaRPr lang="en-IN" sz="1800" dirty="0">
              <a:latin typeface="Times New Roman" panose="02020603050405020304" pitchFamily="18" charset="0"/>
              <a:cs typeface="Times New Roman" panose="02020603050405020304" pitchFamily="18" charset="0"/>
            </a:endParaRPr>
          </a:p>
          <a:p>
            <a:pPr marL="0" indent="0"/>
            <a:endParaRPr lang="en-IN" dirty="0">
              <a:latin typeface="Times New Roman" panose="02020603050405020304" pitchFamily="18" charset="0"/>
              <a:cs typeface="Times New Roman" panose="02020603050405020304" pitchFamily="18" charset="0"/>
            </a:endParaRPr>
          </a:p>
        </p:txBody>
      </p:sp>
      <p:pic>
        <p:nvPicPr>
          <p:cNvPr id="4" name="Content Placeholder 6">
            <a:extLst>
              <a:ext uri="{FF2B5EF4-FFF2-40B4-BE49-F238E27FC236}">
                <a16:creationId xmlns:a16="http://schemas.microsoft.com/office/drawing/2014/main" id="{11F9C56F-3F47-4D43-E73F-97DADB68869D}"/>
              </a:ext>
            </a:extLst>
          </p:cNvPr>
          <p:cNvPicPr>
            <a:picLocks noChangeAspect="1"/>
          </p:cNvPicPr>
          <p:nvPr/>
        </p:nvPicPr>
        <p:blipFill rotWithShape="1">
          <a:blip r:embed="rId2">
            <a:extLst>
              <a:ext uri="{28A0092B-C50C-407E-A947-70E740481C1C}">
                <a14:useLocalDpi xmlns:a14="http://schemas.microsoft.com/office/drawing/2010/main" val="0"/>
              </a:ext>
            </a:extLst>
          </a:blip>
          <a:srcRect l="1765" r="4895" b="7483"/>
          <a:stretch/>
        </p:blipFill>
        <p:spPr>
          <a:xfrm>
            <a:off x="6382327" y="2169777"/>
            <a:ext cx="5107709" cy="4138659"/>
          </a:xfrm>
          <a:prstGeom prst="rect">
            <a:avLst/>
          </a:prstGeom>
        </p:spPr>
      </p:pic>
      <p:pic>
        <p:nvPicPr>
          <p:cNvPr id="5" name="Content Placeholder 3">
            <a:extLst>
              <a:ext uri="{FF2B5EF4-FFF2-40B4-BE49-F238E27FC236}">
                <a16:creationId xmlns:a16="http://schemas.microsoft.com/office/drawing/2014/main" id="{3AC5B134-58E7-1FD5-974B-86D8DF36F60F}"/>
              </a:ext>
            </a:extLst>
          </p:cNvPr>
          <p:cNvPicPr>
            <a:picLocks noChangeAspect="1"/>
          </p:cNvPicPr>
          <p:nvPr/>
        </p:nvPicPr>
        <p:blipFill rotWithShape="1">
          <a:blip r:embed="rId3">
            <a:extLst>
              <a:ext uri="{28A0092B-C50C-407E-A947-70E740481C1C}">
                <a14:useLocalDpi xmlns:a14="http://schemas.microsoft.com/office/drawing/2010/main" val="0"/>
              </a:ext>
            </a:extLst>
          </a:blip>
          <a:srcRect l="2555" t="1678" b="11716"/>
          <a:stretch/>
        </p:blipFill>
        <p:spPr>
          <a:xfrm>
            <a:off x="434109" y="2169777"/>
            <a:ext cx="5107709" cy="4249495"/>
          </a:xfrm>
          <a:prstGeom prst="rect">
            <a:avLst/>
          </a:prstGeom>
        </p:spPr>
      </p:pic>
    </p:spTree>
    <p:extLst>
      <p:ext uri="{BB962C8B-B14F-4D97-AF65-F5344CB8AC3E}">
        <p14:creationId xmlns:p14="http://schemas.microsoft.com/office/powerpoint/2010/main" val="913467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71EE87-A3B6-4425-9B24-56FC3C1FEEDE}"/>
              </a:ext>
            </a:extLst>
          </p:cNvPr>
          <p:cNvSpPr>
            <a:spLocks noGrp="1"/>
          </p:cNvSpPr>
          <p:nvPr>
            <p:ph idx="1"/>
          </p:nvPr>
        </p:nvSpPr>
        <p:spPr>
          <a:xfrm>
            <a:off x="838200" y="1004047"/>
            <a:ext cx="10515600" cy="5172916"/>
          </a:xfrm>
        </p:spPr>
        <p:txBody>
          <a:bodyPr>
            <a:normAutofit/>
          </a:bodyPr>
          <a:lstStyle/>
          <a:p>
            <a:r>
              <a:rPr lang="en-IN" sz="2400" dirty="0">
                <a:latin typeface="Times New Roman" panose="02020603050405020304" pitchFamily="18" charset="0"/>
                <a:cs typeface="Times New Roman" panose="02020603050405020304" pitchFamily="18" charset="0"/>
              </a:rPr>
              <a:t>This kernel image is a single executable binary file. So it is generated by linking multiple object files corresponds to the futures enabled in the configuration.</a:t>
            </a:r>
          </a:p>
          <a:p>
            <a:r>
              <a:rPr lang="en-IN" sz="2400" dirty="0">
                <a:latin typeface="Times New Roman" panose="02020603050405020304" pitchFamily="18" charset="0"/>
                <a:cs typeface="Times New Roman" panose="02020603050405020304" pitchFamily="18" charset="0"/>
              </a:rPr>
              <a:t>The kernel options can be selected during the make menuconfig as part of kernel image or separate image can be ignored.</a:t>
            </a:r>
          </a:p>
          <a:p>
            <a:r>
              <a:rPr lang="en-IN" sz="2400" dirty="0">
                <a:latin typeface="Times New Roman" panose="02020603050405020304" pitchFamily="18" charset="0"/>
                <a:cs typeface="Times New Roman" panose="02020603050405020304" pitchFamily="18" charset="0"/>
              </a:rPr>
              <a:t>For this we have different types of options</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Bool options</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Tristate</a:t>
            </a:r>
          </a:p>
          <a:p>
            <a:r>
              <a:rPr lang="en-IN" sz="2400" dirty="0">
                <a:latin typeface="Times New Roman" panose="02020603050405020304" pitchFamily="18" charset="0"/>
                <a:cs typeface="Times New Roman" panose="02020603050405020304" pitchFamily="18" charset="0"/>
              </a:rPr>
              <a:t>For make menuconfig, it requires lib ncurses –dev packages.</a:t>
            </a:r>
          </a:p>
          <a:p>
            <a:r>
              <a:rPr lang="en-IN" sz="2400" b="1" dirty="0">
                <a:latin typeface="Times New Roman" panose="02020603050405020304" pitchFamily="18" charset="0"/>
                <a:cs typeface="Times New Roman" panose="02020603050405020304" pitchFamily="18" charset="0"/>
              </a:rPr>
              <a:t>$ sudo apt install libncurses –dev.</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6672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B7B0-2CA8-5DB5-790A-7826B605401B}"/>
              </a:ext>
            </a:extLst>
          </p:cNvPr>
          <p:cNvSpPr>
            <a:spLocks noGrp="1"/>
          </p:cNvSpPr>
          <p:nvPr>
            <p:ph type="title"/>
          </p:nvPr>
        </p:nvSpPr>
        <p:spPr>
          <a:xfrm>
            <a:off x="685801" y="1003177"/>
            <a:ext cx="10131425" cy="1062690"/>
          </a:xfrm>
        </p:spPr>
        <p:txBody>
          <a:bodyPr>
            <a:normAutofit/>
          </a:bodyPr>
          <a:lstStyle/>
          <a:p>
            <a:r>
              <a:rPr lang="en-IN" sz="3200" b="1" dirty="0">
                <a:solidFill>
                  <a:srgbClr val="FFFF00"/>
                </a:solidFill>
                <a:latin typeface="Times New Roman" panose="02020603050405020304" pitchFamily="18" charset="0"/>
                <a:cs typeface="Times New Roman" panose="02020603050405020304" pitchFamily="18" charset="0"/>
              </a:rPr>
              <a:t>Make</a:t>
            </a:r>
          </a:p>
        </p:txBody>
      </p:sp>
      <p:sp>
        <p:nvSpPr>
          <p:cNvPr id="3" name="Content Placeholder 2">
            <a:extLst>
              <a:ext uri="{FF2B5EF4-FFF2-40B4-BE49-F238E27FC236}">
                <a16:creationId xmlns:a16="http://schemas.microsoft.com/office/drawing/2014/main" id="{22620B4E-7971-1146-9846-BDF2569F15E5}"/>
              </a:ext>
            </a:extLst>
          </p:cNvPr>
          <p:cNvSpPr>
            <a:spLocks noGrp="1"/>
          </p:cNvSpPr>
          <p:nvPr>
            <p:ph idx="1"/>
          </p:nvPr>
        </p:nvSpPr>
        <p:spPr>
          <a:xfrm>
            <a:off x="685801" y="1411551"/>
            <a:ext cx="10131425" cy="4379650"/>
          </a:xfrm>
        </p:spPr>
        <p:txBody>
          <a:bodyPr>
            <a:normAutofit/>
          </a:bodyPr>
          <a:lstStyle/>
          <a:p>
            <a:r>
              <a:rPr lang="en-IN" sz="2400" dirty="0">
                <a:latin typeface="Times New Roman" panose="02020603050405020304" pitchFamily="18" charset="0"/>
                <a:cs typeface="Times New Roman" panose="02020603050405020304" pitchFamily="18" charset="0"/>
              </a:rPr>
              <a:t>This generates vmlinux the raw uncompressed kernel image which is in elf format useful for debugging . But cannot be booted.</a:t>
            </a:r>
          </a:p>
          <a:p>
            <a:r>
              <a:rPr lang="en-IN" sz="2400" dirty="0">
                <a:latin typeface="Times New Roman" panose="02020603050405020304" pitchFamily="18" charset="0"/>
                <a:cs typeface="Times New Roman" panose="02020603050405020304" pitchFamily="18" charset="0"/>
              </a:rPr>
              <a:t>The final compressed kernel image that can be booted is generated in </a:t>
            </a:r>
            <a:r>
              <a:rPr lang="en-IN" sz="2400" b="1" dirty="0">
                <a:latin typeface="Times New Roman" panose="02020603050405020304" pitchFamily="18" charset="0"/>
                <a:cs typeface="Times New Roman" panose="02020603050405020304" pitchFamily="18" charset="0"/>
              </a:rPr>
              <a:t>/arch/architecture name/boot/image name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For x-86 architecture we can see </a:t>
            </a:r>
            <a:r>
              <a:rPr lang="en-IN" sz="2400" b="1" dirty="0">
                <a:latin typeface="Times New Roman" panose="02020603050405020304" pitchFamily="18" charset="0"/>
                <a:cs typeface="Times New Roman" panose="02020603050405020304" pitchFamily="18" charset="0"/>
              </a:rPr>
              <a:t>bz image </a:t>
            </a:r>
            <a:r>
              <a:rPr lang="en-IN" sz="2400" dirty="0">
                <a:latin typeface="Times New Roman" panose="02020603050405020304" pitchFamily="18" charset="0"/>
                <a:cs typeface="Times New Roman" panose="02020603050405020304" pitchFamily="18" charset="0"/>
              </a:rPr>
              <a:t>and </a:t>
            </a:r>
            <a:r>
              <a:rPr lang="en-IN" sz="2400" b="1" dirty="0">
                <a:latin typeface="Times New Roman" panose="02020603050405020304" pitchFamily="18" charset="0"/>
                <a:cs typeface="Times New Roman" panose="02020603050405020304" pitchFamily="18" charset="0"/>
              </a:rPr>
              <a:t>z image </a:t>
            </a:r>
            <a:r>
              <a:rPr lang="en-IN" sz="2400" dirty="0">
                <a:latin typeface="Times New Roman" panose="02020603050405020304" pitchFamily="18" charset="0"/>
                <a:cs typeface="Times New Roman" panose="02020603050405020304" pitchFamily="18" charset="0"/>
              </a:rPr>
              <a:t>for arm architecture. </a:t>
            </a:r>
          </a:p>
          <a:p>
            <a:pPr marL="0" indent="0">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sudo make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7626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ADF6C3-7251-88F0-0485-86E0DAB88A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188" y="1084729"/>
            <a:ext cx="8148918" cy="4769224"/>
          </a:xfrm>
        </p:spPr>
      </p:pic>
    </p:spTree>
    <p:extLst>
      <p:ext uri="{BB962C8B-B14F-4D97-AF65-F5344CB8AC3E}">
        <p14:creationId xmlns:p14="http://schemas.microsoft.com/office/powerpoint/2010/main" val="1567170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57DA-F251-BCB1-47BF-B4A138D0FCD8}"/>
              </a:ext>
            </a:extLst>
          </p:cNvPr>
          <p:cNvSpPr>
            <a:spLocks noGrp="1"/>
          </p:cNvSpPr>
          <p:nvPr>
            <p:ph type="title"/>
          </p:nvPr>
        </p:nvSpPr>
        <p:spPr/>
        <p:txBody>
          <a:bodyPr>
            <a:normAutofit/>
          </a:bodyPr>
          <a:lstStyle/>
          <a:p>
            <a:r>
              <a:rPr lang="en-IN" sz="3200" b="1" dirty="0">
                <a:solidFill>
                  <a:srgbClr val="FFFF00"/>
                </a:solidFill>
                <a:latin typeface="Times New Roman" panose="02020603050405020304" pitchFamily="18" charset="0"/>
                <a:cs typeface="Times New Roman" panose="02020603050405020304" pitchFamily="18" charset="0"/>
              </a:rPr>
              <a:t>Make modules:</a:t>
            </a:r>
          </a:p>
        </p:txBody>
      </p:sp>
      <p:sp>
        <p:nvSpPr>
          <p:cNvPr id="3" name="Content Placeholder 2">
            <a:extLst>
              <a:ext uri="{FF2B5EF4-FFF2-40B4-BE49-F238E27FC236}">
                <a16:creationId xmlns:a16="http://schemas.microsoft.com/office/drawing/2014/main" id="{C06E65D7-8169-C084-4D44-603E84B6AF1B}"/>
              </a:ext>
            </a:extLst>
          </p:cNvPr>
          <p:cNvSpPr>
            <a:spLocks noGrp="1"/>
          </p:cNvSpPr>
          <p:nvPr>
            <p:ph idx="1"/>
          </p:nvPr>
        </p:nvSpPr>
        <p:spPr>
          <a:xfrm>
            <a:off x="685801" y="609601"/>
            <a:ext cx="10131425" cy="4255362"/>
          </a:xfrm>
        </p:spPr>
        <p:txBody>
          <a:bodyPr>
            <a:normAutofit/>
          </a:bodyPr>
          <a:lstStyle/>
          <a:p>
            <a:r>
              <a:rPr lang="en-IN" sz="2400" dirty="0">
                <a:latin typeface="Times New Roman" panose="02020603050405020304" pitchFamily="18" charset="0"/>
                <a:cs typeface="Times New Roman" panose="02020603050405020304" pitchFamily="18" charset="0"/>
              </a:rPr>
              <a:t>This will generate all .ko files</a:t>
            </a:r>
          </a:p>
          <a:p>
            <a:r>
              <a:rPr lang="en-IN" sz="2400" b="1" dirty="0">
                <a:latin typeface="Times New Roman" panose="02020603050405020304" pitchFamily="18" charset="0"/>
                <a:cs typeface="Times New Roman" panose="02020603050405020304" pitchFamily="18" charset="0"/>
              </a:rPr>
              <a:t>.c files-&gt;.o-&gt;.ko</a:t>
            </a:r>
          </a:p>
          <a:p>
            <a:r>
              <a:rPr lang="en-IN" sz="2400" dirty="0">
                <a:latin typeface="Times New Roman" panose="02020603050405020304" pitchFamily="18" charset="0"/>
                <a:cs typeface="Times New Roman" panose="02020603050405020304" pitchFamily="18" charset="0"/>
              </a:rPr>
              <a:t>The options which are selected with ‘M’ that can be converted in to .ko file.</a:t>
            </a:r>
          </a:p>
          <a:p>
            <a:pPr marL="0" indent="0">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sudo make modules </a:t>
            </a:r>
          </a:p>
        </p:txBody>
      </p:sp>
    </p:spTree>
    <p:extLst>
      <p:ext uri="{BB962C8B-B14F-4D97-AF65-F5344CB8AC3E}">
        <p14:creationId xmlns:p14="http://schemas.microsoft.com/office/powerpoint/2010/main" val="126938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0DB2-E9AC-13A2-64A7-E4AF6DC673EF}"/>
              </a:ext>
            </a:extLst>
          </p:cNvPr>
          <p:cNvSpPr>
            <a:spLocks noGrp="1"/>
          </p:cNvSpPr>
          <p:nvPr>
            <p:ph type="title"/>
          </p:nvPr>
        </p:nvSpPr>
        <p:spPr/>
        <p:txBody>
          <a:bodyPr>
            <a:normAutofit/>
          </a:bodyPr>
          <a:lstStyle/>
          <a:p>
            <a:r>
              <a:rPr lang="en-US" sz="3200" b="1" dirty="0">
                <a:solidFill>
                  <a:srgbClr val="FFFF00"/>
                </a:solidFill>
                <a:latin typeface="Times New Roman" panose="02020603050405020304" pitchFamily="18" charset="0"/>
                <a:cs typeface="Times New Roman" panose="02020603050405020304" pitchFamily="18" charset="0"/>
              </a:rPr>
              <a:t>linux kernel</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A5B442-0B51-B11E-50A2-A2692803AB3B}"/>
              </a:ext>
            </a:extLst>
          </p:cNvPr>
          <p:cNvSpPr>
            <a:spLocks noGrp="1"/>
          </p:cNvSpPr>
          <p:nvPr>
            <p:ph idx="1"/>
          </p:nvPr>
        </p:nvSpPr>
        <p:spPr/>
        <p:txBody>
          <a:bodyPr>
            <a:normAutofit lnSpcReduction="10000"/>
          </a:bodyPr>
          <a:lstStyle/>
          <a:p>
            <a:r>
              <a:rPr lang="en-US" sz="2000" b="0" i="0" dirty="0">
                <a:effectLst/>
                <a:latin typeface="Times New Roman" panose="02020603050405020304" pitchFamily="18" charset="0"/>
                <a:cs typeface="Times New Roman" panose="02020603050405020304" pitchFamily="18" charset="0"/>
              </a:rPr>
              <a:t>The </a:t>
            </a:r>
            <a:r>
              <a:rPr lang="en-US" sz="2000" b="1" i="0" dirty="0">
                <a:effectLst/>
                <a:latin typeface="Times New Roman" panose="02020603050405020304" pitchFamily="18" charset="0"/>
                <a:cs typeface="Times New Roman" panose="02020603050405020304" pitchFamily="18" charset="0"/>
              </a:rPr>
              <a:t>Linux kernel</a:t>
            </a:r>
            <a:r>
              <a:rPr lang="en-US" sz="2000" b="0" i="0" dirty="0">
                <a:effectLst/>
                <a:latin typeface="Times New Roman" panose="02020603050405020304" pitchFamily="18" charset="0"/>
                <a:cs typeface="Times New Roman" panose="02020603050405020304" pitchFamily="18" charset="0"/>
              </a:rPr>
              <a:t> is a </a:t>
            </a:r>
            <a:r>
              <a:rPr lang="en-US" sz="2000" b="0" i="0" u="none" strike="noStrike" dirty="0">
                <a:solidFill>
                  <a:srgbClr val="C573D2"/>
                </a:solidFill>
                <a:effectLst/>
                <a:latin typeface="Times New Roman" panose="02020603050405020304" pitchFamily="18" charset="0"/>
                <a:cs typeface="Times New Roman" panose="02020603050405020304" pitchFamily="18" charset="0"/>
                <a:hlinkClick r:id="rId2" tooltip="Free and open-source software">
                  <a:extLst>
                    <a:ext uri="{A12FA001-AC4F-418D-AE19-62706E023703}">
                      <ahyp:hlinkClr xmlns:ahyp="http://schemas.microsoft.com/office/drawing/2018/hyperlinkcolor" val="tx"/>
                    </a:ext>
                  </a:extLst>
                </a:hlinkClick>
              </a:rPr>
              <a:t>free and open </a:t>
            </a:r>
            <a:r>
              <a:rPr lang="en-US" sz="2000" b="0" i="0" u="none" strike="noStrike" dirty="0">
                <a:effectLst/>
                <a:latin typeface="Times New Roman" panose="02020603050405020304" pitchFamily="18" charset="0"/>
                <a:cs typeface="Times New Roman" panose="02020603050405020304" pitchFamily="18" charset="0"/>
                <a:hlinkClick r:id="rId2" tooltip="Free and open-source software">
                  <a:extLst>
                    <a:ext uri="{A12FA001-AC4F-418D-AE19-62706E023703}">
                      <ahyp:hlinkClr xmlns:ahyp="http://schemas.microsoft.com/office/drawing/2018/hyperlinkcolor" val="tx"/>
                    </a:ext>
                  </a:extLst>
                </a:hlinkClick>
              </a:rPr>
              <a:t>source</a:t>
            </a:r>
            <a:r>
              <a:rPr lang="en-US" sz="2000" b="0" i="0" u="none" strike="noStrike"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hlinkClick r:id="rId3" tooltip="Monolithic kernel">
                  <a:extLst>
                    <a:ext uri="{A12FA001-AC4F-418D-AE19-62706E023703}">
                      <ahyp:hlinkClr xmlns:ahyp="http://schemas.microsoft.com/office/drawing/2018/hyperlinkcolor" val="tx"/>
                    </a:ext>
                  </a:extLst>
                </a:hlinkClick>
              </a:rPr>
              <a:t>monolithic</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hlinkClick r:id="rId4" tooltip="Modular programming">
                  <a:extLst>
                    <a:ext uri="{A12FA001-AC4F-418D-AE19-62706E023703}">
                      <ahyp:hlinkClr xmlns:ahyp="http://schemas.microsoft.com/office/drawing/2018/hyperlinkcolor" val="tx"/>
                    </a:ext>
                  </a:extLst>
                </a:hlinkClick>
              </a:rPr>
              <a:t>modular</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hlinkClick r:id="rId5" tooltip="Computer multitasking">
                  <a:extLst>
                    <a:ext uri="{A12FA001-AC4F-418D-AE19-62706E023703}">
                      <ahyp:hlinkClr xmlns:ahyp="http://schemas.microsoft.com/office/drawing/2018/hyperlinkcolor" val="tx"/>
                    </a:ext>
                  </a:extLst>
                </a:hlinkClick>
              </a:rPr>
              <a:t>multitasking</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hlinkClick r:id="rId6" tooltip="Unix-like">
                  <a:extLst>
                    <a:ext uri="{A12FA001-AC4F-418D-AE19-62706E023703}">
                      <ahyp:hlinkClr xmlns:ahyp="http://schemas.microsoft.com/office/drawing/2018/hyperlinkcolor" val="tx"/>
                    </a:ext>
                  </a:extLst>
                </a:hlinkClick>
              </a:rPr>
              <a:t>Unix-like</a:t>
            </a:r>
            <a:r>
              <a:rPr lang="en-US" sz="2000" b="0" i="0" dirty="0">
                <a:effectLst/>
                <a:latin typeface="Times New Roman" panose="02020603050405020304" pitchFamily="18" charset="0"/>
                <a:cs typeface="Times New Roman" panose="02020603050405020304" pitchFamily="18" charset="0"/>
              </a:rPr>
              <a:t> operating system </a:t>
            </a:r>
            <a:r>
              <a:rPr lang="en-US" sz="2000" b="0" i="0" u="none" strike="noStrike" dirty="0">
                <a:effectLst/>
                <a:latin typeface="Times New Roman" panose="02020603050405020304" pitchFamily="18" charset="0"/>
                <a:cs typeface="Times New Roman" panose="02020603050405020304" pitchFamily="18" charset="0"/>
                <a:hlinkClick r:id="rId7" tooltip="Kernel (operating system)">
                  <a:extLst>
                    <a:ext uri="{A12FA001-AC4F-418D-AE19-62706E023703}">
                      <ahyp:hlinkClr xmlns:ahyp="http://schemas.microsoft.com/office/drawing/2018/hyperlinkcolor" val="tx"/>
                    </a:ext>
                  </a:extLst>
                </a:hlinkClick>
              </a:rPr>
              <a:t>kernel</a:t>
            </a:r>
            <a:r>
              <a:rPr lang="en-US" sz="2000" b="0" i="0" dirty="0">
                <a:effectLst/>
                <a:latin typeface="Times New Roman" panose="02020603050405020304" pitchFamily="18" charset="0"/>
                <a:cs typeface="Times New Roman" panose="02020603050405020304" pitchFamily="18" charset="0"/>
              </a:rPr>
              <a:t>. It was originally authored in 1991 by </a:t>
            </a:r>
            <a:r>
              <a:rPr lang="en-US" sz="2000" b="0" i="0" u="none" strike="noStrike" dirty="0">
                <a:effectLst/>
                <a:latin typeface="Times New Roman" panose="02020603050405020304" pitchFamily="18" charset="0"/>
                <a:cs typeface="Times New Roman" panose="02020603050405020304" pitchFamily="18" charset="0"/>
                <a:hlinkClick r:id="rId8" tooltip="Linus Torvalds">
                  <a:extLst>
                    <a:ext uri="{A12FA001-AC4F-418D-AE19-62706E023703}">
                      <ahyp:hlinkClr xmlns:ahyp="http://schemas.microsoft.com/office/drawing/2018/hyperlinkcolor" val="tx"/>
                    </a:ext>
                  </a:extLst>
                </a:hlinkClick>
              </a:rPr>
              <a:t>Linus Torvalds</a:t>
            </a:r>
            <a:r>
              <a:rPr lang="en-US" sz="2000" b="0" i="0" dirty="0">
                <a:effectLst/>
                <a:latin typeface="Times New Roman" panose="02020603050405020304" pitchFamily="18" charset="0"/>
                <a:cs typeface="Times New Roman" panose="02020603050405020304" pitchFamily="18" charset="0"/>
              </a:rPr>
              <a:t> for his </a:t>
            </a:r>
            <a:r>
              <a:rPr lang="en-US" sz="2000" b="0" i="0" u="none" strike="noStrike" dirty="0">
                <a:effectLst/>
                <a:latin typeface="Times New Roman" panose="02020603050405020304" pitchFamily="18" charset="0"/>
                <a:cs typeface="Times New Roman" panose="02020603050405020304" pitchFamily="18" charset="0"/>
                <a:hlinkClick r:id="rId9" tooltip="Intel 80386">
                  <a:extLst>
                    <a:ext uri="{A12FA001-AC4F-418D-AE19-62706E023703}">
                      <ahyp:hlinkClr xmlns:ahyp="http://schemas.microsoft.com/office/drawing/2018/hyperlinkcolor" val="tx"/>
                    </a:ext>
                  </a:extLst>
                </a:hlinkClick>
              </a:rPr>
              <a:t>i386</a:t>
            </a:r>
            <a:r>
              <a:rPr lang="en-US" sz="2000" b="0" i="0" dirty="0">
                <a:effectLst/>
                <a:latin typeface="Times New Roman" panose="02020603050405020304" pitchFamily="18" charset="0"/>
                <a:cs typeface="Times New Roman" panose="02020603050405020304" pitchFamily="18" charset="0"/>
              </a:rPr>
              <a:t>-based PC, and it was soon adopted as the kernel for the </a:t>
            </a:r>
            <a:r>
              <a:rPr lang="en-US" sz="2000" b="0" i="0" u="none" strike="noStrike" dirty="0">
                <a:effectLst/>
                <a:latin typeface="Times New Roman" panose="02020603050405020304" pitchFamily="18" charset="0"/>
                <a:cs typeface="Times New Roman" panose="02020603050405020304" pitchFamily="18" charset="0"/>
                <a:hlinkClick r:id="rId10" tooltip="GNU">
                  <a:extLst>
                    <a:ext uri="{A12FA001-AC4F-418D-AE19-62706E023703}">
                      <ahyp:hlinkClr xmlns:ahyp="http://schemas.microsoft.com/office/drawing/2018/hyperlinkcolor" val="tx"/>
                    </a:ext>
                  </a:extLst>
                </a:hlinkClick>
              </a:rPr>
              <a:t>GNU operating system</a:t>
            </a:r>
            <a:r>
              <a:rPr lang="en-US" sz="2000" b="0" i="0" dirty="0">
                <a:effectLst/>
                <a:latin typeface="Times New Roman" panose="02020603050405020304" pitchFamily="18" charset="0"/>
                <a:cs typeface="Times New Roman" panose="02020603050405020304" pitchFamily="18" charset="0"/>
              </a:rPr>
              <a:t>, which was to be a </a:t>
            </a:r>
            <a:r>
              <a:rPr lang="en-US" sz="2000" dirty="0">
                <a:latin typeface="Times New Roman" panose="02020603050405020304" pitchFamily="18" charset="0"/>
                <a:cs typeface="Times New Roman" panose="02020603050405020304" pitchFamily="18" charset="0"/>
                <a:hlinkClick r:id="rId11" tooltip="Free software">
                  <a:extLst>
                    <a:ext uri="{A12FA001-AC4F-418D-AE19-62706E023703}">
                      <ahyp:hlinkClr xmlns:ahyp="http://schemas.microsoft.com/office/drawing/2018/hyperlinkcolor" val="tx"/>
                    </a:ext>
                  </a:extLst>
                </a:hlinkClick>
              </a:rPr>
              <a:t>free (libre)</a:t>
            </a:r>
            <a:r>
              <a:rPr lang="en-US" sz="2000" b="0" i="0" dirty="0">
                <a:effectLst/>
                <a:latin typeface="Times New Roman" panose="02020603050405020304" pitchFamily="18" charset="0"/>
                <a:cs typeface="Times New Roman" panose="02020603050405020304" pitchFamily="18" charset="0"/>
              </a:rPr>
              <a:t> replacement for </a:t>
            </a:r>
            <a:r>
              <a:rPr lang="en-US" sz="2000" dirty="0">
                <a:latin typeface="Times New Roman" panose="02020603050405020304" pitchFamily="18" charset="0"/>
                <a:cs typeface="Times New Roman" panose="02020603050405020304" pitchFamily="18" charset="0"/>
                <a:hlinkClick r:id="rId12" tooltip="Unix">
                  <a:extLst>
                    <a:ext uri="{A12FA001-AC4F-418D-AE19-62706E023703}">
                      <ahyp:hlinkClr xmlns:ahyp="http://schemas.microsoft.com/office/drawing/2018/hyperlinkcolor" val="tx"/>
                    </a:ext>
                  </a:extLst>
                </a:hlinkClick>
              </a:rPr>
              <a:t>Unix</a:t>
            </a:r>
            <a:r>
              <a:rPr lang="en-US" sz="2000" b="0" i="0" dirty="0">
                <a:effectLst/>
                <a:latin typeface="Times New Roman" panose="02020603050405020304" pitchFamily="18" charset="0"/>
                <a:cs typeface="Times New Roman" panose="02020603050405020304" pitchFamily="18" charset="0"/>
              </a:rPr>
              <a:t>.</a:t>
            </a:r>
          </a:p>
          <a:p>
            <a:r>
              <a:rPr lang="en-US" sz="2000" b="0" i="0" dirty="0">
                <a:effectLst/>
                <a:latin typeface="Times New Roman" panose="02020603050405020304" pitchFamily="18" charset="0"/>
                <a:cs typeface="Times New Roman" panose="02020603050405020304" pitchFamily="18" charset="0"/>
              </a:rPr>
              <a:t>Linux is provided under the </a:t>
            </a:r>
            <a:r>
              <a:rPr lang="en-US" sz="2000" b="0" i="0" u="none" strike="noStrike" dirty="0">
                <a:effectLst/>
                <a:latin typeface="Times New Roman" panose="02020603050405020304" pitchFamily="18" charset="0"/>
                <a:cs typeface="Times New Roman" panose="02020603050405020304" pitchFamily="18" charset="0"/>
                <a:hlinkClick r:id="rId13" tooltip="GNU General Public License">
                  <a:extLst>
                    <a:ext uri="{A12FA001-AC4F-418D-AE19-62706E023703}">
                      <ahyp:hlinkClr xmlns:ahyp="http://schemas.microsoft.com/office/drawing/2018/hyperlinkcolor" val="tx"/>
                    </a:ext>
                  </a:extLst>
                </a:hlinkClick>
              </a:rPr>
              <a:t>GNU General Public License version 2 only</a:t>
            </a:r>
            <a:r>
              <a:rPr lang="en-US" sz="2000" b="0" i="0" dirty="0">
                <a:effectLst/>
                <a:latin typeface="Times New Roman" panose="02020603050405020304" pitchFamily="18" charset="0"/>
                <a:cs typeface="Times New Roman" panose="02020603050405020304" pitchFamily="18" charset="0"/>
              </a:rPr>
              <a:t>, but it contains files under other </a:t>
            </a:r>
            <a:r>
              <a:rPr lang="en-US" sz="2000" b="0" i="0" u="none" strike="noStrike" dirty="0">
                <a:effectLst/>
                <a:latin typeface="Times New Roman" panose="02020603050405020304" pitchFamily="18" charset="0"/>
                <a:cs typeface="Times New Roman" panose="02020603050405020304" pitchFamily="18" charset="0"/>
                <a:hlinkClick r:id="rId14" tooltip="GPL compatibility">
                  <a:extLst>
                    <a:ext uri="{A12FA001-AC4F-418D-AE19-62706E023703}">
                      <ahyp:hlinkClr xmlns:ahyp="http://schemas.microsoft.com/office/drawing/2018/hyperlinkcolor" val="tx"/>
                    </a:ext>
                  </a:extLst>
                </a:hlinkClick>
              </a:rPr>
              <a:t>compatible licenses</a:t>
            </a:r>
            <a:r>
              <a:rPr lang="en-US" sz="2000" b="0" i="0" dirty="0">
                <a:effectLst/>
                <a:latin typeface="Times New Roman" panose="02020603050405020304" pitchFamily="18" charset="0"/>
                <a:cs typeface="Times New Roman" panose="02020603050405020304" pitchFamily="18" charset="0"/>
              </a:rPr>
              <a:t>. Since the late 1990s, it has been included as part of a large number of </a:t>
            </a:r>
            <a:r>
              <a:rPr lang="en-US" sz="2000" b="0" i="0" u="none" strike="noStrike" dirty="0">
                <a:effectLst/>
                <a:latin typeface="Times New Roman" panose="02020603050405020304" pitchFamily="18" charset="0"/>
                <a:cs typeface="Times New Roman" panose="02020603050405020304" pitchFamily="18" charset="0"/>
                <a:hlinkClick r:id="rId15" tooltip="Linux distributions">
                  <a:extLst>
                    <a:ext uri="{A12FA001-AC4F-418D-AE19-62706E023703}">
                      <ahyp:hlinkClr xmlns:ahyp="http://schemas.microsoft.com/office/drawing/2018/hyperlinkcolor" val="tx"/>
                    </a:ext>
                  </a:extLst>
                </a:hlinkClick>
              </a:rPr>
              <a:t>operating system distributions</a:t>
            </a:r>
            <a:r>
              <a:rPr lang="en-US" sz="2000" b="0" i="0" dirty="0">
                <a:effectLst/>
                <a:latin typeface="Times New Roman" panose="02020603050405020304" pitchFamily="18" charset="0"/>
                <a:cs typeface="Times New Roman" panose="02020603050405020304" pitchFamily="18" charset="0"/>
              </a:rPr>
              <a:t>, many of which are commonly also called </a:t>
            </a:r>
            <a:r>
              <a:rPr lang="en-US" sz="2000" b="0" i="0" u="none" strike="noStrike" dirty="0">
                <a:effectLst/>
                <a:latin typeface="Times New Roman" panose="02020603050405020304" pitchFamily="18" charset="0"/>
                <a:cs typeface="Times New Roman" panose="02020603050405020304" pitchFamily="18" charset="0"/>
                <a:hlinkClick r:id="rId16" tooltip="Linux">
                  <a:extLst>
                    <a:ext uri="{A12FA001-AC4F-418D-AE19-62706E023703}">
                      <ahyp:hlinkClr xmlns:ahyp="http://schemas.microsoft.com/office/drawing/2018/hyperlinkcolor" val="tx"/>
                    </a:ext>
                  </a:extLst>
                </a:hlinkClick>
              </a:rPr>
              <a:t>Linux</a:t>
            </a:r>
            <a:r>
              <a:rPr lang="en-US" sz="2000" b="0" i="0" dirty="0">
                <a:effectLst/>
                <a:latin typeface="Times New Roman" panose="02020603050405020304" pitchFamily="18" charset="0"/>
                <a:cs typeface="Times New Roman" panose="02020603050405020304" pitchFamily="18" charset="0"/>
              </a:rPr>
              <a:t>.</a:t>
            </a:r>
          </a:p>
          <a:p>
            <a:r>
              <a:rPr lang="en-US" sz="2000" b="0" i="0" dirty="0">
                <a:effectLst/>
                <a:latin typeface="Times New Roman" panose="02020603050405020304" pitchFamily="18" charset="0"/>
                <a:cs typeface="Times New Roman" panose="02020603050405020304" pitchFamily="18" charset="0"/>
              </a:rPr>
              <a:t>Linux is deployed on a wide variety of computing systems, such as </a:t>
            </a:r>
            <a:r>
              <a:rPr lang="en-US" sz="2000" b="0" i="0" u="none" strike="noStrike" dirty="0">
                <a:effectLst/>
                <a:latin typeface="Times New Roman" panose="02020603050405020304" pitchFamily="18" charset="0"/>
                <a:cs typeface="Times New Roman" panose="02020603050405020304" pitchFamily="18" charset="0"/>
                <a:hlinkClick r:id="rId17" tooltip="Embedded device">
                  <a:extLst>
                    <a:ext uri="{A12FA001-AC4F-418D-AE19-62706E023703}">
                      <ahyp:hlinkClr xmlns:ahyp="http://schemas.microsoft.com/office/drawing/2018/hyperlinkcolor" val="tx"/>
                    </a:ext>
                  </a:extLst>
                </a:hlinkClick>
              </a:rPr>
              <a:t>embedded devices</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hlinkClick r:id="rId18" tooltip="Mobile device">
                  <a:extLst>
                    <a:ext uri="{A12FA001-AC4F-418D-AE19-62706E023703}">
                      <ahyp:hlinkClr xmlns:ahyp="http://schemas.microsoft.com/office/drawing/2018/hyperlinkcolor" val="tx"/>
                    </a:ext>
                  </a:extLst>
                </a:hlinkClick>
              </a:rPr>
              <a:t>mobile devices</a:t>
            </a:r>
            <a:r>
              <a:rPr lang="en-US" sz="2000" b="0" i="0" dirty="0">
                <a:effectLst/>
                <a:latin typeface="Times New Roman" panose="02020603050405020304" pitchFamily="18" charset="0"/>
                <a:cs typeface="Times New Roman" panose="02020603050405020304" pitchFamily="18" charset="0"/>
              </a:rPr>
              <a:t> (including its use in the </a:t>
            </a:r>
            <a:r>
              <a:rPr lang="en-US" sz="2000" b="0" i="0" u="none" strike="noStrike" dirty="0">
                <a:effectLst/>
                <a:latin typeface="Times New Roman" panose="02020603050405020304" pitchFamily="18" charset="0"/>
                <a:cs typeface="Times New Roman" panose="02020603050405020304" pitchFamily="18" charset="0"/>
                <a:hlinkClick r:id="rId19" tooltip="Android (operating system)">
                  <a:extLst>
                    <a:ext uri="{A12FA001-AC4F-418D-AE19-62706E023703}">
                      <ahyp:hlinkClr xmlns:ahyp="http://schemas.microsoft.com/office/drawing/2018/hyperlinkcolor" val="tx"/>
                    </a:ext>
                  </a:extLst>
                </a:hlinkClick>
              </a:rPr>
              <a:t>Android</a:t>
            </a:r>
            <a:r>
              <a:rPr lang="en-US" sz="2000" b="0" i="0" dirty="0">
                <a:effectLst/>
                <a:latin typeface="Times New Roman" panose="02020603050405020304" pitchFamily="18" charset="0"/>
                <a:cs typeface="Times New Roman" panose="02020603050405020304" pitchFamily="18" charset="0"/>
              </a:rPr>
              <a:t> operating system), </a:t>
            </a:r>
            <a:r>
              <a:rPr lang="en-US" sz="2000" b="0" i="0" u="none" strike="noStrike" dirty="0">
                <a:effectLst/>
                <a:latin typeface="Times New Roman" panose="02020603050405020304" pitchFamily="18" charset="0"/>
                <a:cs typeface="Times New Roman" panose="02020603050405020304" pitchFamily="18" charset="0"/>
                <a:hlinkClick r:id="rId20" tooltip="Personal computer">
                  <a:extLst>
                    <a:ext uri="{A12FA001-AC4F-418D-AE19-62706E023703}">
                      <ahyp:hlinkClr xmlns:ahyp="http://schemas.microsoft.com/office/drawing/2018/hyperlinkcolor" val="tx"/>
                    </a:ext>
                  </a:extLst>
                </a:hlinkClick>
              </a:rPr>
              <a:t>personal computers</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hlinkClick r:id="rId21" tooltip="Server (computing)">
                  <a:extLst>
                    <a:ext uri="{A12FA001-AC4F-418D-AE19-62706E023703}">
                      <ahyp:hlinkClr xmlns:ahyp="http://schemas.microsoft.com/office/drawing/2018/hyperlinkcolor" val="tx"/>
                    </a:ext>
                  </a:extLst>
                </a:hlinkClick>
              </a:rPr>
              <a:t>servers</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hlinkClick r:id="rId22" tooltip="Mainframe computers">
                  <a:extLst>
                    <a:ext uri="{A12FA001-AC4F-418D-AE19-62706E023703}">
                      <ahyp:hlinkClr xmlns:ahyp="http://schemas.microsoft.com/office/drawing/2018/hyperlinkcolor" val="tx"/>
                    </a:ext>
                  </a:extLst>
                </a:hlinkClick>
              </a:rPr>
              <a:t>mainframes</a:t>
            </a:r>
            <a:r>
              <a:rPr lang="en-US" sz="2000" b="0" i="0" dirty="0">
                <a:effectLst/>
                <a:latin typeface="Times New Roman" panose="02020603050405020304" pitchFamily="18" charset="0"/>
                <a:cs typeface="Times New Roman" panose="02020603050405020304" pitchFamily="18" charset="0"/>
              </a:rPr>
              <a:t>, and </a:t>
            </a:r>
            <a:r>
              <a:rPr lang="en-US" sz="2000" b="0" i="0" u="none" strike="noStrike" dirty="0">
                <a:effectLst/>
                <a:latin typeface="Times New Roman" panose="02020603050405020304" pitchFamily="18" charset="0"/>
                <a:cs typeface="Times New Roman" panose="02020603050405020304" pitchFamily="18" charset="0"/>
                <a:hlinkClick r:id="rId23" tooltip="Supercomputer">
                  <a:extLst>
                    <a:ext uri="{A12FA001-AC4F-418D-AE19-62706E023703}">
                      <ahyp:hlinkClr xmlns:ahyp="http://schemas.microsoft.com/office/drawing/2018/hyperlinkcolor" val="tx"/>
                    </a:ext>
                  </a:extLst>
                </a:hlinkClick>
              </a:rPr>
              <a:t>supercomputers</a:t>
            </a:r>
            <a:r>
              <a:rPr lang="en-US" sz="2000" b="0" i="0" dirty="0">
                <a:effectLst/>
                <a:latin typeface="Times New Roman" panose="02020603050405020304" pitchFamily="18" charset="0"/>
                <a:cs typeface="Times New Roman" panose="02020603050405020304" pitchFamily="18" charset="0"/>
              </a:rPr>
              <a:t>. It can be tailored for specific architectures and for several usage scenarios using a family of simple commands (that is, without the need of manually editing its source code before compilation)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97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8E6A-D64F-0369-EA83-30F74B0123B8}"/>
              </a:ext>
            </a:extLst>
          </p:cNvPr>
          <p:cNvSpPr>
            <a:spLocks noGrp="1"/>
          </p:cNvSpPr>
          <p:nvPr>
            <p:ph type="title"/>
          </p:nvPr>
        </p:nvSpPr>
        <p:spPr/>
        <p:txBody>
          <a:bodyPr>
            <a:normAutofit/>
          </a:bodyPr>
          <a:lstStyle/>
          <a:p>
            <a:r>
              <a:rPr lang="en-IN" sz="3200" b="1" dirty="0">
                <a:solidFill>
                  <a:srgbClr val="FFFF00"/>
                </a:solidFill>
                <a:latin typeface="Times New Roman" panose="02020603050405020304" pitchFamily="18" charset="0"/>
                <a:cs typeface="Times New Roman" panose="02020603050405020304" pitchFamily="18" charset="0"/>
              </a:rPr>
              <a:t>Make modules_install:</a:t>
            </a:r>
          </a:p>
        </p:txBody>
      </p:sp>
      <p:sp>
        <p:nvSpPr>
          <p:cNvPr id="3" name="Content Placeholder 2">
            <a:extLst>
              <a:ext uri="{FF2B5EF4-FFF2-40B4-BE49-F238E27FC236}">
                <a16:creationId xmlns:a16="http://schemas.microsoft.com/office/drawing/2014/main" id="{4927919F-8480-1BBE-0292-3477E59C3E0D}"/>
              </a:ext>
            </a:extLst>
          </p:cNvPr>
          <p:cNvSpPr>
            <a:spLocks noGrp="1"/>
          </p:cNvSpPr>
          <p:nvPr>
            <p:ph idx="1"/>
          </p:nvPr>
        </p:nvSpPr>
        <p:spPr>
          <a:xfrm>
            <a:off x="685801" y="1864311"/>
            <a:ext cx="10131425" cy="3926889"/>
          </a:xfrm>
        </p:spPr>
        <p:txBody>
          <a:bodyPr>
            <a:normAutofit/>
          </a:bodyPr>
          <a:lstStyle/>
          <a:p>
            <a:r>
              <a:rPr lang="en-IN" sz="2400" dirty="0">
                <a:latin typeface="Times New Roman" panose="02020603050405020304" pitchFamily="18" charset="0"/>
                <a:cs typeface="Times New Roman" panose="02020603050405020304" pitchFamily="18" charset="0"/>
              </a:rPr>
              <a:t>It must be run as a root user. It does the installation for host system by default.</a:t>
            </a:r>
          </a:p>
          <a:p>
            <a:r>
              <a:rPr lang="en-IN" sz="2400" dirty="0">
                <a:latin typeface="Times New Roman" panose="02020603050405020304" pitchFamily="18" charset="0"/>
                <a:cs typeface="Times New Roman" panose="02020603050405020304" pitchFamily="18" charset="0"/>
              </a:rPr>
              <a:t>It installs the modules that are generated or copied to </a:t>
            </a:r>
            <a:r>
              <a:rPr lang="en-IN" sz="2400" b="1" dirty="0">
                <a:latin typeface="Times New Roman" panose="02020603050405020304" pitchFamily="18" charset="0"/>
                <a:cs typeface="Times New Roman" panose="02020603050405020304" pitchFamily="18" charset="0"/>
              </a:rPr>
              <a:t>/lib/module/kernel version/directory.</a:t>
            </a:r>
          </a:p>
          <a:p>
            <a:r>
              <a:rPr lang="en-IN" sz="2400" dirty="0">
                <a:latin typeface="Times New Roman" panose="02020603050405020304" pitchFamily="18" charset="0"/>
                <a:cs typeface="Times New Roman" panose="02020603050405020304" pitchFamily="18" charset="0"/>
              </a:rPr>
              <a:t>It will generate modules. alias, modules. Alias .bin are used for modules loading.</a:t>
            </a:r>
          </a:p>
          <a:p>
            <a:r>
              <a:rPr lang="en-IN" sz="2400" dirty="0">
                <a:latin typeface="Times New Roman" panose="02020603050405020304" pitchFamily="18" charset="0"/>
                <a:cs typeface="Times New Roman" panose="02020603050405020304" pitchFamily="18" charset="0"/>
              </a:rPr>
              <a:t>And modules .symbols, modules .symbols .bin are used for module symbols.</a:t>
            </a:r>
          </a:p>
          <a:p>
            <a:r>
              <a:rPr lang="en-IN" sz="2400" dirty="0">
                <a:latin typeface="Times New Roman" panose="02020603050405020304" pitchFamily="18" charset="0"/>
                <a:cs typeface="Times New Roman" panose="02020603050405020304" pitchFamily="18" charset="0"/>
              </a:rPr>
              <a:t>And modules .deb , modules .deb .bin for module dependencies.</a:t>
            </a:r>
          </a:p>
          <a:p>
            <a:pPr marL="0" indent="0">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sudo make modules_install</a:t>
            </a:r>
          </a:p>
        </p:txBody>
      </p:sp>
    </p:spTree>
    <p:extLst>
      <p:ext uri="{BB962C8B-B14F-4D97-AF65-F5344CB8AC3E}">
        <p14:creationId xmlns:p14="http://schemas.microsoft.com/office/powerpoint/2010/main" val="2471133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8170-4D1C-B247-B53D-BBADBDCC9FD6}"/>
              </a:ext>
            </a:extLst>
          </p:cNvPr>
          <p:cNvSpPr>
            <a:spLocks noGrp="1"/>
          </p:cNvSpPr>
          <p:nvPr>
            <p:ph type="title"/>
          </p:nvPr>
        </p:nvSpPr>
        <p:spPr>
          <a:xfrm>
            <a:off x="685802" y="609601"/>
            <a:ext cx="3618344" cy="858982"/>
          </a:xfrm>
        </p:spPr>
        <p:txBody>
          <a:bodyPr>
            <a:normAutofit/>
          </a:bodyPr>
          <a:lstStyle/>
          <a:p>
            <a:r>
              <a:rPr lang="en-IN" sz="3200" b="1" dirty="0">
                <a:solidFill>
                  <a:srgbClr val="FFFF00"/>
                </a:solidFill>
                <a:latin typeface="Times New Roman" panose="02020603050405020304" pitchFamily="18" charset="0"/>
                <a:cs typeface="Times New Roman" panose="02020603050405020304" pitchFamily="18" charset="0"/>
              </a:rPr>
              <a:t>Make install:</a:t>
            </a:r>
          </a:p>
        </p:txBody>
      </p:sp>
      <p:sp>
        <p:nvSpPr>
          <p:cNvPr id="3" name="Content Placeholder 2">
            <a:extLst>
              <a:ext uri="{FF2B5EF4-FFF2-40B4-BE49-F238E27FC236}">
                <a16:creationId xmlns:a16="http://schemas.microsoft.com/office/drawing/2014/main" id="{679A5657-3E0E-C85E-B660-CAFEE9DFC2D0}"/>
              </a:ext>
            </a:extLst>
          </p:cNvPr>
          <p:cNvSpPr>
            <a:spLocks noGrp="1"/>
          </p:cNvSpPr>
          <p:nvPr>
            <p:ph idx="1"/>
          </p:nvPr>
        </p:nvSpPr>
        <p:spPr>
          <a:xfrm>
            <a:off x="685800" y="1604434"/>
            <a:ext cx="10131425" cy="2376440"/>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It does the installation for host system by default. So it must be run as a root user</a:t>
            </a:r>
          </a:p>
          <a:p>
            <a:pPr marL="0" indent="0">
              <a:buNone/>
            </a:pPr>
            <a:r>
              <a:rPr lang="en-IN" sz="2400" b="1" dirty="0">
                <a:latin typeface="Times New Roman" panose="02020603050405020304" pitchFamily="18" charset="0"/>
                <a:cs typeface="Times New Roman" panose="02020603050405020304" pitchFamily="18" charset="0"/>
              </a:rPr>
              <a:t>	$ sudo make install</a:t>
            </a:r>
          </a:p>
          <a:p>
            <a:r>
              <a:rPr lang="en-IN" sz="2400" dirty="0">
                <a:latin typeface="Times New Roman" panose="02020603050405020304" pitchFamily="18" charset="0"/>
                <a:cs typeface="Times New Roman" panose="02020603050405020304" pitchFamily="18" charset="0"/>
              </a:rPr>
              <a:t>It installs the generated kernel image Vmlinuz copies to </a:t>
            </a:r>
            <a:r>
              <a:rPr lang="en-IN" sz="2400" b="1" dirty="0">
                <a:latin typeface="Times New Roman" panose="02020603050405020304" pitchFamily="18" charset="0"/>
                <a:cs typeface="Times New Roman" panose="02020603050405020304" pitchFamily="18" charset="0"/>
              </a:rPr>
              <a:t>/boot/Vmlinuz </a:t>
            </a:r>
            <a:r>
              <a:rPr lang="en-IN" sz="2400" dirty="0">
                <a:latin typeface="Times New Roman" panose="02020603050405020304" pitchFamily="18" charset="0"/>
                <a:cs typeface="Times New Roman" panose="02020603050405020304" pitchFamily="18" charset="0"/>
              </a:rPr>
              <a:t>–kernel version. From arch/architecture name/boot directory and along with system .map and .config file.</a:t>
            </a:r>
          </a:p>
        </p:txBody>
      </p:sp>
      <p:sp>
        <p:nvSpPr>
          <p:cNvPr id="5" name="TextBox 4">
            <a:extLst>
              <a:ext uri="{FF2B5EF4-FFF2-40B4-BE49-F238E27FC236}">
                <a16:creationId xmlns:a16="http://schemas.microsoft.com/office/drawing/2014/main" id="{572A2F45-612B-B3B1-D08C-FA349FC5DE46}"/>
              </a:ext>
            </a:extLst>
          </p:cNvPr>
          <p:cNvSpPr txBox="1"/>
          <p:nvPr/>
        </p:nvSpPr>
        <p:spPr>
          <a:xfrm>
            <a:off x="685800" y="5001599"/>
            <a:ext cx="10510983" cy="830997"/>
          </a:xfrm>
          <a:prstGeom prst="rect">
            <a:avLst/>
          </a:prstGeom>
          <a:noFill/>
        </p:spPr>
        <p:txBody>
          <a:bodyPr wrap="square">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clean up the generated files we have to use</a:t>
            </a:r>
          </a:p>
          <a:p>
            <a:pPr marL="0" indent="0">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sudo</a:t>
            </a:r>
            <a:r>
              <a:rPr lang="en-IN" sz="2400" b="1" dirty="0">
                <a:latin typeface="Times New Roman" panose="02020603050405020304" pitchFamily="18" charset="0"/>
                <a:cs typeface="Times New Roman" panose="02020603050405020304" pitchFamily="18" charset="0"/>
              </a:rPr>
              <a:t> make clean </a:t>
            </a:r>
          </a:p>
        </p:txBody>
      </p:sp>
      <p:sp>
        <p:nvSpPr>
          <p:cNvPr id="7" name="TextBox 6">
            <a:extLst>
              <a:ext uri="{FF2B5EF4-FFF2-40B4-BE49-F238E27FC236}">
                <a16:creationId xmlns:a16="http://schemas.microsoft.com/office/drawing/2014/main" id="{C7C60895-8B09-80FF-091B-5493EC79BE02}"/>
              </a:ext>
            </a:extLst>
          </p:cNvPr>
          <p:cNvSpPr txBox="1"/>
          <p:nvPr/>
        </p:nvSpPr>
        <p:spPr>
          <a:xfrm>
            <a:off x="378691" y="4154292"/>
            <a:ext cx="9605818" cy="584775"/>
          </a:xfrm>
          <a:prstGeom prst="rect">
            <a:avLst/>
          </a:prstGeom>
          <a:noFill/>
        </p:spPr>
        <p:txBody>
          <a:bodyPr wrap="square">
            <a:spAutoFit/>
          </a:bodyPr>
          <a:lstStyle/>
          <a:p>
            <a:r>
              <a:rPr lang="en-IN" sz="3200" b="1" dirty="0">
                <a:solidFill>
                  <a:srgbClr val="FFFF00"/>
                </a:solidFill>
                <a:latin typeface="Times New Roman" panose="02020603050405020304" pitchFamily="18" charset="0"/>
                <a:cs typeface="Times New Roman" panose="02020603050405020304" pitchFamily="18" charset="0"/>
              </a:rPr>
              <a:t>   MAKE CLEAN:</a:t>
            </a:r>
            <a:endParaRPr lang="en-IN" sz="3200" dirty="0">
              <a:solidFill>
                <a:srgbClr val="FFFF00"/>
              </a:solidFill>
            </a:endParaRPr>
          </a:p>
        </p:txBody>
      </p:sp>
    </p:spTree>
    <p:extLst>
      <p:ext uri="{BB962C8B-B14F-4D97-AF65-F5344CB8AC3E}">
        <p14:creationId xmlns:p14="http://schemas.microsoft.com/office/powerpoint/2010/main" val="15402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24665-35FE-DFE7-9C52-69DF6045ADA9}"/>
              </a:ext>
            </a:extLst>
          </p:cNvPr>
          <p:cNvSpPr>
            <a:spLocks noGrp="1"/>
          </p:cNvSpPr>
          <p:nvPr>
            <p:ph idx="1"/>
          </p:nvPr>
        </p:nvSpPr>
        <p:spPr>
          <a:xfrm>
            <a:off x="685801" y="1134997"/>
            <a:ext cx="10131425" cy="4656203"/>
          </a:xfrm>
        </p:spPr>
        <p:txBody>
          <a:bodyPr>
            <a:normAutofit/>
          </a:bodyPr>
          <a:lstStyle/>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In any operating system kernel is the main core component of the system.</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Kernel is the place where we’ve store the most important function and everything that’s why call it as heart of the Operating system.</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Selection of kernel code that can be compiled ,loaded, and unloaded independent of the rest of the kernel.</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A kernel module may typically implement a device driver, a file system ,or a networking protocol.</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The module interface allows third parties to write and distribute on their own terms, device drivers or file systems that could not be distribute under the GPL.</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Kernel modules allow a Linux system to be set up with a standard ,minimum kernel, without any extra device drivers built in.</a:t>
            </a:r>
          </a:p>
          <a:p>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68580C8-FBB7-C887-EF52-8CBF9FEB0EEA}"/>
              </a:ext>
            </a:extLst>
          </p:cNvPr>
          <p:cNvSpPr txBox="1"/>
          <p:nvPr/>
        </p:nvSpPr>
        <p:spPr>
          <a:xfrm>
            <a:off x="719091" y="550222"/>
            <a:ext cx="6341614" cy="584775"/>
          </a:xfrm>
          <a:prstGeom prst="rect">
            <a:avLst/>
          </a:prstGeom>
          <a:noFill/>
        </p:spPr>
        <p:txBody>
          <a:bodyPr wrap="square">
            <a:spAutoFit/>
          </a:bodyPr>
          <a:lstStyle/>
          <a:p>
            <a:pPr lvl="1"/>
            <a:r>
              <a:rPr lang="en-IN" altLang="en-US" sz="3200" b="1" dirty="0">
                <a:solidFill>
                  <a:srgbClr val="FFFF00"/>
                </a:solidFill>
                <a:latin typeface="Times New Roman" panose="02020603050405020304" pitchFamily="18" charset="0"/>
                <a:cs typeface="Times New Roman" panose="02020603050405020304" pitchFamily="18" charset="0"/>
              </a:rPr>
              <a:t>ABOUT KERNEL MODULES</a:t>
            </a:r>
            <a:endParaRPr lang="en-IN" sz="32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276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24665-35FE-DFE7-9C52-69DF6045ADA9}"/>
              </a:ext>
            </a:extLst>
          </p:cNvPr>
          <p:cNvSpPr>
            <a:spLocks noGrp="1"/>
          </p:cNvSpPr>
          <p:nvPr>
            <p:ph idx="1"/>
          </p:nvPr>
        </p:nvSpPr>
        <p:spPr>
          <a:xfrm>
            <a:off x="685801" y="1690255"/>
            <a:ext cx="10131425" cy="4359563"/>
          </a:xfrm>
        </p:spPr>
        <p:txBody>
          <a:bodyPr>
            <a:noAutofit/>
          </a:bodyPr>
          <a:lstStyle/>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The modules are useful to keep kernel image size should be minimum and reduces the boot time.</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The modules can be loaded as a root user.</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When a module is loaded the related information is available in the kernel log.</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The kernel keeps its messages in a circular buffer.</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We can see the kernel logs by using command     =&gt;$ </a:t>
            </a:r>
            <a:r>
              <a:rPr lang="en-IN" altLang="en-US" sz="2000" dirty="0" err="1">
                <a:latin typeface="Times New Roman" panose="02020603050405020304" pitchFamily="18" charset="0"/>
                <a:cs typeface="Times New Roman" panose="02020603050405020304" pitchFamily="18" charset="0"/>
              </a:rPr>
              <a:t>sudo</a:t>
            </a:r>
            <a:r>
              <a:rPr lang="en-IN" altLang="en-US" sz="2000" dirty="0">
                <a:latin typeface="Times New Roman" panose="02020603050405020304" pitchFamily="18" charset="0"/>
                <a:cs typeface="Times New Roman" panose="02020603050405020304" pitchFamily="18" charset="0"/>
              </a:rPr>
              <a:t> </a:t>
            </a:r>
            <a:r>
              <a:rPr lang="en-IN" altLang="en-US" sz="2000" dirty="0" err="1">
                <a:latin typeface="Times New Roman" panose="02020603050405020304" pitchFamily="18" charset="0"/>
                <a:cs typeface="Times New Roman" panose="02020603050405020304" pitchFamily="18" charset="0"/>
              </a:rPr>
              <a:t>dmesg</a:t>
            </a:r>
            <a:endParaRPr lang="en-IN" altLang="en-US" sz="2000" dirty="0">
              <a:latin typeface="Times New Roman" panose="02020603050405020304" pitchFamily="18" charset="0"/>
              <a:cs typeface="Times New Roman" panose="02020603050405020304" pitchFamily="18" charset="0"/>
            </a:endParaRP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The default log level is 5(five).so, </a:t>
            </a:r>
            <a:r>
              <a:rPr lang="en-IN" altLang="en-US" sz="2000" dirty="0" err="1">
                <a:latin typeface="Times New Roman" panose="02020603050405020304" pitchFamily="18" charset="0"/>
                <a:cs typeface="Times New Roman" panose="02020603050405020304" pitchFamily="18" charset="0"/>
              </a:rPr>
              <a:t>dmesg</a:t>
            </a:r>
            <a:r>
              <a:rPr lang="en-IN" altLang="en-US" sz="2000" dirty="0">
                <a:latin typeface="Times New Roman" panose="02020603050405020304" pitchFamily="18" charset="0"/>
                <a:cs typeface="Times New Roman" panose="02020603050405020304" pitchFamily="18" charset="0"/>
              </a:rPr>
              <a:t> is extract kernel logs by specific file path is  </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a:t>
            </a:r>
            <a:r>
              <a:rPr lang="en-IN" altLang="en-US" sz="2000" i="1" dirty="0" err="1">
                <a:latin typeface="Times New Roman" panose="02020603050405020304" pitchFamily="18" charset="0"/>
                <a:cs typeface="Times New Roman" panose="02020603050405020304" pitchFamily="18" charset="0"/>
              </a:rPr>
              <a:t>varlog</a:t>
            </a:r>
            <a:r>
              <a:rPr lang="en-IN" altLang="en-US" sz="2000" i="1" dirty="0">
                <a:latin typeface="Times New Roman" panose="02020603050405020304" pitchFamily="18" charset="0"/>
                <a:cs typeface="Times New Roman" panose="02020603050405020304" pitchFamily="18" charset="0"/>
              </a:rPr>
              <a:t>/</a:t>
            </a:r>
            <a:r>
              <a:rPr lang="en-IN" altLang="en-US" sz="2000" dirty="0">
                <a:latin typeface="Times New Roman" panose="02020603050405020304" pitchFamily="18" charset="0"/>
                <a:cs typeface="Times New Roman" panose="02020603050405020304" pitchFamily="18" charset="0"/>
              </a:rPr>
              <a:t>syslog</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The kernel module is different from user level applications we can see this module </a:t>
            </a:r>
            <a:r>
              <a:rPr lang="en-IN" altLang="en-US" sz="2000" dirty="0" err="1">
                <a:latin typeface="Times New Roman" panose="02020603050405020304" pitchFamily="18" charset="0"/>
                <a:cs typeface="Times New Roman" panose="02020603050405020304" pitchFamily="18" charset="0"/>
              </a:rPr>
              <a:t>with.ko</a:t>
            </a:r>
            <a:r>
              <a:rPr lang="en-IN" altLang="en-US" sz="2000" dirty="0">
                <a:latin typeface="Times New Roman" panose="02020603050405020304" pitchFamily="18" charset="0"/>
                <a:cs typeface="Times New Roman" panose="02020603050405020304" pitchFamily="18" charset="0"/>
              </a:rPr>
              <a:t> extension i.e. kernel object</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Each module will’ve one initialization function() and </a:t>
            </a:r>
            <a:r>
              <a:rPr lang="en-IN" altLang="en-US" sz="2000" dirty="0" err="1">
                <a:latin typeface="Times New Roman" panose="02020603050405020304" pitchFamily="18" charset="0"/>
                <a:cs typeface="Times New Roman" panose="02020603050405020304" pitchFamily="18" charset="0"/>
              </a:rPr>
              <a:t>clean_up</a:t>
            </a:r>
            <a:r>
              <a:rPr lang="en-IN" altLang="en-US" sz="2000" dirty="0">
                <a:latin typeface="Times New Roman" panose="02020603050405020304" pitchFamily="18" charset="0"/>
                <a:cs typeface="Times New Roman" panose="02020603050405020304" pitchFamily="18" charset="0"/>
              </a:rPr>
              <a:t>() or exit().these function names are defined by the user.</a:t>
            </a:r>
          </a:p>
        </p:txBody>
      </p:sp>
      <p:sp>
        <p:nvSpPr>
          <p:cNvPr id="4" name="TextBox 3">
            <a:extLst>
              <a:ext uri="{FF2B5EF4-FFF2-40B4-BE49-F238E27FC236}">
                <a16:creationId xmlns:a16="http://schemas.microsoft.com/office/drawing/2014/main" id="{330AD307-B12E-CD8A-F901-AF41F5EDA48B}"/>
              </a:ext>
            </a:extLst>
          </p:cNvPr>
          <p:cNvSpPr txBox="1"/>
          <p:nvPr/>
        </p:nvSpPr>
        <p:spPr>
          <a:xfrm>
            <a:off x="719091" y="550222"/>
            <a:ext cx="6341614" cy="584775"/>
          </a:xfrm>
          <a:prstGeom prst="rect">
            <a:avLst/>
          </a:prstGeom>
          <a:noFill/>
        </p:spPr>
        <p:txBody>
          <a:bodyPr wrap="square">
            <a:spAutoFit/>
          </a:bodyPr>
          <a:lstStyle/>
          <a:p>
            <a:r>
              <a:rPr lang="en-IN" altLang="en-US" sz="3200" b="1" dirty="0">
                <a:solidFill>
                  <a:srgbClr val="FFFF00"/>
                </a:solidFill>
                <a:latin typeface="Times New Roman" panose="02020603050405020304" pitchFamily="18" charset="0"/>
                <a:cs typeface="Times New Roman" panose="02020603050405020304" pitchFamily="18" charset="0"/>
              </a:rPr>
              <a:t>KERNEL MODULES(CONT..)</a:t>
            </a:r>
            <a:endParaRPr lang="en-IN" sz="32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004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24665-35FE-DFE7-9C52-69DF6045ADA9}"/>
              </a:ext>
            </a:extLst>
          </p:cNvPr>
          <p:cNvSpPr>
            <a:spLocks noGrp="1"/>
          </p:cNvSpPr>
          <p:nvPr>
            <p:ph idx="1"/>
          </p:nvPr>
        </p:nvSpPr>
        <p:spPr>
          <a:xfrm>
            <a:off x="838200" y="1656949"/>
            <a:ext cx="10515600" cy="4351338"/>
          </a:xfrm>
        </p:spPr>
        <p:txBody>
          <a:bodyPr>
            <a:noAutofit/>
          </a:bodyPr>
          <a:lstStyle/>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While loading the module the initialization function () gets executed and how the </a:t>
            </a:r>
            <a:r>
              <a:rPr lang="en-IN" altLang="en-US" sz="2000" dirty="0" err="1">
                <a:latin typeface="Times New Roman" panose="02020603050405020304" pitchFamily="18" charset="0"/>
                <a:cs typeface="Times New Roman" panose="02020603050405020304" pitchFamily="18" charset="0"/>
              </a:rPr>
              <a:t>modu;le</a:t>
            </a:r>
            <a:r>
              <a:rPr lang="en-IN" altLang="en-US" sz="2000" dirty="0">
                <a:latin typeface="Times New Roman" panose="02020603050405020304" pitchFamily="18" charset="0"/>
                <a:cs typeface="Times New Roman" panose="02020603050405020304" pitchFamily="18" charset="0"/>
              </a:rPr>
              <a:t> is ready to receive the request </a:t>
            </a:r>
            <a:r>
              <a:rPr lang="en-IN" altLang="en-US" sz="2000" dirty="0" err="1">
                <a:latin typeface="Times New Roman" panose="02020603050405020304" pitchFamily="18" charset="0"/>
                <a:cs typeface="Times New Roman" panose="02020603050405020304" pitchFamily="18" charset="0"/>
              </a:rPr>
              <a:t>comming</a:t>
            </a:r>
            <a:r>
              <a:rPr lang="en-IN" altLang="en-US" sz="2000" dirty="0">
                <a:latin typeface="Times New Roman" panose="02020603050405020304" pitchFamily="18" charset="0"/>
                <a:cs typeface="Times New Roman" panose="02020603050405020304" pitchFamily="18" charset="0"/>
              </a:rPr>
              <a:t> from application   or Hardware.</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When function loaded Initialization function() symbols are added to the kernel symbol table by dynamically. =&gt;/proc/</a:t>
            </a:r>
            <a:r>
              <a:rPr lang="en-IN" altLang="en-US" sz="2000" dirty="0" err="1">
                <a:latin typeface="Times New Roman" panose="02020603050405020304" pitchFamily="18" charset="0"/>
                <a:cs typeface="Times New Roman" panose="02020603050405020304" pitchFamily="18" charset="0"/>
              </a:rPr>
              <a:t>kallsyms</a:t>
            </a:r>
            <a:endParaRPr lang="en-IN" altLang="en-US" sz="2000" dirty="0">
              <a:latin typeface="Times New Roman" panose="02020603050405020304" pitchFamily="18" charset="0"/>
              <a:cs typeface="Times New Roman" panose="02020603050405020304" pitchFamily="18" charset="0"/>
            </a:endParaRP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And the </a:t>
            </a:r>
            <a:r>
              <a:rPr lang="en-IN" altLang="en-US" sz="2000" dirty="0" err="1">
                <a:latin typeface="Times New Roman" panose="02020603050405020304" pitchFamily="18" charset="0"/>
                <a:cs typeface="Times New Roman" panose="02020603050405020304" pitchFamily="18" charset="0"/>
              </a:rPr>
              <a:t>definations</a:t>
            </a:r>
            <a:r>
              <a:rPr lang="en-IN" altLang="en-US" sz="2000" dirty="0">
                <a:latin typeface="Times New Roman" panose="02020603050405020304" pitchFamily="18" charset="0"/>
                <a:cs typeface="Times New Roman" panose="02020603050405020304" pitchFamily="18" charset="0"/>
              </a:rPr>
              <a:t> are added to .text segment of loaded kernel image, each kernel module function is applied with static keyword </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When you unload the module </a:t>
            </a:r>
            <a:r>
              <a:rPr lang="en-IN" altLang="en-US" sz="2000" dirty="0" err="1">
                <a:latin typeface="Times New Roman" panose="02020603050405020304" pitchFamily="18" charset="0"/>
                <a:cs typeface="Times New Roman" panose="02020603050405020304" pitchFamily="18" charset="0"/>
              </a:rPr>
              <a:t>cleanup</a:t>
            </a:r>
            <a:r>
              <a:rPr lang="en-IN" altLang="en-US" sz="2000" dirty="0">
                <a:latin typeface="Times New Roman" panose="02020603050405020304" pitchFamily="18" charset="0"/>
                <a:cs typeface="Times New Roman" panose="02020603050405020304" pitchFamily="18" charset="0"/>
              </a:rPr>
              <a:t>/exit() gets executed.</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The corresponding entry’s are deleted and </a:t>
            </a:r>
            <a:r>
              <a:rPr lang="en-IN" altLang="en-US" sz="2000" dirty="0" err="1">
                <a:latin typeface="Times New Roman" panose="02020603050405020304" pitchFamily="18" charset="0"/>
                <a:cs typeface="Times New Roman" panose="02020603050405020304" pitchFamily="18" charset="0"/>
              </a:rPr>
              <a:t>definations</a:t>
            </a:r>
            <a:r>
              <a:rPr lang="en-IN" altLang="en-US" sz="2000" dirty="0">
                <a:latin typeface="Times New Roman" panose="02020603050405020304" pitchFamily="18" charset="0"/>
                <a:cs typeface="Times New Roman" panose="02020603050405020304" pitchFamily="18" charset="0"/>
              </a:rPr>
              <a:t> are removed from kernel image(.text)</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Removed symbols info from /proc/</a:t>
            </a:r>
            <a:r>
              <a:rPr lang="en-IN" altLang="en-US" sz="2000" dirty="0" err="1">
                <a:latin typeface="Times New Roman" panose="02020603050405020304" pitchFamily="18" charset="0"/>
                <a:cs typeface="Times New Roman" panose="02020603050405020304" pitchFamily="18" charset="0"/>
              </a:rPr>
              <a:t>kallsyms</a:t>
            </a:r>
            <a:endParaRPr lang="en-IN" altLang="en-US" sz="2000" dirty="0">
              <a:latin typeface="Times New Roman" panose="02020603050405020304" pitchFamily="18" charset="0"/>
              <a:cs typeface="Times New Roman" panose="02020603050405020304" pitchFamily="18" charset="0"/>
            </a:endParaRP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Entry’s are deleted from /</a:t>
            </a:r>
            <a:r>
              <a:rPr lang="en-IN" altLang="en-US" sz="2000" i="1" dirty="0">
                <a:latin typeface="Times New Roman" panose="02020603050405020304" pitchFamily="18" charset="0"/>
                <a:cs typeface="Times New Roman" panose="02020603050405020304" pitchFamily="18" charset="0"/>
              </a:rPr>
              <a:t>proc/</a:t>
            </a:r>
            <a:r>
              <a:rPr lang="en-IN" altLang="en-US" sz="2000" dirty="0">
                <a:latin typeface="Times New Roman" panose="02020603050405020304" pitchFamily="18" charset="0"/>
                <a:cs typeface="Times New Roman" panose="02020603050405020304" pitchFamily="18" charset="0"/>
              </a:rPr>
              <a:t>devices or /</a:t>
            </a:r>
            <a:r>
              <a:rPr lang="en-IN" altLang="en-US" sz="2000" i="1" dirty="0">
                <a:latin typeface="Times New Roman" panose="02020603050405020304" pitchFamily="18" charset="0"/>
                <a:cs typeface="Times New Roman" panose="02020603050405020304" pitchFamily="18" charset="0"/>
              </a:rPr>
              <a:t>proc/</a:t>
            </a:r>
            <a:r>
              <a:rPr lang="en-IN" altLang="en-US" sz="2000" dirty="0">
                <a:latin typeface="Times New Roman" panose="02020603050405020304" pitchFamily="18" charset="0"/>
                <a:cs typeface="Times New Roman" panose="02020603050405020304" pitchFamily="18" charset="0"/>
              </a:rPr>
              <a:t>modules</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While loading and unloading the prints </a:t>
            </a:r>
            <a:r>
              <a:rPr lang="en-IN" altLang="en-US" sz="2000" dirty="0" err="1">
                <a:latin typeface="Times New Roman" panose="02020603050405020304" pitchFamily="18" charset="0"/>
                <a:cs typeface="Times New Roman" panose="02020603050405020304" pitchFamily="18" charset="0"/>
              </a:rPr>
              <a:t>comming</a:t>
            </a:r>
            <a:r>
              <a:rPr lang="en-IN" altLang="en-US" sz="2000" dirty="0">
                <a:latin typeface="Times New Roman" panose="02020603050405020304" pitchFamily="18" charset="0"/>
                <a:cs typeface="Times New Roman" panose="02020603050405020304" pitchFamily="18" charset="0"/>
              </a:rPr>
              <a:t> from these function are redirect to kernel logs.</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For every module we write separate </a:t>
            </a:r>
            <a:r>
              <a:rPr lang="en-IN" altLang="en-US" sz="2000" dirty="0" err="1">
                <a:latin typeface="Times New Roman" panose="02020603050405020304" pitchFamily="18" charset="0"/>
                <a:cs typeface="Times New Roman" panose="02020603050405020304" pitchFamily="18" charset="0"/>
              </a:rPr>
              <a:t>makefile</a:t>
            </a:r>
            <a:r>
              <a:rPr lang="en-IN" altLang="en-US" sz="2000" dirty="0">
                <a:latin typeface="Times New Roman" panose="02020603050405020304" pitchFamily="18" charset="0"/>
                <a:cs typeface="Times New Roman" panose="02020603050405020304" pitchFamily="18" charset="0"/>
              </a:rPr>
              <a:t>, If a kernel function is not receiving any inputs, we must specify it as void</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In the driver code we’ve to use two kernel macros at the end of driver code to specify initialization() and exit()</a:t>
            </a:r>
          </a:p>
        </p:txBody>
      </p:sp>
      <p:sp>
        <p:nvSpPr>
          <p:cNvPr id="4" name="TextBox 3">
            <a:extLst>
              <a:ext uri="{FF2B5EF4-FFF2-40B4-BE49-F238E27FC236}">
                <a16:creationId xmlns:a16="http://schemas.microsoft.com/office/drawing/2014/main" id="{02999174-93D5-D2EB-4F9E-F0447913F4D1}"/>
              </a:ext>
            </a:extLst>
          </p:cNvPr>
          <p:cNvSpPr txBox="1"/>
          <p:nvPr/>
        </p:nvSpPr>
        <p:spPr>
          <a:xfrm>
            <a:off x="838200" y="264938"/>
            <a:ext cx="6341614" cy="584775"/>
          </a:xfrm>
          <a:prstGeom prst="rect">
            <a:avLst/>
          </a:prstGeom>
          <a:noFill/>
        </p:spPr>
        <p:txBody>
          <a:bodyPr wrap="square">
            <a:spAutoFit/>
          </a:bodyPr>
          <a:lstStyle/>
          <a:p>
            <a:r>
              <a:rPr lang="en-IN" altLang="en-US" sz="3200" b="1" dirty="0">
                <a:solidFill>
                  <a:srgbClr val="FFFF00"/>
                </a:solidFill>
                <a:latin typeface="Times New Roman" panose="02020603050405020304" pitchFamily="18" charset="0"/>
                <a:cs typeface="Times New Roman" panose="02020603050405020304" pitchFamily="18" charset="0"/>
              </a:rPr>
              <a:t>KERNEL MODULES(CONT..)</a:t>
            </a:r>
            <a:endParaRPr lang="en-IN" sz="32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4121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24665-35FE-DFE7-9C52-69DF6045ADA9}"/>
              </a:ext>
            </a:extLst>
          </p:cNvPr>
          <p:cNvSpPr>
            <a:spLocks noGrp="1"/>
          </p:cNvSpPr>
          <p:nvPr>
            <p:ph idx="1"/>
          </p:nvPr>
        </p:nvSpPr>
        <p:spPr>
          <a:xfrm>
            <a:off x="838200" y="1588655"/>
            <a:ext cx="5598111" cy="4419632"/>
          </a:xfrm>
        </p:spPr>
        <p:txBody>
          <a:bodyPr>
            <a:noAutofit/>
          </a:bodyPr>
          <a:lstStyle/>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Example:</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#include&lt;linux/init.h&gt;</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#include&lt;linux/module.h&gt;</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Static int </a:t>
            </a:r>
            <a:r>
              <a:rPr lang="en-IN" altLang="en-US" sz="2000" dirty="0" err="1">
                <a:latin typeface="Times New Roman" panose="02020603050405020304" pitchFamily="18" charset="0"/>
                <a:cs typeface="Times New Roman" panose="02020603050405020304" pitchFamily="18" charset="0"/>
              </a:rPr>
              <a:t>hello_module</a:t>
            </a:r>
            <a:r>
              <a:rPr lang="en-IN" altLang="en-US" sz="2000" dirty="0">
                <a:latin typeface="Times New Roman" panose="02020603050405020304" pitchFamily="18" charset="0"/>
                <a:cs typeface="Times New Roman" panose="02020603050405020304" pitchFamily="18" charset="0"/>
              </a:rPr>
              <a:t>(void) //initialization()</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a:t>
            </a:r>
            <a:br>
              <a:rPr lang="en-IN" altLang="en-US" sz="2000" dirty="0">
                <a:latin typeface="Times New Roman" panose="02020603050405020304" pitchFamily="18" charset="0"/>
                <a:cs typeface="Times New Roman" panose="02020603050405020304" pitchFamily="18" charset="0"/>
              </a:rPr>
            </a:br>
            <a:r>
              <a:rPr lang="en-IN" altLang="en-US" sz="2000" dirty="0" err="1">
                <a:latin typeface="Times New Roman" panose="02020603050405020304" pitchFamily="18" charset="0"/>
                <a:cs typeface="Times New Roman" panose="02020603050405020304" pitchFamily="18" charset="0"/>
              </a:rPr>
              <a:t>pr_info</a:t>
            </a:r>
            <a:r>
              <a:rPr lang="en-IN" altLang="en-US" sz="2000" dirty="0">
                <a:latin typeface="Times New Roman" panose="02020603050405020304" pitchFamily="18" charset="0"/>
                <a:cs typeface="Times New Roman" panose="02020603050405020304" pitchFamily="18" charset="0"/>
              </a:rPr>
              <a:t>(“My  module loaded Done!!\n”);</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return 0;</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static void </a:t>
            </a:r>
            <a:r>
              <a:rPr lang="en-IN" altLang="en-US" sz="2000" dirty="0" err="1">
                <a:latin typeface="Times New Roman" panose="02020603050405020304" pitchFamily="18" charset="0"/>
                <a:cs typeface="Times New Roman" panose="02020603050405020304" pitchFamily="18" charset="0"/>
              </a:rPr>
              <a:t>hello_exit_module</a:t>
            </a:r>
            <a:r>
              <a:rPr lang="en-IN" altLang="en-US" sz="2000" dirty="0">
                <a:latin typeface="Times New Roman" panose="02020603050405020304" pitchFamily="18" charset="0"/>
                <a:cs typeface="Times New Roman" panose="02020603050405020304" pitchFamily="18" charset="0"/>
              </a:rPr>
              <a:t>(void) //exit()</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a:t>
            </a:r>
            <a:br>
              <a:rPr lang="en-IN" altLang="en-US" sz="2000" dirty="0">
                <a:latin typeface="Times New Roman" panose="02020603050405020304" pitchFamily="18" charset="0"/>
                <a:cs typeface="Times New Roman" panose="02020603050405020304" pitchFamily="18" charset="0"/>
              </a:rPr>
            </a:br>
            <a:r>
              <a:rPr lang="en-IN" altLang="en-US" sz="2000" dirty="0">
                <a:latin typeface="Times New Roman" panose="02020603050405020304" pitchFamily="18" charset="0"/>
                <a:cs typeface="Times New Roman" panose="02020603050405020304" pitchFamily="18" charset="0"/>
              </a:rPr>
              <a:t>	</a:t>
            </a:r>
            <a:r>
              <a:rPr lang="en-IN" altLang="en-US" sz="2000" dirty="0" err="1">
                <a:latin typeface="Times New Roman" panose="02020603050405020304" pitchFamily="18" charset="0"/>
                <a:cs typeface="Times New Roman" panose="02020603050405020304" pitchFamily="18" charset="0"/>
              </a:rPr>
              <a:t>pr_info</a:t>
            </a:r>
            <a:r>
              <a:rPr lang="en-IN" altLang="en-US" sz="2000" dirty="0">
                <a:latin typeface="Times New Roman" panose="02020603050405020304" pitchFamily="18" charset="0"/>
                <a:cs typeface="Times New Roman" panose="02020603050405020304" pitchFamily="18" charset="0"/>
              </a:rPr>
              <a:t>(“My module unloaded\n”);</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err="1">
                <a:latin typeface="Times New Roman" panose="02020603050405020304" pitchFamily="18" charset="0"/>
                <a:cs typeface="Times New Roman" panose="02020603050405020304" pitchFamily="18" charset="0"/>
              </a:rPr>
              <a:t>module_init</a:t>
            </a:r>
            <a:r>
              <a:rPr lang="en-IN" altLang="en-US" sz="2000" dirty="0">
                <a:latin typeface="Times New Roman" panose="02020603050405020304" pitchFamily="18" charset="0"/>
                <a:cs typeface="Times New Roman" panose="02020603050405020304" pitchFamily="18" charset="0"/>
              </a:rPr>
              <a:t>(</a:t>
            </a:r>
            <a:r>
              <a:rPr lang="en-IN" altLang="en-US" sz="2000" dirty="0" err="1">
                <a:latin typeface="Times New Roman" panose="02020603050405020304" pitchFamily="18" charset="0"/>
                <a:cs typeface="Times New Roman" panose="02020603050405020304" pitchFamily="18" charset="0"/>
              </a:rPr>
              <a:t>hello_module</a:t>
            </a:r>
            <a:r>
              <a:rPr lang="en-IN" altLang="en-US" sz="2000" dirty="0">
                <a:latin typeface="Times New Roman" panose="02020603050405020304" pitchFamily="18" charset="0"/>
                <a:cs typeface="Times New Roman" panose="02020603050405020304" pitchFamily="18" charset="0"/>
              </a:rPr>
              <a:t>);//fun() base </a:t>
            </a:r>
            <a:r>
              <a:rPr lang="en-IN" altLang="en-US" sz="2000" dirty="0" err="1">
                <a:latin typeface="Times New Roman" panose="02020603050405020304" pitchFamily="18" charset="0"/>
                <a:cs typeface="Times New Roman" panose="02020603050405020304" pitchFamily="18" charset="0"/>
              </a:rPr>
              <a:t>addr</a:t>
            </a:r>
            <a:endParaRPr lang="en-IN" altLang="en-US" sz="2000" dirty="0">
              <a:latin typeface="Times New Roman" panose="02020603050405020304" pitchFamily="18" charset="0"/>
              <a:cs typeface="Times New Roman" panose="02020603050405020304" pitchFamily="18" charset="0"/>
            </a:endParaRP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err="1">
                <a:latin typeface="Times New Roman" panose="02020603050405020304" pitchFamily="18" charset="0"/>
                <a:cs typeface="Times New Roman" panose="02020603050405020304" pitchFamily="18" charset="0"/>
              </a:rPr>
              <a:t>module_exit</a:t>
            </a:r>
            <a:r>
              <a:rPr lang="en-IN" altLang="en-US" sz="2000" dirty="0">
                <a:latin typeface="Times New Roman" panose="02020603050405020304" pitchFamily="18" charset="0"/>
                <a:cs typeface="Times New Roman" panose="02020603050405020304" pitchFamily="18" charset="0"/>
              </a:rPr>
              <a:t>(</a:t>
            </a:r>
            <a:r>
              <a:rPr lang="en-IN" altLang="en-US" sz="2000" dirty="0" err="1">
                <a:latin typeface="Times New Roman" panose="02020603050405020304" pitchFamily="18" charset="0"/>
                <a:cs typeface="Times New Roman" panose="02020603050405020304" pitchFamily="18" charset="0"/>
              </a:rPr>
              <a:t>hello_exit_module</a:t>
            </a:r>
            <a:r>
              <a:rPr lang="en-IN" altLang="en-US" sz="2000" dirty="0">
                <a:latin typeface="Times New Roman" panose="02020603050405020304" pitchFamily="18" charset="0"/>
                <a:cs typeface="Times New Roman" panose="02020603050405020304" pitchFamily="18" charset="0"/>
              </a:rPr>
              <a:t>);//fun() base </a:t>
            </a:r>
            <a:r>
              <a:rPr lang="en-IN" altLang="en-US" sz="2000" dirty="0" err="1">
                <a:latin typeface="Times New Roman" panose="02020603050405020304" pitchFamily="18" charset="0"/>
                <a:cs typeface="Times New Roman" panose="02020603050405020304" pitchFamily="18" charset="0"/>
              </a:rPr>
              <a:t>addr</a:t>
            </a:r>
            <a:endParaRPr lang="en-IN" altLang="en-US" sz="2000" dirty="0">
              <a:latin typeface="Times New Roman" panose="02020603050405020304" pitchFamily="18" charset="0"/>
              <a:cs typeface="Times New Roman" panose="02020603050405020304" pitchFamily="18" charset="0"/>
            </a:endParaRP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endParaRPr lang="en-IN" alt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AB20BE5-7892-941C-D86B-4C018F486FCF}"/>
              </a:ext>
            </a:extLst>
          </p:cNvPr>
          <p:cNvSpPr txBox="1"/>
          <p:nvPr/>
        </p:nvSpPr>
        <p:spPr>
          <a:xfrm>
            <a:off x="6598328" y="1656949"/>
            <a:ext cx="6094520" cy="4093428"/>
          </a:xfrm>
          <a:prstGeom prst="rect">
            <a:avLst/>
          </a:prstGeom>
          <a:noFill/>
        </p:spPr>
        <p:txBody>
          <a:bodyPr wrap="square">
            <a:spAutoFit/>
          </a:bodyPr>
          <a:lstStyle/>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Example:</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#include&lt;linux/init.h&gt;</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#include&lt;linux/kernel.h&gt;</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#include&lt;linux/module.h&gt;</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int __</a:t>
            </a:r>
            <a:r>
              <a:rPr lang="en-IN" altLang="en-US" sz="2000" dirty="0" err="1">
                <a:latin typeface="Times New Roman" panose="02020603050405020304" pitchFamily="18" charset="0"/>
                <a:cs typeface="Times New Roman" panose="02020603050405020304" pitchFamily="18" charset="0"/>
              </a:rPr>
              <a:t>init</a:t>
            </a:r>
            <a:r>
              <a:rPr lang="en-IN" altLang="en-US" sz="2000" dirty="0">
                <a:latin typeface="Times New Roman" panose="02020603050405020304" pitchFamily="18" charset="0"/>
                <a:cs typeface="Times New Roman" panose="02020603050405020304" pitchFamily="18" charset="0"/>
              </a:rPr>
              <a:t> </a:t>
            </a:r>
            <a:r>
              <a:rPr lang="en-IN" altLang="en-US" sz="2000" dirty="0" err="1">
                <a:latin typeface="Times New Roman" panose="02020603050405020304" pitchFamily="18" charset="0"/>
                <a:cs typeface="Times New Roman" panose="02020603050405020304" pitchFamily="18" charset="0"/>
              </a:rPr>
              <a:t>init_module</a:t>
            </a:r>
            <a:r>
              <a:rPr lang="en-IN" altLang="en-US" sz="2000" dirty="0">
                <a:latin typeface="Times New Roman" panose="02020603050405020304" pitchFamily="18" charset="0"/>
                <a:cs typeface="Times New Roman" panose="02020603050405020304" pitchFamily="18" charset="0"/>
              </a:rPr>
              <a:t>(void) //initialization()</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err="1">
                <a:latin typeface="Times New Roman" panose="02020603050405020304" pitchFamily="18" charset="0"/>
                <a:cs typeface="Times New Roman" panose="02020603050405020304" pitchFamily="18" charset="0"/>
              </a:rPr>
              <a:t>printk</a:t>
            </a:r>
            <a:r>
              <a:rPr lang="en-IN" altLang="en-US" sz="2000" dirty="0">
                <a:latin typeface="Times New Roman" panose="02020603050405020304" pitchFamily="18" charset="0"/>
                <a:cs typeface="Times New Roman" panose="02020603050405020304" pitchFamily="18" charset="0"/>
              </a:rPr>
              <a:t>(“&lt;1&gt;” “My module loaded Done\n”);</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return 0;</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a:t>
            </a:r>
            <a:br>
              <a:rPr lang="en-IN" altLang="en-US" sz="2000" dirty="0">
                <a:latin typeface="Times New Roman" panose="02020603050405020304" pitchFamily="18" charset="0"/>
                <a:cs typeface="Times New Roman" panose="02020603050405020304" pitchFamily="18" charset="0"/>
              </a:rPr>
            </a:br>
            <a:r>
              <a:rPr lang="en-IN" altLang="en-US" sz="2000" dirty="0">
                <a:latin typeface="Times New Roman" panose="02020603050405020304" pitchFamily="18" charset="0"/>
                <a:cs typeface="Times New Roman" panose="02020603050405020304" pitchFamily="18" charset="0"/>
              </a:rPr>
              <a:t>void __exit </a:t>
            </a:r>
            <a:r>
              <a:rPr lang="en-IN" altLang="en-US" sz="2000" dirty="0" err="1">
                <a:latin typeface="Times New Roman" panose="02020603050405020304" pitchFamily="18" charset="0"/>
                <a:cs typeface="Times New Roman" panose="02020603050405020304" pitchFamily="18" charset="0"/>
              </a:rPr>
              <a:t>cleanup_module</a:t>
            </a:r>
            <a:r>
              <a:rPr lang="en-IN" altLang="en-US" sz="2000" dirty="0">
                <a:latin typeface="Times New Roman" panose="02020603050405020304" pitchFamily="18" charset="0"/>
                <a:cs typeface="Times New Roman" panose="02020603050405020304" pitchFamily="18" charset="0"/>
              </a:rPr>
              <a:t>(void) //</a:t>
            </a:r>
            <a:r>
              <a:rPr lang="en-IN" altLang="en-US" sz="2000" dirty="0" err="1">
                <a:latin typeface="Times New Roman" panose="02020603050405020304" pitchFamily="18" charset="0"/>
                <a:cs typeface="Times New Roman" panose="02020603050405020304" pitchFamily="18" charset="0"/>
              </a:rPr>
              <a:t>cleanup</a:t>
            </a:r>
            <a:r>
              <a:rPr lang="en-IN" altLang="en-US" sz="2000" dirty="0">
                <a:latin typeface="Times New Roman" panose="02020603050405020304" pitchFamily="18" charset="0"/>
                <a:cs typeface="Times New Roman" panose="02020603050405020304" pitchFamily="18" charset="0"/>
              </a:rPr>
              <a:t>()</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err="1">
                <a:latin typeface="Times New Roman" panose="02020603050405020304" pitchFamily="18" charset="0"/>
                <a:cs typeface="Times New Roman" panose="02020603050405020304" pitchFamily="18" charset="0"/>
              </a:rPr>
              <a:t>printk</a:t>
            </a:r>
            <a:r>
              <a:rPr lang="en-IN" altLang="en-US" sz="2000" dirty="0">
                <a:latin typeface="Times New Roman" panose="02020603050405020304" pitchFamily="18" charset="0"/>
                <a:cs typeface="Times New Roman" panose="02020603050405020304" pitchFamily="18" charset="0"/>
              </a:rPr>
              <a:t>(“&lt;1&gt;” “My module unloaded\n”);</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843E6E13-EBE2-6298-D985-D4DC61FA3979}"/>
              </a:ext>
            </a:extLst>
          </p:cNvPr>
          <p:cNvSpPr txBox="1"/>
          <p:nvPr/>
        </p:nvSpPr>
        <p:spPr>
          <a:xfrm>
            <a:off x="757831" y="147857"/>
            <a:ext cx="7582606" cy="581010"/>
          </a:xfrm>
          <a:prstGeom prst="rect">
            <a:avLst/>
          </a:prstGeom>
          <a:noFill/>
        </p:spPr>
        <p:txBody>
          <a:bodyPr wrap="square">
            <a:spAutoFit/>
          </a:bodyPr>
          <a:lstStyle/>
          <a:p>
            <a:r>
              <a:rPr lang="en-IN" altLang="en-US" sz="3200" b="1" dirty="0">
                <a:solidFill>
                  <a:srgbClr val="FFFF00"/>
                </a:solidFill>
                <a:latin typeface="Times New Roman" panose="02020603050405020304" pitchFamily="18" charset="0"/>
                <a:cs typeface="Times New Roman" panose="02020603050405020304" pitchFamily="18" charset="0"/>
              </a:rPr>
              <a:t>module </a:t>
            </a:r>
            <a:r>
              <a:rPr lang="en-IN" altLang="en-US" sz="3200" b="1" dirty="0" err="1">
                <a:solidFill>
                  <a:srgbClr val="FFFF00"/>
                </a:solidFill>
                <a:latin typeface="Times New Roman" panose="02020603050405020304" pitchFamily="18" charset="0"/>
                <a:cs typeface="Times New Roman" panose="02020603050405020304" pitchFamily="18" charset="0"/>
              </a:rPr>
              <a:t>init</a:t>
            </a:r>
            <a:r>
              <a:rPr lang="en-IN" altLang="en-US" sz="3200" b="1" dirty="0">
                <a:solidFill>
                  <a:srgbClr val="FFFF00"/>
                </a:solidFill>
                <a:latin typeface="Times New Roman" panose="02020603050405020304" pitchFamily="18" charset="0"/>
                <a:cs typeface="Times New Roman" panose="02020603050405020304" pitchFamily="18" charset="0"/>
              </a:rPr>
              <a:t>() and exit()</a:t>
            </a:r>
            <a:endParaRPr lang="en-IN" sz="32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516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24665-35FE-DFE7-9C52-69DF6045ADA9}"/>
              </a:ext>
            </a:extLst>
          </p:cNvPr>
          <p:cNvSpPr>
            <a:spLocks noGrp="1"/>
          </p:cNvSpPr>
          <p:nvPr>
            <p:ph idx="1"/>
          </p:nvPr>
        </p:nvSpPr>
        <p:spPr>
          <a:xfrm>
            <a:off x="838200" y="1656949"/>
            <a:ext cx="10995734" cy="4353234"/>
          </a:xfrm>
        </p:spPr>
        <p:txBody>
          <a:bodyPr>
            <a:noAutofit/>
          </a:bodyPr>
          <a:lstStyle/>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solidFill>
                  <a:srgbClr val="FFFF00"/>
                </a:solidFill>
                <a:latin typeface="Times New Roman" panose="02020603050405020304" pitchFamily="18" charset="0"/>
                <a:cs typeface="Times New Roman" panose="02020603050405020304" pitchFamily="18" charset="0"/>
              </a:rPr>
              <a:t>Why need kernel moules?</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Kernel modules are pieces of code that can be loaded and unloaded into the kernel upon demand.</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They extend the functionality of kernel without the need to reboot the system.</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A module can be configured as built-in 0r loadable.</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Modularized code runs in kernel space.</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Usually a driver performs both tasks outlined previously.</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Some modules are executed as part of system calls and some are in charge of interrupt handling.</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solidFill>
                  <a:srgbClr val="FFFF00"/>
                </a:solidFill>
                <a:latin typeface="Times New Roman" panose="02020603050405020304" pitchFamily="18" charset="0"/>
                <a:cs typeface="Times New Roman" panose="02020603050405020304" pitchFamily="18" charset="0"/>
              </a:rPr>
              <a:t>Interrupt Handler:</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Once , the handler return ,the CPU resumes what it was doing before the interrupt occurred.</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The DDI/DKI provides interfaces for registering and servicing interrupts.</a:t>
            </a:r>
          </a:p>
        </p:txBody>
      </p:sp>
      <p:sp>
        <p:nvSpPr>
          <p:cNvPr id="5" name="TextBox 4">
            <a:extLst>
              <a:ext uri="{FF2B5EF4-FFF2-40B4-BE49-F238E27FC236}">
                <a16:creationId xmlns:a16="http://schemas.microsoft.com/office/drawing/2014/main" id="{AF3B3E28-84DE-B04F-03BF-1058287565EB}"/>
              </a:ext>
            </a:extLst>
          </p:cNvPr>
          <p:cNvSpPr txBox="1"/>
          <p:nvPr/>
        </p:nvSpPr>
        <p:spPr>
          <a:xfrm>
            <a:off x="772356" y="562899"/>
            <a:ext cx="7789753" cy="584775"/>
          </a:xfrm>
          <a:prstGeom prst="rect">
            <a:avLst/>
          </a:prstGeom>
          <a:noFill/>
        </p:spPr>
        <p:txBody>
          <a:bodyPr wrap="square">
            <a:spAutoFit/>
          </a:bodyPr>
          <a:lstStyle/>
          <a:p>
            <a:r>
              <a:rPr lang="en-IN" altLang="en-US" sz="3200" b="1" dirty="0">
                <a:solidFill>
                  <a:srgbClr val="FFFF00"/>
                </a:solidFill>
                <a:latin typeface="Times New Roman" panose="02020603050405020304" pitchFamily="18" charset="0"/>
                <a:cs typeface="Times New Roman" panose="02020603050405020304" pitchFamily="18" charset="0"/>
              </a:rPr>
              <a:t>IMPORTANCE OF KERNEL MODULES</a:t>
            </a:r>
            <a:endParaRPr lang="en-IN" sz="32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091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24665-35FE-DFE7-9C52-69DF6045ADA9}"/>
              </a:ext>
            </a:extLst>
          </p:cNvPr>
          <p:cNvSpPr>
            <a:spLocks noGrp="1"/>
          </p:cNvSpPr>
          <p:nvPr>
            <p:ph idx="1"/>
          </p:nvPr>
        </p:nvSpPr>
        <p:spPr>
          <a:xfrm>
            <a:off x="838200" y="1656948"/>
            <a:ext cx="10995734" cy="4494469"/>
          </a:xfrm>
        </p:spPr>
        <p:txBody>
          <a:bodyPr>
            <a:noAutofit/>
          </a:bodyPr>
          <a:lstStyle/>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Three components to Linux module support are</a:t>
            </a:r>
          </a:p>
          <a:p>
            <a:pPr marL="539750" lvl="1" indent="0">
              <a:buClr>
                <a:srgbClr val="99CC66"/>
              </a:buClr>
              <a:buSzPct val="7500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b="1" dirty="0">
                <a:solidFill>
                  <a:srgbClr val="FFFF00"/>
                </a:solidFill>
                <a:latin typeface="Times New Roman" panose="02020603050405020304" pitchFamily="18" charset="0"/>
                <a:cs typeface="Times New Roman" panose="02020603050405020304" pitchFamily="18" charset="0"/>
              </a:rPr>
              <a:t>1.Module Management:</a:t>
            </a:r>
            <a:br>
              <a:rPr lang="en-IN" altLang="en-US" sz="2400" b="1" dirty="0">
                <a:latin typeface="Times New Roman" panose="02020603050405020304" pitchFamily="18" charset="0"/>
                <a:cs typeface="Times New Roman" panose="02020603050405020304" pitchFamily="18" charset="0"/>
              </a:rPr>
            </a:br>
            <a:r>
              <a:rPr lang="en-IN" altLang="en-US" sz="2000" dirty="0">
                <a:latin typeface="Times New Roman" panose="02020603050405020304" pitchFamily="18" charset="0"/>
                <a:cs typeface="Times New Roman" panose="02020603050405020304" pitchFamily="18" charset="0"/>
              </a:rPr>
              <a:t>	Supports loading into memory and letting them talk to the rest of the kernel.</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Module loading is </a:t>
            </a:r>
            <a:r>
              <a:rPr lang="en-IN" altLang="en-US" sz="2000" dirty="0" err="1">
                <a:latin typeface="Times New Roman" panose="02020603050405020304" pitchFamily="18" charset="0"/>
                <a:cs typeface="Times New Roman" panose="02020603050405020304" pitchFamily="18" charset="0"/>
              </a:rPr>
              <a:t>spiliting</a:t>
            </a:r>
            <a:r>
              <a:rPr lang="en-IN" altLang="en-US" sz="2000" dirty="0">
                <a:latin typeface="Times New Roman" panose="02020603050405020304" pitchFamily="18" charset="0"/>
                <a:cs typeface="Times New Roman" panose="02020603050405020304" pitchFamily="18" charset="0"/>
              </a:rPr>
              <a:t> into two separate sections</a:t>
            </a:r>
          </a:p>
          <a:p>
            <a:pPr marL="863600" lvl="1" indent="-323850">
              <a:buClr>
                <a:srgbClr val="99CC66"/>
              </a:buClr>
              <a:buSzPct val="75000"/>
              <a:buFont typeface="Symbol" panose="05050102010706020507" pitchFamily="18"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IN" altLang="en-US" sz="2000" dirty="0">
                <a:latin typeface="Times New Roman" panose="02020603050405020304" pitchFamily="18" charset="0"/>
                <a:cs typeface="Times New Roman" panose="02020603050405020304" pitchFamily="18" charset="0"/>
              </a:rPr>
              <a:t>Manging sections of module code in kernel memory.</a:t>
            </a:r>
          </a:p>
          <a:p>
            <a:pPr marL="863600" lvl="1" indent="-323850">
              <a:buClr>
                <a:srgbClr val="99CC66"/>
              </a:buClr>
              <a:buSzPct val="75000"/>
              <a:buFont typeface="Symbol" panose="05050102010706020507" pitchFamily="18"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Whenever the process came the sections are formed.</a:t>
            </a:r>
          </a:p>
          <a:p>
            <a:pPr marL="863600" lvl="1" indent="-323850">
              <a:buClr>
                <a:srgbClr val="99CC66"/>
              </a:buClr>
              <a:buSzPct val="75000"/>
              <a:buFont typeface="Symbol" panose="05050102010706020507" pitchFamily="18"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IN" altLang="en-US" sz="2000" dirty="0">
                <a:latin typeface="Times New Roman" panose="02020603050405020304" pitchFamily="18" charset="0"/>
                <a:cs typeface="Times New Roman" panose="02020603050405020304" pitchFamily="18" charset="0"/>
              </a:rPr>
              <a:t>Handling symbols that modules are allowed to reference.</a:t>
            </a:r>
          </a:p>
          <a:p>
            <a:pPr marL="863600" lvl="1" indent="-323850">
              <a:buClr>
                <a:srgbClr val="99CC66"/>
              </a:buClr>
              <a:buSzPct val="75000"/>
              <a:buFont typeface="Symbol" panose="05050102010706020507" pitchFamily="18"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Only if module is in use only then it is loaded else unloaded.</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Module requestor manages loading requested, but currently unloaded, modules, it also regularly queries the kernel to see whether a dynamically loaded module is still in use, and will unload it when it is no longer actively needed.</a:t>
            </a:r>
          </a:p>
        </p:txBody>
      </p:sp>
      <p:sp>
        <p:nvSpPr>
          <p:cNvPr id="2" name="TextBox 1">
            <a:extLst>
              <a:ext uri="{FF2B5EF4-FFF2-40B4-BE49-F238E27FC236}">
                <a16:creationId xmlns:a16="http://schemas.microsoft.com/office/drawing/2014/main" id="{3888E797-EA2F-4DA5-393C-C9E1B180DFA0}"/>
              </a:ext>
            </a:extLst>
          </p:cNvPr>
          <p:cNvSpPr txBox="1"/>
          <p:nvPr/>
        </p:nvSpPr>
        <p:spPr>
          <a:xfrm>
            <a:off x="719092" y="565354"/>
            <a:ext cx="6341612" cy="579866"/>
          </a:xfrm>
          <a:prstGeom prst="rect">
            <a:avLst/>
          </a:prstGeom>
          <a:noFill/>
        </p:spPr>
        <p:txBody>
          <a:bodyPr wrap="square">
            <a:spAutoFit/>
          </a:bodyPr>
          <a:lstStyle/>
          <a:p>
            <a:r>
              <a:rPr lang="en-IN" altLang="en-US" sz="3200" b="1" dirty="0">
                <a:latin typeface="Times New Roman" panose="02020603050405020304" pitchFamily="18" charset="0"/>
                <a:cs typeface="Times New Roman" panose="02020603050405020304" pitchFamily="18" charset="0"/>
              </a:rPr>
              <a:t>COMPONENTS OF KERNEL</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903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24665-35FE-DFE7-9C52-69DF6045ADA9}"/>
              </a:ext>
            </a:extLst>
          </p:cNvPr>
          <p:cNvSpPr>
            <a:spLocks noGrp="1"/>
          </p:cNvSpPr>
          <p:nvPr>
            <p:ph idx="4294967295"/>
          </p:nvPr>
        </p:nvSpPr>
        <p:spPr>
          <a:xfrm>
            <a:off x="0" y="0"/>
            <a:ext cx="10996613" cy="7121525"/>
          </a:xfrm>
        </p:spPr>
        <p:txBody>
          <a:bodyPr>
            <a:noAutofit/>
          </a:bodyPr>
          <a:lstStyle/>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b="1" dirty="0">
                <a:solidFill>
                  <a:srgbClr val="FFFF00"/>
                </a:solidFill>
                <a:latin typeface="Times New Roman" panose="02020603050405020304" pitchFamily="18" charset="0"/>
                <a:cs typeface="Times New Roman" panose="02020603050405020304" pitchFamily="18" charset="0"/>
              </a:rPr>
              <a:t>     2.Driver Registration:</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latin typeface="Times New Roman" panose="02020603050405020304" pitchFamily="18" charset="0"/>
                <a:cs typeface="Times New Roman" panose="02020603050405020304" pitchFamily="18" charset="0"/>
              </a:rPr>
              <a:t>Allows modules to tell the rest of the kernel that  a new driver has become available.</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latin typeface="Times New Roman" panose="02020603050405020304" pitchFamily="18" charset="0"/>
                <a:cs typeface="Times New Roman" panose="02020603050405020304" pitchFamily="18" charset="0"/>
              </a:rPr>
              <a:t>The Kernel maintains dynamic tables  of all known drivers, and provides a set of routines to allow drivers to be added to or removed from these tables at time.</a:t>
            </a:r>
          </a:p>
          <a:p>
            <a:pPr marL="107950" indent="0">
              <a:buClr>
                <a:srgbClr val="99CC66"/>
              </a:buClr>
              <a:buSzPct val="4500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latin typeface="Times New Roman" panose="02020603050405020304" pitchFamily="18" charset="0"/>
                <a:cs typeface="Times New Roman" panose="02020603050405020304" pitchFamily="18" charset="0"/>
              </a:rPr>
              <a:t>       Registration tables include the following items:</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latin typeface="Times New Roman" panose="02020603050405020304" pitchFamily="18" charset="0"/>
                <a:cs typeface="Times New Roman" panose="02020603050405020304" pitchFamily="18" charset="0"/>
              </a:rPr>
              <a:t>Device drivers</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latin typeface="Times New Roman" panose="02020603050405020304" pitchFamily="18" charset="0"/>
                <a:cs typeface="Times New Roman" panose="02020603050405020304" pitchFamily="18" charset="0"/>
              </a:rPr>
              <a:t>File systems</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latin typeface="Times New Roman" panose="02020603050405020304" pitchFamily="18" charset="0"/>
                <a:cs typeface="Times New Roman" panose="02020603050405020304" pitchFamily="18" charset="0"/>
              </a:rPr>
              <a:t>Network protocols</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latin typeface="Times New Roman" panose="02020603050405020304" pitchFamily="18" charset="0"/>
                <a:cs typeface="Times New Roman" panose="02020603050405020304" pitchFamily="18" charset="0"/>
              </a:rPr>
              <a:t>Binary format</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21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805914-8811-A3A6-7D0C-459720D5BD48}"/>
              </a:ext>
            </a:extLst>
          </p:cNvPr>
          <p:cNvSpPr txBox="1"/>
          <p:nvPr/>
        </p:nvSpPr>
        <p:spPr>
          <a:xfrm>
            <a:off x="1020932" y="1118586"/>
            <a:ext cx="9729926" cy="4370427"/>
          </a:xfrm>
          <a:prstGeom prst="rect">
            <a:avLst/>
          </a:prstGeom>
          <a:noFill/>
        </p:spPr>
        <p:txBody>
          <a:bodyPr wrap="square" rtlCol="0">
            <a:spAutoFit/>
          </a:bodyPr>
          <a:lstStyle/>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b="1" dirty="0">
                <a:solidFill>
                  <a:srgbClr val="FFFF00"/>
                </a:solidFill>
                <a:latin typeface="Times New Roman" panose="02020603050405020304" pitchFamily="18" charset="0"/>
                <a:cs typeface="Times New Roman" panose="02020603050405020304" pitchFamily="18" charset="0"/>
              </a:rPr>
              <a:t>3.Conflict Resolution</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latin typeface="Times New Roman" panose="02020603050405020304" pitchFamily="18" charset="0"/>
                <a:cs typeface="Times New Roman" panose="02020603050405020304" pitchFamily="18" charset="0"/>
              </a:rPr>
              <a:t>A mechanism that allows different device drivers to reserve hardware resources and to protect those resources from accidental use by another driver.</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latin typeface="Times New Roman" panose="02020603050405020304" pitchFamily="18" charset="0"/>
                <a:cs typeface="Times New Roman" panose="02020603050405020304" pitchFamily="18" charset="0"/>
              </a:rPr>
              <a:t>The conflict resolution module aims to:</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latin typeface="Times New Roman" panose="02020603050405020304" pitchFamily="18" charset="0"/>
                <a:cs typeface="Times New Roman" panose="02020603050405020304" pitchFamily="18" charset="0"/>
              </a:rPr>
              <a:t>Prevent modules from clashing over access to hardware resources.</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latin typeface="Times New Roman" panose="02020603050405020304" pitchFamily="18" charset="0"/>
                <a:cs typeface="Times New Roman" panose="02020603050405020304" pitchFamily="18" charset="0"/>
              </a:rPr>
              <a:t>Prevent </a:t>
            </a:r>
            <a:r>
              <a:rPr lang="en-IN" altLang="en-US" sz="2400" dirty="0" err="1">
                <a:latin typeface="Times New Roman" panose="02020603050405020304" pitchFamily="18" charset="0"/>
                <a:cs typeface="Times New Roman" panose="02020603050405020304" pitchFamily="18" charset="0"/>
              </a:rPr>
              <a:t>autoprobes</a:t>
            </a:r>
            <a:r>
              <a:rPr lang="en-IN" altLang="en-US" sz="2400" dirty="0">
                <a:latin typeface="Times New Roman" panose="02020603050405020304" pitchFamily="18" charset="0"/>
                <a:cs typeface="Times New Roman" panose="02020603050405020304" pitchFamily="18" charset="0"/>
              </a:rPr>
              <a:t>(Device driver probes) from interfering with existing device drivers.</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latin typeface="Times New Roman" panose="02020603050405020304" pitchFamily="18" charset="0"/>
                <a:cs typeface="Times New Roman" panose="02020603050405020304" pitchFamily="18" charset="0"/>
              </a:rPr>
              <a:t>Resolve conflicts with multiple drivers trying to access the same hardware.</a:t>
            </a:r>
          </a:p>
          <a:p>
            <a:pPr marL="863600" lvl="1" indent="-323850">
              <a:buClr>
                <a:srgbClr val="99CC66"/>
              </a:buClr>
              <a:buSzPct val="75000"/>
              <a:buFont typeface="Symbol" panose="05050102010706020507" pitchFamily="18"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err="1">
                <a:latin typeface="Times New Roman" panose="02020603050405020304" pitchFamily="18" charset="0"/>
                <a:cs typeface="Times New Roman" panose="02020603050405020304" pitchFamily="18" charset="0"/>
              </a:rPr>
              <a:t>Eg</a:t>
            </a:r>
            <a:r>
              <a:rPr lang="en-IN" altLang="en-US" sz="2400" dirty="0">
                <a:latin typeface="Times New Roman" panose="02020603050405020304" pitchFamily="18" charset="0"/>
                <a:cs typeface="Times New Roman" panose="02020603050405020304" pitchFamily="18" charset="0"/>
              </a:rPr>
              <a:t>: like kernel fighting with the single thread at the same time.</a:t>
            </a:r>
          </a:p>
          <a:p>
            <a:endParaRPr lang="en-IN" dirty="0"/>
          </a:p>
        </p:txBody>
      </p:sp>
    </p:spTree>
    <p:extLst>
      <p:ext uri="{BB962C8B-B14F-4D97-AF65-F5344CB8AC3E}">
        <p14:creationId xmlns:p14="http://schemas.microsoft.com/office/powerpoint/2010/main" val="3760092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1812-769F-D8A5-F6CE-B6A508BF17F0}"/>
              </a:ext>
            </a:extLst>
          </p:cNvPr>
          <p:cNvSpPr>
            <a:spLocks noGrp="1"/>
          </p:cNvSpPr>
          <p:nvPr>
            <p:ph type="title"/>
          </p:nvPr>
        </p:nvSpPr>
        <p:spPr/>
        <p:txBody>
          <a:bodyPr>
            <a:normAutofit/>
          </a:bodyPr>
          <a:lstStyle/>
          <a:p>
            <a:pPr algn="r"/>
            <a:r>
              <a:rPr lang="en-IN" dirty="0">
                <a:latin typeface="Times New Roman" panose="02020603050405020304" pitchFamily="18" charset="0"/>
                <a:cs typeface="Times New Roman" panose="02020603050405020304" pitchFamily="18" charset="0"/>
              </a:rPr>
              <a:t>                                                               Contd</a:t>
            </a:r>
            <a:r>
              <a:rPr lang="en-IN" dirty="0"/>
              <a:t>…</a:t>
            </a:r>
          </a:p>
        </p:txBody>
      </p:sp>
      <p:sp>
        <p:nvSpPr>
          <p:cNvPr id="3" name="Content Placeholder 2">
            <a:extLst>
              <a:ext uri="{FF2B5EF4-FFF2-40B4-BE49-F238E27FC236}">
                <a16:creationId xmlns:a16="http://schemas.microsoft.com/office/drawing/2014/main" id="{4A5CBB59-77DB-1444-FA50-4962BA0507A1}"/>
              </a:ext>
            </a:extLst>
          </p:cNvPr>
          <p:cNvSpPr>
            <a:spLocks noGrp="1"/>
          </p:cNvSpPr>
          <p:nvPr>
            <p:ph idx="1"/>
          </p:nvPr>
        </p:nvSpPr>
        <p:spPr/>
        <p:txBody>
          <a:bodyPr>
            <a:normAutofit/>
          </a:bodyPr>
          <a:lstStyle/>
          <a:p>
            <a:r>
              <a:rPr lang="en-US" sz="2000" b="0" i="0" dirty="0">
                <a:effectLst/>
                <a:latin typeface="Times New Roman" panose="02020603050405020304" pitchFamily="18" charset="0"/>
                <a:cs typeface="Times New Roman" panose="02020603050405020304" pitchFamily="18" charset="0"/>
              </a:rPr>
              <a:t> privileged users can also fine-tune kernel parameters at runtime. Most of the Linux kernel code is written using the GNU extensions of </a:t>
            </a:r>
            <a:r>
              <a:rPr lang="en-US" sz="2000" b="0" i="0" u="none" strike="noStrike" dirty="0">
                <a:effectLst/>
                <a:latin typeface="Times New Roman" panose="02020603050405020304" pitchFamily="18" charset="0"/>
                <a:cs typeface="Times New Roman" panose="02020603050405020304" pitchFamily="18" charset="0"/>
                <a:hlinkClick r:id="rId2" tooltip="GNU Compiler Collection">
                  <a:extLst>
                    <a:ext uri="{A12FA001-AC4F-418D-AE19-62706E023703}">
                      <ahyp:hlinkClr xmlns:ahyp="http://schemas.microsoft.com/office/drawing/2018/hyperlinkcolor" val="tx"/>
                    </a:ext>
                  </a:extLst>
                </a:hlinkClick>
              </a:rPr>
              <a:t>GCC</a:t>
            </a:r>
            <a:r>
              <a:rPr lang="en-US" sz="2000" b="0" i="0" u="none" strike="noStrike"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to the standard </a:t>
            </a:r>
            <a:r>
              <a:rPr lang="en-US" sz="2000" b="0" i="0" u="none" strike="noStrike" dirty="0">
                <a:effectLst/>
                <a:latin typeface="Times New Roman" panose="02020603050405020304" pitchFamily="18" charset="0"/>
                <a:cs typeface="Times New Roman" panose="02020603050405020304" pitchFamily="18" charset="0"/>
                <a:hlinkClick r:id="rId3" tooltip="C (programming language)">
                  <a:extLst>
                    <a:ext uri="{A12FA001-AC4F-418D-AE19-62706E023703}">
                      <ahyp:hlinkClr xmlns:ahyp="http://schemas.microsoft.com/office/drawing/2018/hyperlinkcolor" val="tx"/>
                    </a:ext>
                  </a:extLst>
                </a:hlinkClick>
              </a:rPr>
              <a:t>C programming language</a:t>
            </a:r>
            <a:r>
              <a:rPr lang="en-US" sz="2000" b="0" i="0" dirty="0">
                <a:effectLst/>
                <a:latin typeface="Times New Roman" panose="02020603050405020304" pitchFamily="18" charset="0"/>
                <a:cs typeface="Times New Roman" panose="02020603050405020304" pitchFamily="18" charset="0"/>
              </a:rPr>
              <a:t> and with the use of architecture-specific instructions (</a:t>
            </a:r>
            <a:r>
              <a:rPr lang="en-US" sz="2000" b="0" i="0" u="none" strike="noStrike" dirty="0">
                <a:effectLst/>
                <a:latin typeface="Times New Roman" panose="02020603050405020304" pitchFamily="18" charset="0"/>
                <a:cs typeface="Times New Roman" panose="02020603050405020304" pitchFamily="18" charset="0"/>
                <a:hlinkClick r:id="rId4" tooltip="Instruction set architecture">
                  <a:extLst>
                    <a:ext uri="{A12FA001-AC4F-418D-AE19-62706E023703}">
                      <ahyp:hlinkClr xmlns:ahyp="http://schemas.microsoft.com/office/drawing/2018/hyperlinkcolor" val="tx"/>
                    </a:ext>
                  </a:extLst>
                </a:hlinkClick>
              </a:rPr>
              <a:t>ISA</a:t>
            </a:r>
            <a:r>
              <a:rPr lang="en-US" sz="2000" b="0" i="0" dirty="0">
                <a:effectLst/>
                <a:latin typeface="Times New Roman" panose="02020603050405020304" pitchFamily="18" charset="0"/>
                <a:cs typeface="Times New Roman" panose="02020603050405020304" pitchFamily="18" charset="0"/>
              </a:rPr>
              <a:t>) in limited parts of the kernel. This produces a highly optimized executable (</a:t>
            </a:r>
            <a:r>
              <a:rPr lang="en-US" sz="2000" b="0" i="0" u="none" strike="noStrike" dirty="0">
                <a:effectLst/>
                <a:latin typeface="Times New Roman" panose="02020603050405020304" pitchFamily="18" charset="0"/>
                <a:cs typeface="Times New Roman" panose="02020603050405020304" pitchFamily="18" charset="0"/>
                <a:hlinkClick r:id="rId5" tooltip="Vmlinux">
                  <a:extLst>
                    <a:ext uri="{A12FA001-AC4F-418D-AE19-62706E023703}">
                      <ahyp:hlinkClr xmlns:ahyp="http://schemas.microsoft.com/office/drawing/2018/hyperlinkcolor" val="tx"/>
                    </a:ext>
                  </a:extLst>
                </a:hlinkClick>
              </a:rPr>
              <a:t>vmlinux</a:t>
            </a:r>
            <a:r>
              <a:rPr lang="en-US" sz="2000" b="0" i="0" dirty="0">
                <a:effectLst/>
                <a:latin typeface="Times New Roman" panose="02020603050405020304" pitchFamily="18" charset="0"/>
                <a:cs typeface="Times New Roman" panose="02020603050405020304" pitchFamily="18" charset="0"/>
              </a:rPr>
              <a:t>) with respect to utilization of memory space and task execution times.</a:t>
            </a:r>
          </a:p>
          <a:p>
            <a:r>
              <a:rPr lang="en-US" sz="2000" b="0" i="0" dirty="0">
                <a:effectLst/>
                <a:latin typeface="Times New Roman" panose="02020603050405020304" pitchFamily="18" charset="0"/>
                <a:cs typeface="Times New Roman" panose="02020603050405020304" pitchFamily="18" charset="0"/>
              </a:rPr>
              <a:t>Day-to-day development discussions take place on the </a:t>
            </a:r>
            <a:r>
              <a:rPr lang="en-US" sz="2000" b="0" i="0" u="none" strike="noStrike" dirty="0">
                <a:effectLst/>
                <a:latin typeface="Times New Roman" panose="02020603050405020304" pitchFamily="18" charset="0"/>
                <a:cs typeface="Times New Roman" panose="02020603050405020304" pitchFamily="18" charset="0"/>
                <a:hlinkClick r:id="rId6" tooltip="Linux kernel mailing list">
                  <a:extLst>
                    <a:ext uri="{A12FA001-AC4F-418D-AE19-62706E023703}">
                      <ahyp:hlinkClr xmlns:ahyp="http://schemas.microsoft.com/office/drawing/2018/hyperlinkcolor" val="tx"/>
                    </a:ext>
                  </a:extLst>
                </a:hlinkClick>
              </a:rPr>
              <a:t>Linux kernel mailing list</a:t>
            </a:r>
            <a:r>
              <a:rPr lang="en-US" sz="2000" b="0" i="0" dirty="0">
                <a:effectLst/>
                <a:latin typeface="Times New Roman" panose="02020603050405020304" pitchFamily="18" charset="0"/>
                <a:cs typeface="Times New Roman" panose="02020603050405020304" pitchFamily="18" charset="0"/>
              </a:rPr>
              <a:t> (LKML). Changes are tracked using the version control system </a:t>
            </a:r>
            <a:r>
              <a:rPr lang="en-US" sz="2000" b="0" i="0" u="none" strike="noStrike" dirty="0">
                <a:effectLst/>
                <a:latin typeface="Times New Roman" panose="02020603050405020304" pitchFamily="18" charset="0"/>
                <a:cs typeface="Times New Roman" panose="02020603050405020304" pitchFamily="18" charset="0"/>
                <a:hlinkClick r:id="rId7" tooltip="Git">
                  <a:extLst>
                    <a:ext uri="{A12FA001-AC4F-418D-AE19-62706E023703}">
                      <ahyp:hlinkClr xmlns:ahyp="http://schemas.microsoft.com/office/drawing/2018/hyperlinkcolor" val="tx"/>
                    </a:ext>
                  </a:extLst>
                </a:hlinkClick>
              </a:rPr>
              <a:t>git</a:t>
            </a:r>
            <a:r>
              <a:rPr lang="en-US" sz="2000" b="0" i="0" dirty="0">
                <a:effectLst/>
                <a:latin typeface="Times New Roman" panose="02020603050405020304" pitchFamily="18" charset="0"/>
                <a:cs typeface="Times New Roman" panose="02020603050405020304" pitchFamily="18" charset="0"/>
              </a:rPr>
              <a:t>, which was originally authored by Torvalds as a free software replacement for </a:t>
            </a:r>
            <a:r>
              <a:rPr lang="en-US" sz="2000" dirty="0">
                <a:latin typeface="Times New Roman" panose="02020603050405020304" pitchFamily="18" charset="0"/>
                <a:cs typeface="Times New Roman" panose="02020603050405020304" pitchFamily="18" charset="0"/>
              </a:rPr>
              <a:t>BitKeeper</a:t>
            </a:r>
            <a:r>
              <a:rPr lang="en-US" sz="2000" b="0" i="0" dirty="0">
                <a:effectLst/>
                <a:latin typeface="Times New Roman" panose="02020603050405020304" pitchFamily="18" charset="0"/>
                <a:cs typeface="Times New Roman" panose="02020603050405020304" pitchFamily="18" charset="0"/>
              </a:rPr>
              <a:t>.</a:t>
            </a:r>
          </a:p>
          <a:p>
            <a:r>
              <a:rPr lang="en-US" sz="2000" b="0" i="0" dirty="0">
                <a:effectLst/>
                <a:latin typeface="Times New Roman" panose="02020603050405020304" pitchFamily="18" charset="0"/>
                <a:cs typeface="Times New Roman" panose="02020603050405020304" pitchFamily="18" charset="0"/>
              </a:rPr>
              <a:t>Linux kernel is the main core component of the system which requires libraries and application to provide feature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709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24665-35FE-DFE7-9C52-69DF6045ADA9}"/>
              </a:ext>
            </a:extLst>
          </p:cNvPr>
          <p:cNvSpPr>
            <a:spLocks noGrp="1"/>
          </p:cNvSpPr>
          <p:nvPr>
            <p:ph idx="1"/>
          </p:nvPr>
        </p:nvSpPr>
        <p:spPr>
          <a:xfrm>
            <a:off x="838200" y="0"/>
            <a:ext cx="10995734" cy="6676008"/>
          </a:xfrm>
        </p:spPr>
        <p:txBody>
          <a:bodyPr>
            <a:noAutofit/>
          </a:bodyPr>
          <a:lstStyle/>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IN" altLang="en-US" sz="2400" dirty="0">
                <a:latin typeface="Times New Roman" panose="02020603050405020304" pitchFamily="18" charset="0"/>
                <a:cs typeface="Times New Roman" panose="02020603050405020304" pitchFamily="18" charset="0"/>
              </a:rPr>
              <a:t>The </a:t>
            </a:r>
            <a:r>
              <a:rPr lang="en-IN" altLang="en-US" sz="2400" dirty="0" err="1">
                <a:latin typeface="Times New Roman" panose="02020603050405020304" pitchFamily="18" charset="0"/>
                <a:cs typeface="Times New Roman" panose="02020603050405020304" pitchFamily="18" charset="0"/>
              </a:rPr>
              <a:t>dmesg</a:t>
            </a:r>
            <a:r>
              <a:rPr lang="en-IN" altLang="en-US" sz="2400" dirty="0">
                <a:latin typeface="Times New Roman" panose="02020603050405020304" pitchFamily="18" charset="0"/>
                <a:cs typeface="Times New Roman" panose="02020603050405020304" pitchFamily="18" charset="0"/>
              </a:rPr>
              <a:t> commands is used to write the kernel messages in </a:t>
            </a:r>
            <a:r>
              <a:rPr lang="en-IN" altLang="en-US" sz="2400" dirty="0" err="1">
                <a:latin typeface="Times New Roman" panose="02020603050405020304" pitchFamily="18" charset="0"/>
                <a:cs typeface="Times New Roman" panose="02020603050405020304" pitchFamily="18" charset="0"/>
              </a:rPr>
              <a:t>linux</a:t>
            </a:r>
            <a:r>
              <a:rPr lang="en-IN" altLang="en-US" sz="2400" dirty="0">
                <a:latin typeface="Times New Roman" panose="02020603050405020304" pitchFamily="18" charset="0"/>
                <a:cs typeface="Times New Roman" panose="02020603050405020304" pitchFamily="18" charset="0"/>
              </a:rPr>
              <a:t> and other Unix-like operating systems to standard output.</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IN" altLang="en-US" sz="2400" dirty="0" err="1">
                <a:latin typeface="Times New Roman" panose="02020603050405020304" pitchFamily="18" charset="0"/>
                <a:cs typeface="Times New Roman" panose="02020603050405020304" pitchFamily="18" charset="0"/>
              </a:rPr>
              <a:t>dmesg</a:t>
            </a:r>
            <a:r>
              <a:rPr lang="en-IN" altLang="en-US" sz="2400" dirty="0">
                <a:latin typeface="Times New Roman" panose="02020603050405020304" pitchFamily="18" charset="0"/>
                <a:cs typeface="Times New Roman" panose="02020603050405020304" pitchFamily="18" charset="0"/>
              </a:rPr>
              <a:t> obtained its data by reading the kernel ring buffer. A buffer is a portion of a computers memory that is set aside as a temporary holding place for data that is being sent to or received from an </a:t>
            </a:r>
            <a:r>
              <a:rPr lang="en-IN" altLang="en-US" sz="2400" dirty="0" err="1">
                <a:latin typeface="Times New Roman" panose="02020603050405020304" pitchFamily="18" charset="0"/>
                <a:cs typeface="Times New Roman" panose="02020603050405020304" pitchFamily="18" charset="0"/>
              </a:rPr>
              <a:t>externel</a:t>
            </a:r>
            <a:r>
              <a:rPr lang="en-IN" altLang="en-US" sz="2400" dirty="0">
                <a:latin typeface="Times New Roman" panose="02020603050405020304" pitchFamily="18" charset="0"/>
                <a:cs typeface="Times New Roman" panose="02020603050405020304" pitchFamily="18" charset="0"/>
              </a:rPr>
              <a:t> device, such as a hard disk(HDD),printer or keyboard.</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IN" altLang="en-US" sz="2400" dirty="0">
                <a:latin typeface="Times New Roman" panose="02020603050405020304" pitchFamily="18" charset="0"/>
                <a:cs typeface="Times New Roman" panose="02020603050405020304" pitchFamily="18" charset="0"/>
              </a:rPr>
              <a:t>A ring buffer is a buffer of fixed size for which any new data added to it overwrites the oldest data in it.</a:t>
            </a:r>
          </a:p>
        </p:txBody>
      </p:sp>
      <p:sp>
        <p:nvSpPr>
          <p:cNvPr id="2" name="TextBox 1">
            <a:extLst>
              <a:ext uri="{FF2B5EF4-FFF2-40B4-BE49-F238E27FC236}">
                <a16:creationId xmlns:a16="http://schemas.microsoft.com/office/drawing/2014/main" id="{E693CADA-1EF9-7703-82C9-67D010F60004}"/>
              </a:ext>
            </a:extLst>
          </p:cNvPr>
          <p:cNvSpPr txBox="1"/>
          <p:nvPr/>
        </p:nvSpPr>
        <p:spPr>
          <a:xfrm>
            <a:off x="985422" y="1003177"/>
            <a:ext cx="6030896" cy="584775"/>
          </a:xfrm>
          <a:prstGeom prst="rect">
            <a:avLst/>
          </a:prstGeom>
          <a:noFill/>
        </p:spPr>
        <p:txBody>
          <a:bodyPr wrap="square">
            <a:spAutoFit/>
          </a:bodyPr>
          <a:lstStyle/>
          <a:p>
            <a:r>
              <a:rPr lang="en-IN" altLang="en-US" sz="3200" b="1" dirty="0">
                <a:solidFill>
                  <a:srgbClr val="FFFF00"/>
                </a:solidFill>
                <a:latin typeface="Times New Roman" panose="02020603050405020304" pitchFamily="18" charset="0"/>
                <a:cs typeface="Times New Roman" panose="02020603050405020304" pitchFamily="18" charset="0"/>
              </a:rPr>
              <a:t>ABOUT  DMESG</a:t>
            </a:r>
            <a:endParaRPr lang="en-IN" sz="32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21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24665-35FE-DFE7-9C52-69DF6045ADA9}"/>
              </a:ext>
            </a:extLst>
          </p:cNvPr>
          <p:cNvSpPr>
            <a:spLocks noGrp="1"/>
          </p:cNvSpPr>
          <p:nvPr>
            <p:ph idx="1"/>
          </p:nvPr>
        </p:nvSpPr>
        <p:spPr>
          <a:xfrm>
            <a:off x="838200" y="1656949"/>
            <a:ext cx="10995734" cy="4353234"/>
          </a:xfrm>
        </p:spPr>
        <p:txBody>
          <a:bodyPr>
            <a:noAutofit/>
          </a:bodyPr>
          <a:lstStyle/>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The kernel print function ,</a:t>
            </a:r>
            <a:r>
              <a:rPr lang="en-IN" altLang="en-US" sz="2000" dirty="0" err="1">
                <a:latin typeface="Times New Roman" panose="02020603050405020304" pitchFamily="18" charset="0"/>
                <a:cs typeface="Times New Roman" panose="02020603050405020304" pitchFamily="18" charset="0"/>
              </a:rPr>
              <a:t>printk</a:t>
            </a:r>
            <a:r>
              <a:rPr lang="en-IN" altLang="en-US" sz="2000" dirty="0">
                <a:latin typeface="Times New Roman" panose="02020603050405020304" pitchFamily="18" charset="0"/>
                <a:cs typeface="Times New Roman" panose="02020603050405020304" pitchFamily="18" charset="0"/>
              </a:rPr>
              <a:t>(),behaves almost identically to the C library </a:t>
            </a:r>
            <a:r>
              <a:rPr lang="en-IN" altLang="en-US" sz="2000" dirty="0" err="1">
                <a:latin typeface="Times New Roman" panose="02020603050405020304" pitchFamily="18" charset="0"/>
                <a:cs typeface="Times New Roman" panose="02020603050405020304" pitchFamily="18" charset="0"/>
              </a:rPr>
              <a:t>printf</a:t>
            </a:r>
            <a:r>
              <a:rPr lang="en-IN" altLang="en-US" sz="2000" dirty="0">
                <a:latin typeface="Times New Roman" panose="02020603050405020304" pitchFamily="18" charset="0"/>
                <a:cs typeface="Times New Roman" panose="02020603050405020304" pitchFamily="18" charset="0"/>
              </a:rPr>
              <a:t>() function.</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Lst>
            </a:pPr>
            <a:r>
              <a:rPr lang="en-IN" altLang="en-US" sz="2000" dirty="0" err="1">
                <a:latin typeface="Times New Roman" panose="02020603050405020304" pitchFamily="18" charset="0"/>
                <a:cs typeface="Times New Roman" panose="02020603050405020304" pitchFamily="18" charset="0"/>
              </a:rPr>
              <a:t>Printk</a:t>
            </a:r>
            <a:r>
              <a:rPr lang="en-IN" altLang="en-US" sz="2000" dirty="0">
                <a:latin typeface="Times New Roman" panose="02020603050405020304" pitchFamily="18" charset="0"/>
                <a:cs typeface="Times New Roman" panose="02020603050405020304" pitchFamily="18" charset="0"/>
              </a:rPr>
              <a:t>() is simply the name of the kernel’s formatted print function. It is callable from just about anywhere in the kernel at any time.</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The major difference b/w </a:t>
            </a:r>
            <a:r>
              <a:rPr lang="en-IN" altLang="en-US" sz="2000" dirty="0" err="1">
                <a:latin typeface="Times New Roman" panose="02020603050405020304" pitchFamily="18" charset="0"/>
                <a:cs typeface="Times New Roman" panose="02020603050405020304" pitchFamily="18" charset="0"/>
              </a:rPr>
              <a:t>printk</a:t>
            </a:r>
            <a:r>
              <a:rPr lang="en-IN" altLang="en-US" sz="2000" dirty="0">
                <a:latin typeface="Times New Roman" panose="02020603050405020304" pitchFamily="18" charset="0"/>
                <a:cs typeface="Times New Roman" panose="02020603050405020304" pitchFamily="18" charset="0"/>
              </a:rPr>
              <a:t>() and </a:t>
            </a:r>
            <a:r>
              <a:rPr lang="en-IN" altLang="en-US" sz="2000" dirty="0" err="1">
                <a:latin typeface="Times New Roman" panose="02020603050405020304" pitchFamily="18" charset="0"/>
                <a:cs typeface="Times New Roman" panose="02020603050405020304" pitchFamily="18" charset="0"/>
              </a:rPr>
              <a:t>printf</a:t>
            </a:r>
            <a:r>
              <a:rPr lang="en-IN" altLang="en-US" sz="2000" dirty="0">
                <a:latin typeface="Times New Roman" panose="02020603050405020304" pitchFamily="18" charset="0"/>
                <a:cs typeface="Times New Roman" panose="02020603050405020304" pitchFamily="18" charset="0"/>
              </a:rPr>
              <a:t>() is the </a:t>
            </a:r>
            <a:r>
              <a:rPr lang="en-IN" altLang="en-US" sz="2000" dirty="0" err="1">
                <a:latin typeface="Times New Roman" panose="02020603050405020304" pitchFamily="18" charset="0"/>
                <a:cs typeface="Times New Roman" panose="02020603050405020304" pitchFamily="18" charset="0"/>
              </a:rPr>
              <a:t>capabilityu</a:t>
            </a:r>
            <a:r>
              <a:rPr lang="en-IN" altLang="en-US" sz="2000" dirty="0">
                <a:latin typeface="Times New Roman" panose="02020603050405020304" pitchFamily="18" charset="0"/>
                <a:cs typeface="Times New Roman" panose="02020603050405020304" pitchFamily="18" charset="0"/>
              </a:rPr>
              <a:t> of the former to specify a </a:t>
            </a:r>
            <a:r>
              <a:rPr lang="en-IN" altLang="en-US" sz="2000" dirty="0" err="1">
                <a:latin typeface="Times New Roman" panose="02020603050405020304" pitchFamily="18" charset="0"/>
                <a:cs typeface="Times New Roman" panose="02020603050405020304" pitchFamily="18" charset="0"/>
              </a:rPr>
              <a:t>loglevel</a:t>
            </a:r>
            <a:r>
              <a:rPr lang="en-IN" altLang="en-US" sz="2000" dirty="0">
                <a:latin typeface="Times New Roman" panose="02020603050405020304" pitchFamily="18" charset="0"/>
                <a:cs typeface="Times New Roman" panose="02020603050405020304" pitchFamily="18" charset="0"/>
              </a:rPr>
              <a:t>.</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Lst>
            </a:pPr>
            <a:r>
              <a:rPr lang="en-IN" altLang="en-US" sz="2000" dirty="0">
                <a:latin typeface="Times New Roman" panose="02020603050405020304" pitchFamily="18" charset="0"/>
                <a:cs typeface="Times New Roman" panose="02020603050405020304" pitchFamily="18" charset="0"/>
              </a:rPr>
              <a:t>The kernel uses the </a:t>
            </a:r>
            <a:r>
              <a:rPr lang="en-IN" altLang="en-US" sz="2000" dirty="0" err="1">
                <a:latin typeface="Times New Roman" panose="02020603050405020304" pitchFamily="18" charset="0"/>
                <a:cs typeface="Times New Roman" panose="02020603050405020304" pitchFamily="18" charset="0"/>
              </a:rPr>
              <a:t>logleves</a:t>
            </a:r>
            <a:r>
              <a:rPr lang="en-IN" altLang="en-US" sz="2000" dirty="0">
                <a:latin typeface="Times New Roman" panose="02020603050405020304" pitchFamily="18" charset="0"/>
                <a:cs typeface="Times New Roman" panose="02020603050405020304" pitchFamily="18" charset="0"/>
              </a:rPr>
              <a:t> to decide whether to print the message to the console .The kernel displays all messages with a </a:t>
            </a:r>
            <a:r>
              <a:rPr lang="en-IN" altLang="en-US" sz="2000" dirty="0" err="1">
                <a:latin typeface="Times New Roman" panose="02020603050405020304" pitchFamily="18" charset="0"/>
                <a:cs typeface="Times New Roman" panose="02020603050405020304" pitchFamily="18" charset="0"/>
              </a:rPr>
              <a:t>loglevel</a:t>
            </a:r>
            <a:r>
              <a:rPr lang="en-IN" altLang="en-US" sz="2000" dirty="0">
                <a:latin typeface="Times New Roman" panose="02020603050405020304" pitchFamily="18" charset="0"/>
                <a:cs typeface="Times New Roman" panose="02020603050405020304" pitchFamily="18" charset="0"/>
              </a:rPr>
              <a:t> below a specified value on the console. </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Lst>
            </a:pPr>
            <a:endParaRPr lang="en-IN" altLang="en-US" sz="2000" dirty="0">
              <a:latin typeface="Times New Roman" panose="02020603050405020304" pitchFamily="18" charset="0"/>
              <a:cs typeface="Times New Roman" panose="02020603050405020304" pitchFamily="18" charset="0"/>
            </a:endParaRP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err="1">
                <a:latin typeface="Times New Roman" panose="02020603050405020304" pitchFamily="18" charset="0"/>
                <a:cs typeface="Times New Roman" panose="02020603050405020304" pitchFamily="18" charset="0"/>
              </a:rPr>
              <a:t>printk</a:t>
            </a:r>
            <a:r>
              <a:rPr lang="en-IN" altLang="en-US" sz="2000" dirty="0">
                <a:latin typeface="Times New Roman" panose="02020603050405020304" pitchFamily="18" charset="0"/>
                <a:cs typeface="Times New Roman" panose="02020603050405020304" pitchFamily="18" charset="0"/>
              </a:rPr>
              <a:t>() Examples:</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err="1">
                <a:latin typeface="Times New Roman" panose="02020603050405020304" pitchFamily="18" charset="0"/>
                <a:cs typeface="Times New Roman" panose="02020603050405020304" pitchFamily="18" charset="0"/>
              </a:rPr>
              <a:t>printk</a:t>
            </a:r>
            <a:r>
              <a:rPr lang="en-IN" altLang="en-US" sz="2000" dirty="0">
                <a:latin typeface="Times New Roman" panose="02020603050405020304" pitchFamily="18" charset="0"/>
                <a:cs typeface="Times New Roman" panose="02020603050405020304" pitchFamily="18" charset="0"/>
              </a:rPr>
              <a:t>(KERN_WARNING “This is Warning\n”);</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err="1">
                <a:latin typeface="Times New Roman" panose="02020603050405020304" pitchFamily="18" charset="0"/>
                <a:cs typeface="Times New Roman" panose="02020603050405020304" pitchFamily="18" charset="0"/>
              </a:rPr>
              <a:t>printk</a:t>
            </a:r>
            <a:r>
              <a:rPr lang="en-IN" altLang="en-US" sz="2000" dirty="0">
                <a:latin typeface="Times New Roman" panose="02020603050405020304" pitchFamily="18" charset="0"/>
                <a:cs typeface="Times New Roman" panose="02020603050405020304" pitchFamily="18" charset="0"/>
              </a:rPr>
              <a:t>(KERN_DEBUG “This is a debug notice!!\n”);</a:t>
            </a:r>
          </a:p>
          <a:p>
            <a:pPr marL="431800" indent="-323850">
              <a:buClr>
                <a:srgbClr val="99CC66"/>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Lst>
            </a:pPr>
            <a:r>
              <a:rPr lang="en-IN" altLang="en-US" sz="2000" dirty="0" err="1">
                <a:latin typeface="Times New Roman" panose="02020603050405020304" pitchFamily="18" charset="0"/>
                <a:cs typeface="Times New Roman" panose="02020603050405020304" pitchFamily="18" charset="0"/>
              </a:rPr>
              <a:t>printk</a:t>
            </a:r>
            <a:r>
              <a:rPr lang="en-IN" altLang="en-US" sz="2000" dirty="0">
                <a:latin typeface="Times New Roman" panose="02020603050405020304" pitchFamily="18" charset="0"/>
                <a:cs typeface="Times New Roman" panose="02020603050405020304" pitchFamily="18" charset="0"/>
              </a:rPr>
              <a:t>(“I did not specify a log level!!\n”);</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Lst>
            </a:pPr>
            <a:endParaRPr lang="en-IN" alt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7FB8A8-A793-B98E-6E31-58887F1E4206}"/>
              </a:ext>
            </a:extLst>
          </p:cNvPr>
          <p:cNvSpPr txBox="1"/>
          <p:nvPr/>
        </p:nvSpPr>
        <p:spPr>
          <a:xfrm>
            <a:off x="772357" y="614937"/>
            <a:ext cx="6226206" cy="584775"/>
          </a:xfrm>
          <a:prstGeom prst="rect">
            <a:avLst/>
          </a:prstGeom>
          <a:noFill/>
        </p:spPr>
        <p:txBody>
          <a:bodyPr wrap="square">
            <a:spAutoFit/>
          </a:bodyPr>
          <a:lstStyle/>
          <a:p>
            <a:r>
              <a:rPr lang="en-IN" altLang="en-US" sz="3200" b="1" dirty="0">
                <a:solidFill>
                  <a:srgbClr val="FFFF00"/>
                </a:solidFill>
                <a:latin typeface="Times New Roman" panose="02020603050405020304" pitchFamily="18" charset="0"/>
                <a:cs typeface="Times New Roman" panose="02020603050405020304" pitchFamily="18" charset="0"/>
              </a:rPr>
              <a:t>ABOUT PRINTK()</a:t>
            </a:r>
            <a:endParaRPr lang="en-IN" sz="32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234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24665-35FE-DFE7-9C52-69DF6045ADA9}"/>
              </a:ext>
            </a:extLst>
          </p:cNvPr>
          <p:cNvSpPr>
            <a:spLocks noGrp="1"/>
          </p:cNvSpPr>
          <p:nvPr>
            <p:ph idx="1"/>
          </p:nvPr>
        </p:nvSpPr>
        <p:spPr>
          <a:xfrm>
            <a:off x="838200" y="1656949"/>
            <a:ext cx="10995734" cy="4353234"/>
          </a:xfrm>
        </p:spPr>
        <p:txBody>
          <a:bodyPr>
            <a:noAutofit/>
          </a:bodyPr>
          <a:lstStyle/>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err="1">
                <a:solidFill>
                  <a:srgbClr val="FFFF00"/>
                </a:solidFill>
                <a:latin typeface="Times New Roman" panose="02020603050405020304" pitchFamily="18" charset="0"/>
                <a:cs typeface="Times New Roman" panose="02020603050405020304" pitchFamily="18" charset="0"/>
              </a:rPr>
              <a:t>lsmod</a:t>
            </a:r>
            <a:endParaRPr lang="en-IN" altLang="en-US" sz="2000" dirty="0">
              <a:solidFill>
                <a:srgbClr val="FFFF00"/>
              </a:solidFill>
              <a:latin typeface="Times New Roman" panose="02020603050405020304" pitchFamily="18" charset="0"/>
              <a:cs typeface="Times New Roman" panose="02020603050405020304" pitchFamily="18" charset="0"/>
            </a:endParaRP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List all loaded modules.</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err="1">
                <a:solidFill>
                  <a:srgbClr val="FFFF00"/>
                </a:solidFill>
                <a:latin typeface="Times New Roman" panose="02020603050405020304" pitchFamily="18" charset="0"/>
                <a:cs typeface="Times New Roman" panose="02020603050405020304" pitchFamily="18" charset="0"/>
              </a:rPr>
              <a:t>insmod</a:t>
            </a:r>
            <a:endParaRPr lang="en-IN" altLang="en-US" sz="2000" dirty="0">
              <a:solidFill>
                <a:srgbClr val="FFFF00"/>
              </a:solidFill>
              <a:latin typeface="Times New Roman" panose="02020603050405020304" pitchFamily="18" charset="0"/>
              <a:cs typeface="Times New Roman" panose="02020603050405020304" pitchFamily="18" charset="0"/>
            </a:endParaRP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Install a specific module</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err="1">
                <a:solidFill>
                  <a:srgbClr val="FFFF00"/>
                </a:solidFill>
                <a:latin typeface="Times New Roman" panose="02020603050405020304" pitchFamily="18" charset="0"/>
                <a:cs typeface="Times New Roman" panose="02020603050405020304" pitchFamily="18" charset="0"/>
              </a:rPr>
              <a:t>modprobe</a:t>
            </a:r>
            <a:endParaRPr lang="en-IN" altLang="en-US" sz="2000" dirty="0">
              <a:solidFill>
                <a:srgbClr val="FFFF00"/>
              </a:solidFill>
              <a:latin typeface="Times New Roman" panose="02020603050405020304" pitchFamily="18" charset="0"/>
              <a:cs typeface="Times New Roman" panose="02020603050405020304" pitchFamily="18" charset="0"/>
            </a:endParaRP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Loads a module and any dependency.</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err="1">
                <a:solidFill>
                  <a:srgbClr val="FFFF00"/>
                </a:solidFill>
                <a:latin typeface="Times New Roman" panose="02020603050405020304" pitchFamily="18" charset="0"/>
                <a:cs typeface="Times New Roman" panose="02020603050405020304" pitchFamily="18" charset="0"/>
              </a:rPr>
              <a:t>rmmod</a:t>
            </a:r>
            <a:endParaRPr lang="en-IN" altLang="en-US" sz="2000" dirty="0">
              <a:solidFill>
                <a:srgbClr val="FFFF00"/>
              </a:solidFill>
              <a:latin typeface="Times New Roman" panose="02020603050405020304" pitchFamily="18" charset="0"/>
              <a:cs typeface="Times New Roman" panose="02020603050405020304" pitchFamily="18" charset="0"/>
            </a:endParaRP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Remove a module</a:t>
            </a:r>
          </a:p>
          <a:p>
            <a:pPr marL="431800" indent="-323850">
              <a:buClr>
                <a:srgbClr val="99CC66"/>
              </a:buCl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solidFill>
                  <a:srgbClr val="FFFF00"/>
                </a:solidFill>
                <a:latin typeface="Times New Roman" panose="02020603050405020304" pitchFamily="18" charset="0"/>
                <a:cs typeface="Times New Roman" panose="02020603050405020304" pitchFamily="18" charset="0"/>
              </a:rPr>
              <a:t>We can go to the cd /lib/modules/  directory </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To check the current Kernel versions in that we can go to the particular driver to check the device files and so on.</a:t>
            </a:r>
          </a:p>
          <a:p>
            <a:pPr marL="863600" lvl="1" indent="-323850">
              <a:buClr>
                <a:srgbClr val="99CC66"/>
              </a:buClr>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000" dirty="0">
                <a:latin typeface="Times New Roman" panose="02020603050405020304" pitchFamily="18" charset="0"/>
                <a:cs typeface="Times New Roman" panose="02020603050405020304" pitchFamily="18" charset="0"/>
              </a:rPr>
              <a:t>We can see list of drivers then go and check the device files in that. </a:t>
            </a:r>
          </a:p>
        </p:txBody>
      </p:sp>
      <p:sp>
        <p:nvSpPr>
          <p:cNvPr id="2" name="TextBox 1">
            <a:extLst>
              <a:ext uri="{FF2B5EF4-FFF2-40B4-BE49-F238E27FC236}">
                <a16:creationId xmlns:a16="http://schemas.microsoft.com/office/drawing/2014/main" id="{1A9DDE0F-FB91-9F8D-1763-611060A8770D}"/>
              </a:ext>
            </a:extLst>
          </p:cNvPr>
          <p:cNvSpPr txBox="1"/>
          <p:nvPr/>
        </p:nvSpPr>
        <p:spPr>
          <a:xfrm>
            <a:off x="710214" y="588019"/>
            <a:ext cx="6359368" cy="584775"/>
          </a:xfrm>
          <a:prstGeom prst="rect">
            <a:avLst/>
          </a:prstGeom>
          <a:noFill/>
        </p:spPr>
        <p:txBody>
          <a:bodyPr wrap="square">
            <a:spAutoFit/>
          </a:bodyPr>
          <a:lstStyle/>
          <a:p>
            <a:r>
              <a:rPr lang="en-IN" altLang="en-US" sz="3200" b="1" dirty="0">
                <a:solidFill>
                  <a:srgbClr val="FFFF00"/>
                </a:solidFill>
                <a:latin typeface="Times New Roman" panose="02020603050405020304" pitchFamily="18" charset="0"/>
                <a:cs typeface="Times New Roman" panose="02020603050405020304" pitchFamily="18" charset="0"/>
              </a:rPr>
              <a:t>MODULE COMMANDS</a:t>
            </a:r>
            <a:endParaRPr lang="en-IN" sz="32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617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BBAF-8F1E-E3E2-4D82-2A05C76F3451}"/>
              </a:ext>
            </a:extLst>
          </p:cNvPr>
          <p:cNvSpPr>
            <a:spLocks noGrp="1"/>
          </p:cNvSpPr>
          <p:nvPr>
            <p:ph type="title"/>
          </p:nvPr>
        </p:nvSpPr>
        <p:spPr/>
        <p:txBody>
          <a:bodyPr>
            <a:normAutofit/>
          </a:bodyPr>
          <a:lstStyle/>
          <a:p>
            <a:r>
              <a:rPr lang="en-IN" sz="3200" b="1" dirty="0" err="1">
                <a:solidFill>
                  <a:srgbClr val="FFFF00"/>
                </a:solidFill>
                <a:latin typeface="Times New Roman" panose="02020603050405020304" pitchFamily="18" charset="0"/>
                <a:cs typeface="Times New Roman" panose="02020603050405020304" pitchFamily="18" charset="0"/>
              </a:rPr>
              <a:t>lsmod</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381A44-3001-43DD-147F-264272F25D43}"/>
              </a:ext>
            </a:extLst>
          </p:cNvPr>
          <p:cNvSpPr>
            <a:spLocks noGrp="1"/>
          </p:cNvSpPr>
          <p:nvPr>
            <p:ph idx="1"/>
          </p:nvPr>
        </p:nvSpPr>
        <p:spPr>
          <a:xfrm>
            <a:off x="550416" y="852256"/>
            <a:ext cx="10266809" cy="2778711"/>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lsmod</a:t>
            </a:r>
            <a:r>
              <a:rPr lang="en-IN" sz="2000" dirty="0">
                <a:latin typeface="Times New Roman" panose="02020603050405020304" pitchFamily="18" charset="0"/>
                <a:cs typeface="Times New Roman" panose="02020603050405020304" pitchFamily="18" charset="0"/>
              </a:rPr>
              <a:t> is a command on Linux systems.</a:t>
            </a:r>
          </a:p>
          <a:p>
            <a:pPr marL="0" indent="0">
              <a:buNone/>
            </a:pPr>
            <a:r>
              <a:rPr lang="en-IN" sz="2000" dirty="0">
                <a:latin typeface="Times New Roman" panose="02020603050405020304" pitchFamily="18" charset="0"/>
                <a:cs typeface="Times New Roman" panose="02020603050405020304" pitchFamily="18" charset="0"/>
              </a:rPr>
              <a:t>.It shows which loadable kernel modules are currently loaded.</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EC2AB9-79C3-61BB-CEF1-04E784D09D7B}"/>
              </a:ext>
            </a:extLst>
          </p:cNvPr>
          <p:cNvPicPr>
            <a:picLocks noChangeAspect="1"/>
          </p:cNvPicPr>
          <p:nvPr/>
        </p:nvPicPr>
        <p:blipFill>
          <a:blip r:embed="rId2"/>
          <a:stretch>
            <a:fillRect/>
          </a:stretch>
        </p:blipFill>
        <p:spPr>
          <a:xfrm>
            <a:off x="3645510" y="3131458"/>
            <a:ext cx="4900979" cy="2778711"/>
          </a:xfrm>
          <a:prstGeom prst="rect">
            <a:avLst/>
          </a:prstGeom>
        </p:spPr>
      </p:pic>
    </p:spTree>
    <p:extLst>
      <p:ext uri="{BB962C8B-B14F-4D97-AF65-F5344CB8AC3E}">
        <p14:creationId xmlns:p14="http://schemas.microsoft.com/office/powerpoint/2010/main" val="1053111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086F-0A17-2824-59AA-2E6F0D31B751}"/>
              </a:ext>
            </a:extLst>
          </p:cNvPr>
          <p:cNvSpPr>
            <a:spLocks noGrp="1"/>
          </p:cNvSpPr>
          <p:nvPr>
            <p:ph type="title"/>
          </p:nvPr>
        </p:nvSpPr>
        <p:spPr/>
        <p:txBody>
          <a:bodyPr>
            <a:normAutofit/>
          </a:bodyPr>
          <a:lstStyle/>
          <a:p>
            <a:r>
              <a:rPr lang="en-IN" sz="3200" b="1" dirty="0" err="1">
                <a:solidFill>
                  <a:srgbClr val="FFFF00"/>
                </a:solidFill>
                <a:latin typeface="Times New Roman" panose="02020603050405020304" pitchFamily="18" charset="0"/>
                <a:cs typeface="Times New Roman" panose="02020603050405020304" pitchFamily="18" charset="0"/>
              </a:rPr>
              <a:t>insmod</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8A0F10-6458-DAE1-C83A-18A2E6DC7ED2}"/>
              </a:ext>
            </a:extLst>
          </p:cNvPr>
          <p:cNvSpPr>
            <a:spLocks noGrp="1"/>
          </p:cNvSpPr>
          <p:nvPr>
            <p:ph idx="1"/>
          </p:nvPr>
        </p:nvSpPr>
        <p:spPr>
          <a:xfrm>
            <a:off x="685800" y="1003177"/>
            <a:ext cx="10131425" cy="3537710"/>
          </a:xfrm>
        </p:spPr>
        <p:txBody>
          <a:bodyPr>
            <a:normAutofit/>
          </a:bodyPr>
          <a:lstStyle/>
          <a:p>
            <a:r>
              <a:rPr lang="en-IN" sz="2000" dirty="0" err="1">
                <a:latin typeface="Times New Roman" panose="02020603050405020304" pitchFamily="18" charset="0"/>
                <a:cs typeface="Times New Roman" panose="02020603050405020304" pitchFamily="18" charset="0"/>
              </a:rPr>
              <a:t>insmod</a:t>
            </a:r>
            <a:r>
              <a:rPr lang="en-IN" sz="2000" dirty="0">
                <a:latin typeface="Times New Roman" panose="02020603050405020304" pitchFamily="18" charset="0"/>
                <a:cs typeface="Times New Roman" panose="02020603050405020304" pitchFamily="18" charset="0"/>
              </a:rPr>
              <a:t> command is used to insert modules into the kernel.</a:t>
            </a:r>
          </a:p>
          <a:p>
            <a:r>
              <a:rPr lang="en-IN" sz="2000" dirty="0">
                <a:latin typeface="Times New Roman" panose="02020603050405020304" pitchFamily="18" charset="0"/>
                <a:cs typeface="Times New Roman" panose="02020603050405020304" pitchFamily="18" charset="0"/>
              </a:rPr>
              <a:t>This command inserts the kernel object file (.ko) into the kernel.</a:t>
            </a:r>
          </a:p>
          <a:p>
            <a:r>
              <a:rPr lang="en-IN" sz="2000" dirty="0">
                <a:latin typeface="Times New Roman" panose="02020603050405020304" pitchFamily="18" charset="0"/>
                <a:cs typeface="Times New Roman" panose="02020603050405020304" pitchFamily="18" charset="0"/>
              </a:rPr>
              <a:t>Syntax:</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insmod</a:t>
            </a:r>
            <a:r>
              <a:rPr lang="en-IN" sz="2000" dirty="0">
                <a:latin typeface="Times New Roman" panose="02020603050405020304" pitchFamily="18" charset="0"/>
                <a:cs typeface="Times New Roman" panose="02020603050405020304" pitchFamily="18" charset="0"/>
              </a:rPr>
              <a:t> &lt;</a:t>
            </a:r>
            <a:r>
              <a:rPr lang="en-IN" sz="2000" dirty="0" err="1">
                <a:latin typeface="Times New Roman" panose="02020603050405020304" pitchFamily="18" charset="0"/>
                <a:cs typeface="Times New Roman" panose="02020603050405020304" pitchFamily="18" charset="0"/>
              </a:rPr>
              <a:t>module_name</a:t>
            </a:r>
            <a:r>
              <a:rPr lang="en-IN" sz="2000" dirty="0">
                <a:latin typeface="Times New Roman" panose="02020603050405020304" pitchFamily="18" charset="0"/>
                <a:cs typeface="Times New Roman" panose="02020603050405020304" pitchFamily="18" charset="0"/>
              </a:rPr>
              <a:t>&gt;.ko</a:t>
            </a:r>
          </a:p>
        </p:txBody>
      </p:sp>
      <p:pic>
        <p:nvPicPr>
          <p:cNvPr id="5" name="Picture 4">
            <a:extLst>
              <a:ext uri="{FF2B5EF4-FFF2-40B4-BE49-F238E27FC236}">
                <a16:creationId xmlns:a16="http://schemas.microsoft.com/office/drawing/2014/main" id="{C2DBC0C0-CA5A-E32D-2242-BE0DFF0FC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091" y="3764132"/>
            <a:ext cx="7772400" cy="2202114"/>
          </a:xfrm>
          <a:prstGeom prst="rect">
            <a:avLst/>
          </a:prstGeom>
        </p:spPr>
      </p:pic>
    </p:spTree>
    <p:extLst>
      <p:ext uri="{BB962C8B-B14F-4D97-AF65-F5344CB8AC3E}">
        <p14:creationId xmlns:p14="http://schemas.microsoft.com/office/powerpoint/2010/main" val="617635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46C1-B0E1-BA81-B6B0-FFE0971663CA}"/>
              </a:ext>
            </a:extLst>
          </p:cNvPr>
          <p:cNvSpPr>
            <a:spLocks noGrp="1"/>
          </p:cNvSpPr>
          <p:nvPr>
            <p:ph type="title"/>
          </p:nvPr>
        </p:nvSpPr>
        <p:spPr>
          <a:xfrm>
            <a:off x="838200" y="365125"/>
            <a:ext cx="10515600" cy="1015267"/>
          </a:xfrm>
        </p:spPr>
        <p:txBody>
          <a:bodyPr>
            <a:normAutofit/>
          </a:bodyPr>
          <a:lstStyle/>
          <a:p>
            <a:r>
              <a:rPr lang="en-IN" sz="3200" b="1" dirty="0" err="1">
                <a:solidFill>
                  <a:srgbClr val="FFFF00"/>
                </a:solidFill>
                <a:latin typeface="Times New Roman" panose="02020603050405020304" pitchFamily="18" charset="0"/>
                <a:cs typeface="Times New Roman" panose="02020603050405020304" pitchFamily="18" charset="0"/>
              </a:rPr>
              <a:t>Modinfo</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A6F322-C95A-1D3E-08FA-274B7640E3B7}"/>
              </a:ext>
            </a:extLst>
          </p:cNvPr>
          <p:cNvSpPr>
            <a:spLocks noGrp="1"/>
          </p:cNvSpPr>
          <p:nvPr>
            <p:ph idx="1"/>
          </p:nvPr>
        </p:nvSpPr>
        <p:spPr>
          <a:xfrm>
            <a:off x="838200" y="-572564"/>
            <a:ext cx="10515600" cy="4578982"/>
          </a:xfrm>
        </p:spPr>
        <p:txBody>
          <a:bodyPr>
            <a:normAutofit/>
          </a:bodyPr>
          <a:lstStyle/>
          <a:p>
            <a:r>
              <a:rPr lang="en-IN" sz="2000" dirty="0" err="1">
                <a:latin typeface="Times New Roman" panose="02020603050405020304" pitchFamily="18" charset="0"/>
                <a:cs typeface="Times New Roman" panose="02020603050405020304" pitchFamily="18" charset="0"/>
              </a:rPr>
              <a:t>modinfo</a:t>
            </a:r>
            <a:r>
              <a:rPr lang="en-IN" sz="2000" dirty="0">
                <a:latin typeface="Times New Roman" panose="02020603050405020304" pitchFamily="18" charset="0"/>
                <a:cs typeface="Times New Roman" panose="02020603050405020304" pitchFamily="18" charset="0"/>
              </a:rPr>
              <a:t> command is used to display the information about a </a:t>
            </a:r>
            <a:r>
              <a:rPr lang="en-IN" sz="2000" dirty="0" err="1">
                <a:latin typeface="Times New Roman" panose="02020603050405020304" pitchFamily="18" charset="0"/>
                <a:cs typeface="Times New Roman" panose="02020603050405020304" pitchFamily="18" charset="0"/>
              </a:rPr>
              <a:t>linux</a:t>
            </a:r>
            <a:r>
              <a:rPr lang="en-IN" sz="2000" dirty="0">
                <a:latin typeface="Times New Roman" panose="02020603050405020304" pitchFamily="18" charset="0"/>
                <a:cs typeface="Times New Roman" panose="02020603050405020304" pitchFamily="18" charset="0"/>
              </a:rPr>
              <a:t> kernel module.</a:t>
            </a:r>
          </a:p>
        </p:txBody>
      </p:sp>
      <p:pic>
        <p:nvPicPr>
          <p:cNvPr id="7" name="Picture 6">
            <a:extLst>
              <a:ext uri="{FF2B5EF4-FFF2-40B4-BE49-F238E27FC236}">
                <a16:creationId xmlns:a16="http://schemas.microsoft.com/office/drawing/2014/main" id="{D1D54879-CDFC-3D31-1BF1-EA9C3AF78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025" y="2651016"/>
            <a:ext cx="6457950" cy="3605256"/>
          </a:xfrm>
          <a:prstGeom prst="rect">
            <a:avLst/>
          </a:prstGeom>
        </p:spPr>
      </p:pic>
    </p:spTree>
    <p:extLst>
      <p:ext uri="{BB962C8B-B14F-4D97-AF65-F5344CB8AC3E}">
        <p14:creationId xmlns:p14="http://schemas.microsoft.com/office/powerpoint/2010/main" val="2403007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FD6F-57C1-E3FF-26EC-7475198CA936}"/>
              </a:ext>
            </a:extLst>
          </p:cNvPr>
          <p:cNvSpPr>
            <a:spLocks noGrp="1"/>
          </p:cNvSpPr>
          <p:nvPr>
            <p:ph type="title"/>
          </p:nvPr>
        </p:nvSpPr>
        <p:spPr/>
        <p:txBody>
          <a:bodyPr>
            <a:normAutofit/>
          </a:bodyPr>
          <a:lstStyle/>
          <a:p>
            <a:r>
              <a:rPr lang="en-IN" sz="3200" b="1" dirty="0" err="1">
                <a:solidFill>
                  <a:srgbClr val="FFFF00"/>
                </a:solidFill>
                <a:latin typeface="Times New Roman" panose="02020603050405020304" pitchFamily="18" charset="0"/>
                <a:cs typeface="Times New Roman" panose="02020603050405020304" pitchFamily="18" charset="0"/>
              </a:rPr>
              <a:t>rmmod</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E9FB65-80B5-746F-358B-94ECAC3AAEE0}"/>
              </a:ext>
            </a:extLst>
          </p:cNvPr>
          <p:cNvSpPr>
            <a:spLocks noGrp="1"/>
          </p:cNvSpPr>
          <p:nvPr>
            <p:ph idx="1"/>
          </p:nvPr>
        </p:nvSpPr>
        <p:spPr>
          <a:xfrm>
            <a:off x="685801" y="750163"/>
            <a:ext cx="10131425" cy="3649133"/>
          </a:xfrm>
        </p:spPr>
        <p:txBody>
          <a:bodyPr>
            <a:normAutofit/>
          </a:bodyPr>
          <a:lstStyle/>
          <a:p>
            <a:r>
              <a:rPr lang="en-IN" sz="2000" dirty="0" err="1">
                <a:latin typeface="Times New Roman" panose="02020603050405020304" pitchFamily="18" charset="0"/>
                <a:cs typeface="Times New Roman" panose="02020603050405020304" pitchFamily="18" charset="0"/>
              </a:rPr>
              <a:t>rmmod</a:t>
            </a:r>
            <a:r>
              <a:rPr lang="en-IN" sz="2000" dirty="0">
                <a:latin typeface="Times New Roman" panose="02020603050405020304" pitchFamily="18" charset="0"/>
                <a:cs typeface="Times New Roman" panose="02020603050405020304" pitchFamily="18" charset="0"/>
              </a:rPr>
              <a:t> command is used to remove a module from the kernel.</a:t>
            </a:r>
          </a:p>
          <a:p>
            <a:r>
              <a:rPr lang="en-IN" sz="2000" dirty="0">
                <a:latin typeface="Times New Roman" panose="02020603050405020304" pitchFamily="18" charset="0"/>
                <a:cs typeface="Times New Roman" panose="02020603050405020304" pitchFamily="18" charset="0"/>
              </a:rPr>
              <a:t>Most of the users use </a:t>
            </a:r>
            <a:r>
              <a:rPr lang="en-IN" sz="2000" dirty="0" err="1">
                <a:latin typeface="Times New Roman" panose="02020603050405020304" pitchFamily="18" charset="0"/>
                <a:cs typeface="Times New Roman" panose="02020603050405020304" pitchFamily="18" charset="0"/>
              </a:rPr>
              <a:t>modeprobe</a:t>
            </a:r>
            <a:r>
              <a:rPr lang="en-IN" sz="2000" dirty="0">
                <a:latin typeface="Times New Roman" panose="02020603050405020304" pitchFamily="18" charset="0"/>
                <a:cs typeface="Times New Roman" panose="02020603050405020304" pitchFamily="18" charset="0"/>
              </a:rPr>
              <a:t> with the –r option instead of using </a:t>
            </a:r>
            <a:r>
              <a:rPr lang="en-IN" sz="2000" dirty="0" err="1">
                <a:latin typeface="Times New Roman" panose="02020603050405020304" pitchFamily="18" charset="0"/>
                <a:cs typeface="Times New Roman" panose="02020603050405020304" pitchFamily="18" charset="0"/>
              </a:rPr>
              <a:t>rmmod</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Syntax:</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rmmod</a:t>
            </a:r>
            <a:r>
              <a:rPr lang="en-IN" sz="2000" dirty="0">
                <a:latin typeface="Times New Roman" panose="02020603050405020304" pitchFamily="18" charset="0"/>
                <a:cs typeface="Times New Roman" panose="02020603050405020304" pitchFamily="18" charset="0"/>
              </a:rPr>
              <a:t> &lt;</a:t>
            </a:r>
            <a:r>
              <a:rPr lang="en-IN" sz="2000" dirty="0" err="1">
                <a:latin typeface="Times New Roman" panose="02020603050405020304" pitchFamily="18" charset="0"/>
                <a:cs typeface="Times New Roman" panose="02020603050405020304" pitchFamily="18" charset="0"/>
              </a:rPr>
              <a:t>module_name</a:t>
            </a:r>
            <a:r>
              <a:rPr lang="en-IN" sz="2000" dirty="0">
                <a:latin typeface="Times New Roman" panose="02020603050405020304" pitchFamily="18" charset="0"/>
                <a:cs typeface="Times New Roman" panose="02020603050405020304" pitchFamily="18" charset="0"/>
              </a:rPr>
              <a:t>&gt;.ko</a:t>
            </a:r>
          </a:p>
        </p:txBody>
      </p:sp>
      <p:pic>
        <p:nvPicPr>
          <p:cNvPr id="7" name="Picture 6">
            <a:extLst>
              <a:ext uri="{FF2B5EF4-FFF2-40B4-BE49-F238E27FC236}">
                <a16:creationId xmlns:a16="http://schemas.microsoft.com/office/drawing/2014/main" id="{9C3387D7-9676-27C7-CE3A-55556D0CB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109" y="3818923"/>
            <a:ext cx="9639300" cy="2556769"/>
          </a:xfrm>
          <a:prstGeom prst="rect">
            <a:avLst/>
          </a:prstGeom>
        </p:spPr>
      </p:pic>
    </p:spTree>
    <p:extLst>
      <p:ext uri="{BB962C8B-B14F-4D97-AF65-F5344CB8AC3E}">
        <p14:creationId xmlns:p14="http://schemas.microsoft.com/office/powerpoint/2010/main" val="4217288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C370-E531-FFF1-4408-171C30537342}"/>
              </a:ext>
            </a:extLst>
          </p:cNvPr>
          <p:cNvSpPr>
            <a:spLocks noGrp="1"/>
          </p:cNvSpPr>
          <p:nvPr>
            <p:ph type="title"/>
          </p:nvPr>
        </p:nvSpPr>
        <p:spPr>
          <a:xfrm>
            <a:off x="838200" y="365126"/>
            <a:ext cx="10515600" cy="780094"/>
          </a:xfrm>
        </p:spPr>
        <p:txBody>
          <a:bodyPr>
            <a:normAutofit/>
          </a:bodyPr>
          <a:lstStyle/>
          <a:p>
            <a:r>
              <a:rPr lang="en-IN" sz="3200" b="1" dirty="0" err="1">
                <a:solidFill>
                  <a:srgbClr val="FFFF00"/>
                </a:solidFill>
                <a:latin typeface="Times New Roman" panose="02020603050405020304" pitchFamily="18" charset="0"/>
                <a:cs typeface="Times New Roman" panose="02020603050405020304" pitchFamily="18" charset="0"/>
              </a:rPr>
              <a:t>modprobe</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779135-3A24-B3FF-D005-AC04FEEFBFF5}"/>
              </a:ext>
            </a:extLst>
          </p:cNvPr>
          <p:cNvSpPr>
            <a:spLocks noGrp="1"/>
          </p:cNvSpPr>
          <p:nvPr>
            <p:ph idx="1"/>
          </p:nvPr>
        </p:nvSpPr>
        <p:spPr>
          <a:xfrm>
            <a:off x="838200" y="-568261"/>
            <a:ext cx="10515600" cy="5366551"/>
          </a:xfrm>
        </p:spPr>
        <p:txBody>
          <a:bodyPr/>
          <a:lstStyle/>
          <a:p>
            <a:r>
              <a:rPr lang="en-IN" sz="2000" dirty="0" err="1">
                <a:latin typeface="Times New Roman" panose="02020603050405020304" pitchFamily="18" charset="0"/>
                <a:cs typeface="Times New Roman" panose="02020603050405020304" pitchFamily="18" charset="0"/>
              </a:rPr>
              <a:t>modprobe</a:t>
            </a:r>
            <a:r>
              <a:rPr lang="en-IN" sz="2000" dirty="0">
                <a:latin typeface="Times New Roman" panose="02020603050405020304" pitchFamily="18" charset="0"/>
                <a:cs typeface="Times New Roman" panose="02020603050405020304" pitchFamily="18" charset="0"/>
              </a:rPr>
              <a:t> command will add or remove modules on </a:t>
            </a:r>
            <a:r>
              <a:rPr lang="en-IN" sz="2000" dirty="0" err="1">
                <a:latin typeface="Times New Roman" panose="02020603050405020304" pitchFamily="18" charset="0"/>
                <a:cs typeface="Times New Roman" panose="02020603050405020304" pitchFamily="18" charset="0"/>
              </a:rPr>
              <a:t>linux</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The kernel uses </a:t>
            </a:r>
            <a:r>
              <a:rPr lang="en-IN" sz="2000" dirty="0" err="1">
                <a:latin typeface="Times New Roman" panose="02020603050405020304" pitchFamily="18" charset="0"/>
                <a:cs typeface="Times New Roman" panose="02020603050405020304" pitchFamily="18" charset="0"/>
              </a:rPr>
              <a:t>modprobe</a:t>
            </a:r>
            <a:r>
              <a:rPr lang="en-IN" sz="2000" dirty="0">
                <a:latin typeface="Times New Roman" panose="02020603050405020304" pitchFamily="18" charset="0"/>
                <a:cs typeface="Times New Roman" panose="02020603050405020304" pitchFamily="18" charset="0"/>
              </a:rPr>
              <a:t> to request modules.</a:t>
            </a:r>
          </a:p>
          <a:p>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modprobe</a:t>
            </a:r>
            <a:r>
              <a:rPr lang="en-IN" sz="2000" dirty="0">
                <a:latin typeface="Times New Roman" panose="02020603050405020304" pitchFamily="18" charset="0"/>
                <a:cs typeface="Times New Roman" panose="02020603050405020304" pitchFamily="18" charset="0"/>
              </a:rPr>
              <a:t> command searches through the standard installed module directories to find the necessary drivers.</a:t>
            </a:r>
          </a:p>
          <a:p>
            <a:pPr marL="0" indent="0">
              <a:buNone/>
            </a:pPr>
            <a:r>
              <a:rPr lang="en-IN"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34927D30-0A27-8D87-C008-FC8933F19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50" y="2726858"/>
            <a:ext cx="8115300" cy="3974124"/>
          </a:xfrm>
          <a:prstGeom prst="rect">
            <a:avLst/>
          </a:prstGeom>
        </p:spPr>
      </p:pic>
    </p:spTree>
    <p:extLst>
      <p:ext uri="{BB962C8B-B14F-4D97-AF65-F5344CB8AC3E}">
        <p14:creationId xmlns:p14="http://schemas.microsoft.com/office/powerpoint/2010/main" val="959729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C7B6F8-9643-C8E0-E2A0-224440BA8AB4}"/>
              </a:ext>
            </a:extLst>
          </p:cNvPr>
          <p:cNvSpPr>
            <a:spLocks noGrp="1"/>
          </p:cNvSpPr>
          <p:nvPr>
            <p:ph type="title"/>
          </p:nvPr>
        </p:nvSpPr>
        <p:spPr/>
        <p:txBody>
          <a:bodyPr>
            <a:normAutofit/>
          </a:bodyPr>
          <a:lstStyle/>
          <a:p>
            <a:r>
              <a:rPr lang="en-US" sz="3200" b="1" dirty="0">
                <a:solidFill>
                  <a:srgbClr val="FFFF00"/>
                </a:solidFill>
                <a:latin typeface="Times New Roman" panose="02020603050405020304" pitchFamily="18" charset="0"/>
                <a:cs typeface="Times New Roman" panose="02020603050405020304" pitchFamily="18" charset="0"/>
              </a:rPr>
              <a:t>How to add a module into kernel source code</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E8EB9B7-8AB2-2741-CB54-5C6B5ED5399F}"/>
              </a:ext>
            </a:extLst>
          </p:cNvPr>
          <p:cNvSpPr>
            <a:spLocks noGrp="1"/>
          </p:cNvSpPr>
          <p:nvPr>
            <p:ph idx="1"/>
          </p:nvPr>
        </p:nvSpPr>
        <p:spPr>
          <a:xfrm>
            <a:off x="685801" y="1995055"/>
            <a:ext cx="10131425" cy="2797079"/>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Firstly open the linux source code in that go to the drivers folder.</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that  driver folder create a folder for your driver , I’m considering as “</a:t>
            </a:r>
            <a:r>
              <a:rPr lang="en-US" sz="2000" dirty="0" err="1">
                <a:latin typeface="Times New Roman" panose="02020603050405020304" pitchFamily="18" charset="0"/>
                <a:cs typeface="Times New Roman" panose="02020603050405020304" pitchFamily="18" charset="0"/>
              </a:rPr>
              <a:t>mydriver</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that folder copy your driver code and create a </a:t>
            </a:r>
            <a:r>
              <a:rPr lang="en-US" sz="2000" dirty="0" err="1">
                <a:latin typeface="Times New Roman" panose="02020603050405020304" pitchFamily="18" charset="0"/>
                <a:cs typeface="Times New Roman" panose="02020603050405020304" pitchFamily="18" charset="0"/>
              </a:rPr>
              <a:t>kconfig</a:t>
            </a:r>
            <a:r>
              <a:rPr lang="en-US" sz="2000" dirty="0">
                <a:latin typeface="Times New Roman" panose="02020603050405020304" pitchFamily="18" charset="0"/>
                <a:cs typeface="Times New Roman" panose="02020603050405020304" pitchFamily="18" charset="0"/>
              </a:rPr>
              <a:t> file and </a:t>
            </a:r>
            <a:r>
              <a:rPr lang="en-US" sz="2000" dirty="0" err="1">
                <a:latin typeface="Times New Roman" panose="02020603050405020304" pitchFamily="18" charset="0"/>
                <a:cs typeface="Times New Roman" panose="02020603050405020304" pitchFamily="18" charset="0"/>
              </a:rPr>
              <a:t>makefile</a:t>
            </a:r>
            <a:r>
              <a:rPr lang="en-US" sz="2000" dirty="0">
                <a:latin typeface="Times New Roman" panose="02020603050405020304" pitchFamily="18" charset="0"/>
                <a:cs typeface="Times New Roman" panose="02020603050405020304" pitchFamily="18" charset="0"/>
              </a:rPr>
              <a:t> for your driver.</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Now update the entry of your driver in the </a:t>
            </a:r>
            <a:r>
              <a:rPr lang="en-IN" sz="2000" dirty="0" err="1">
                <a:latin typeface="Times New Roman" panose="02020603050405020304" pitchFamily="18" charset="0"/>
                <a:cs typeface="Times New Roman" panose="02020603050405020304" pitchFamily="18" charset="0"/>
              </a:rPr>
              <a:t>kconfig</a:t>
            </a:r>
            <a:r>
              <a:rPr lang="en-IN" sz="2000" dirty="0">
                <a:latin typeface="Times New Roman" panose="02020603050405020304" pitchFamily="18" charset="0"/>
                <a:cs typeface="Times New Roman" panose="02020603050405020304" pitchFamily="18" charset="0"/>
              </a:rPr>
              <a:t> file and </a:t>
            </a:r>
            <a:r>
              <a:rPr lang="en-IN" sz="2000" dirty="0" err="1">
                <a:latin typeface="Times New Roman" panose="02020603050405020304" pitchFamily="18" charset="0"/>
                <a:cs typeface="Times New Roman" panose="02020603050405020304" pitchFamily="18" charset="0"/>
              </a:rPr>
              <a:t>Makefile</a:t>
            </a:r>
            <a:r>
              <a:rPr lang="en-IN" sz="2000" dirty="0">
                <a:latin typeface="Times New Roman" panose="02020603050405020304" pitchFamily="18" charset="0"/>
                <a:cs typeface="Times New Roman" panose="02020603050405020304" pitchFamily="18" charset="0"/>
              </a:rPr>
              <a:t> of the /driver folder.</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After updating everything now run make </a:t>
            </a:r>
            <a:r>
              <a:rPr lang="en-IN" sz="2000" dirty="0" err="1">
                <a:latin typeface="Times New Roman" panose="02020603050405020304" pitchFamily="18" charset="0"/>
                <a:cs typeface="Times New Roman" panose="02020603050405020304" pitchFamily="18" charset="0"/>
              </a:rPr>
              <a:t>menuconfig</a:t>
            </a:r>
            <a:r>
              <a:rPr lang="en-IN" sz="2000" dirty="0">
                <a:latin typeface="Times New Roman" panose="02020603050405020304" pitchFamily="18" charset="0"/>
                <a:cs typeface="Times New Roman" panose="02020603050405020304" pitchFamily="18" charset="0"/>
              </a:rPr>
              <a:t> and after that make.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384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BCB561-5EB9-179A-1EBE-FD7EF06C1D5B}"/>
              </a:ext>
            </a:extLst>
          </p:cNvPr>
          <p:cNvSpPr/>
          <p:nvPr/>
        </p:nvSpPr>
        <p:spPr>
          <a:xfrm>
            <a:off x="179294" y="1264023"/>
            <a:ext cx="2223247" cy="41327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E967EFC5-5B43-0AC2-AF54-5D49D5BF5082}"/>
              </a:ext>
            </a:extLst>
          </p:cNvPr>
          <p:cNvSpPr/>
          <p:nvPr/>
        </p:nvSpPr>
        <p:spPr>
          <a:xfrm>
            <a:off x="3370728" y="1609165"/>
            <a:ext cx="4356847" cy="23666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8578FEC4-1055-4AFA-AF99-F9E39C93B9B2}"/>
              </a:ext>
            </a:extLst>
          </p:cNvPr>
          <p:cNvSpPr/>
          <p:nvPr/>
        </p:nvSpPr>
        <p:spPr>
          <a:xfrm>
            <a:off x="8534400" y="515470"/>
            <a:ext cx="1515035" cy="24921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B62D55B-5F6C-1DBD-17D9-590B0CE8E1DA}"/>
              </a:ext>
            </a:extLst>
          </p:cNvPr>
          <p:cNvSpPr/>
          <p:nvPr/>
        </p:nvSpPr>
        <p:spPr>
          <a:xfrm>
            <a:off x="10963834" y="268941"/>
            <a:ext cx="1048871" cy="17302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A080C4E-4C5A-56D6-FDAD-96A3366D4529}"/>
              </a:ext>
            </a:extLst>
          </p:cNvPr>
          <p:cNvSpPr/>
          <p:nvPr/>
        </p:nvSpPr>
        <p:spPr>
          <a:xfrm>
            <a:off x="10936941" y="2255373"/>
            <a:ext cx="1147484" cy="20260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FFEC0B3-177C-D187-37D1-D80ABA181DBD}"/>
              </a:ext>
            </a:extLst>
          </p:cNvPr>
          <p:cNvSpPr/>
          <p:nvPr/>
        </p:nvSpPr>
        <p:spPr>
          <a:xfrm>
            <a:off x="3514165" y="5109883"/>
            <a:ext cx="3397623" cy="9233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155B74C9-6485-9EB2-892E-0A08347D0E8B}"/>
              </a:ext>
            </a:extLst>
          </p:cNvPr>
          <p:cNvSpPr/>
          <p:nvPr/>
        </p:nvSpPr>
        <p:spPr>
          <a:xfrm>
            <a:off x="3854824" y="1936376"/>
            <a:ext cx="439270"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A1B4CFB-32EF-D942-9B26-405C1E3D7608}"/>
              </a:ext>
            </a:extLst>
          </p:cNvPr>
          <p:cNvSpPr/>
          <p:nvPr/>
        </p:nvSpPr>
        <p:spPr>
          <a:xfrm>
            <a:off x="4572000" y="1936376"/>
            <a:ext cx="439270"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261768C-8B2D-4348-8509-A755009970A9}"/>
              </a:ext>
            </a:extLst>
          </p:cNvPr>
          <p:cNvSpPr/>
          <p:nvPr/>
        </p:nvSpPr>
        <p:spPr>
          <a:xfrm>
            <a:off x="5289176" y="1936376"/>
            <a:ext cx="439270"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112D1A9-280F-0171-206C-DD786F28DB41}"/>
              </a:ext>
            </a:extLst>
          </p:cNvPr>
          <p:cNvSpPr/>
          <p:nvPr/>
        </p:nvSpPr>
        <p:spPr>
          <a:xfrm>
            <a:off x="6042212" y="1936375"/>
            <a:ext cx="439270"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1E3E7AD3-D978-C9F9-1399-084538FF36D0}"/>
              </a:ext>
            </a:extLst>
          </p:cNvPr>
          <p:cNvSpPr/>
          <p:nvPr/>
        </p:nvSpPr>
        <p:spPr>
          <a:xfrm>
            <a:off x="4213412" y="3222811"/>
            <a:ext cx="358588" cy="4437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B071BB0-D514-11D8-43EA-9EE209102D90}"/>
              </a:ext>
            </a:extLst>
          </p:cNvPr>
          <p:cNvSpPr/>
          <p:nvPr/>
        </p:nvSpPr>
        <p:spPr>
          <a:xfrm>
            <a:off x="4885764" y="3222811"/>
            <a:ext cx="358588" cy="443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52B9E22-522E-7E86-37D9-C092B13FAF4F}"/>
              </a:ext>
            </a:extLst>
          </p:cNvPr>
          <p:cNvSpPr/>
          <p:nvPr/>
        </p:nvSpPr>
        <p:spPr>
          <a:xfrm>
            <a:off x="8740588" y="735106"/>
            <a:ext cx="421341" cy="36755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A3B362F2-E70D-16FB-8895-A1A224AA295D}"/>
              </a:ext>
            </a:extLst>
          </p:cNvPr>
          <p:cNvSpPr/>
          <p:nvPr/>
        </p:nvSpPr>
        <p:spPr>
          <a:xfrm>
            <a:off x="9453281" y="735106"/>
            <a:ext cx="421341" cy="3675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FE3CE6ED-B0DF-05B1-DD1E-641ECEBDE011}"/>
              </a:ext>
            </a:extLst>
          </p:cNvPr>
          <p:cNvSpPr/>
          <p:nvPr/>
        </p:nvSpPr>
        <p:spPr>
          <a:xfrm>
            <a:off x="8727141" y="1936375"/>
            <a:ext cx="421341" cy="3675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1842719D-B03E-B833-B8C9-74621B227FB7}"/>
              </a:ext>
            </a:extLst>
          </p:cNvPr>
          <p:cNvCxnSpPr>
            <a:cxnSpLocks/>
          </p:cNvCxnSpPr>
          <p:nvPr/>
        </p:nvCxnSpPr>
        <p:spPr>
          <a:xfrm flipH="1">
            <a:off x="2465293" y="3650877"/>
            <a:ext cx="1748119" cy="1766048"/>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7D1F06C6-F1CD-C38F-029A-C648B09A20E9}"/>
              </a:ext>
            </a:extLst>
          </p:cNvPr>
          <p:cNvCxnSpPr/>
          <p:nvPr/>
        </p:nvCxnSpPr>
        <p:spPr>
          <a:xfrm flipH="1" flipV="1">
            <a:off x="2465293" y="1255058"/>
            <a:ext cx="1748119" cy="1967753"/>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3EA30007-C05E-B131-E6B2-FCC606D5C11B}"/>
              </a:ext>
            </a:extLst>
          </p:cNvPr>
          <p:cNvCxnSpPr/>
          <p:nvPr/>
        </p:nvCxnSpPr>
        <p:spPr>
          <a:xfrm flipH="1">
            <a:off x="3532094" y="3673288"/>
            <a:ext cx="1353670" cy="1445559"/>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29" name="Straight Arrow Connector 28">
            <a:extLst>
              <a:ext uri="{FF2B5EF4-FFF2-40B4-BE49-F238E27FC236}">
                <a16:creationId xmlns:a16="http://schemas.microsoft.com/office/drawing/2014/main" id="{BE311B48-F533-9454-3814-E99979E0EB59}"/>
              </a:ext>
            </a:extLst>
          </p:cNvPr>
          <p:cNvCxnSpPr/>
          <p:nvPr/>
        </p:nvCxnSpPr>
        <p:spPr>
          <a:xfrm>
            <a:off x="5289176" y="3666565"/>
            <a:ext cx="1622612" cy="1443318"/>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1" name="Straight Arrow Connector 30">
            <a:extLst>
              <a:ext uri="{FF2B5EF4-FFF2-40B4-BE49-F238E27FC236}">
                <a16:creationId xmlns:a16="http://schemas.microsoft.com/office/drawing/2014/main" id="{AE8A0077-666A-D735-3EB9-4C7A48B1949B}"/>
              </a:ext>
            </a:extLst>
          </p:cNvPr>
          <p:cNvCxnSpPr/>
          <p:nvPr/>
        </p:nvCxnSpPr>
        <p:spPr>
          <a:xfrm flipV="1">
            <a:off x="9874622" y="295835"/>
            <a:ext cx="1089213" cy="439271"/>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84F8CFD-C82E-D7F8-86E4-FE462EF83BE4}"/>
              </a:ext>
            </a:extLst>
          </p:cNvPr>
          <p:cNvCxnSpPr>
            <a:cxnSpLocks/>
          </p:cNvCxnSpPr>
          <p:nvPr/>
        </p:nvCxnSpPr>
        <p:spPr>
          <a:xfrm>
            <a:off x="9849971" y="1102659"/>
            <a:ext cx="1113862" cy="896488"/>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5" name="Straight Arrow Connector 34">
            <a:extLst>
              <a:ext uri="{FF2B5EF4-FFF2-40B4-BE49-F238E27FC236}">
                <a16:creationId xmlns:a16="http://schemas.microsoft.com/office/drawing/2014/main" id="{145CF123-14AD-D8D6-1A7B-813945B49D25}"/>
              </a:ext>
            </a:extLst>
          </p:cNvPr>
          <p:cNvCxnSpPr/>
          <p:nvPr/>
        </p:nvCxnSpPr>
        <p:spPr>
          <a:xfrm>
            <a:off x="9161929" y="1936375"/>
            <a:ext cx="1801906" cy="376519"/>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45C87116-881B-71EB-8B33-B0E323838860}"/>
              </a:ext>
            </a:extLst>
          </p:cNvPr>
          <p:cNvCxnSpPr>
            <a:cxnSpLocks/>
          </p:cNvCxnSpPr>
          <p:nvPr/>
        </p:nvCxnSpPr>
        <p:spPr>
          <a:xfrm>
            <a:off x="9161929" y="2303928"/>
            <a:ext cx="1761565" cy="1977468"/>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39" name="Straight Arrow Connector 38">
            <a:extLst>
              <a:ext uri="{FF2B5EF4-FFF2-40B4-BE49-F238E27FC236}">
                <a16:creationId xmlns:a16="http://schemas.microsoft.com/office/drawing/2014/main" id="{3E6151C9-1607-E6F5-6A19-DE2C1DF5405C}"/>
              </a:ext>
            </a:extLst>
          </p:cNvPr>
          <p:cNvCxnSpPr>
            <a:cxnSpLocks/>
          </p:cNvCxnSpPr>
          <p:nvPr/>
        </p:nvCxnSpPr>
        <p:spPr>
          <a:xfrm flipV="1">
            <a:off x="6426573" y="463923"/>
            <a:ext cx="2052918" cy="1528482"/>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1" name="Straight Arrow Connector 40">
            <a:extLst>
              <a:ext uri="{FF2B5EF4-FFF2-40B4-BE49-F238E27FC236}">
                <a16:creationId xmlns:a16="http://schemas.microsoft.com/office/drawing/2014/main" id="{EED68596-FF46-80AC-BCFD-717C97EE2211}"/>
              </a:ext>
            </a:extLst>
          </p:cNvPr>
          <p:cNvCxnSpPr/>
          <p:nvPr/>
        </p:nvCxnSpPr>
        <p:spPr>
          <a:xfrm>
            <a:off x="6494929" y="2151528"/>
            <a:ext cx="2039471" cy="812428"/>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42" name="TextBox 41">
            <a:extLst>
              <a:ext uri="{FF2B5EF4-FFF2-40B4-BE49-F238E27FC236}">
                <a16:creationId xmlns:a16="http://schemas.microsoft.com/office/drawing/2014/main" id="{189C36CB-B882-3AAD-BD4C-E0E15FC0CBF5}"/>
              </a:ext>
            </a:extLst>
          </p:cNvPr>
          <p:cNvSpPr txBox="1"/>
          <p:nvPr/>
        </p:nvSpPr>
        <p:spPr>
          <a:xfrm>
            <a:off x="175370" y="1459006"/>
            <a:ext cx="2366684" cy="523220"/>
          </a:xfrm>
          <a:prstGeom prst="rect">
            <a:avLst/>
          </a:prstGeom>
          <a:noFill/>
        </p:spPr>
        <p:txBody>
          <a:bodyPr wrap="square" rtlCol="0">
            <a:spAutoFit/>
          </a:bodyPr>
          <a:lstStyle/>
          <a:p>
            <a:r>
              <a:rPr lang="en-IN" sz="1400" b="1" dirty="0"/>
              <a:t>Source “driver/mychar1/</a:t>
            </a:r>
            <a:r>
              <a:rPr lang="en-IN" sz="1400" b="1" dirty="0" err="1"/>
              <a:t>Kconfig</a:t>
            </a:r>
            <a:r>
              <a:rPr lang="en-IN" sz="1400" dirty="0"/>
              <a:t>”</a:t>
            </a:r>
          </a:p>
        </p:txBody>
      </p:sp>
      <p:sp>
        <p:nvSpPr>
          <p:cNvPr id="43" name="TextBox 42">
            <a:extLst>
              <a:ext uri="{FF2B5EF4-FFF2-40B4-BE49-F238E27FC236}">
                <a16:creationId xmlns:a16="http://schemas.microsoft.com/office/drawing/2014/main" id="{DED755DF-FEC4-46C4-1826-9C406D8E0C2C}"/>
              </a:ext>
            </a:extLst>
          </p:cNvPr>
          <p:cNvSpPr txBox="1"/>
          <p:nvPr/>
        </p:nvSpPr>
        <p:spPr>
          <a:xfrm>
            <a:off x="3501280" y="1127329"/>
            <a:ext cx="2052918" cy="461665"/>
          </a:xfrm>
          <a:prstGeom prst="rect">
            <a:avLst/>
          </a:prstGeom>
          <a:noFill/>
        </p:spPr>
        <p:txBody>
          <a:bodyPr wrap="square" rtlCol="0">
            <a:spAutoFit/>
          </a:bodyPr>
          <a:lstStyle/>
          <a:p>
            <a:r>
              <a:rPr lang="en-IN" dirty="0"/>
              <a:t>/</a:t>
            </a:r>
            <a:r>
              <a:rPr lang="en-IN" sz="2400" dirty="0"/>
              <a:t>driver</a:t>
            </a:r>
          </a:p>
        </p:txBody>
      </p:sp>
      <p:sp>
        <p:nvSpPr>
          <p:cNvPr id="44" name="TextBox 43">
            <a:extLst>
              <a:ext uri="{FF2B5EF4-FFF2-40B4-BE49-F238E27FC236}">
                <a16:creationId xmlns:a16="http://schemas.microsoft.com/office/drawing/2014/main" id="{C1798409-A267-219D-3AC0-0F95F80B1755}"/>
              </a:ext>
            </a:extLst>
          </p:cNvPr>
          <p:cNvSpPr txBox="1"/>
          <p:nvPr/>
        </p:nvSpPr>
        <p:spPr>
          <a:xfrm>
            <a:off x="5867401" y="2146309"/>
            <a:ext cx="945776" cy="307777"/>
          </a:xfrm>
          <a:prstGeom prst="rect">
            <a:avLst/>
          </a:prstGeom>
          <a:noFill/>
        </p:spPr>
        <p:txBody>
          <a:bodyPr wrap="square" rtlCol="0">
            <a:spAutoFit/>
          </a:bodyPr>
          <a:lstStyle/>
          <a:p>
            <a:r>
              <a:rPr lang="en-IN" sz="1400" b="1" dirty="0"/>
              <a:t>mychar1</a:t>
            </a:r>
          </a:p>
        </p:txBody>
      </p:sp>
      <p:sp>
        <p:nvSpPr>
          <p:cNvPr id="46" name="TextBox 45">
            <a:extLst>
              <a:ext uri="{FF2B5EF4-FFF2-40B4-BE49-F238E27FC236}">
                <a16:creationId xmlns:a16="http://schemas.microsoft.com/office/drawing/2014/main" id="{055BBF71-DBC1-6577-5C5C-3D80279AE007}"/>
              </a:ext>
            </a:extLst>
          </p:cNvPr>
          <p:cNvSpPr txBox="1"/>
          <p:nvPr/>
        </p:nvSpPr>
        <p:spPr>
          <a:xfrm>
            <a:off x="4011141" y="3650877"/>
            <a:ext cx="1081370" cy="307777"/>
          </a:xfrm>
          <a:prstGeom prst="rect">
            <a:avLst/>
          </a:prstGeom>
          <a:noFill/>
        </p:spPr>
        <p:txBody>
          <a:bodyPr wrap="square" rtlCol="0">
            <a:spAutoFit/>
          </a:bodyPr>
          <a:lstStyle/>
          <a:p>
            <a:r>
              <a:rPr lang="en-IN" sz="1400" b="1" dirty="0" err="1"/>
              <a:t>Kconfig</a:t>
            </a:r>
            <a:endParaRPr lang="en-IN" sz="1400" b="1" dirty="0"/>
          </a:p>
        </p:txBody>
      </p:sp>
      <p:sp>
        <p:nvSpPr>
          <p:cNvPr id="47" name="TextBox 46">
            <a:extLst>
              <a:ext uri="{FF2B5EF4-FFF2-40B4-BE49-F238E27FC236}">
                <a16:creationId xmlns:a16="http://schemas.microsoft.com/office/drawing/2014/main" id="{CC29F690-F9D3-5EA7-CF41-A9E74BCD98CF}"/>
              </a:ext>
            </a:extLst>
          </p:cNvPr>
          <p:cNvSpPr txBox="1"/>
          <p:nvPr/>
        </p:nvSpPr>
        <p:spPr>
          <a:xfrm>
            <a:off x="4740082" y="3648635"/>
            <a:ext cx="1249457" cy="307777"/>
          </a:xfrm>
          <a:prstGeom prst="rect">
            <a:avLst/>
          </a:prstGeom>
          <a:noFill/>
        </p:spPr>
        <p:txBody>
          <a:bodyPr wrap="square" rtlCol="0">
            <a:spAutoFit/>
          </a:bodyPr>
          <a:lstStyle/>
          <a:p>
            <a:r>
              <a:rPr lang="en-IN" sz="1400" b="1" dirty="0" err="1"/>
              <a:t>makefile</a:t>
            </a:r>
            <a:endParaRPr lang="en-IN" sz="1400" b="1" dirty="0"/>
          </a:p>
        </p:txBody>
      </p:sp>
      <p:sp>
        <p:nvSpPr>
          <p:cNvPr id="48" name="TextBox 47">
            <a:extLst>
              <a:ext uri="{FF2B5EF4-FFF2-40B4-BE49-F238E27FC236}">
                <a16:creationId xmlns:a16="http://schemas.microsoft.com/office/drawing/2014/main" id="{FC46595C-373E-82EE-DCF5-B1E523A69715}"/>
              </a:ext>
            </a:extLst>
          </p:cNvPr>
          <p:cNvSpPr txBox="1"/>
          <p:nvPr/>
        </p:nvSpPr>
        <p:spPr>
          <a:xfrm>
            <a:off x="9286316" y="1195299"/>
            <a:ext cx="1249457" cy="307777"/>
          </a:xfrm>
          <a:prstGeom prst="rect">
            <a:avLst/>
          </a:prstGeom>
          <a:noFill/>
        </p:spPr>
        <p:txBody>
          <a:bodyPr wrap="square" rtlCol="0">
            <a:spAutoFit/>
          </a:bodyPr>
          <a:lstStyle/>
          <a:p>
            <a:r>
              <a:rPr lang="en-IN" sz="1400" b="1" dirty="0" err="1"/>
              <a:t>makefile</a:t>
            </a:r>
            <a:endParaRPr lang="en-IN" sz="1400" b="1" dirty="0"/>
          </a:p>
        </p:txBody>
      </p:sp>
      <p:sp>
        <p:nvSpPr>
          <p:cNvPr id="51" name="TextBox 50">
            <a:extLst>
              <a:ext uri="{FF2B5EF4-FFF2-40B4-BE49-F238E27FC236}">
                <a16:creationId xmlns:a16="http://schemas.microsoft.com/office/drawing/2014/main" id="{54CA27C3-4166-E7A0-1C30-50F564DC5149}"/>
              </a:ext>
            </a:extLst>
          </p:cNvPr>
          <p:cNvSpPr txBox="1"/>
          <p:nvPr/>
        </p:nvSpPr>
        <p:spPr>
          <a:xfrm>
            <a:off x="8603869" y="2309898"/>
            <a:ext cx="996486" cy="307777"/>
          </a:xfrm>
          <a:prstGeom prst="rect">
            <a:avLst/>
          </a:prstGeom>
          <a:noFill/>
        </p:spPr>
        <p:txBody>
          <a:bodyPr wrap="square" rtlCol="0">
            <a:spAutoFit/>
          </a:bodyPr>
          <a:lstStyle/>
          <a:p>
            <a:r>
              <a:rPr lang="en-IN" sz="1400" b="1" dirty="0" err="1"/>
              <a:t>Kconfig</a:t>
            </a:r>
            <a:endParaRPr lang="en-IN" sz="1400" b="1" dirty="0"/>
          </a:p>
        </p:txBody>
      </p:sp>
      <p:sp>
        <p:nvSpPr>
          <p:cNvPr id="52" name="TextBox 51">
            <a:extLst>
              <a:ext uri="{FF2B5EF4-FFF2-40B4-BE49-F238E27FC236}">
                <a16:creationId xmlns:a16="http://schemas.microsoft.com/office/drawing/2014/main" id="{5F1721B8-C78F-38CE-8087-01BDAADEFDB9}"/>
              </a:ext>
            </a:extLst>
          </p:cNvPr>
          <p:cNvSpPr txBox="1"/>
          <p:nvPr/>
        </p:nvSpPr>
        <p:spPr>
          <a:xfrm>
            <a:off x="8615919" y="1098937"/>
            <a:ext cx="1278035" cy="307777"/>
          </a:xfrm>
          <a:prstGeom prst="rect">
            <a:avLst/>
          </a:prstGeom>
          <a:noFill/>
        </p:spPr>
        <p:txBody>
          <a:bodyPr wrap="square" rtlCol="0">
            <a:spAutoFit/>
          </a:bodyPr>
          <a:lstStyle/>
          <a:p>
            <a:r>
              <a:rPr lang="en-IN" sz="1400" b="1" dirty="0" err="1"/>
              <a:t>driver.c</a:t>
            </a:r>
            <a:endParaRPr lang="en-IN" sz="1400" b="1" dirty="0"/>
          </a:p>
        </p:txBody>
      </p:sp>
      <p:sp>
        <p:nvSpPr>
          <p:cNvPr id="53" name="TextBox 52">
            <a:extLst>
              <a:ext uri="{FF2B5EF4-FFF2-40B4-BE49-F238E27FC236}">
                <a16:creationId xmlns:a16="http://schemas.microsoft.com/office/drawing/2014/main" id="{456567EC-611D-67BF-0A21-F51A20A72250}"/>
              </a:ext>
            </a:extLst>
          </p:cNvPr>
          <p:cNvSpPr txBox="1"/>
          <p:nvPr/>
        </p:nvSpPr>
        <p:spPr>
          <a:xfrm>
            <a:off x="3639669" y="5233898"/>
            <a:ext cx="4177553" cy="307777"/>
          </a:xfrm>
          <a:prstGeom prst="rect">
            <a:avLst/>
          </a:prstGeom>
          <a:noFill/>
        </p:spPr>
        <p:txBody>
          <a:bodyPr wrap="square" rtlCol="0">
            <a:spAutoFit/>
          </a:bodyPr>
          <a:lstStyle/>
          <a:p>
            <a:r>
              <a:rPr lang="en-IN" sz="1400" b="1" dirty="0" err="1"/>
              <a:t>Obj</a:t>
            </a:r>
            <a:r>
              <a:rPr lang="en-IN" sz="1400" b="1" dirty="0"/>
              <a:t> -$(CONFIG_MYCHAR1)+=mycahr1/</a:t>
            </a:r>
          </a:p>
        </p:txBody>
      </p:sp>
      <p:sp>
        <p:nvSpPr>
          <p:cNvPr id="54" name="TextBox 53">
            <a:extLst>
              <a:ext uri="{FF2B5EF4-FFF2-40B4-BE49-F238E27FC236}">
                <a16:creationId xmlns:a16="http://schemas.microsoft.com/office/drawing/2014/main" id="{C95D31AB-DDD3-C46B-3134-71331685C97F}"/>
              </a:ext>
            </a:extLst>
          </p:cNvPr>
          <p:cNvSpPr txBox="1"/>
          <p:nvPr/>
        </p:nvSpPr>
        <p:spPr>
          <a:xfrm>
            <a:off x="10923494" y="515469"/>
            <a:ext cx="1089211" cy="1164679"/>
          </a:xfrm>
          <a:prstGeom prst="rect">
            <a:avLst/>
          </a:prstGeom>
          <a:noFill/>
        </p:spPr>
        <p:txBody>
          <a:bodyPr wrap="square" rtlCol="0">
            <a:spAutoFit/>
          </a:bodyPr>
          <a:lstStyle/>
          <a:p>
            <a:r>
              <a:rPr lang="en-IN" sz="1400" b="1" dirty="0" err="1"/>
              <a:t>Obj</a:t>
            </a:r>
            <a:r>
              <a:rPr lang="en-IN" sz="1400" b="1" dirty="0"/>
              <a:t> -$(CONFIG_MY_CHARDEV)+=</a:t>
            </a:r>
            <a:r>
              <a:rPr lang="en-IN" sz="1400" b="1" dirty="0" err="1"/>
              <a:t>driver.o</a:t>
            </a:r>
            <a:endParaRPr lang="en-IN" sz="1400" b="1" dirty="0"/>
          </a:p>
        </p:txBody>
      </p:sp>
      <p:sp>
        <p:nvSpPr>
          <p:cNvPr id="57" name="TextBox 56">
            <a:extLst>
              <a:ext uri="{FF2B5EF4-FFF2-40B4-BE49-F238E27FC236}">
                <a16:creationId xmlns:a16="http://schemas.microsoft.com/office/drawing/2014/main" id="{7B121FAA-7CE1-0258-01AA-D214A7FB79C7}"/>
              </a:ext>
            </a:extLst>
          </p:cNvPr>
          <p:cNvSpPr txBox="1"/>
          <p:nvPr/>
        </p:nvSpPr>
        <p:spPr>
          <a:xfrm>
            <a:off x="10856260" y="2548777"/>
            <a:ext cx="1734946" cy="954107"/>
          </a:xfrm>
          <a:prstGeom prst="rect">
            <a:avLst/>
          </a:prstGeom>
          <a:noFill/>
        </p:spPr>
        <p:txBody>
          <a:bodyPr wrap="square" rtlCol="0">
            <a:spAutoFit/>
          </a:bodyPr>
          <a:lstStyle/>
          <a:p>
            <a:r>
              <a:rPr lang="en-IN" sz="1400" b="1" dirty="0"/>
              <a:t>Config mychar1</a:t>
            </a:r>
          </a:p>
          <a:p>
            <a:r>
              <a:rPr lang="en-IN" sz="1400" b="1" dirty="0"/>
              <a:t>Tristate</a:t>
            </a:r>
          </a:p>
          <a:p>
            <a:r>
              <a:rPr lang="en-IN" sz="1400" b="1" dirty="0"/>
              <a:t>Help</a:t>
            </a:r>
          </a:p>
          <a:p>
            <a:r>
              <a:rPr lang="en-IN" sz="1400" b="1" dirty="0"/>
              <a:t>Say -y</a:t>
            </a:r>
          </a:p>
        </p:txBody>
      </p:sp>
    </p:spTree>
    <p:extLst>
      <p:ext uri="{BB962C8B-B14F-4D97-AF65-F5344CB8AC3E}">
        <p14:creationId xmlns:p14="http://schemas.microsoft.com/office/powerpoint/2010/main" val="147679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4CB3-50FC-47D4-24FA-7E29D8673A10}"/>
              </a:ext>
            </a:extLst>
          </p:cNvPr>
          <p:cNvSpPr>
            <a:spLocks noGrp="1"/>
          </p:cNvSpPr>
          <p:nvPr>
            <p:ph type="title"/>
          </p:nvPr>
        </p:nvSpPr>
        <p:spPr/>
        <p:txBody>
          <a:bodyPr>
            <a:normAutofit/>
          </a:bodyPr>
          <a:lstStyle/>
          <a:p>
            <a:r>
              <a:rPr lang="en-US" sz="3200" b="1" dirty="0">
                <a:solidFill>
                  <a:srgbClr val="FFFF00"/>
                </a:solidFill>
                <a:latin typeface="Times New Roman" panose="02020603050405020304" pitchFamily="18" charset="0"/>
                <a:cs typeface="Times New Roman" panose="02020603050405020304" pitchFamily="18" charset="0"/>
              </a:rPr>
              <a:t>Features of linux kernel</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74EC77-AA1A-2993-2BFB-688C3A8A9FA5}"/>
              </a:ext>
            </a:extLst>
          </p:cNvPr>
          <p:cNvSpPr>
            <a:spLocks noGrp="1"/>
          </p:cNvSpPr>
          <p:nvPr>
            <p:ph idx="1"/>
          </p:nvPr>
        </p:nvSpPr>
        <p:spPr/>
        <p:txBody>
          <a:bodyPr>
            <a:normAutofit fontScale="92500"/>
          </a:bodyPr>
          <a:lstStyle/>
          <a:p>
            <a:r>
              <a:rPr lang="en-US" sz="2000" dirty="0">
                <a:latin typeface="Times New Roman" panose="02020603050405020304" pitchFamily="18" charset="0"/>
                <a:cs typeface="Times New Roman" panose="02020603050405020304" pitchFamily="18" charset="0"/>
              </a:rPr>
              <a:t>Linux kernel is portable and it has huge hardware support because it run and support most of the architecture.</a:t>
            </a:r>
          </a:p>
          <a:p>
            <a:r>
              <a:rPr lang="en-US" sz="2000" dirty="0">
                <a:latin typeface="Times New Roman" panose="02020603050405020304" pitchFamily="18" charset="0"/>
                <a:cs typeface="Times New Roman" panose="02020603050405020304" pitchFamily="18" charset="0"/>
              </a:rPr>
              <a:t>The linux can run of super computer as well as tiny devices this shows it scalability.</a:t>
            </a:r>
          </a:p>
          <a:p>
            <a:r>
              <a:rPr lang="en-US" sz="2000" dirty="0">
                <a:latin typeface="Times New Roman" panose="02020603050405020304" pitchFamily="18" charset="0"/>
                <a:cs typeface="Times New Roman" panose="02020603050405020304" pitchFamily="18" charset="0"/>
              </a:rPr>
              <a:t>It is most secured and its code is reviewed by many experts.</a:t>
            </a:r>
          </a:p>
          <a:p>
            <a:r>
              <a:rPr lang="en-US" sz="2000" dirty="0">
                <a:latin typeface="Times New Roman" panose="02020603050405020304" pitchFamily="18" charset="0"/>
                <a:cs typeface="Times New Roman" panose="02020603050405020304" pitchFamily="18" charset="0"/>
              </a:rPr>
              <a:t>It is more stable and reliable.</a:t>
            </a:r>
          </a:p>
          <a:p>
            <a:r>
              <a:rPr lang="en-US" sz="2000" dirty="0">
                <a:latin typeface="Times New Roman" panose="02020603050405020304" pitchFamily="18" charset="0"/>
                <a:cs typeface="Times New Roman" panose="02020603050405020304" pitchFamily="18" charset="0"/>
              </a:rPr>
              <a:t>Linux kernel supports modularity. that is at run time we can load and unload the module a side.</a:t>
            </a:r>
          </a:p>
          <a:p>
            <a:r>
              <a:rPr lang="en-US" sz="2000" dirty="0">
                <a:latin typeface="Times New Roman" panose="02020603050405020304" pitchFamily="18" charset="0"/>
                <a:cs typeface="Times New Roman" panose="02020603050405020304" pitchFamily="18" charset="0"/>
              </a:rPr>
              <a:t>It is easy to program we can learn from the existing code, because it is open source.</a:t>
            </a:r>
          </a:p>
          <a:p>
            <a:r>
              <a:rPr lang="en-US" sz="2000" dirty="0">
                <a:latin typeface="Times New Roman" panose="02020603050405020304" pitchFamily="18" charset="0"/>
                <a:cs typeface="Times New Roman" panose="02020603050405020304" pitchFamily="18" charset="0"/>
              </a:rPr>
              <a:t>It has exhaustive networking support.</a:t>
            </a:r>
          </a:p>
          <a:p>
            <a:r>
              <a:rPr lang="en-US" sz="2000" dirty="0">
                <a:latin typeface="Times New Roman" panose="02020603050405020304" pitchFamily="18" charset="0"/>
                <a:cs typeface="Times New Roman" panose="02020603050405020304" pitchFamily="18" charset="0"/>
              </a:rPr>
              <a:t>The kernel manages all the hardware resource like </a:t>
            </a:r>
            <a:r>
              <a:rPr lang="en-US" sz="2000" dirty="0" err="1">
                <a:latin typeface="Times New Roman" panose="02020603050405020304" pitchFamily="18" charset="0"/>
                <a:cs typeface="Times New Roman" panose="02020603050405020304" pitchFamily="18" charset="0"/>
              </a:rPr>
              <a:t>cpu</a:t>
            </a:r>
            <a:r>
              <a:rPr lang="en-US" sz="2000" dirty="0">
                <a:latin typeface="Times New Roman" panose="02020603050405020304" pitchFamily="18" charset="0"/>
                <a:cs typeface="Times New Roman" panose="02020603050405020304" pitchFamily="18" charset="0"/>
              </a:rPr>
              <a:t> , input/output device and memory devices.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2366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26D317E-CFD2-9876-DDF9-FD67000FF6D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7882" y="319526"/>
            <a:ext cx="5100917" cy="6165160"/>
          </a:xfrm>
        </p:spPr>
      </p:pic>
      <p:pic>
        <p:nvPicPr>
          <p:cNvPr id="10" name="Content Placeholder 9">
            <a:extLst>
              <a:ext uri="{FF2B5EF4-FFF2-40B4-BE49-F238E27FC236}">
                <a16:creationId xmlns:a16="http://schemas.microsoft.com/office/drawing/2014/main" id="{624783E4-9D7A-2A8D-9C88-DB2E620860E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21363" y="3096581"/>
            <a:ext cx="4995862" cy="1739575"/>
          </a:xfrm>
        </p:spPr>
      </p:pic>
    </p:spTree>
    <p:extLst>
      <p:ext uri="{BB962C8B-B14F-4D97-AF65-F5344CB8AC3E}">
        <p14:creationId xmlns:p14="http://schemas.microsoft.com/office/powerpoint/2010/main" val="3272060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55B7-1724-50F4-7402-B877E37D7D87}"/>
              </a:ext>
            </a:extLst>
          </p:cNvPr>
          <p:cNvSpPr>
            <a:spLocks noGrp="1"/>
          </p:cNvSpPr>
          <p:nvPr>
            <p:ph type="title"/>
          </p:nvPr>
        </p:nvSpPr>
        <p:spPr>
          <a:xfrm>
            <a:off x="685801" y="258619"/>
            <a:ext cx="10131425" cy="563418"/>
          </a:xfrm>
        </p:spPr>
        <p:txBody>
          <a:bodyPr>
            <a:normAutofit fontScale="90000"/>
          </a:bodyPr>
          <a:lstStyle/>
          <a:p>
            <a:r>
              <a:rPr lang="en-US" sz="3200" b="1" dirty="0">
                <a:solidFill>
                  <a:srgbClr val="FFFF00"/>
                </a:solidFill>
                <a:latin typeface="Times New Roman" panose="02020603050405020304" pitchFamily="18" charset="0"/>
                <a:cs typeface="Times New Roman" panose="02020603050405020304" pitchFamily="18" charset="0"/>
              </a:rPr>
              <a:t>Make file</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4886CF-F26E-2A42-B43A-0283C31DE233}"/>
              </a:ext>
            </a:extLst>
          </p:cNvPr>
          <p:cNvSpPr>
            <a:spLocks noGrp="1"/>
          </p:cNvSpPr>
          <p:nvPr>
            <p:ph idx="1"/>
          </p:nvPr>
        </p:nvSpPr>
        <p:spPr>
          <a:xfrm>
            <a:off x="681486" y="-187902"/>
            <a:ext cx="10824713" cy="2981325"/>
          </a:xfrm>
        </p:spPr>
        <p:txBody>
          <a:bodyPr/>
          <a:lstStyle/>
          <a:p>
            <a:r>
              <a:rPr lang="en-US" dirty="0">
                <a:latin typeface="Times New Roman" panose="02020603050405020304" pitchFamily="18" charset="0"/>
                <a:cs typeface="Times New Roman" panose="02020603050405020304" pitchFamily="18" charset="0"/>
              </a:rPr>
              <a:t>Obj-$(CONFIG_MY_CHARDEV) += </a:t>
            </a:r>
            <a:r>
              <a:rPr lang="en-US" dirty="0" err="1">
                <a:latin typeface="Times New Roman" panose="02020603050405020304" pitchFamily="18" charset="0"/>
                <a:cs typeface="Times New Roman" panose="02020603050405020304" pitchFamily="18" charset="0"/>
              </a:rPr>
              <a:t>simplechar.o</a:t>
            </a:r>
            <a:endParaRPr lang="en-IN" dirty="0">
              <a:latin typeface="Times New Roman" panose="02020603050405020304" pitchFamily="18" charset="0"/>
              <a:cs typeface="Times New Roman" panose="02020603050405020304" pitchFamily="18" charset="0"/>
            </a:endParaRPr>
          </a:p>
        </p:txBody>
      </p:sp>
      <p:pic>
        <p:nvPicPr>
          <p:cNvPr id="7" name="Picture 6" descr="Graphical user interface, text, website&#10;&#10;Description automatically generated">
            <a:extLst>
              <a:ext uri="{FF2B5EF4-FFF2-40B4-BE49-F238E27FC236}">
                <a16:creationId xmlns:a16="http://schemas.microsoft.com/office/drawing/2014/main" id="{8493E5E4-E09E-5DAA-8CA5-2988613BE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37" y="1749281"/>
            <a:ext cx="6867525" cy="2981325"/>
          </a:xfrm>
          <a:prstGeom prst="rect">
            <a:avLst/>
          </a:prstGeom>
        </p:spPr>
      </p:pic>
    </p:spTree>
    <p:extLst>
      <p:ext uri="{BB962C8B-B14F-4D97-AF65-F5344CB8AC3E}">
        <p14:creationId xmlns:p14="http://schemas.microsoft.com/office/powerpoint/2010/main" val="2051731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6206-285B-CBB9-935E-94800EE228B8}"/>
              </a:ext>
            </a:extLst>
          </p:cNvPr>
          <p:cNvSpPr>
            <a:spLocks noGrp="1"/>
          </p:cNvSpPr>
          <p:nvPr>
            <p:ph type="title"/>
          </p:nvPr>
        </p:nvSpPr>
        <p:spPr/>
        <p:txBody>
          <a:bodyPr>
            <a:normAutofit/>
          </a:bodyPr>
          <a:lstStyle/>
          <a:p>
            <a:r>
              <a:rPr lang="en-US" sz="3200" b="1" dirty="0" err="1">
                <a:solidFill>
                  <a:srgbClr val="FFFF00"/>
                </a:solidFill>
                <a:latin typeface="Times New Roman" panose="02020603050405020304" pitchFamily="18" charset="0"/>
                <a:cs typeface="Times New Roman" panose="02020603050405020304" pitchFamily="18" charset="0"/>
              </a:rPr>
              <a:t>Kconfig</a:t>
            </a:r>
            <a:r>
              <a:rPr lang="en-US" sz="3200" b="1" dirty="0">
                <a:solidFill>
                  <a:srgbClr val="FFFF00"/>
                </a:solidFill>
                <a:latin typeface="Times New Roman" panose="02020603050405020304" pitchFamily="18" charset="0"/>
                <a:cs typeface="Times New Roman" panose="02020603050405020304" pitchFamily="18" charset="0"/>
              </a:rPr>
              <a:t> </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129069-9853-8AA6-C92E-AE079513A8DC}"/>
              </a:ext>
            </a:extLst>
          </p:cNvPr>
          <p:cNvSpPr>
            <a:spLocks noGrp="1"/>
          </p:cNvSpPr>
          <p:nvPr>
            <p:ph idx="1"/>
          </p:nvPr>
        </p:nvSpPr>
        <p:spPr>
          <a:xfrm>
            <a:off x="691550" y="227733"/>
            <a:ext cx="10515600" cy="495734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Config MY_CHARDEV</a:t>
            </a:r>
          </a:p>
          <a:p>
            <a:pPr marL="0" indent="0">
              <a:buNone/>
            </a:pPr>
            <a:r>
              <a:rPr lang="en-US" sz="2000" dirty="0">
                <a:latin typeface="Times New Roman" panose="02020603050405020304" pitchFamily="18" charset="0"/>
                <a:cs typeface="Times New Roman" panose="02020603050405020304" pitchFamily="18" charset="0"/>
              </a:rPr>
              <a:t>tristate “basic char driver”</a:t>
            </a:r>
          </a:p>
          <a:p>
            <a:pPr marL="0" indent="0">
              <a:buNone/>
            </a:pPr>
            <a:r>
              <a:rPr lang="en-US" sz="2000" dirty="0">
                <a:latin typeface="Times New Roman" panose="02020603050405020304" pitchFamily="18" charset="0"/>
                <a:cs typeface="Times New Roman" panose="02020603050405020304" pitchFamily="18" charset="0"/>
              </a:rPr>
              <a:t>help</a:t>
            </a:r>
          </a:p>
          <a:p>
            <a:pPr marL="0" indent="0">
              <a:buNone/>
            </a:pPr>
            <a:r>
              <a:rPr lang="en-US" sz="2000" dirty="0">
                <a:latin typeface="Times New Roman" panose="02020603050405020304" pitchFamily="18" charset="0"/>
                <a:cs typeface="Times New Roman" panose="02020603050405020304" pitchFamily="18" charset="0"/>
              </a:rPr>
              <a:t>		say y-&gt;built as part of image</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8BBC29-1C82-34D5-3423-9C9F96823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587" y="3694413"/>
            <a:ext cx="6867525" cy="2981325"/>
          </a:xfrm>
          <a:prstGeom prst="rect">
            <a:avLst/>
          </a:prstGeom>
        </p:spPr>
      </p:pic>
    </p:spTree>
    <p:extLst>
      <p:ext uri="{BB962C8B-B14F-4D97-AF65-F5344CB8AC3E}">
        <p14:creationId xmlns:p14="http://schemas.microsoft.com/office/powerpoint/2010/main" val="282991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B347B10-6401-511E-4F74-777BB49ACB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3350" y="1537470"/>
            <a:ext cx="3737440" cy="4737892"/>
          </a:xfrm>
        </p:spPr>
      </p:pic>
      <p:pic>
        <p:nvPicPr>
          <p:cNvPr id="8" name="Picture 7">
            <a:extLst>
              <a:ext uri="{FF2B5EF4-FFF2-40B4-BE49-F238E27FC236}">
                <a16:creationId xmlns:a16="http://schemas.microsoft.com/office/drawing/2014/main" id="{2842D639-E67D-A73F-449A-316D5F663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16" y="1627675"/>
            <a:ext cx="3875249" cy="4912590"/>
          </a:xfrm>
          <a:prstGeom prst="rect">
            <a:avLst/>
          </a:prstGeom>
        </p:spPr>
      </p:pic>
      <p:sp>
        <p:nvSpPr>
          <p:cNvPr id="3" name="TextBox 2">
            <a:extLst>
              <a:ext uri="{FF2B5EF4-FFF2-40B4-BE49-F238E27FC236}">
                <a16:creationId xmlns:a16="http://schemas.microsoft.com/office/drawing/2014/main" id="{A1F95EE3-BAE8-D2A2-3C02-4F9E58410D1A}"/>
              </a:ext>
            </a:extLst>
          </p:cNvPr>
          <p:cNvSpPr txBox="1"/>
          <p:nvPr/>
        </p:nvSpPr>
        <p:spPr>
          <a:xfrm>
            <a:off x="550416" y="133165"/>
            <a:ext cx="11256885" cy="1292662"/>
          </a:xfrm>
          <a:prstGeom prst="rect">
            <a:avLst/>
          </a:prstGeom>
          <a:noFill/>
        </p:spPr>
        <p:txBody>
          <a:bodyPr wrap="square" rtlCol="0">
            <a:spAutoFit/>
          </a:bodyPr>
          <a:lstStyle/>
          <a:p>
            <a:r>
              <a:rPr lang="en-US" sz="2400" b="1" dirty="0">
                <a:solidFill>
                  <a:srgbClr val="FFFF00"/>
                </a:solidFill>
                <a:latin typeface="Times New Roman" panose="02020603050405020304" pitchFamily="18" charset="0"/>
                <a:cs typeface="Times New Roman" panose="02020603050405020304" pitchFamily="18" charset="0"/>
              </a:rPr>
              <a:t>Updating in the driver folder</a:t>
            </a:r>
          </a:p>
          <a:p>
            <a:endParaRPr lang="en-US" b="1" dirty="0">
              <a:solidFill>
                <a:srgbClr val="FFFF00"/>
              </a:solidFill>
              <a:latin typeface="Times New Roman" panose="02020603050405020304" pitchFamily="18" charset="0"/>
              <a:cs typeface="Times New Roman" panose="02020603050405020304" pitchFamily="18" charset="0"/>
            </a:endParaRPr>
          </a:p>
          <a:p>
            <a:endParaRPr lang="en-US" b="1" dirty="0">
              <a:solidFill>
                <a:srgbClr val="FFFF00"/>
              </a:solidFill>
              <a:latin typeface="Times New Roman" panose="02020603050405020304" pitchFamily="18" charset="0"/>
              <a:cs typeface="Times New Roman" panose="02020603050405020304" pitchFamily="18" charset="0"/>
            </a:endParaRPr>
          </a:p>
          <a:p>
            <a:r>
              <a:rPr lang="en-US" b="1" dirty="0">
                <a:solidFill>
                  <a:srgbClr val="FFFF00"/>
                </a:solidFill>
                <a:latin typeface="Times New Roman" panose="02020603050405020304" pitchFamily="18" charset="0"/>
                <a:cs typeface="Times New Roman" panose="02020603050405020304" pitchFamily="18" charset="0"/>
              </a:rPr>
              <a:t>MAKEFILE 	:-														KCONFIG :-</a:t>
            </a:r>
            <a:endParaRPr lang="en-IN" dirty="0">
              <a:solidFill>
                <a:srgbClr val="FFFF00"/>
              </a:solidFill>
            </a:endParaRPr>
          </a:p>
        </p:txBody>
      </p:sp>
    </p:spTree>
    <p:extLst>
      <p:ext uri="{BB962C8B-B14F-4D97-AF65-F5344CB8AC3E}">
        <p14:creationId xmlns:p14="http://schemas.microsoft.com/office/powerpoint/2010/main" val="2852808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9802-B3F4-B6DE-4EFD-F2F8AB45576D}"/>
              </a:ext>
            </a:extLst>
          </p:cNvPr>
          <p:cNvSpPr>
            <a:spLocks noGrp="1"/>
          </p:cNvSpPr>
          <p:nvPr>
            <p:ph type="title"/>
          </p:nvPr>
        </p:nvSpPr>
        <p:spPr>
          <a:xfrm>
            <a:off x="708175" y="434109"/>
            <a:ext cx="10131425" cy="1456267"/>
          </a:xfrm>
        </p:spPr>
        <p:txBody>
          <a:bodyPr>
            <a:normAutofit/>
          </a:bodyPr>
          <a:lstStyle/>
          <a:p>
            <a:r>
              <a:rPr lang="en-US" sz="3200" b="1" dirty="0">
                <a:solidFill>
                  <a:srgbClr val="FFFF00"/>
                </a:solidFill>
                <a:latin typeface="Times New Roman" panose="02020603050405020304" pitchFamily="18" charset="0"/>
                <a:cs typeface="Times New Roman" panose="02020603050405020304" pitchFamily="18" charset="0"/>
              </a:rPr>
              <a:t>Make </a:t>
            </a:r>
            <a:r>
              <a:rPr lang="en-US" sz="3200" b="1" dirty="0" err="1">
                <a:solidFill>
                  <a:srgbClr val="FFFF00"/>
                </a:solidFill>
                <a:latin typeface="Times New Roman" panose="02020603050405020304" pitchFamily="18" charset="0"/>
                <a:cs typeface="Times New Roman" panose="02020603050405020304" pitchFamily="18" charset="0"/>
              </a:rPr>
              <a:t>menuconfig</a:t>
            </a:r>
            <a:endParaRPr lang="en-IN" sz="3200" b="1" dirty="0">
              <a:solidFill>
                <a:srgbClr val="FFFF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8FB52D0-4AB2-34EC-EB75-6FC2A27FCB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8143" y="1690688"/>
            <a:ext cx="3635657" cy="4351338"/>
          </a:xfrm>
        </p:spPr>
      </p:pic>
      <p:pic>
        <p:nvPicPr>
          <p:cNvPr id="7" name="Picture 6">
            <a:extLst>
              <a:ext uri="{FF2B5EF4-FFF2-40B4-BE49-F238E27FC236}">
                <a16:creationId xmlns:a16="http://schemas.microsoft.com/office/drawing/2014/main" id="{1B6B4443-1ECF-BA51-2AEC-254C2E320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75" y="1756194"/>
            <a:ext cx="6048375" cy="4191000"/>
          </a:xfrm>
          <a:prstGeom prst="rect">
            <a:avLst/>
          </a:prstGeom>
        </p:spPr>
      </p:pic>
    </p:spTree>
    <p:extLst>
      <p:ext uri="{BB962C8B-B14F-4D97-AF65-F5344CB8AC3E}">
        <p14:creationId xmlns:p14="http://schemas.microsoft.com/office/powerpoint/2010/main" val="9082618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E97A-2C8D-1FB9-A0D9-3A3493704735}"/>
              </a:ext>
            </a:extLst>
          </p:cNvPr>
          <p:cNvSpPr>
            <a:spLocks noGrp="1"/>
          </p:cNvSpPr>
          <p:nvPr>
            <p:ph type="title"/>
          </p:nvPr>
        </p:nvSpPr>
        <p:spPr/>
        <p:txBody>
          <a:bodyPr>
            <a:normAutofit/>
          </a:bodyPr>
          <a:lstStyle/>
          <a:p>
            <a:r>
              <a:rPr lang="en-US" sz="3200" b="1" dirty="0">
                <a:solidFill>
                  <a:srgbClr val="FFFF00"/>
                </a:solidFill>
                <a:latin typeface="Times New Roman" panose="02020603050405020304" pitchFamily="18" charset="0"/>
                <a:cs typeface="Times New Roman" panose="02020603050405020304" pitchFamily="18" charset="0"/>
              </a:rPr>
              <a:t>Options</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57DD6C-EFD2-130A-207F-12D583D0AFFE}"/>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*----------------------y</a:t>
            </a:r>
          </a:p>
          <a:p>
            <a:pPr marL="0" indent="0">
              <a:buNone/>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rPr>
              <a:t>means loading the driver or module as part of kernel image</a:t>
            </a:r>
          </a:p>
          <a:p>
            <a:r>
              <a:rPr lang="en-US" sz="2000" dirty="0">
                <a:latin typeface="Times New Roman" panose="02020603050405020304" pitchFamily="18" charset="0"/>
                <a:cs typeface="Times New Roman" panose="02020603050405020304" pitchFamily="18" charset="0"/>
              </a:rPr>
              <a:t>m---------------------m</a:t>
            </a:r>
          </a:p>
          <a:p>
            <a:pPr marL="0" indent="0">
              <a:buNone/>
            </a:pPr>
            <a:r>
              <a:rPr lang="en-US" sz="2000"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sym typeface="Wingdings" panose="05000000000000000000" pitchFamily="2" charset="2"/>
              </a:rPr>
              <a:t> means loading the driver as module so that you can load at runtime into the kernel image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Space--------------- “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Wingdings" panose="05000000000000000000" pitchFamily="2" charset="2"/>
              </a:rPr>
              <a:t>means driver is not a part of kernel compilation which can be ignored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5927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0AA49-ABA0-F3BF-CDE8-145FA5035B8B}"/>
              </a:ext>
            </a:extLst>
          </p:cNvPr>
          <p:cNvSpPr>
            <a:spLocks noGrp="1"/>
          </p:cNvSpPr>
          <p:nvPr>
            <p:ph idx="1"/>
          </p:nvPr>
        </p:nvSpPr>
        <p:spPr>
          <a:xfrm>
            <a:off x="838200" y="465826"/>
            <a:ext cx="10515600" cy="5711137"/>
          </a:xfrm>
        </p:spPr>
        <p:txBody>
          <a:bodyPr>
            <a:noAutofit/>
          </a:bodyPr>
          <a:lstStyle/>
          <a:p>
            <a:pPr marL="0" indent="0">
              <a:buNone/>
            </a:pPr>
            <a:r>
              <a:rPr lang="en-IN" sz="2000" dirty="0">
                <a:solidFill>
                  <a:srgbClr val="FFFF00"/>
                </a:solidFill>
                <a:latin typeface="Times New Roman" panose="02020603050405020304" pitchFamily="18" charset="0"/>
                <a:cs typeface="Times New Roman" panose="02020603050405020304" pitchFamily="18" charset="0"/>
              </a:rPr>
              <a:t>Cmd1	: $make </a:t>
            </a:r>
            <a:r>
              <a:rPr lang="en-IN" sz="2000" dirty="0" err="1">
                <a:solidFill>
                  <a:srgbClr val="FFFF00"/>
                </a:solidFill>
                <a:latin typeface="Times New Roman" panose="02020603050405020304" pitchFamily="18" charset="0"/>
                <a:cs typeface="Times New Roman" panose="02020603050405020304" pitchFamily="18" charset="0"/>
              </a:rPr>
              <a:t>menuconfig</a:t>
            </a:r>
            <a:endParaRPr lang="en-IN" sz="2000" dirty="0">
              <a:solidFill>
                <a:srgbClr val="FFFF00"/>
              </a:solidFill>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When we run make </a:t>
            </a:r>
            <a:r>
              <a:rPr lang="en-IN" sz="2000" dirty="0" err="1">
                <a:latin typeface="Times New Roman" panose="02020603050405020304" pitchFamily="18" charset="0"/>
                <a:cs typeface="Times New Roman" panose="02020603050405020304" pitchFamily="18" charset="0"/>
              </a:rPr>
              <a:t>menuconfig</a:t>
            </a:r>
            <a:r>
              <a:rPr lang="en-IN" sz="2000" dirty="0">
                <a:latin typeface="Times New Roman" panose="02020603050405020304" pitchFamily="18" charset="0"/>
                <a:cs typeface="Times New Roman" panose="02020603050405020304" pitchFamily="18" charset="0"/>
              </a:rPr>
              <a:t>  command it will list out all kernel modules which are present in </a:t>
            </a:r>
            <a:r>
              <a:rPr lang="en-IN" sz="2000" dirty="0" err="1">
                <a:latin typeface="Times New Roman" panose="02020603050405020304" pitchFamily="18" charset="0"/>
                <a:cs typeface="Times New Roman" panose="02020603050405020304" pitchFamily="18" charset="0"/>
              </a:rPr>
              <a:t>kconfig</a:t>
            </a:r>
            <a:r>
              <a:rPr lang="en-IN" sz="2000" dirty="0">
                <a:latin typeface="Times New Roman" panose="02020603050405020304" pitchFamily="18" charset="0"/>
                <a:cs typeface="Times New Roman" panose="02020603050405020304" pitchFamily="18" charset="0"/>
              </a:rPr>
              <a:t> file in every directory it shows as terminal interface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solidFill>
                  <a:srgbClr val="FFFF00"/>
                </a:solidFill>
                <a:latin typeface="Times New Roman" panose="02020603050405020304" pitchFamily="18" charset="0"/>
                <a:cs typeface="Times New Roman" panose="02020603050405020304" pitchFamily="18" charset="0"/>
              </a:rPr>
              <a:t>Cmd2	: $make</a:t>
            </a:r>
          </a:p>
          <a:p>
            <a:pPr marL="0" indent="0">
              <a:buNone/>
            </a:pPr>
            <a:r>
              <a:rPr lang="en-US" sz="2000" dirty="0">
                <a:latin typeface="Times New Roman" panose="02020603050405020304" pitchFamily="18" charset="0"/>
                <a:cs typeface="Times New Roman" panose="02020603050405020304" pitchFamily="18" charset="0"/>
              </a:rPr>
              <a:t>When make command executed it will generate .ko which are mentioned as ‘*’ in make </a:t>
            </a:r>
            <a:r>
              <a:rPr lang="en-US" sz="2000" dirty="0" err="1">
                <a:latin typeface="Times New Roman" panose="02020603050405020304" pitchFamily="18" charset="0"/>
                <a:cs typeface="Times New Roman" panose="02020603050405020304" pitchFamily="18" charset="0"/>
              </a:rPr>
              <a:t>menucofig</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solidFill>
                  <a:srgbClr val="FFFF00"/>
                </a:solidFill>
                <a:latin typeface="Times New Roman" panose="02020603050405020304" pitchFamily="18" charset="0"/>
                <a:cs typeface="Times New Roman" panose="02020603050405020304" pitchFamily="18" charset="0"/>
              </a:rPr>
              <a:t>Cmd3	: $</a:t>
            </a:r>
            <a:r>
              <a:rPr lang="en-US" sz="2000" dirty="0" err="1">
                <a:solidFill>
                  <a:srgbClr val="FFFF00"/>
                </a:solidFill>
                <a:latin typeface="Times New Roman" panose="02020603050405020304" pitchFamily="18" charset="0"/>
                <a:cs typeface="Times New Roman" panose="02020603050405020304" pitchFamily="18" charset="0"/>
              </a:rPr>
              <a:t>sudo</a:t>
            </a:r>
            <a:r>
              <a:rPr lang="en-US" sz="2000" dirty="0">
                <a:solidFill>
                  <a:srgbClr val="FFFF00"/>
                </a:solidFill>
                <a:latin typeface="Times New Roman" panose="02020603050405020304" pitchFamily="18" charset="0"/>
                <a:cs typeface="Times New Roman" panose="02020603050405020304" pitchFamily="18" charset="0"/>
              </a:rPr>
              <a:t> make modules</a:t>
            </a:r>
          </a:p>
          <a:p>
            <a:pPr marL="0" indent="0">
              <a:buNone/>
            </a:pPr>
            <a:r>
              <a:rPr lang="en-US" sz="2000" dirty="0">
                <a:latin typeface="Times New Roman" panose="02020603050405020304" pitchFamily="18" charset="0"/>
                <a:cs typeface="Times New Roman" panose="02020603050405020304" pitchFamily="18" charset="0"/>
              </a:rPr>
              <a:t>When make  modules command executed it will generate .ko which are mentioned as ‘M’ in make </a:t>
            </a:r>
            <a:r>
              <a:rPr lang="en-US" sz="2000" dirty="0" err="1">
                <a:latin typeface="Times New Roman" panose="02020603050405020304" pitchFamily="18" charset="0"/>
                <a:cs typeface="Times New Roman" panose="02020603050405020304" pitchFamily="18" charset="0"/>
              </a:rPr>
              <a:t>menucofig</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solidFill>
                  <a:srgbClr val="FFFF00"/>
                </a:solidFill>
                <a:latin typeface="Times New Roman" panose="02020603050405020304" pitchFamily="18" charset="0"/>
                <a:cs typeface="Times New Roman" panose="02020603050405020304" pitchFamily="18" charset="0"/>
              </a:rPr>
              <a:t>Cmd4	: $</a:t>
            </a:r>
            <a:r>
              <a:rPr lang="en-US" sz="2000" dirty="0" err="1">
                <a:solidFill>
                  <a:srgbClr val="FFFF00"/>
                </a:solidFill>
                <a:latin typeface="Times New Roman" panose="02020603050405020304" pitchFamily="18" charset="0"/>
                <a:cs typeface="Times New Roman" panose="02020603050405020304" pitchFamily="18" charset="0"/>
              </a:rPr>
              <a:t>sudo</a:t>
            </a:r>
            <a:r>
              <a:rPr lang="en-US" sz="2000" dirty="0">
                <a:solidFill>
                  <a:srgbClr val="FFFF00"/>
                </a:solidFill>
                <a:latin typeface="Times New Roman" panose="02020603050405020304" pitchFamily="18" charset="0"/>
                <a:cs typeface="Times New Roman" panose="02020603050405020304" pitchFamily="18" charset="0"/>
              </a:rPr>
              <a:t> make </a:t>
            </a:r>
            <a:r>
              <a:rPr lang="en-US" sz="2000" dirty="0" err="1">
                <a:solidFill>
                  <a:srgbClr val="FFFF00"/>
                </a:solidFill>
                <a:latin typeface="Times New Roman" panose="02020603050405020304" pitchFamily="18" charset="0"/>
                <a:cs typeface="Times New Roman" panose="02020603050405020304" pitchFamily="18" charset="0"/>
              </a:rPr>
              <a:t>modules_install</a:t>
            </a:r>
            <a:endParaRPr lang="en-US" sz="2000" dirty="0">
              <a:solidFill>
                <a:srgbClr val="FFFF00"/>
              </a:solidFill>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When make </a:t>
            </a:r>
            <a:r>
              <a:rPr lang="en-US" sz="2000" dirty="0" err="1">
                <a:latin typeface="Times New Roman" panose="02020603050405020304" pitchFamily="18" charset="0"/>
                <a:cs typeface="Times New Roman" panose="02020603050405020304" pitchFamily="18" charset="0"/>
              </a:rPr>
              <a:t>modules_install</a:t>
            </a:r>
            <a:r>
              <a:rPr lang="en-US" sz="2000" dirty="0">
                <a:latin typeface="Times New Roman" panose="02020603050405020304" pitchFamily="18" charset="0"/>
                <a:cs typeface="Times New Roman" panose="02020603050405020304" pitchFamily="18" charset="0"/>
              </a:rPr>
              <a:t> command executed it will install the modules which are mentioned as ‘M’ in make </a:t>
            </a:r>
            <a:r>
              <a:rPr lang="en-US" sz="2000" dirty="0" err="1">
                <a:latin typeface="Times New Roman" panose="02020603050405020304" pitchFamily="18" charset="0"/>
                <a:cs typeface="Times New Roman" panose="02020603050405020304" pitchFamily="18" charset="0"/>
              </a:rPr>
              <a:t>menucofig</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solidFill>
                  <a:srgbClr val="FFFF00"/>
                </a:solidFill>
                <a:latin typeface="Times New Roman" panose="02020603050405020304" pitchFamily="18" charset="0"/>
                <a:cs typeface="Times New Roman" panose="02020603050405020304" pitchFamily="18" charset="0"/>
              </a:rPr>
              <a:t>Cmd5	: $</a:t>
            </a:r>
            <a:r>
              <a:rPr lang="en-US" sz="2000" dirty="0" err="1">
                <a:solidFill>
                  <a:srgbClr val="FFFF00"/>
                </a:solidFill>
                <a:latin typeface="Times New Roman" panose="02020603050405020304" pitchFamily="18" charset="0"/>
                <a:cs typeface="Times New Roman" panose="02020603050405020304" pitchFamily="18" charset="0"/>
              </a:rPr>
              <a:t>sudo</a:t>
            </a:r>
            <a:r>
              <a:rPr lang="en-US" sz="2000" dirty="0">
                <a:solidFill>
                  <a:srgbClr val="FFFF00"/>
                </a:solidFill>
                <a:latin typeface="Times New Roman" panose="02020603050405020304" pitchFamily="18" charset="0"/>
                <a:cs typeface="Times New Roman" panose="02020603050405020304" pitchFamily="18" charset="0"/>
              </a:rPr>
              <a:t> make install</a:t>
            </a:r>
          </a:p>
          <a:p>
            <a:pPr marL="0" indent="0">
              <a:buNone/>
            </a:pPr>
            <a:r>
              <a:rPr lang="en-US" sz="2000" dirty="0">
                <a:latin typeface="Times New Roman" panose="02020603050405020304" pitchFamily="18" charset="0"/>
                <a:cs typeface="Times New Roman" panose="02020603050405020304" pitchFamily="18" charset="0"/>
              </a:rPr>
              <a:t>When make install command executed it will generate kernel </a:t>
            </a:r>
            <a:r>
              <a:rPr lang="en-US" sz="2000" dirty="0" err="1">
                <a:latin typeface="Times New Roman" panose="02020603050405020304" pitchFamily="18" charset="0"/>
                <a:cs typeface="Times New Roman" panose="02020603050405020304" pitchFamily="18" charset="0"/>
              </a:rPr>
              <a:t>bzimage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After that update the grub And reboot the system </a:t>
            </a:r>
          </a:p>
          <a:p>
            <a:r>
              <a:rPr lang="en-US" sz="2000" dirty="0">
                <a:latin typeface="Times New Roman" panose="02020603050405020304" pitchFamily="18" charset="0"/>
                <a:cs typeface="Times New Roman" panose="02020603050405020304" pitchFamily="18" charset="0"/>
              </a:rPr>
              <a:t>Now the </a:t>
            </a:r>
            <a:r>
              <a:rPr lang="en-US" sz="2000" b="1"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is updated with our new kernel module as part of our kernel image.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396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47E2-3C6F-1F73-40DC-901404CD9CF5}"/>
              </a:ext>
            </a:extLst>
          </p:cNvPr>
          <p:cNvSpPr>
            <a:spLocks noGrp="1"/>
          </p:cNvSpPr>
          <p:nvPr>
            <p:ph type="title"/>
          </p:nvPr>
        </p:nvSpPr>
        <p:spPr/>
        <p:txBody>
          <a:bodyPr>
            <a:normAutofit/>
          </a:bodyPr>
          <a:lstStyle/>
          <a:p>
            <a:r>
              <a:rPr lang="en-US" sz="3200" b="1" dirty="0">
                <a:solidFill>
                  <a:srgbClr val="FFFF00"/>
                </a:solidFill>
                <a:latin typeface="Times New Roman" panose="02020603050405020304" pitchFamily="18" charset="0"/>
                <a:cs typeface="Times New Roman" panose="02020603050405020304" pitchFamily="18" charset="0"/>
              </a:rPr>
              <a:t>What is compiler?</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4E1E38-6203-463B-17FC-417BD107D78E}"/>
              </a:ext>
            </a:extLst>
          </p:cNvPr>
          <p:cNvSpPr>
            <a:spLocks noGrp="1"/>
          </p:cNvSpPr>
          <p:nvPr>
            <p:ph idx="1"/>
          </p:nvPr>
        </p:nvSpPr>
        <p:spPr>
          <a:xfrm>
            <a:off x="838200" y="2070473"/>
            <a:ext cx="10515600" cy="3140822"/>
          </a:xfrm>
        </p:spPr>
        <p:txBody>
          <a:bodyPr>
            <a:normAutofit/>
          </a:bodyPr>
          <a:lstStyle/>
          <a:p>
            <a:r>
              <a:rPr lang="en-US" sz="2000" dirty="0">
                <a:latin typeface="Times New Roman" panose="02020603050405020304" pitchFamily="18" charset="0"/>
                <a:cs typeface="Times New Roman" panose="02020603050405020304" pitchFamily="18" charset="0"/>
              </a:rPr>
              <a:t>Compilers are the tool used to translate high-level programming language to low-level programming language.</a:t>
            </a:r>
          </a:p>
          <a:p>
            <a:r>
              <a:rPr lang="en-US" sz="2000" dirty="0">
                <a:latin typeface="Times New Roman" panose="02020603050405020304" pitchFamily="18" charset="0"/>
                <a:cs typeface="Times New Roman" panose="02020603050405020304" pitchFamily="18" charset="0"/>
              </a:rPr>
              <a:t>Simply converting the source program into machine code.</a:t>
            </a:r>
          </a:p>
          <a:p>
            <a:pPr marL="0" indent="0">
              <a:buNone/>
            </a:pPr>
            <a:r>
              <a:rPr lang="en-US" sz="2000" dirty="0">
                <a:latin typeface="Times New Roman" panose="02020603050405020304" pitchFamily="18" charset="0"/>
                <a:cs typeface="Times New Roman" panose="02020603050405020304" pitchFamily="18" charset="0"/>
              </a:rPr>
              <a:t>	Ex : turboC or GCC </a:t>
            </a:r>
          </a:p>
          <a:p>
            <a:r>
              <a:rPr lang="en-US" sz="2000" dirty="0">
                <a:latin typeface="Times New Roman" panose="02020603050405020304" pitchFamily="18" charset="0"/>
                <a:cs typeface="Times New Roman" panose="02020603050405020304" pitchFamily="18" charset="0"/>
              </a:rPr>
              <a:t>The simple compiler works in one system only, but what will happen if we need a compiler that can compile code from another platform, to perform such compilation.</a:t>
            </a:r>
          </a:p>
          <a:p>
            <a:r>
              <a:rPr lang="en-US" sz="2000" dirty="0">
                <a:latin typeface="Times New Roman" panose="02020603050405020304" pitchFamily="18" charset="0"/>
                <a:cs typeface="Times New Roman" panose="02020603050405020304" pitchFamily="18" charset="0"/>
              </a:rPr>
              <a:t>So cross compiler is introduced.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26554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90DA43-C273-8D21-2BE6-755757B48E70}"/>
              </a:ext>
            </a:extLst>
          </p:cNvPr>
          <p:cNvSpPr>
            <a:spLocks noGrp="1"/>
          </p:cNvSpPr>
          <p:nvPr>
            <p:ph idx="1"/>
          </p:nvPr>
        </p:nvSpPr>
        <p:spPr>
          <a:xfrm>
            <a:off x="838200" y="-1459342"/>
            <a:ext cx="10515600" cy="6275294"/>
          </a:xfrm>
        </p:spPr>
        <p:txBody>
          <a:bodyPr>
            <a:normAutofit/>
          </a:bodyPr>
          <a:lstStyle/>
          <a:p>
            <a:pPr marL="457200" indent="-457200">
              <a:buFont typeface="+mj-lt"/>
              <a:buAutoNum type="arabicPeriod"/>
            </a:pPr>
            <a:r>
              <a:rPr lang="en-US" sz="2000" b="1" dirty="0">
                <a:solidFill>
                  <a:srgbClr val="FFFF00"/>
                </a:solidFill>
                <a:latin typeface="Times New Roman" panose="02020603050405020304" pitchFamily="18" charset="0"/>
                <a:cs typeface="Times New Roman" panose="02020603050405020304" pitchFamily="18" charset="0"/>
              </a:rPr>
              <a:t>Native Compiler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Native compiler are compilers that generates code for the same Platform on which it runs. It converts high language into computer’s native language. For example Turbo C or GCC compiler</a:t>
            </a:r>
          </a:p>
          <a:p>
            <a:pPr marL="457200" indent="-457200">
              <a:buFont typeface="+mj-lt"/>
              <a:buAutoNum type="arabicPeriod"/>
            </a:pPr>
            <a:r>
              <a:rPr lang="en-US" sz="2000" b="1" dirty="0">
                <a:solidFill>
                  <a:srgbClr val="FFFF00"/>
                </a:solidFill>
                <a:latin typeface="Times New Roman" panose="02020603050405020304" pitchFamily="18" charset="0"/>
                <a:cs typeface="Times New Roman" panose="02020603050405020304" pitchFamily="18" charset="0"/>
              </a:rPr>
              <a:t>Cross compiler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Cross compiler is a compiler that generates executable code for a platform other than one on which the compiler is running. For example a compiler that running on Linux/x86 box is building a program which will run on a separate Arduino/ARM.</a:t>
            </a:r>
          </a:p>
          <a:p>
            <a:pPr marL="457200" indent="-457200">
              <a:buAutoNum type="arabicPeriod" startAt="2"/>
            </a:pPr>
            <a:endParaRPr lang="en-US" sz="2000" dirty="0">
              <a:latin typeface="Times New Roman" panose="02020603050405020304" pitchFamily="18" charset="0"/>
              <a:cs typeface="Times New Roman" panose="02020603050405020304" pitchFamily="18" charset="0"/>
            </a:endParaRPr>
          </a:p>
          <a:p>
            <a:pPr marL="457200" indent="-457200">
              <a:buAutoNum type="arabicPeriod" startAt="2"/>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8EB4C63-1A5C-D086-3D8F-E74E67D66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925" y="2550500"/>
            <a:ext cx="5401075" cy="3670753"/>
          </a:xfrm>
          <a:prstGeom prst="rect">
            <a:avLst/>
          </a:prstGeom>
        </p:spPr>
      </p:pic>
      <p:pic>
        <p:nvPicPr>
          <p:cNvPr id="5" name="Picture 4">
            <a:extLst>
              <a:ext uri="{FF2B5EF4-FFF2-40B4-BE49-F238E27FC236}">
                <a16:creationId xmlns:a16="http://schemas.microsoft.com/office/drawing/2014/main" id="{DF925D79-C523-0151-7CAE-FBB576B5F7E6}"/>
              </a:ext>
            </a:extLst>
          </p:cNvPr>
          <p:cNvPicPr>
            <a:picLocks noChangeAspect="1"/>
          </p:cNvPicPr>
          <p:nvPr/>
        </p:nvPicPr>
        <p:blipFill rotWithShape="1">
          <a:blip r:embed="rId3">
            <a:extLst>
              <a:ext uri="{28A0092B-C50C-407E-A947-70E740481C1C}">
                <a14:useLocalDpi xmlns:a14="http://schemas.microsoft.com/office/drawing/2010/main" val="0"/>
              </a:ext>
            </a:extLst>
          </a:blip>
          <a:srcRect r="56202" b="18199"/>
          <a:stretch/>
        </p:blipFill>
        <p:spPr>
          <a:xfrm>
            <a:off x="8041340" y="2550500"/>
            <a:ext cx="2761131" cy="1893790"/>
          </a:xfrm>
          <a:prstGeom prst="rect">
            <a:avLst/>
          </a:prstGeom>
        </p:spPr>
      </p:pic>
      <p:pic>
        <p:nvPicPr>
          <p:cNvPr id="6" name="Picture 5">
            <a:extLst>
              <a:ext uri="{FF2B5EF4-FFF2-40B4-BE49-F238E27FC236}">
                <a16:creationId xmlns:a16="http://schemas.microsoft.com/office/drawing/2014/main" id="{0043B7E8-0403-8B33-AAD2-2320D7F548D3}"/>
              </a:ext>
            </a:extLst>
          </p:cNvPr>
          <p:cNvPicPr>
            <a:picLocks noChangeAspect="1"/>
          </p:cNvPicPr>
          <p:nvPr/>
        </p:nvPicPr>
        <p:blipFill rotWithShape="1">
          <a:blip r:embed="rId3">
            <a:extLst>
              <a:ext uri="{28A0092B-C50C-407E-A947-70E740481C1C}">
                <a14:useLocalDpi xmlns:a14="http://schemas.microsoft.com/office/drawing/2010/main" val="0"/>
              </a:ext>
            </a:extLst>
          </a:blip>
          <a:srcRect l="53190" t="4793" r="1218" b="1821"/>
          <a:stretch/>
        </p:blipFill>
        <p:spPr>
          <a:xfrm>
            <a:off x="8041339" y="4385876"/>
            <a:ext cx="2761131" cy="2076885"/>
          </a:xfrm>
          <a:prstGeom prst="rect">
            <a:avLst/>
          </a:prstGeom>
        </p:spPr>
      </p:pic>
    </p:spTree>
    <p:extLst>
      <p:ext uri="{BB962C8B-B14F-4D97-AF65-F5344CB8AC3E}">
        <p14:creationId xmlns:p14="http://schemas.microsoft.com/office/powerpoint/2010/main" val="9612164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FCB00A-B903-63D7-64B1-82C5BF25A70D}"/>
              </a:ext>
            </a:extLst>
          </p:cNvPr>
          <p:cNvSpPr txBox="1"/>
          <p:nvPr/>
        </p:nvSpPr>
        <p:spPr>
          <a:xfrm>
            <a:off x="514905" y="399495"/>
            <a:ext cx="10302321" cy="7017306"/>
          </a:xfrm>
          <a:prstGeom prst="rect">
            <a:avLst/>
          </a:prstGeom>
          <a:noFill/>
        </p:spPr>
        <p:txBody>
          <a:bodyPr wrap="square" rtlCol="0">
            <a:spAutoFit/>
          </a:bodyPr>
          <a:lstStyle/>
          <a:p>
            <a:r>
              <a:rPr lang="en-US" sz="1800" b="1" dirty="0">
                <a:solidFill>
                  <a:srgbClr val="FFFF00"/>
                </a:solidFill>
                <a:latin typeface="Times New Roman" panose="02020603050405020304" pitchFamily="18" charset="0"/>
                <a:cs typeface="Times New Roman" panose="02020603050405020304" pitchFamily="18" charset="0"/>
              </a:rPr>
              <a:t>What is Cross compiler?</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Cross compiler is also know as retargetable compiler.</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process of creating executable code for a different machine is also called retargeting.</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For example, a cross compiler executes on machine X and produces machine code for machine Y.</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Keil is a cross compiler.</a:t>
            </a:r>
          </a:p>
          <a:p>
            <a:endParaRPr lang="en-IN" dirty="0">
              <a:latin typeface="Times New Roman" panose="02020603050405020304" pitchFamily="18" charset="0"/>
              <a:cs typeface="Times New Roman" panose="02020603050405020304" pitchFamily="18" charset="0"/>
            </a:endParaRPr>
          </a:p>
          <a:p>
            <a:r>
              <a:rPr lang="en-IN" sz="1800" b="1" dirty="0">
                <a:solidFill>
                  <a:srgbClr val="FFFF00"/>
                </a:solidFill>
                <a:latin typeface="Times New Roman" panose="02020603050405020304" pitchFamily="18" charset="0"/>
                <a:cs typeface="Times New Roman" panose="02020603050405020304" pitchFamily="18" charset="0"/>
              </a:rPr>
              <a:t>Cross tool chain set up</a:t>
            </a:r>
          </a:p>
          <a:p>
            <a:endParaRPr lang="en-IN" sz="1800"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It can be done by 3 ways</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We can export the path </a:t>
            </a:r>
          </a:p>
          <a:p>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lang="en-IN" sz="1800" b="1" dirty="0">
                <a:solidFill>
                  <a:srgbClr val="FFFF00"/>
                </a:solidFill>
                <a:latin typeface="Times New Roman" panose="02020603050405020304" pitchFamily="18" charset="0"/>
                <a:cs typeface="Times New Roman" panose="02020603050405020304" pitchFamily="18" charset="0"/>
              </a:rPr>
              <a:t>$export ARCH=&lt;architecture&gt; 	//</a:t>
            </a:r>
            <a:r>
              <a:rPr lang="en-IN" sz="1800" dirty="0">
                <a:solidFill>
                  <a:srgbClr val="FFFF00"/>
                </a:solidFill>
                <a:latin typeface="Times New Roman" panose="02020603050405020304" pitchFamily="18" charset="0"/>
                <a:cs typeface="Times New Roman" panose="02020603050405020304" pitchFamily="18" charset="0"/>
              </a:rPr>
              <a:t>ARCH=arm</a:t>
            </a:r>
          </a:p>
          <a:p>
            <a:pPr marL="0" indent="0">
              <a:buNone/>
            </a:pPr>
            <a:r>
              <a:rPr lang="en-IN" sz="1800" dirty="0">
                <a:solidFill>
                  <a:srgbClr val="FFFF00"/>
                </a:solidFill>
                <a:latin typeface="Times New Roman" panose="02020603050405020304" pitchFamily="18" charset="0"/>
                <a:cs typeface="Times New Roman" panose="02020603050405020304" pitchFamily="18" charset="0"/>
              </a:rPr>
              <a:t>	</a:t>
            </a:r>
            <a:r>
              <a:rPr lang="en-IN" sz="1800" b="1" dirty="0">
                <a:solidFill>
                  <a:srgbClr val="FFFF00"/>
                </a:solidFill>
                <a:latin typeface="Times New Roman" panose="02020603050405020304" pitchFamily="18" charset="0"/>
                <a:cs typeface="Times New Roman" panose="02020603050405020304" pitchFamily="18" charset="0"/>
              </a:rPr>
              <a:t>$export CROSS_COMPILE=&lt;path&gt;   //</a:t>
            </a:r>
            <a:r>
              <a:rPr lang="en-IN" sz="1800" dirty="0">
                <a:solidFill>
                  <a:srgbClr val="FFFF00"/>
                </a:solidFill>
                <a:latin typeface="Times New Roman" panose="02020603050405020304" pitchFamily="18" charset="0"/>
                <a:cs typeface="Times New Roman" panose="02020603050405020304" pitchFamily="18" charset="0"/>
              </a:rPr>
              <a:t>path=path of the tool chain(target board)</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This will update the environmental variables  of current working directory and now you can directly generate the binaries for target board.</a:t>
            </a:r>
          </a:p>
          <a:p>
            <a:pPr marL="0" indent="0">
              <a:buNone/>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The other way is to directly give the architecture name and the cross-compiler path as shown  below:</a:t>
            </a:r>
          </a:p>
          <a:p>
            <a:endParaRPr lang="en-IN" sz="1800" dirty="0">
              <a:latin typeface="Times New Roman" panose="02020603050405020304" pitchFamily="18" charset="0"/>
              <a:cs typeface="Times New Roman" panose="02020603050405020304" pitchFamily="18" charset="0"/>
            </a:endParaRPr>
          </a:p>
          <a:p>
            <a:pPr marL="0" indent="0" algn="ctr">
              <a:buNone/>
            </a:pPr>
            <a:r>
              <a:rPr lang="en-IN" sz="1800" b="1" dirty="0">
                <a:solidFill>
                  <a:srgbClr val="FFFF00"/>
                </a:solidFill>
                <a:latin typeface="Times New Roman" panose="02020603050405020304" pitchFamily="18" charset="0"/>
                <a:cs typeface="Times New Roman" panose="02020603050405020304" pitchFamily="18" charset="0"/>
              </a:rPr>
              <a:t>$make ARCH=arm CROSS-COMPILE=&lt;path of the cross-compiler&gt;</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4435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AD2C-1745-308F-4796-E4BD5B31C4EE}"/>
              </a:ext>
            </a:extLst>
          </p:cNvPr>
          <p:cNvSpPr>
            <a:spLocks noGrp="1"/>
          </p:cNvSpPr>
          <p:nvPr>
            <p:ph type="title"/>
          </p:nvPr>
        </p:nvSpPr>
        <p:spPr/>
        <p:txBody>
          <a:bodyPr>
            <a:normAutofit/>
          </a:bodyPr>
          <a:lstStyle/>
          <a:p>
            <a:r>
              <a:rPr lang="en-IN" sz="3200" b="1" dirty="0">
                <a:solidFill>
                  <a:srgbClr val="FFFF00"/>
                </a:solidFill>
                <a:latin typeface="Times New Roman" panose="02020603050405020304" pitchFamily="18" charset="0"/>
                <a:cs typeface="Times New Roman" panose="02020603050405020304" pitchFamily="18" charset="0"/>
              </a:rPr>
              <a:t>System calls</a:t>
            </a:r>
          </a:p>
        </p:txBody>
      </p:sp>
      <p:sp>
        <p:nvSpPr>
          <p:cNvPr id="3" name="Content Placeholder 2">
            <a:extLst>
              <a:ext uri="{FF2B5EF4-FFF2-40B4-BE49-F238E27FC236}">
                <a16:creationId xmlns:a16="http://schemas.microsoft.com/office/drawing/2014/main" id="{13C12906-16DD-6ED8-EE88-03CB10F7876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main interface between the kernel and user space is the set of system calls.</a:t>
            </a:r>
          </a:p>
          <a:p>
            <a:r>
              <a:rPr lang="en-US" sz="2000" dirty="0">
                <a:latin typeface="Times New Roman" panose="02020603050405020304" pitchFamily="18" charset="0"/>
                <a:cs typeface="Times New Roman" panose="02020603050405020304" pitchFamily="18" charset="0"/>
              </a:rPr>
              <a:t> About 300+ system calls that provide the main kernel services:</a:t>
            </a:r>
          </a:p>
          <a:p>
            <a:r>
              <a:rPr lang="en-US" sz="2000" dirty="0">
                <a:latin typeface="Times New Roman" panose="02020603050405020304" pitchFamily="18" charset="0"/>
                <a:cs typeface="Times New Roman" panose="02020603050405020304" pitchFamily="18" charset="0"/>
              </a:rPr>
              <a:t>File and device operations, networking operations, inter-process communication, process management, timer, thread, memory mapping, synchronization  </a:t>
            </a:r>
            <a:r>
              <a:rPr lang="en-US" sz="2000" dirty="0" err="1">
                <a:latin typeface="Times New Roman" panose="02020603050405020304" pitchFamily="18" charset="0"/>
                <a:cs typeface="Times New Roman" panose="02020603050405020304" pitchFamily="18" charset="0"/>
              </a:rPr>
              <a:t>premetives</a:t>
            </a:r>
            <a:r>
              <a:rPr lang="en-US" sz="2000" dirty="0">
                <a:latin typeface="Times New Roman" panose="02020603050405020304" pitchFamily="18" charset="0"/>
                <a:cs typeface="Times New Roman" panose="02020603050405020304" pitchFamily="18" charset="0"/>
              </a:rPr>
              <a:t> etc.</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7131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1D8E4E-D0B2-04CD-8B24-8616A522C3C0}"/>
              </a:ext>
            </a:extLst>
          </p:cNvPr>
          <p:cNvSpPr>
            <a:spLocks noGrp="1"/>
          </p:cNvSpPr>
          <p:nvPr>
            <p:ph idx="1"/>
          </p:nvPr>
        </p:nvSpPr>
        <p:spPr>
          <a:xfrm>
            <a:off x="349623" y="564776"/>
            <a:ext cx="11573435" cy="5988423"/>
          </a:xfrm>
        </p:spPr>
        <p:txBody>
          <a:bodyPr>
            <a:normAutofit lnSpcReduction="10000"/>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other way is that we can directly update the path in the </a:t>
            </a:r>
            <a:r>
              <a:rPr lang="en-IN" sz="2000" b="1" dirty="0">
                <a:latin typeface="Times New Roman" panose="02020603050405020304" pitchFamily="18" charset="0"/>
                <a:cs typeface="Times New Roman" panose="02020603050405020304" pitchFamily="18" charset="0"/>
              </a:rPr>
              <a:t>.bashrc </a:t>
            </a:r>
            <a:r>
              <a:rPr lang="en-IN" sz="2000" dirty="0">
                <a:latin typeface="Times New Roman" panose="02020603050405020304" pitchFamily="18" charset="0"/>
                <a:cs typeface="Times New Roman" panose="02020603050405020304" pitchFamily="18" charset="0"/>
              </a:rPr>
              <a:t>which will be set permanently.</a:t>
            </a:r>
          </a:p>
          <a:p>
            <a:pPr marL="0" indent="0">
              <a:buNone/>
            </a:pPr>
            <a:r>
              <a:rPr lang="en-IN" sz="2000" dirty="0">
                <a:latin typeface="Times New Roman" panose="02020603050405020304" pitchFamily="18" charset="0"/>
                <a:cs typeface="Times New Roman" panose="02020603050405020304" pitchFamily="18" charset="0"/>
              </a:rPr>
              <a:t> to set the path permanently follow below steps:</a:t>
            </a:r>
          </a:p>
          <a:p>
            <a:pPr marL="457200" indent="-457200">
              <a:buAutoNum type="arabicPeriod"/>
            </a:pPr>
            <a:r>
              <a:rPr lang="en-IN" sz="2000" dirty="0">
                <a:latin typeface="Times New Roman" panose="02020603050405020304" pitchFamily="18" charset="0"/>
                <a:cs typeface="Times New Roman" panose="02020603050405020304" pitchFamily="18" charset="0"/>
              </a:rPr>
              <a:t>Go to .bashrc file [vim .bashrc]</a:t>
            </a:r>
          </a:p>
          <a:p>
            <a:pPr marL="457200" indent="-457200">
              <a:buAutoNum type="arabicPeriod"/>
            </a:pPr>
            <a:r>
              <a:rPr lang="en-IN" sz="2000" dirty="0">
                <a:latin typeface="Times New Roman" panose="02020603050405020304" pitchFamily="18" charset="0"/>
                <a:cs typeface="Times New Roman" panose="02020603050405020304" pitchFamily="18" charset="0"/>
              </a:rPr>
              <a:t>Now go to the end of the file and  enter the path of the toolchain as shown below</a:t>
            </a:r>
          </a:p>
          <a:p>
            <a:pPr marL="0" indent="0" algn="ctr">
              <a:buNone/>
            </a:pPr>
            <a:r>
              <a:rPr lang="en-IN" sz="2000" b="1" dirty="0">
                <a:solidFill>
                  <a:srgbClr val="FFFF00"/>
                </a:solidFill>
                <a:latin typeface="Times New Roman" panose="02020603050405020304" pitchFamily="18" charset="0"/>
                <a:cs typeface="Times New Roman" panose="02020603050405020304" pitchFamily="18" charset="0"/>
              </a:rPr>
              <a:t>Export PATH=“&lt;path of the toolchain:$PATH”</a:t>
            </a:r>
          </a:p>
          <a:p>
            <a:pPr marL="457200" indent="-457200">
              <a:buAutoNum type="arabicPeriod" startAt="3"/>
            </a:pPr>
            <a:r>
              <a:rPr lang="en-IN" sz="2000" dirty="0">
                <a:latin typeface="Times New Roman" panose="02020603050405020304" pitchFamily="18" charset="0"/>
                <a:cs typeface="Times New Roman" panose="02020603050405020304" pitchFamily="18" charset="0"/>
              </a:rPr>
              <a:t>Exit from the .bashrc by saving the modifications.</a:t>
            </a:r>
          </a:p>
          <a:p>
            <a:pPr marL="457200" indent="-457200">
              <a:buAutoNum type="arabicPeriod" startAt="3"/>
            </a:pPr>
            <a:r>
              <a:rPr lang="en-IN" sz="2000" dirty="0">
                <a:latin typeface="Times New Roman" panose="02020603050405020304" pitchFamily="18" charset="0"/>
                <a:cs typeface="Times New Roman" panose="02020603050405020304" pitchFamily="18" charset="0"/>
              </a:rPr>
              <a:t>Now sink the modifications made by using below command.</a:t>
            </a:r>
          </a:p>
          <a:p>
            <a:pPr marL="0" indent="0" algn="ctr">
              <a:buNone/>
            </a:pPr>
            <a:r>
              <a:rPr lang="en-IN" sz="2000" b="1" dirty="0">
                <a:solidFill>
                  <a:srgbClr val="FFFF00"/>
                </a:solidFill>
                <a:latin typeface="Times New Roman" panose="02020603050405020304" pitchFamily="18" charset="0"/>
                <a:cs typeface="Times New Roman" panose="02020603050405020304" pitchFamily="18" charset="0"/>
              </a:rPr>
              <a:t>$source .bashrc</a:t>
            </a:r>
            <a:r>
              <a:rPr lang="en-IN" sz="2000" dirty="0">
                <a:solidFill>
                  <a:srgbClr val="FFFF00"/>
                </a:solidFill>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5.Now we can access the tool chain from any directory in the terminal.</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We can also install the toolchain by using the commands </a:t>
            </a:r>
          </a:p>
          <a:p>
            <a:pPr marL="0" indent="0" algn="ctr">
              <a:buNone/>
            </a:pPr>
            <a:endParaRPr lang="en-IN" sz="2000" b="1" dirty="0">
              <a:latin typeface="Times New Roman" panose="02020603050405020304" pitchFamily="18" charset="0"/>
              <a:cs typeface="Times New Roman" panose="02020603050405020304" pitchFamily="18" charset="0"/>
            </a:endParaRPr>
          </a:p>
          <a:p>
            <a:pPr marL="0" indent="0" algn="ctr">
              <a:buNone/>
            </a:pPr>
            <a:r>
              <a:rPr lang="en-IN" sz="2000" b="1" dirty="0">
                <a:solidFill>
                  <a:srgbClr val="FFFF00"/>
                </a:solidFill>
                <a:latin typeface="Times New Roman" panose="02020603050405020304" pitchFamily="18" charset="0"/>
                <a:cs typeface="Times New Roman" panose="02020603050405020304" pitchFamily="18" charset="0"/>
              </a:rPr>
              <a:t>$sudo apt-get install  gcc-arm-linux-</a:t>
            </a:r>
            <a:r>
              <a:rPr lang="en-IN" sz="2000" b="1" dirty="0" err="1">
                <a:solidFill>
                  <a:srgbClr val="FFFF00"/>
                </a:solidFill>
                <a:latin typeface="Times New Roman" panose="02020603050405020304" pitchFamily="18" charset="0"/>
                <a:cs typeface="Times New Roman" panose="02020603050405020304" pitchFamily="18" charset="0"/>
              </a:rPr>
              <a:t>gnueabi</a:t>
            </a:r>
            <a:endParaRPr lang="en-IN" sz="20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IN" sz="2000" b="1" dirty="0">
                <a:solidFill>
                  <a:srgbClr val="FFFF00"/>
                </a:solidFill>
                <a:latin typeface="Times New Roman" panose="02020603050405020304" pitchFamily="18" charset="0"/>
                <a:cs typeface="Times New Roman" panose="02020603050405020304" pitchFamily="18" charset="0"/>
              </a:rPr>
              <a:t>$sudo apt-get install gcc-arm-linux-</a:t>
            </a:r>
            <a:r>
              <a:rPr lang="en-IN" sz="2000" b="1" dirty="0" err="1">
                <a:solidFill>
                  <a:srgbClr val="FFFF00"/>
                </a:solidFill>
                <a:latin typeface="Times New Roman" panose="02020603050405020304" pitchFamily="18" charset="0"/>
                <a:cs typeface="Times New Roman" panose="02020603050405020304" pitchFamily="18" charset="0"/>
              </a:rPr>
              <a:t>gnueabihf</a:t>
            </a:r>
            <a:endParaRPr lang="en-IN" sz="2000" dirty="0">
              <a:solidFill>
                <a:srgbClr val="FFFF00"/>
              </a:solidFill>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7797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59CE-77C5-EA10-4AA9-E29DD314779C}"/>
              </a:ext>
            </a:extLst>
          </p:cNvPr>
          <p:cNvSpPr>
            <a:spLocks noGrp="1"/>
          </p:cNvSpPr>
          <p:nvPr>
            <p:ph type="title"/>
          </p:nvPr>
        </p:nvSpPr>
        <p:spPr>
          <a:xfrm>
            <a:off x="930442" y="338492"/>
            <a:ext cx="10423358" cy="1325563"/>
          </a:xfrm>
        </p:spPr>
        <p:txBody>
          <a:bodyPr>
            <a:normAutofit/>
          </a:bodyPr>
          <a:lstStyle/>
          <a:p>
            <a:r>
              <a:rPr lang="en-US" sz="3200" b="1" dirty="0">
                <a:solidFill>
                  <a:srgbClr val="FFFF00"/>
                </a:solidFill>
              </a:rPr>
              <a:t>Building Kernel for Target board(raspberry pi)</a:t>
            </a:r>
            <a:r>
              <a:rPr lang="en-IN" sz="3200" b="1" dirty="0">
                <a:solidFill>
                  <a:srgbClr val="FFFF00"/>
                </a:solidFill>
              </a:rPr>
              <a:t>:</a:t>
            </a:r>
          </a:p>
        </p:txBody>
      </p:sp>
      <p:sp>
        <p:nvSpPr>
          <p:cNvPr id="3" name="Content Placeholder 2">
            <a:extLst>
              <a:ext uri="{FF2B5EF4-FFF2-40B4-BE49-F238E27FC236}">
                <a16:creationId xmlns:a16="http://schemas.microsoft.com/office/drawing/2014/main" id="{61B7E41D-F282-3043-9EB6-98F28E6B0F18}"/>
              </a:ext>
            </a:extLst>
          </p:cNvPr>
          <p:cNvSpPr>
            <a:spLocks noGrp="1"/>
          </p:cNvSpPr>
          <p:nvPr>
            <p:ph idx="1"/>
          </p:nvPr>
        </p:nvSpPr>
        <p:spPr>
          <a:xfrm>
            <a:off x="683581" y="1664054"/>
            <a:ext cx="11230513" cy="4828821"/>
          </a:xfrm>
        </p:spPr>
        <p:txBody>
          <a:bodyPr>
            <a:normAutofit fontScale="85000" lnSpcReduction="20000"/>
          </a:bodyPr>
          <a:lstStyle/>
          <a:p>
            <a:r>
              <a:rPr lang="en-US" sz="2000" dirty="0">
                <a:latin typeface="Times New Roman" panose="02020603050405020304" pitchFamily="18" charset="0"/>
                <a:cs typeface="Times New Roman" panose="02020603050405020304" pitchFamily="18" charset="0"/>
              </a:rPr>
              <a:t>Firstly download the source code by using </a:t>
            </a:r>
          </a:p>
          <a:p>
            <a:pPr marL="0" indent="0" algn="ctr">
              <a:buNone/>
            </a:pPr>
            <a:r>
              <a:rPr lang="en-US" sz="2000" b="1" dirty="0">
                <a:solidFill>
                  <a:srgbClr val="FFFF00"/>
                </a:solidFill>
                <a:latin typeface="Times New Roman" panose="02020603050405020304" pitchFamily="18" charset="0"/>
                <a:cs typeface="Times New Roman" panose="02020603050405020304" pitchFamily="18" charset="0"/>
              </a:rPr>
              <a:t>git clone --depth=1 </a:t>
            </a:r>
            <a:r>
              <a:rPr lang="en-US" sz="2000" b="1" dirty="0">
                <a:solidFill>
                  <a:srgbClr val="FFFF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https://github.com/raspberrypi/linux</a:t>
            </a:r>
            <a:endParaRPr lang="en-US" sz="2000" b="1"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2000" dirty="0">
                <a:latin typeface="Times New Roman" panose="02020603050405020304" pitchFamily="18" charset="0"/>
                <a:cs typeface="Times New Roman" panose="02020603050405020304" pitchFamily="18" charset="0"/>
              </a:rPr>
              <a:t>or </a:t>
            </a:r>
          </a:p>
          <a:p>
            <a:pPr marL="0" indent="0">
              <a:buNone/>
            </a:pPr>
            <a:r>
              <a:rPr lang="en-US" sz="2000" dirty="0">
                <a:latin typeface="Times New Roman" panose="02020603050405020304" pitchFamily="18" charset="0"/>
                <a:cs typeface="Times New Roman" panose="02020603050405020304" pitchFamily="18" charset="0"/>
              </a:rPr>
              <a:t>  download the required version of the source code from </a:t>
            </a:r>
          </a:p>
          <a:p>
            <a:pPr marL="0" indent="0" algn="ctr">
              <a:buNone/>
            </a:pPr>
            <a:r>
              <a:rPr lang="en-US" sz="2000" b="1" dirty="0">
                <a:solidFill>
                  <a:srgbClr val="FFFF00"/>
                </a:solidFill>
                <a:latin typeface="Times New Roman" panose="02020603050405020304" pitchFamily="18" charset="0"/>
                <a:cs typeface="Times New Roman" panose="02020603050405020304" pitchFamily="18" charset="0"/>
              </a:rPr>
              <a:t>https://github.com/raspberrypi/linux</a:t>
            </a:r>
            <a:r>
              <a:rPr lang="en-US" sz="2000" dirty="0">
                <a:solidFill>
                  <a:srgbClr val="FFFF00"/>
                </a:solidFill>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Now select the board for which you want to develop the kernel image by using </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for 64-bit</a:t>
            </a:r>
          </a:p>
          <a:p>
            <a:pPr marL="0" indent="0" algn="ctr">
              <a:buNone/>
            </a:pPr>
            <a:r>
              <a:rPr lang="en-US" sz="2000" dirty="0">
                <a:solidFill>
                  <a:srgbClr val="FFFF00"/>
                </a:solidFill>
                <a:latin typeface="Times New Roman" panose="02020603050405020304" pitchFamily="18" charset="0"/>
                <a:cs typeface="Times New Roman" panose="02020603050405020304" pitchFamily="18" charset="0"/>
              </a:rPr>
              <a:t> </a:t>
            </a:r>
            <a:r>
              <a:rPr lang="en-US" sz="2000" b="1" dirty="0">
                <a:solidFill>
                  <a:srgbClr val="FFFF00"/>
                </a:solidFill>
                <a:latin typeface="Times New Roman" panose="02020603050405020304" pitchFamily="18" charset="0"/>
                <a:cs typeface="Times New Roman" panose="02020603050405020304" pitchFamily="18" charset="0"/>
              </a:rPr>
              <a:t>make ARCH=arm64 CROSS_COMPILE=aarch64-linux-gnueabihf-</a:t>
            </a:r>
          </a:p>
          <a:p>
            <a:pPr marL="0" indent="0">
              <a:buNone/>
            </a:pPr>
            <a:r>
              <a:rPr lang="en-IN" sz="2000" dirty="0">
                <a:latin typeface="Times New Roman" panose="02020603050405020304" pitchFamily="18" charset="0"/>
                <a:cs typeface="Times New Roman" panose="02020603050405020304" pitchFamily="18" charset="0"/>
              </a:rPr>
              <a:t>for 64-bit </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a:solidFill>
                  <a:srgbClr val="FFFF00"/>
                </a:solidFill>
                <a:latin typeface="Times New Roman" panose="02020603050405020304" pitchFamily="18" charset="0"/>
                <a:cs typeface="Times New Roman" panose="02020603050405020304" pitchFamily="18" charset="0"/>
              </a:rPr>
              <a:t>make ARCH=arm64 CROSS_COMPILE=aarch64-linux-gnueabihf- </a:t>
            </a:r>
            <a:r>
              <a:rPr lang="en-IN" sz="2000" b="1" dirty="0" err="1">
                <a:solidFill>
                  <a:srgbClr val="FFFF00"/>
                </a:solidFill>
                <a:latin typeface="Times New Roman" panose="02020603050405020304" pitchFamily="18" charset="0"/>
                <a:cs typeface="Times New Roman" panose="02020603050405020304" pitchFamily="18" charset="0"/>
              </a:rPr>
              <a:t>zImage</a:t>
            </a:r>
            <a:r>
              <a:rPr lang="en-IN" sz="2000" b="1" dirty="0">
                <a:solidFill>
                  <a:srgbClr val="FFFF00"/>
                </a:solidFill>
                <a:latin typeface="Times New Roman" panose="02020603050405020304" pitchFamily="18" charset="0"/>
                <a:cs typeface="Times New Roman" panose="02020603050405020304" pitchFamily="18" charset="0"/>
              </a:rPr>
              <a:t> modules </a:t>
            </a:r>
            <a:r>
              <a:rPr lang="en-IN" sz="2000" b="1" dirty="0" err="1">
                <a:solidFill>
                  <a:srgbClr val="FFFF00"/>
                </a:solidFill>
                <a:latin typeface="Times New Roman" panose="02020603050405020304" pitchFamily="18" charset="0"/>
                <a:cs typeface="Times New Roman" panose="02020603050405020304" pitchFamily="18" charset="0"/>
              </a:rPr>
              <a:t>dtbs</a:t>
            </a:r>
            <a:r>
              <a:rPr lang="en-IN" sz="2000" b="1" dirty="0">
                <a:solidFill>
                  <a:srgbClr val="FFFF00"/>
                </a:solidFill>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This command will generate the image and </a:t>
            </a:r>
            <a:r>
              <a:rPr lang="en-IN" sz="2000" dirty="0" err="1">
                <a:latin typeface="Times New Roman" panose="02020603050405020304" pitchFamily="18" charset="0"/>
                <a:cs typeface="Times New Roman" panose="02020603050405020304" pitchFamily="18" charset="0"/>
              </a:rPr>
              <a:t>requried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dtbs</a:t>
            </a:r>
            <a:r>
              <a:rPr lang="en-IN" sz="2000" dirty="0">
                <a:latin typeface="Times New Roman" panose="02020603050405020304" pitchFamily="18" charset="0"/>
                <a:cs typeface="Times New Roman" panose="02020603050405020304" pitchFamily="18" charset="0"/>
              </a:rPr>
              <a:t> files.</a:t>
            </a:r>
          </a:p>
          <a:p>
            <a:pPr marL="0" indent="0" algn="ctr">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5790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E98891-225E-EE69-3EFE-F45E14C7F794}"/>
              </a:ext>
            </a:extLst>
          </p:cNvPr>
          <p:cNvSpPr txBox="1"/>
          <p:nvPr/>
        </p:nvSpPr>
        <p:spPr>
          <a:xfrm>
            <a:off x="804908" y="266330"/>
            <a:ext cx="10582183" cy="7571303"/>
          </a:xfrm>
          <a:prstGeom prst="rect">
            <a:avLst/>
          </a:prstGeom>
          <a:noFill/>
        </p:spPr>
        <p:txBody>
          <a:bodyPr wrap="square" rtlCol="0">
            <a:spAutoFit/>
          </a:bodyPr>
          <a:lstStyle/>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b="1" u="sng" dirty="0">
                <a:solidFill>
                  <a:srgbClr val="FFFF00"/>
                </a:solidFill>
                <a:latin typeface="Times New Roman" panose="02020603050405020304" pitchFamily="18" charset="0"/>
                <a:cs typeface="Times New Roman" panose="02020603050405020304" pitchFamily="18" charset="0"/>
              </a:rPr>
              <a:t>Installing on the </a:t>
            </a:r>
            <a:r>
              <a:rPr lang="en-IN" b="1" u="sng" dirty="0" err="1">
                <a:solidFill>
                  <a:srgbClr val="FFFF00"/>
                </a:solidFill>
                <a:latin typeface="Times New Roman" panose="02020603050405020304" pitchFamily="18" charset="0"/>
                <a:cs typeface="Times New Roman" panose="02020603050405020304" pitchFamily="18" charset="0"/>
              </a:rPr>
              <a:t>sd</a:t>
            </a:r>
            <a:r>
              <a:rPr lang="en-IN" b="1" u="sng" dirty="0">
                <a:solidFill>
                  <a:srgbClr val="FFFF00"/>
                </a:solidFill>
                <a:latin typeface="Times New Roman" panose="02020603050405020304" pitchFamily="18" charset="0"/>
                <a:cs typeface="Times New Roman" panose="02020603050405020304" pitchFamily="18" charset="0"/>
              </a:rPr>
              <a:t>-card</a:t>
            </a:r>
          </a:p>
          <a:p>
            <a:pPr marL="0" indent="0">
              <a:buNone/>
            </a:pPr>
            <a:endParaRPr lang="en-IN"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First, use </a:t>
            </a:r>
            <a:r>
              <a:rPr lang="en-US" sz="1800" b="1" dirty="0" err="1">
                <a:latin typeface="Times New Roman" panose="02020603050405020304" pitchFamily="18" charset="0"/>
                <a:cs typeface="Times New Roman" panose="02020603050405020304" pitchFamily="18" charset="0"/>
              </a:rPr>
              <a:t>lsblk</a:t>
            </a:r>
            <a:r>
              <a:rPr lang="en-US" sz="1800" dirty="0">
                <a:latin typeface="Times New Roman" panose="02020603050405020304" pitchFamily="18" charset="0"/>
                <a:cs typeface="Times New Roman" panose="02020603050405020304" pitchFamily="18" charset="0"/>
              </a:rPr>
              <a:t> before and after plugging in your SD card to identify it. You should end up with something a lot like this: </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sdb</a:t>
            </a: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   	sdb1 </a:t>
            </a:r>
          </a:p>
          <a:p>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sdb2 </a:t>
            </a:r>
          </a:p>
          <a:p>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with </a:t>
            </a:r>
            <a:r>
              <a:rPr lang="en-US" sz="1800" b="1" dirty="0">
                <a:latin typeface="Times New Roman" panose="02020603050405020304" pitchFamily="18" charset="0"/>
                <a:cs typeface="Times New Roman" panose="02020603050405020304" pitchFamily="18" charset="0"/>
              </a:rPr>
              <a:t>sdb1</a:t>
            </a:r>
            <a:r>
              <a:rPr lang="en-US" sz="1800" dirty="0">
                <a:latin typeface="Times New Roman" panose="02020603050405020304" pitchFamily="18" charset="0"/>
                <a:cs typeface="Times New Roman" panose="02020603050405020304" pitchFamily="18" charset="0"/>
              </a:rPr>
              <a:t> being the FAT filesystem (boot) partition, and </a:t>
            </a:r>
            <a:r>
              <a:rPr lang="en-US" sz="1800" b="1" dirty="0">
                <a:latin typeface="Times New Roman" panose="02020603050405020304" pitchFamily="18" charset="0"/>
                <a:cs typeface="Times New Roman" panose="02020603050405020304" pitchFamily="18" charset="0"/>
              </a:rPr>
              <a:t>sdb2</a:t>
            </a:r>
            <a:r>
              <a:rPr lang="en-US" sz="1800" dirty="0">
                <a:latin typeface="Times New Roman" panose="02020603050405020304" pitchFamily="18" charset="0"/>
                <a:cs typeface="Times New Roman" panose="02020603050405020304" pitchFamily="18" charset="0"/>
              </a:rPr>
              <a:t> being the ext4 filesystem (root) partition.</a:t>
            </a:r>
          </a:p>
          <a:p>
            <a:endParaRPr lang="en-US"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Mount these first, adjusting the partition letter as necessary: </a:t>
            </a: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	</a:t>
            </a:r>
            <a:r>
              <a:rPr lang="en-IN" sz="1800" b="1" dirty="0">
                <a:solidFill>
                  <a:srgbClr val="FFFF00"/>
                </a:solidFill>
                <a:latin typeface="Times New Roman" panose="02020603050405020304" pitchFamily="18" charset="0"/>
                <a:cs typeface="Times New Roman" panose="02020603050405020304" pitchFamily="18" charset="0"/>
              </a:rPr>
              <a:t>$</a:t>
            </a:r>
            <a:r>
              <a:rPr lang="en-IN" sz="1800" b="1" dirty="0" err="1">
                <a:solidFill>
                  <a:srgbClr val="FFFF00"/>
                </a:solidFill>
                <a:latin typeface="Times New Roman" panose="02020603050405020304" pitchFamily="18" charset="0"/>
                <a:cs typeface="Times New Roman" panose="02020603050405020304" pitchFamily="18" charset="0"/>
              </a:rPr>
              <a:t>mkdir</a:t>
            </a:r>
            <a:r>
              <a:rPr lang="en-IN" sz="1800" b="1" dirty="0">
                <a:solidFill>
                  <a:srgbClr val="FFFF00"/>
                </a:solidFill>
                <a:latin typeface="Times New Roman" panose="02020603050405020304" pitchFamily="18" charset="0"/>
                <a:cs typeface="Times New Roman" panose="02020603050405020304" pitchFamily="18" charset="0"/>
              </a:rPr>
              <a:t> </a:t>
            </a:r>
            <a:r>
              <a:rPr lang="en-IN" sz="1800" b="1" dirty="0" err="1">
                <a:solidFill>
                  <a:srgbClr val="FFFF00"/>
                </a:solidFill>
                <a:latin typeface="Times New Roman" panose="02020603050405020304" pitchFamily="18" charset="0"/>
                <a:cs typeface="Times New Roman" panose="02020603050405020304" pitchFamily="18" charset="0"/>
              </a:rPr>
              <a:t>mnt</a:t>
            </a:r>
            <a:r>
              <a:rPr lang="en-IN" sz="1800" b="1" dirty="0">
                <a:solidFill>
                  <a:srgbClr val="FFFF00"/>
                </a:solidFill>
                <a:latin typeface="Times New Roman" panose="02020603050405020304" pitchFamily="18" charset="0"/>
                <a:cs typeface="Times New Roman" panose="02020603050405020304" pitchFamily="18" charset="0"/>
              </a:rPr>
              <a:t> </a:t>
            </a:r>
            <a:r>
              <a:rPr lang="en-IN" sz="1800" b="1" dirty="0" err="1">
                <a:solidFill>
                  <a:srgbClr val="FFFF00"/>
                </a:solidFill>
                <a:latin typeface="Times New Roman" panose="02020603050405020304" pitchFamily="18" charset="0"/>
                <a:cs typeface="Times New Roman" panose="02020603050405020304" pitchFamily="18" charset="0"/>
              </a:rPr>
              <a:t>mkdir</a:t>
            </a:r>
            <a:r>
              <a:rPr lang="en-IN" sz="1800" b="1" dirty="0">
                <a:solidFill>
                  <a:srgbClr val="FFFF00"/>
                </a:solidFill>
                <a:latin typeface="Times New Roman" panose="02020603050405020304" pitchFamily="18" charset="0"/>
                <a:cs typeface="Times New Roman" panose="02020603050405020304" pitchFamily="18" charset="0"/>
              </a:rPr>
              <a:t> </a:t>
            </a:r>
            <a:r>
              <a:rPr lang="en-IN" sz="1800" b="1" dirty="0" err="1">
                <a:solidFill>
                  <a:srgbClr val="FFFF00"/>
                </a:solidFill>
                <a:latin typeface="Times New Roman" panose="02020603050405020304" pitchFamily="18" charset="0"/>
                <a:cs typeface="Times New Roman" panose="02020603050405020304" pitchFamily="18" charset="0"/>
              </a:rPr>
              <a:t>mnt</a:t>
            </a:r>
            <a:r>
              <a:rPr lang="en-IN" sz="1800" b="1" dirty="0">
                <a:solidFill>
                  <a:srgbClr val="FFFF00"/>
                </a:solidFill>
                <a:latin typeface="Times New Roman" panose="02020603050405020304" pitchFamily="18" charset="0"/>
                <a:cs typeface="Times New Roman" panose="02020603050405020304" pitchFamily="18" charset="0"/>
              </a:rPr>
              <a:t>/fat32 </a:t>
            </a:r>
          </a:p>
          <a:p>
            <a:pPr marL="0" indent="0">
              <a:buNone/>
            </a:pPr>
            <a:r>
              <a:rPr lang="en-IN" sz="1800" b="1" dirty="0">
                <a:solidFill>
                  <a:srgbClr val="FFFF00"/>
                </a:solidFill>
                <a:latin typeface="Times New Roman" panose="02020603050405020304" pitchFamily="18" charset="0"/>
                <a:cs typeface="Times New Roman" panose="02020603050405020304" pitchFamily="18" charset="0"/>
              </a:rPr>
              <a:t>	$</a:t>
            </a:r>
            <a:r>
              <a:rPr lang="en-IN" sz="1800" b="1" dirty="0" err="1">
                <a:solidFill>
                  <a:srgbClr val="FFFF00"/>
                </a:solidFill>
                <a:latin typeface="Times New Roman" panose="02020603050405020304" pitchFamily="18" charset="0"/>
                <a:cs typeface="Times New Roman" panose="02020603050405020304" pitchFamily="18" charset="0"/>
              </a:rPr>
              <a:t>mkdir</a:t>
            </a:r>
            <a:r>
              <a:rPr lang="en-IN" sz="1800" b="1" dirty="0">
                <a:solidFill>
                  <a:srgbClr val="FFFF00"/>
                </a:solidFill>
                <a:latin typeface="Times New Roman" panose="02020603050405020304" pitchFamily="18" charset="0"/>
                <a:cs typeface="Times New Roman" panose="02020603050405020304" pitchFamily="18" charset="0"/>
              </a:rPr>
              <a:t> </a:t>
            </a:r>
            <a:r>
              <a:rPr lang="en-IN" sz="1800" b="1" dirty="0" err="1">
                <a:solidFill>
                  <a:srgbClr val="FFFF00"/>
                </a:solidFill>
                <a:latin typeface="Times New Roman" panose="02020603050405020304" pitchFamily="18" charset="0"/>
                <a:cs typeface="Times New Roman" panose="02020603050405020304" pitchFamily="18" charset="0"/>
              </a:rPr>
              <a:t>mnt</a:t>
            </a:r>
            <a:r>
              <a:rPr lang="en-IN" sz="1800" b="1" dirty="0">
                <a:solidFill>
                  <a:srgbClr val="FFFF00"/>
                </a:solidFill>
                <a:latin typeface="Times New Roman" panose="02020603050405020304" pitchFamily="18" charset="0"/>
                <a:cs typeface="Times New Roman" panose="02020603050405020304" pitchFamily="18" charset="0"/>
              </a:rPr>
              <a:t>/ext4 </a:t>
            </a:r>
          </a:p>
          <a:p>
            <a:pPr marL="0" indent="0">
              <a:buNone/>
            </a:pPr>
            <a:r>
              <a:rPr lang="en-IN" sz="1800" b="1" dirty="0">
                <a:solidFill>
                  <a:srgbClr val="FFFF00"/>
                </a:solidFill>
                <a:latin typeface="Times New Roman" panose="02020603050405020304" pitchFamily="18" charset="0"/>
                <a:cs typeface="Times New Roman" panose="02020603050405020304" pitchFamily="18" charset="0"/>
              </a:rPr>
              <a:t>	$</a:t>
            </a:r>
            <a:r>
              <a:rPr lang="en-IN" sz="1800" b="1" dirty="0" err="1">
                <a:solidFill>
                  <a:srgbClr val="FFFF00"/>
                </a:solidFill>
                <a:latin typeface="Times New Roman" panose="02020603050405020304" pitchFamily="18" charset="0"/>
                <a:cs typeface="Times New Roman" panose="02020603050405020304" pitchFamily="18" charset="0"/>
              </a:rPr>
              <a:t>sudo</a:t>
            </a:r>
            <a:r>
              <a:rPr lang="en-IN" sz="1800" b="1" dirty="0">
                <a:solidFill>
                  <a:srgbClr val="FFFF00"/>
                </a:solidFill>
                <a:latin typeface="Times New Roman" panose="02020603050405020304" pitchFamily="18" charset="0"/>
                <a:cs typeface="Times New Roman" panose="02020603050405020304" pitchFamily="18" charset="0"/>
              </a:rPr>
              <a:t> mount /dev/sdb1 </a:t>
            </a:r>
            <a:r>
              <a:rPr lang="en-IN" sz="1800" b="1" dirty="0" err="1">
                <a:solidFill>
                  <a:srgbClr val="FFFF00"/>
                </a:solidFill>
                <a:latin typeface="Times New Roman" panose="02020603050405020304" pitchFamily="18" charset="0"/>
                <a:cs typeface="Times New Roman" panose="02020603050405020304" pitchFamily="18" charset="0"/>
              </a:rPr>
              <a:t>mnt</a:t>
            </a:r>
            <a:r>
              <a:rPr lang="en-IN" sz="1800" b="1" dirty="0">
                <a:solidFill>
                  <a:srgbClr val="FFFF00"/>
                </a:solidFill>
                <a:latin typeface="Times New Roman" panose="02020603050405020304" pitchFamily="18" charset="0"/>
                <a:cs typeface="Times New Roman" panose="02020603050405020304" pitchFamily="18" charset="0"/>
              </a:rPr>
              <a:t>/fat32 </a:t>
            </a:r>
          </a:p>
          <a:p>
            <a:pPr marL="0" indent="0">
              <a:buNone/>
            </a:pPr>
            <a:r>
              <a:rPr lang="en-IN" sz="1800" b="1" dirty="0">
                <a:solidFill>
                  <a:srgbClr val="FFFF00"/>
                </a:solidFill>
                <a:latin typeface="Times New Roman" panose="02020603050405020304" pitchFamily="18" charset="0"/>
                <a:cs typeface="Times New Roman" panose="02020603050405020304" pitchFamily="18" charset="0"/>
              </a:rPr>
              <a:t>	$</a:t>
            </a:r>
            <a:r>
              <a:rPr lang="en-IN" sz="1800" b="1" dirty="0" err="1">
                <a:solidFill>
                  <a:srgbClr val="FFFF00"/>
                </a:solidFill>
                <a:latin typeface="Times New Roman" panose="02020603050405020304" pitchFamily="18" charset="0"/>
                <a:cs typeface="Times New Roman" panose="02020603050405020304" pitchFamily="18" charset="0"/>
              </a:rPr>
              <a:t>sudo</a:t>
            </a:r>
            <a:r>
              <a:rPr lang="en-IN" sz="1800" b="1" dirty="0">
                <a:solidFill>
                  <a:srgbClr val="FFFF00"/>
                </a:solidFill>
                <a:latin typeface="Times New Roman" panose="02020603050405020304" pitchFamily="18" charset="0"/>
                <a:cs typeface="Times New Roman" panose="02020603050405020304" pitchFamily="18" charset="0"/>
              </a:rPr>
              <a:t> mount /dev/sdb2 </a:t>
            </a:r>
            <a:r>
              <a:rPr lang="en-IN" sz="1800" b="1" dirty="0" err="1">
                <a:solidFill>
                  <a:srgbClr val="FFFF00"/>
                </a:solidFill>
                <a:latin typeface="Times New Roman" panose="02020603050405020304" pitchFamily="18" charset="0"/>
                <a:cs typeface="Times New Roman" panose="02020603050405020304" pitchFamily="18" charset="0"/>
              </a:rPr>
              <a:t>mnt</a:t>
            </a:r>
            <a:r>
              <a:rPr lang="en-IN" sz="1800" b="1" dirty="0">
                <a:solidFill>
                  <a:srgbClr val="FFFF00"/>
                </a:solidFill>
                <a:latin typeface="Times New Roman" panose="02020603050405020304" pitchFamily="18" charset="0"/>
                <a:cs typeface="Times New Roman" panose="02020603050405020304" pitchFamily="18" charset="0"/>
              </a:rPr>
              <a:t>/ext4 </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NOTE:</a:t>
            </a:r>
            <a:r>
              <a:rPr lang="en-IN" sz="1800" dirty="0">
                <a:latin typeface="Times New Roman" panose="02020603050405020304" pitchFamily="18" charset="0"/>
                <a:cs typeface="Times New Roman" panose="02020603050405020304" pitchFamily="18" charset="0"/>
              </a:rPr>
              <a:t> If you are unable to make the partition through commands then make the </a:t>
            </a:r>
            <a:r>
              <a:rPr lang="en-IN" sz="1800" dirty="0" err="1">
                <a:latin typeface="Times New Roman" panose="02020603050405020304" pitchFamily="18" charset="0"/>
                <a:cs typeface="Times New Roman" panose="02020603050405020304" pitchFamily="18" charset="0"/>
              </a:rPr>
              <a:t>partion</a:t>
            </a:r>
            <a:r>
              <a:rPr lang="en-IN" sz="1800" dirty="0">
                <a:latin typeface="Times New Roman" panose="02020603050405020304" pitchFamily="18" charset="0"/>
                <a:cs typeface="Times New Roman" panose="02020603050405020304" pitchFamily="18" charset="0"/>
              </a:rPr>
              <a:t> manually and directly try to copy remaining files.</a:t>
            </a:r>
          </a:p>
          <a:p>
            <a:pPr marL="0" indent="0">
              <a:buNone/>
            </a:pPr>
            <a:r>
              <a:rPr lang="en-IN" sz="1800" dirty="0">
                <a:latin typeface="Times New Roman" panose="02020603050405020304" pitchFamily="18" charset="0"/>
                <a:cs typeface="Times New Roman" panose="02020603050405020304" pitchFamily="18" charset="0"/>
              </a:rPr>
              <a:t>Next, install the kernel modules onto the SD card:</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834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1FD92A-2A98-BEC1-E6D5-599A61A2AD7C}"/>
              </a:ext>
            </a:extLst>
          </p:cNvPr>
          <p:cNvSpPr txBox="1"/>
          <p:nvPr/>
        </p:nvSpPr>
        <p:spPr>
          <a:xfrm>
            <a:off x="479394" y="381740"/>
            <a:ext cx="11336785" cy="5355312"/>
          </a:xfrm>
          <a:prstGeom prst="rect">
            <a:avLst/>
          </a:prstGeom>
          <a:noFill/>
        </p:spPr>
        <p:txBody>
          <a:bodyPr wrap="square" rtlCol="0">
            <a:spAutoFit/>
          </a:bodyPr>
          <a:lstStyle/>
          <a:p>
            <a:pPr marL="0" indent="0">
              <a:buNone/>
            </a:pPr>
            <a:r>
              <a:rPr lang="en-IN" sz="1800" dirty="0">
                <a:latin typeface="Times New Roman" panose="02020603050405020304" pitchFamily="18" charset="0"/>
                <a:cs typeface="Times New Roman" panose="02020603050405020304" pitchFamily="18" charset="0"/>
              </a:rPr>
              <a:t>for 64-bit:</a:t>
            </a:r>
          </a:p>
          <a:p>
            <a:pPr marL="0" indent="0">
              <a:buNone/>
            </a:pPr>
            <a:r>
              <a:rPr lang="en-IN" sz="1800" b="1" dirty="0">
                <a:latin typeface="Times New Roman" panose="02020603050405020304" pitchFamily="18" charset="0"/>
                <a:cs typeface="Times New Roman" panose="02020603050405020304" pitchFamily="18" charset="0"/>
              </a:rPr>
              <a:t>	</a:t>
            </a:r>
            <a:r>
              <a:rPr lang="en-IN" sz="1800" b="1" dirty="0">
                <a:solidFill>
                  <a:srgbClr val="FFFF00"/>
                </a:solidFill>
                <a:latin typeface="Times New Roman" panose="02020603050405020304" pitchFamily="18" charset="0"/>
                <a:cs typeface="Times New Roman" panose="02020603050405020304" pitchFamily="18" charset="0"/>
              </a:rPr>
              <a:t>$</a:t>
            </a:r>
            <a:r>
              <a:rPr lang="en-IN" sz="1800" b="1" dirty="0" err="1">
                <a:solidFill>
                  <a:srgbClr val="FFFF00"/>
                </a:solidFill>
                <a:latin typeface="Times New Roman" panose="02020603050405020304" pitchFamily="18" charset="0"/>
                <a:cs typeface="Times New Roman" panose="02020603050405020304" pitchFamily="18" charset="0"/>
              </a:rPr>
              <a:t>sudo</a:t>
            </a:r>
            <a:r>
              <a:rPr lang="en-IN" sz="1800" b="1" dirty="0">
                <a:solidFill>
                  <a:srgbClr val="FFFF00"/>
                </a:solidFill>
                <a:latin typeface="Times New Roman" panose="02020603050405020304" pitchFamily="18" charset="0"/>
                <a:cs typeface="Times New Roman" panose="02020603050405020304" pitchFamily="18" charset="0"/>
              </a:rPr>
              <a:t> env PATH=$PATH make ARCH=arm64 CROSS_COMPILE=aarch64-linux-gnueabihf- 		INSTALL_MOD_PATH=</a:t>
            </a:r>
            <a:r>
              <a:rPr lang="en-IN" sz="1800" b="1" dirty="0" err="1">
                <a:solidFill>
                  <a:srgbClr val="FFFF00"/>
                </a:solidFill>
                <a:latin typeface="Times New Roman" panose="02020603050405020304" pitchFamily="18" charset="0"/>
                <a:cs typeface="Times New Roman" panose="02020603050405020304" pitchFamily="18" charset="0"/>
              </a:rPr>
              <a:t>mnt</a:t>
            </a:r>
            <a:r>
              <a:rPr lang="en-IN" sz="1800" b="1" dirty="0">
                <a:solidFill>
                  <a:srgbClr val="FFFF00"/>
                </a:solidFill>
                <a:latin typeface="Times New Roman" panose="02020603050405020304" pitchFamily="18" charset="0"/>
                <a:cs typeface="Times New Roman" panose="02020603050405020304" pitchFamily="18" charset="0"/>
              </a:rPr>
              <a:t>/ext4 </a:t>
            </a:r>
            <a:r>
              <a:rPr lang="en-IN" sz="1800" b="1" dirty="0" err="1">
                <a:solidFill>
                  <a:srgbClr val="FFFF00"/>
                </a:solidFill>
                <a:latin typeface="Times New Roman" panose="02020603050405020304" pitchFamily="18" charset="0"/>
                <a:cs typeface="Times New Roman" panose="02020603050405020304" pitchFamily="18" charset="0"/>
              </a:rPr>
              <a:t>modules_install</a:t>
            </a:r>
            <a:r>
              <a:rPr lang="en-IN" sz="1800" b="1" dirty="0">
                <a:solidFill>
                  <a:srgbClr val="FFFF00"/>
                </a:solidFill>
                <a:latin typeface="Times New Roman" panose="02020603050405020304" pitchFamily="18" charset="0"/>
                <a:cs typeface="Times New Roman" panose="02020603050405020304" pitchFamily="18" charset="0"/>
              </a:rPr>
              <a:t> </a:t>
            </a:r>
          </a:p>
          <a:p>
            <a:pPr marL="0" indent="0">
              <a:buNone/>
            </a:pPr>
            <a:endParaRPr lang="en-IN"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Finally, copy the kernel and Device Tree blobs onto the SD card, making sure to back up your old kernel</a:t>
            </a:r>
          </a:p>
          <a:p>
            <a:endParaRPr lang="en-US"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for 64-bit: </a:t>
            </a: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	</a:t>
            </a:r>
            <a:r>
              <a:rPr lang="en-IN" sz="1800" b="1" dirty="0">
                <a:solidFill>
                  <a:srgbClr val="FFFF00"/>
                </a:solidFill>
                <a:latin typeface="Times New Roman" panose="02020603050405020304" pitchFamily="18" charset="0"/>
                <a:cs typeface="Times New Roman" panose="02020603050405020304" pitchFamily="18" charset="0"/>
              </a:rPr>
              <a:t>$</a:t>
            </a:r>
            <a:r>
              <a:rPr lang="en-IN" sz="1800" b="1" dirty="0" err="1">
                <a:solidFill>
                  <a:srgbClr val="FFFF00"/>
                </a:solidFill>
                <a:latin typeface="Times New Roman" panose="02020603050405020304" pitchFamily="18" charset="0"/>
                <a:cs typeface="Times New Roman" panose="02020603050405020304" pitchFamily="18" charset="0"/>
              </a:rPr>
              <a:t>sudo</a:t>
            </a:r>
            <a:r>
              <a:rPr lang="en-IN" sz="1800" b="1" dirty="0">
                <a:solidFill>
                  <a:srgbClr val="FFFF00"/>
                </a:solidFill>
                <a:latin typeface="Times New Roman" panose="02020603050405020304" pitchFamily="18" charset="0"/>
                <a:cs typeface="Times New Roman" panose="02020603050405020304" pitchFamily="18" charset="0"/>
              </a:rPr>
              <a:t> cp arch/arm/boot/Image </a:t>
            </a:r>
            <a:r>
              <a:rPr lang="en-IN" sz="1800" b="1" dirty="0" err="1">
                <a:solidFill>
                  <a:srgbClr val="FFFF00"/>
                </a:solidFill>
                <a:latin typeface="Times New Roman" panose="02020603050405020304" pitchFamily="18" charset="0"/>
                <a:cs typeface="Times New Roman" panose="02020603050405020304" pitchFamily="18" charset="0"/>
              </a:rPr>
              <a:t>mnt</a:t>
            </a:r>
            <a:r>
              <a:rPr lang="en-IN" sz="1800" b="1" dirty="0">
                <a:solidFill>
                  <a:srgbClr val="FFFF00"/>
                </a:solidFill>
                <a:latin typeface="Times New Roman" panose="02020603050405020304" pitchFamily="18" charset="0"/>
                <a:cs typeface="Times New Roman" panose="02020603050405020304" pitchFamily="18" charset="0"/>
              </a:rPr>
              <a:t>/fat32/$</a:t>
            </a:r>
            <a:r>
              <a:rPr lang="en-IN" sz="1800" b="1" dirty="0" err="1">
                <a:solidFill>
                  <a:srgbClr val="FFFF00"/>
                </a:solidFill>
                <a:latin typeface="Times New Roman" panose="02020603050405020304" pitchFamily="18" charset="0"/>
                <a:cs typeface="Times New Roman" panose="02020603050405020304" pitchFamily="18" charset="0"/>
              </a:rPr>
              <a:t>KERNEL.img</a:t>
            </a:r>
            <a:endParaRPr lang="en-IN" sz="1800" b="1" dirty="0">
              <a:solidFill>
                <a:srgbClr val="FFFF00"/>
              </a:solidFill>
              <a:latin typeface="Times New Roman" panose="02020603050405020304" pitchFamily="18" charset="0"/>
              <a:cs typeface="Times New Roman" panose="02020603050405020304" pitchFamily="18" charset="0"/>
            </a:endParaRPr>
          </a:p>
          <a:p>
            <a:pPr marL="0" indent="0">
              <a:buNone/>
            </a:pPr>
            <a:r>
              <a:rPr lang="en-IN" sz="1800" b="1" dirty="0">
                <a:solidFill>
                  <a:srgbClr val="FFFF00"/>
                </a:solidFill>
                <a:latin typeface="Times New Roman" panose="02020603050405020304" pitchFamily="18" charset="0"/>
                <a:cs typeface="Times New Roman" panose="02020603050405020304" pitchFamily="18" charset="0"/>
              </a:rPr>
              <a:t>	$</a:t>
            </a:r>
            <a:r>
              <a:rPr lang="en-IN" sz="1800" b="1" dirty="0" err="1">
                <a:solidFill>
                  <a:srgbClr val="FFFF00"/>
                </a:solidFill>
                <a:latin typeface="Times New Roman" panose="02020603050405020304" pitchFamily="18" charset="0"/>
                <a:cs typeface="Times New Roman" panose="02020603050405020304" pitchFamily="18" charset="0"/>
              </a:rPr>
              <a:t>sudo</a:t>
            </a:r>
            <a:r>
              <a:rPr lang="en-IN" sz="1800" b="1" dirty="0">
                <a:solidFill>
                  <a:srgbClr val="FFFF00"/>
                </a:solidFill>
                <a:latin typeface="Times New Roman" panose="02020603050405020304" pitchFamily="18" charset="0"/>
                <a:cs typeface="Times New Roman" panose="02020603050405020304" pitchFamily="18" charset="0"/>
              </a:rPr>
              <a:t> cp arch/arm/boot/</a:t>
            </a:r>
            <a:r>
              <a:rPr lang="en-IN" sz="1800" b="1" dirty="0" err="1">
                <a:solidFill>
                  <a:srgbClr val="FFFF00"/>
                </a:solidFill>
                <a:latin typeface="Times New Roman" panose="02020603050405020304" pitchFamily="18" charset="0"/>
                <a:cs typeface="Times New Roman" panose="02020603050405020304" pitchFamily="18" charset="0"/>
              </a:rPr>
              <a:t>dts</a:t>
            </a:r>
            <a:r>
              <a:rPr lang="en-IN" sz="1800" b="1" dirty="0">
                <a:solidFill>
                  <a:srgbClr val="FFFF00"/>
                </a:solidFill>
                <a:latin typeface="Times New Roman" panose="02020603050405020304" pitchFamily="18" charset="0"/>
                <a:cs typeface="Times New Roman" panose="02020603050405020304" pitchFamily="18" charset="0"/>
              </a:rPr>
              <a:t>/*.</a:t>
            </a:r>
            <a:r>
              <a:rPr lang="en-IN" sz="1800" b="1" dirty="0" err="1">
                <a:solidFill>
                  <a:srgbClr val="FFFF00"/>
                </a:solidFill>
                <a:latin typeface="Times New Roman" panose="02020603050405020304" pitchFamily="18" charset="0"/>
                <a:cs typeface="Times New Roman" panose="02020603050405020304" pitchFamily="18" charset="0"/>
              </a:rPr>
              <a:t>dtb</a:t>
            </a:r>
            <a:r>
              <a:rPr lang="en-IN" sz="1800" b="1" dirty="0">
                <a:solidFill>
                  <a:srgbClr val="FFFF00"/>
                </a:solidFill>
                <a:latin typeface="Times New Roman" panose="02020603050405020304" pitchFamily="18" charset="0"/>
                <a:cs typeface="Times New Roman" panose="02020603050405020304" pitchFamily="18" charset="0"/>
              </a:rPr>
              <a:t> </a:t>
            </a:r>
            <a:r>
              <a:rPr lang="en-IN" sz="1800" b="1" dirty="0" err="1">
                <a:solidFill>
                  <a:srgbClr val="FFFF00"/>
                </a:solidFill>
                <a:latin typeface="Times New Roman" panose="02020603050405020304" pitchFamily="18" charset="0"/>
                <a:cs typeface="Times New Roman" panose="02020603050405020304" pitchFamily="18" charset="0"/>
              </a:rPr>
              <a:t>mnt</a:t>
            </a:r>
            <a:r>
              <a:rPr lang="en-IN" sz="1800" b="1" dirty="0">
                <a:solidFill>
                  <a:srgbClr val="FFFF00"/>
                </a:solidFill>
                <a:latin typeface="Times New Roman" panose="02020603050405020304" pitchFamily="18" charset="0"/>
                <a:cs typeface="Times New Roman" panose="02020603050405020304" pitchFamily="18" charset="0"/>
              </a:rPr>
              <a:t>/fat32/ </a:t>
            </a:r>
          </a:p>
          <a:p>
            <a:pPr marL="0" indent="0">
              <a:buNone/>
            </a:pPr>
            <a:r>
              <a:rPr lang="en-IN" sz="1800" b="1" dirty="0">
                <a:solidFill>
                  <a:srgbClr val="FFFF00"/>
                </a:solidFill>
                <a:latin typeface="Times New Roman" panose="02020603050405020304" pitchFamily="18" charset="0"/>
                <a:cs typeface="Times New Roman" panose="02020603050405020304" pitchFamily="18" charset="0"/>
              </a:rPr>
              <a:t>	$</a:t>
            </a:r>
            <a:r>
              <a:rPr lang="en-IN" sz="1800" b="1" dirty="0" err="1">
                <a:solidFill>
                  <a:srgbClr val="FFFF00"/>
                </a:solidFill>
                <a:latin typeface="Times New Roman" panose="02020603050405020304" pitchFamily="18" charset="0"/>
                <a:cs typeface="Times New Roman" panose="02020603050405020304" pitchFamily="18" charset="0"/>
              </a:rPr>
              <a:t>sudo</a:t>
            </a:r>
            <a:r>
              <a:rPr lang="en-IN" sz="1800" b="1" dirty="0">
                <a:solidFill>
                  <a:srgbClr val="FFFF00"/>
                </a:solidFill>
                <a:latin typeface="Times New Roman" panose="02020603050405020304" pitchFamily="18" charset="0"/>
                <a:cs typeface="Times New Roman" panose="02020603050405020304" pitchFamily="18" charset="0"/>
              </a:rPr>
              <a:t> cp arch/arm/boot/</a:t>
            </a:r>
            <a:r>
              <a:rPr lang="en-IN" sz="1800" b="1" dirty="0" err="1">
                <a:solidFill>
                  <a:srgbClr val="FFFF00"/>
                </a:solidFill>
                <a:latin typeface="Times New Roman" panose="02020603050405020304" pitchFamily="18" charset="0"/>
                <a:cs typeface="Times New Roman" panose="02020603050405020304" pitchFamily="18" charset="0"/>
              </a:rPr>
              <a:t>dts</a:t>
            </a:r>
            <a:r>
              <a:rPr lang="en-IN" sz="1800" b="1" dirty="0">
                <a:solidFill>
                  <a:srgbClr val="FFFF00"/>
                </a:solidFill>
                <a:latin typeface="Times New Roman" panose="02020603050405020304" pitchFamily="18" charset="0"/>
                <a:cs typeface="Times New Roman" panose="02020603050405020304" pitchFamily="18" charset="0"/>
              </a:rPr>
              <a:t>/overlays/*.</a:t>
            </a:r>
            <a:r>
              <a:rPr lang="en-IN" sz="1800" b="1" dirty="0" err="1">
                <a:solidFill>
                  <a:srgbClr val="FFFF00"/>
                </a:solidFill>
                <a:latin typeface="Times New Roman" panose="02020603050405020304" pitchFamily="18" charset="0"/>
                <a:cs typeface="Times New Roman" panose="02020603050405020304" pitchFamily="18" charset="0"/>
              </a:rPr>
              <a:t>dtb</a:t>
            </a:r>
            <a:r>
              <a:rPr lang="en-IN" sz="1800" b="1" dirty="0">
                <a:solidFill>
                  <a:srgbClr val="FFFF00"/>
                </a:solidFill>
                <a:latin typeface="Times New Roman" panose="02020603050405020304" pitchFamily="18" charset="0"/>
                <a:cs typeface="Times New Roman" panose="02020603050405020304" pitchFamily="18" charset="0"/>
              </a:rPr>
              <a:t>* </a:t>
            </a:r>
            <a:r>
              <a:rPr lang="en-IN" sz="1800" b="1" dirty="0" err="1">
                <a:solidFill>
                  <a:srgbClr val="FFFF00"/>
                </a:solidFill>
                <a:latin typeface="Times New Roman" panose="02020603050405020304" pitchFamily="18" charset="0"/>
                <a:cs typeface="Times New Roman" panose="02020603050405020304" pitchFamily="18" charset="0"/>
              </a:rPr>
              <a:t>mnt</a:t>
            </a:r>
            <a:r>
              <a:rPr lang="en-IN" sz="1800" b="1" dirty="0">
                <a:solidFill>
                  <a:srgbClr val="FFFF00"/>
                </a:solidFill>
                <a:latin typeface="Times New Roman" panose="02020603050405020304" pitchFamily="18" charset="0"/>
                <a:cs typeface="Times New Roman" panose="02020603050405020304" pitchFamily="18" charset="0"/>
              </a:rPr>
              <a:t>/fat32/overlays/ </a:t>
            </a:r>
          </a:p>
          <a:p>
            <a:pPr marL="0" indent="0">
              <a:buNone/>
            </a:pPr>
            <a:r>
              <a:rPr lang="en-IN" sz="1800" b="1" dirty="0">
                <a:solidFill>
                  <a:srgbClr val="FFFF00"/>
                </a:solidFill>
                <a:latin typeface="Times New Roman" panose="02020603050405020304" pitchFamily="18" charset="0"/>
                <a:cs typeface="Times New Roman" panose="02020603050405020304" pitchFamily="18" charset="0"/>
              </a:rPr>
              <a:t>	$</a:t>
            </a:r>
            <a:r>
              <a:rPr lang="en-IN" sz="1800" b="1" dirty="0" err="1">
                <a:solidFill>
                  <a:srgbClr val="FFFF00"/>
                </a:solidFill>
                <a:latin typeface="Times New Roman" panose="02020603050405020304" pitchFamily="18" charset="0"/>
                <a:cs typeface="Times New Roman" panose="02020603050405020304" pitchFamily="18" charset="0"/>
              </a:rPr>
              <a:t>sudo</a:t>
            </a:r>
            <a:r>
              <a:rPr lang="en-IN" sz="1800" b="1" dirty="0">
                <a:solidFill>
                  <a:srgbClr val="FFFF00"/>
                </a:solidFill>
                <a:latin typeface="Times New Roman" panose="02020603050405020304" pitchFamily="18" charset="0"/>
                <a:cs typeface="Times New Roman" panose="02020603050405020304" pitchFamily="18" charset="0"/>
              </a:rPr>
              <a:t> cp arch/arm/boot/</a:t>
            </a:r>
            <a:r>
              <a:rPr lang="en-IN" sz="1800" b="1" dirty="0" err="1">
                <a:solidFill>
                  <a:srgbClr val="FFFF00"/>
                </a:solidFill>
                <a:latin typeface="Times New Roman" panose="02020603050405020304" pitchFamily="18" charset="0"/>
                <a:cs typeface="Times New Roman" panose="02020603050405020304" pitchFamily="18" charset="0"/>
              </a:rPr>
              <a:t>dts</a:t>
            </a:r>
            <a:r>
              <a:rPr lang="en-IN" sz="1800" b="1" dirty="0">
                <a:solidFill>
                  <a:srgbClr val="FFFF00"/>
                </a:solidFill>
                <a:latin typeface="Times New Roman" panose="02020603050405020304" pitchFamily="18" charset="0"/>
                <a:cs typeface="Times New Roman" panose="02020603050405020304" pitchFamily="18" charset="0"/>
              </a:rPr>
              <a:t>/overlays/README </a:t>
            </a:r>
            <a:r>
              <a:rPr lang="en-IN" sz="1800" b="1" dirty="0" err="1">
                <a:solidFill>
                  <a:srgbClr val="FFFF00"/>
                </a:solidFill>
                <a:latin typeface="Times New Roman" panose="02020603050405020304" pitchFamily="18" charset="0"/>
                <a:cs typeface="Times New Roman" panose="02020603050405020304" pitchFamily="18" charset="0"/>
              </a:rPr>
              <a:t>mnt</a:t>
            </a:r>
            <a:r>
              <a:rPr lang="en-IN" sz="1800" b="1" dirty="0">
                <a:solidFill>
                  <a:srgbClr val="FFFF00"/>
                </a:solidFill>
                <a:latin typeface="Times New Roman" panose="02020603050405020304" pitchFamily="18" charset="0"/>
                <a:cs typeface="Times New Roman" panose="02020603050405020304" pitchFamily="18" charset="0"/>
              </a:rPr>
              <a:t>/fat32/overlays</a:t>
            </a:r>
            <a:r>
              <a:rPr lang="en-IN" sz="1800" b="1"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NOTE:</a:t>
            </a:r>
            <a:r>
              <a:rPr lang="en-IN" sz="1800" dirty="0">
                <a:latin typeface="Times New Roman" panose="02020603050405020304" pitchFamily="18" charset="0"/>
                <a:cs typeface="Times New Roman" panose="02020603050405020304" pitchFamily="18" charset="0"/>
              </a:rPr>
              <a:t> The process is same for all the remaining board</a:t>
            </a: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1324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2538-F5C8-E924-DE27-C756EAF375B3}"/>
              </a:ext>
            </a:extLst>
          </p:cNvPr>
          <p:cNvSpPr>
            <a:spLocks noGrp="1"/>
          </p:cNvSpPr>
          <p:nvPr>
            <p:ph type="title"/>
          </p:nvPr>
        </p:nvSpPr>
        <p:spPr>
          <a:xfrm>
            <a:off x="685801" y="858982"/>
            <a:ext cx="10564090" cy="1456267"/>
          </a:xfrm>
        </p:spPr>
        <p:txBody>
          <a:bodyPr/>
          <a:lstStyle/>
          <a:p>
            <a:r>
              <a:rPr lang="en-IN" dirty="0">
                <a:solidFill>
                  <a:srgbClr val="FFFF00"/>
                </a:solidFill>
                <a:latin typeface="Times New Roman" panose="02020603050405020304" pitchFamily="18" charset="0"/>
                <a:cs typeface="Times New Roman" panose="02020603050405020304" pitchFamily="18" charset="0"/>
              </a:rPr>
              <a:t>Building Kernel image using </a:t>
            </a:r>
            <a:r>
              <a:rPr lang="en-IN" dirty="0" err="1">
                <a:solidFill>
                  <a:srgbClr val="FFFF00"/>
                </a:solidFill>
                <a:latin typeface="Times New Roman" panose="02020603050405020304" pitchFamily="18" charset="0"/>
                <a:cs typeface="Times New Roman" panose="02020603050405020304" pitchFamily="18" charset="0"/>
              </a:rPr>
              <a:t>buildroot</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DD6923-9674-E01A-D9F5-A1BF6527BCE4}"/>
              </a:ext>
            </a:extLst>
          </p:cNvPr>
          <p:cNvSpPr>
            <a:spLocks noGrp="1"/>
          </p:cNvSpPr>
          <p:nvPr>
            <p:ph idx="1"/>
          </p:nvPr>
        </p:nvSpPr>
        <p:spPr/>
        <p:txBody>
          <a:bodyPr>
            <a:normAutofit fontScale="92500" lnSpcReduction="10000"/>
          </a:bodyPr>
          <a:lstStyle/>
          <a:p>
            <a:r>
              <a:rPr lang="en-IN" sz="2000" dirty="0">
                <a:latin typeface="Times New Roman" panose="02020603050405020304" pitchFamily="18" charset="0"/>
                <a:cs typeface="Times New Roman" panose="02020603050405020304" pitchFamily="18" charset="0"/>
              </a:rPr>
              <a:t>Download </a:t>
            </a:r>
            <a:r>
              <a:rPr lang="en-IN" sz="2000" dirty="0" err="1">
                <a:latin typeface="Times New Roman" panose="02020603050405020304" pitchFamily="18" charset="0"/>
                <a:cs typeface="Times New Roman" panose="02020603050405020304" pitchFamily="18" charset="0"/>
              </a:rPr>
              <a:t>buildroot</a:t>
            </a:r>
            <a:r>
              <a:rPr lang="en-IN" sz="2000" dirty="0">
                <a:latin typeface="Times New Roman" panose="02020603050405020304" pitchFamily="18" charset="0"/>
                <a:cs typeface="Times New Roman" panose="02020603050405020304" pitchFamily="18" charset="0"/>
              </a:rPr>
              <a:t> from vendors website or bulidroot.org.</a:t>
            </a:r>
          </a:p>
          <a:p>
            <a:r>
              <a:rPr lang="en-IN" sz="2000" dirty="0">
                <a:latin typeface="Times New Roman" panose="02020603050405020304" pitchFamily="18" charset="0"/>
                <a:cs typeface="Times New Roman" panose="02020603050405020304" pitchFamily="18" charset="0"/>
              </a:rPr>
              <a:t>Extract the zip file.</a:t>
            </a:r>
          </a:p>
          <a:p>
            <a:r>
              <a:rPr lang="en-IN" sz="2000" dirty="0">
                <a:latin typeface="Times New Roman" panose="02020603050405020304" pitchFamily="18" charset="0"/>
                <a:cs typeface="Times New Roman" panose="02020603050405020304" pitchFamily="18" charset="0"/>
              </a:rPr>
              <a:t>Go to config folder , in that select the board configuration.</a:t>
            </a:r>
          </a:p>
          <a:p>
            <a:r>
              <a:rPr lang="en-IN" sz="2000" dirty="0">
                <a:latin typeface="Times New Roman" panose="02020603050405020304" pitchFamily="18" charset="0"/>
                <a:cs typeface="Times New Roman" panose="02020603050405020304" pitchFamily="18" charset="0"/>
              </a:rPr>
              <a:t>Now generate the .config file for the target board , for that use below commands</a:t>
            </a:r>
          </a:p>
          <a:p>
            <a:pPr marL="0" indent="0">
              <a:buNone/>
            </a:pPr>
            <a:r>
              <a:rPr lang="en-IN" sz="2000" dirty="0">
                <a:latin typeface="Times New Roman" panose="02020603050405020304" pitchFamily="18" charset="0"/>
                <a:cs typeface="Times New Roman" panose="02020603050405020304" pitchFamily="18" charset="0"/>
              </a:rPr>
              <a:t>	</a:t>
            </a:r>
            <a:r>
              <a:rPr lang="en-IN" sz="2000" b="1" dirty="0">
                <a:solidFill>
                  <a:srgbClr val="FFFF00"/>
                </a:solidFill>
                <a:latin typeface="Times New Roman" panose="02020603050405020304" pitchFamily="18" charset="0"/>
                <a:cs typeface="Times New Roman" panose="02020603050405020304" pitchFamily="18" charset="0"/>
              </a:rPr>
              <a:t>$make &lt;board name&gt;</a:t>
            </a:r>
          </a:p>
          <a:p>
            <a:r>
              <a:rPr lang="en-IN" sz="2000" dirty="0">
                <a:latin typeface="Times New Roman" panose="02020603050405020304" pitchFamily="18" charset="0"/>
                <a:cs typeface="Times New Roman" panose="02020603050405020304" pitchFamily="18" charset="0"/>
              </a:rPr>
              <a:t>If you want to add any extra modules use below command and make the changes as per your requirement.</a:t>
            </a:r>
          </a:p>
          <a:p>
            <a:pPr marL="0" indent="0">
              <a:buNone/>
            </a:pPr>
            <a:r>
              <a:rPr lang="en-IN" sz="2000" dirty="0">
                <a:latin typeface="Times New Roman" panose="02020603050405020304" pitchFamily="18" charset="0"/>
                <a:cs typeface="Times New Roman" panose="02020603050405020304" pitchFamily="18" charset="0"/>
              </a:rPr>
              <a:t>	</a:t>
            </a:r>
            <a:r>
              <a:rPr lang="en-IN" sz="2000" b="1" dirty="0">
                <a:solidFill>
                  <a:srgbClr val="FFFF00"/>
                </a:solidFill>
                <a:latin typeface="Times New Roman" panose="02020603050405020304" pitchFamily="18" charset="0"/>
                <a:cs typeface="Times New Roman" panose="02020603050405020304" pitchFamily="18" charset="0"/>
              </a:rPr>
              <a:t>$make </a:t>
            </a:r>
            <a:r>
              <a:rPr lang="en-IN" sz="2000" b="1" dirty="0" err="1">
                <a:solidFill>
                  <a:srgbClr val="FFFF00"/>
                </a:solidFill>
                <a:latin typeface="Times New Roman" panose="02020603050405020304" pitchFamily="18" charset="0"/>
                <a:cs typeface="Times New Roman" panose="02020603050405020304" pitchFamily="18" charset="0"/>
              </a:rPr>
              <a:t>menuconfig</a:t>
            </a:r>
            <a:r>
              <a:rPr lang="en-IN" sz="2000" dirty="0">
                <a:solidFill>
                  <a:srgbClr val="FFFF00"/>
                </a:solidFill>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Now run make command , this will generate </a:t>
            </a:r>
            <a:r>
              <a:rPr lang="en-IN" sz="2000" dirty="0" err="1">
                <a:latin typeface="Times New Roman" panose="02020603050405020304" pitchFamily="18" charset="0"/>
                <a:cs typeface="Times New Roman" panose="02020603050405020304" pitchFamily="18" charset="0"/>
              </a:rPr>
              <a:t>sdcard.img</a:t>
            </a:r>
            <a:r>
              <a:rPr lang="en-IN" sz="2000" dirty="0">
                <a:latin typeface="Times New Roman" panose="02020603050405020304" pitchFamily="18" charset="0"/>
                <a:cs typeface="Times New Roman" panose="02020603050405020304" pitchFamily="18" charset="0"/>
              </a:rPr>
              <a:t> , tool chains , kernel headers and other required packages.</a:t>
            </a:r>
          </a:p>
        </p:txBody>
      </p:sp>
    </p:spTree>
    <p:extLst>
      <p:ext uri="{BB962C8B-B14F-4D97-AF65-F5344CB8AC3E}">
        <p14:creationId xmlns:p14="http://schemas.microsoft.com/office/powerpoint/2010/main" val="29699524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0BE5AB-69BF-0CA9-DF3D-E474873603DE}"/>
              </a:ext>
            </a:extLst>
          </p:cNvPr>
          <p:cNvSpPr>
            <a:spLocks noGrp="1"/>
          </p:cNvSpPr>
          <p:nvPr>
            <p:ph idx="1"/>
          </p:nvPr>
        </p:nvSpPr>
        <p:spPr>
          <a:xfrm>
            <a:off x="304801" y="331694"/>
            <a:ext cx="11546540" cy="6248400"/>
          </a:xfrm>
        </p:spPr>
        <p:txBody>
          <a:bodyPr>
            <a:normAutofit lnSpcReduction="10000"/>
          </a:bodyPr>
          <a:lstStyle/>
          <a:p>
            <a:r>
              <a:rPr lang="en-IN" sz="2000" dirty="0">
                <a:latin typeface="Times New Roman" panose="02020603050405020304" pitchFamily="18" charset="0"/>
                <a:cs typeface="Times New Roman" panose="02020603050405020304" pitchFamily="18" charset="0"/>
              </a:rPr>
              <a:t>Now you have to dump the </a:t>
            </a:r>
            <a:r>
              <a:rPr lang="en-IN" sz="2000" dirty="0" err="1">
                <a:latin typeface="Times New Roman" panose="02020603050405020304" pitchFamily="18" charset="0"/>
                <a:cs typeface="Times New Roman" panose="02020603050405020304" pitchFamily="18" charset="0"/>
              </a:rPr>
              <a:t>sdcard.img</a:t>
            </a:r>
            <a:r>
              <a:rPr lang="en-IN" sz="2000" dirty="0">
                <a:latin typeface="Times New Roman" panose="02020603050405020304" pitchFamily="18" charset="0"/>
                <a:cs typeface="Times New Roman" panose="02020603050405020304" pitchFamily="18" charset="0"/>
              </a:rPr>
              <a:t> into your target board.</a:t>
            </a:r>
          </a:p>
          <a:p>
            <a:r>
              <a:rPr lang="en-IN" sz="2000" dirty="0">
                <a:latin typeface="Times New Roman" panose="02020603050405020304" pitchFamily="18" charset="0"/>
                <a:cs typeface="Times New Roman" panose="02020603050405020304" pitchFamily="18" charset="0"/>
              </a:rPr>
              <a:t>Now you have to generate the binaries of the files which you want to run on the target board.</a:t>
            </a:r>
          </a:p>
          <a:p>
            <a:r>
              <a:rPr lang="en-IN" sz="2000" dirty="0">
                <a:latin typeface="Times New Roman" panose="02020603050405020304" pitchFamily="18" charset="0"/>
                <a:cs typeface="Times New Roman" panose="02020603050405020304" pitchFamily="18" charset="0"/>
              </a:rPr>
              <a:t>For generating the binaries use above cross chain set up methods.</a:t>
            </a:r>
          </a:p>
          <a:p>
            <a:r>
              <a:rPr lang="en-IN" sz="2000" dirty="0">
                <a:latin typeface="Times New Roman" panose="02020603050405020304" pitchFamily="18" charset="0"/>
                <a:cs typeface="Times New Roman" panose="02020603050405020304" pitchFamily="18" charset="0"/>
              </a:rPr>
              <a:t>Now copy the binaries into any external file like pen drive and insert it to the target board.</a:t>
            </a:r>
          </a:p>
          <a:p>
            <a:r>
              <a:rPr lang="en-IN" sz="2000" dirty="0">
                <a:latin typeface="Times New Roman" panose="02020603050405020304" pitchFamily="18" charset="0"/>
                <a:cs typeface="Times New Roman" panose="02020603050405020304" pitchFamily="18" charset="0"/>
              </a:rPr>
              <a:t>Initially the external device will not be mounted , so u have to mount to for that use below command</a:t>
            </a:r>
          </a:p>
          <a:p>
            <a:pPr marL="0" indent="0">
              <a:buNone/>
            </a:pPr>
            <a:r>
              <a:rPr lang="en-IN" sz="2000" dirty="0">
                <a:latin typeface="Times New Roman" panose="02020603050405020304" pitchFamily="18" charset="0"/>
                <a:cs typeface="Times New Roman" panose="02020603050405020304" pitchFamily="18" charset="0"/>
              </a:rPr>
              <a:t>	</a:t>
            </a:r>
            <a:r>
              <a:rPr lang="en-IN" sz="2000" b="1" dirty="0">
                <a:solidFill>
                  <a:srgbClr val="FFFF00"/>
                </a:solidFill>
                <a:latin typeface="Times New Roman" panose="02020603050405020304" pitchFamily="18" charset="0"/>
                <a:cs typeface="Times New Roman" panose="02020603050405020304" pitchFamily="18" charset="0"/>
              </a:rPr>
              <a:t>$mount /dev/sda1 /media</a:t>
            </a:r>
          </a:p>
          <a:p>
            <a:r>
              <a:rPr lang="en-IN" sz="2000" dirty="0">
                <a:latin typeface="Times New Roman" panose="02020603050405020304" pitchFamily="18" charset="0"/>
                <a:cs typeface="Times New Roman" panose="02020603050405020304" pitchFamily="18" charset="0"/>
              </a:rPr>
              <a:t>Till now we have gone through with  series of steps like generating the kernel image for a target board , </a:t>
            </a:r>
            <a:r>
              <a:rPr lang="en-IN" sz="2000" dirty="0" err="1">
                <a:latin typeface="Times New Roman" panose="02020603050405020304" pitchFamily="18" charset="0"/>
                <a:cs typeface="Times New Roman" panose="02020603050405020304" pitchFamily="18" charset="0"/>
              </a:rPr>
              <a:t>sd</a:t>
            </a:r>
            <a:r>
              <a:rPr lang="en-IN" sz="2000" dirty="0">
                <a:latin typeface="Times New Roman" panose="02020603050405020304" pitchFamily="18" charset="0"/>
                <a:cs typeface="Times New Roman" panose="02020603050405020304" pitchFamily="18" charset="0"/>
              </a:rPr>
              <a:t> image using build root , binaries and so on.</a:t>
            </a:r>
          </a:p>
          <a:p>
            <a:r>
              <a:rPr lang="en-IN" sz="2000" dirty="0">
                <a:latin typeface="Times New Roman" panose="02020603050405020304" pitchFamily="18" charset="0"/>
                <a:cs typeface="Times New Roman" panose="02020603050405020304" pitchFamily="18" charset="0"/>
              </a:rPr>
              <a:t>Meanwhile lets go forward with the workspace </a:t>
            </a:r>
          </a:p>
          <a:p>
            <a:r>
              <a:rPr lang="en-IN" sz="2000" dirty="0">
                <a:latin typeface="Times New Roman" panose="02020603050405020304" pitchFamily="18" charset="0"/>
                <a:cs typeface="Times New Roman" panose="02020603050405020304" pitchFamily="18" charset="0"/>
              </a:rPr>
              <a:t>If your board has HDMI support use connect a monitor to your target board directly .</a:t>
            </a:r>
          </a:p>
          <a:p>
            <a:r>
              <a:rPr lang="en-IN" sz="2000" dirty="0">
                <a:latin typeface="Times New Roman" panose="02020603050405020304" pitchFamily="18" charset="0"/>
                <a:cs typeface="Times New Roman" panose="02020603050405020304" pitchFamily="18" charset="0"/>
              </a:rPr>
              <a:t>Or else there are some essential tools. </a:t>
            </a:r>
          </a:p>
          <a:p>
            <a:r>
              <a:rPr lang="en-IN" sz="2000" dirty="0">
                <a:latin typeface="Times New Roman" panose="02020603050405020304" pitchFamily="18" charset="0"/>
                <a:cs typeface="Times New Roman" panose="02020603050405020304" pitchFamily="18" charset="0"/>
              </a:rPr>
              <a:t>An essential tool for the embedded development for serial line </a:t>
            </a:r>
            <a:r>
              <a:rPr lang="en-IN" sz="2000" dirty="0" err="1">
                <a:latin typeface="Times New Roman" panose="02020603050405020304" pitchFamily="18" charset="0"/>
                <a:cs typeface="Times New Roman" panose="02020603050405020304" pitchFamily="18" charset="0"/>
              </a:rPr>
              <a:t>communation</a:t>
            </a:r>
            <a:r>
              <a:rPr lang="en-IN" sz="2000" dirty="0">
                <a:latin typeface="Times New Roman" panose="02020603050405020304" pitchFamily="18" charset="0"/>
                <a:cs typeface="Times New Roman" panose="02020603050405020304" pitchFamily="18" charset="0"/>
              </a:rPr>
              <a:t> like hyper terminal in windows.</a:t>
            </a:r>
          </a:p>
          <a:p>
            <a:r>
              <a:rPr lang="en-IN" sz="2000" dirty="0">
                <a:latin typeface="Times New Roman" panose="02020603050405020304" pitchFamily="18" charset="0"/>
                <a:cs typeface="Times New Roman" panose="02020603050405020304" pitchFamily="18" charset="0"/>
              </a:rPr>
              <a:t>They are multiple option available in linux: minicom , putty , </a:t>
            </a:r>
            <a:r>
              <a:rPr lang="en-IN" sz="2000" dirty="0" err="1">
                <a:latin typeface="Times New Roman" panose="02020603050405020304" pitchFamily="18" charset="0"/>
                <a:cs typeface="Times New Roman" panose="02020603050405020304" pitchFamily="18" charset="0"/>
              </a:rPr>
              <a:t>picocom</a:t>
            </a:r>
            <a:r>
              <a:rPr lang="en-IN" sz="2000" dirty="0">
                <a:latin typeface="Times New Roman" panose="02020603050405020304" pitchFamily="18" charset="0"/>
                <a:cs typeface="Times New Roman" panose="02020603050405020304" pitchFamily="18" charset="0"/>
              </a:rPr>
              <a:t> etc.</a:t>
            </a:r>
          </a:p>
          <a:p>
            <a:r>
              <a:rPr lang="en-IN" sz="2000" dirty="0">
                <a:latin typeface="Times New Roman" panose="02020603050405020304" pitchFamily="18" charset="0"/>
                <a:cs typeface="Times New Roman" panose="02020603050405020304" pitchFamily="18" charset="0"/>
              </a:rPr>
              <a:t>You download them form third party vendors website or you can use the command </a:t>
            </a:r>
          </a:p>
          <a:p>
            <a:pPr marL="0" indent="0">
              <a:buNone/>
            </a:pPr>
            <a:r>
              <a:rPr lang="en-IN" sz="2000" dirty="0">
                <a:latin typeface="Times New Roman" panose="02020603050405020304" pitchFamily="18" charset="0"/>
                <a:cs typeface="Times New Roman" panose="02020603050405020304" pitchFamily="18" charset="0"/>
              </a:rPr>
              <a:t>	</a:t>
            </a:r>
            <a:r>
              <a:rPr lang="en-IN" sz="2000" b="1" dirty="0">
                <a:solidFill>
                  <a:srgbClr val="FFFF00"/>
                </a:solidFill>
                <a:latin typeface="Times New Roman" panose="02020603050405020304" pitchFamily="18" charset="0"/>
                <a:cs typeface="Times New Roman" panose="02020603050405020304" pitchFamily="18" charset="0"/>
              </a:rPr>
              <a:t>$sudo apt install minicom</a:t>
            </a:r>
          </a:p>
        </p:txBody>
      </p:sp>
    </p:spTree>
    <p:extLst>
      <p:ext uri="{BB962C8B-B14F-4D97-AF65-F5344CB8AC3E}">
        <p14:creationId xmlns:p14="http://schemas.microsoft.com/office/powerpoint/2010/main" val="35504914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6D6C-E124-2232-0E51-1A4C115171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F3707B1-5736-B2A2-29FB-C33DA4602301}"/>
              </a:ext>
            </a:extLst>
          </p:cNvPr>
          <p:cNvSpPr>
            <a:spLocks noGrp="1"/>
          </p:cNvSpPr>
          <p:nvPr>
            <p:ph idx="1"/>
          </p:nvPr>
        </p:nvSpPr>
        <p:spPr/>
        <p:txBody>
          <a:bodyPr>
            <a:normAutofit/>
          </a:bodyPr>
          <a:lstStyle/>
          <a:p>
            <a:r>
              <a:rPr lang="en-IN" sz="2000" dirty="0">
                <a:solidFill>
                  <a:srgbClr val="FFFF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https://bootlin.com/docs/</a:t>
            </a:r>
            <a:endParaRPr lang="en-IN" sz="2000" dirty="0">
              <a:solidFill>
                <a:srgbClr val="FFFF00"/>
              </a:solidFill>
              <a:latin typeface="Times New Roman" panose="02020603050405020304" pitchFamily="18" charset="0"/>
              <a:cs typeface="Times New Roman" panose="02020603050405020304" pitchFamily="18" charset="0"/>
            </a:endParaRPr>
          </a:p>
          <a:p>
            <a:r>
              <a:rPr lang="en-IN" sz="2000" dirty="0">
                <a:solidFill>
                  <a:srgbClr val="FFFF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https://embetronicx.com/</a:t>
            </a:r>
            <a:endParaRPr lang="en-IN" sz="2000" dirty="0">
              <a:solidFill>
                <a:srgbClr val="FFFF00"/>
              </a:solidFill>
              <a:latin typeface="Times New Roman" panose="02020603050405020304" pitchFamily="18" charset="0"/>
              <a:cs typeface="Times New Roman" panose="02020603050405020304" pitchFamily="18" charset="0"/>
            </a:endParaRPr>
          </a:p>
          <a:p>
            <a:r>
              <a:rPr lang="en-IN" sz="2000" dirty="0">
                <a:solidFill>
                  <a:srgbClr val="FFFF0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https://buildroot.org/</a:t>
            </a:r>
            <a:endParaRPr lang="en-IN" sz="2000" dirty="0">
              <a:solidFill>
                <a:srgbClr val="FFFF00"/>
              </a:solidFill>
              <a:latin typeface="Times New Roman" panose="02020603050405020304" pitchFamily="18" charset="0"/>
              <a:cs typeface="Times New Roman" panose="02020603050405020304" pitchFamily="18" charset="0"/>
            </a:endParaRPr>
          </a:p>
          <a:p>
            <a:r>
              <a:rPr lang="en-IN" sz="2000" dirty="0" err="1">
                <a:solidFill>
                  <a:srgbClr val="FFFF00"/>
                </a:solidFill>
                <a:latin typeface="Times New Roman" panose="02020603050405020304" pitchFamily="18" charset="0"/>
                <a:cs typeface="Times New Roman" panose="02020603050405020304" pitchFamily="18" charset="0"/>
              </a:rPr>
              <a:t>Armporting</a:t>
            </a:r>
            <a:endParaRPr lang="en-IN" sz="20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13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B2516-F4F7-B4E8-F018-3124732B22F0}"/>
              </a:ext>
            </a:extLst>
          </p:cNvPr>
          <p:cNvSpPr>
            <a:spLocks noGrp="1"/>
          </p:cNvSpPr>
          <p:nvPr>
            <p:ph type="title"/>
          </p:nvPr>
        </p:nvSpPr>
        <p:spPr/>
        <p:txBody>
          <a:bodyPr>
            <a:normAutofit/>
          </a:bodyPr>
          <a:lstStyle/>
          <a:p>
            <a:r>
              <a:rPr lang="en-IN" sz="3200" b="1" dirty="0">
                <a:solidFill>
                  <a:srgbClr val="FFFF00"/>
                </a:solidFill>
                <a:latin typeface="Times New Roman" panose="02020603050405020304" pitchFamily="18" charset="0"/>
                <a:cs typeface="Times New Roman" panose="02020603050405020304" pitchFamily="18" charset="0"/>
              </a:rPr>
              <a:t>inside the Linux kernel</a:t>
            </a:r>
          </a:p>
        </p:txBody>
      </p:sp>
      <p:pic>
        <p:nvPicPr>
          <p:cNvPr id="5" name="Content Placeholder 4">
            <a:extLst>
              <a:ext uri="{FF2B5EF4-FFF2-40B4-BE49-F238E27FC236}">
                <a16:creationId xmlns:a16="http://schemas.microsoft.com/office/drawing/2014/main" id="{66BE5BA4-4561-F161-DD46-020CF7FE1E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9489" y="2655615"/>
            <a:ext cx="5624047" cy="2621507"/>
          </a:xfrm>
        </p:spPr>
      </p:pic>
    </p:spTree>
    <p:extLst>
      <p:ext uri="{BB962C8B-B14F-4D97-AF65-F5344CB8AC3E}">
        <p14:creationId xmlns:p14="http://schemas.microsoft.com/office/powerpoint/2010/main" val="339806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3ADC-0F2F-5C22-F3EF-149A4F3662E3}"/>
              </a:ext>
            </a:extLst>
          </p:cNvPr>
          <p:cNvSpPr>
            <a:spLocks noGrp="1"/>
          </p:cNvSpPr>
          <p:nvPr>
            <p:ph type="title"/>
          </p:nvPr>
        </p:nvSpPr>
        <p:spPr/>
        <p:txBody>
          <a:bodyPr>
            <a:normAutofit/>
          </a:bodyPr>
          <a:lstStyle/>
          <a:p>
            <a:r>
              <a:rPr lang="en-IN" sz="3200" b="1" dirty="0" err="1">
                <a:solidFill>
                  <a:srgbClr val="FFFF00"/>
                </a:solidFill>
                <a:latin typeface="Times New Roman" panose="02020603050405020304" pitchFamily="18" charset="0"/>
                <a:cs typeface="Times New Roman" panose="02020603050405020304" pitchFamily="18" charset="0"/>
              </a:rPr>
              <a:t>linux</a:t>
            </a:r>
            <a:r>
              <a:rPr lang="en-IN" sz="3200" b="1" dirty="0">
                <a:solidFill>
                  <a:srgbClr val="FFFF00"/>
                </a:solidFill>
                <a:latin typeface="Times New Roman" panose="02020603050405020304" pitchFamily="18" charset="0"/>
                <a:cs typeface="Times New Roman" panose="02020603050405020304" pitchFamily="18" charset="0"/>
              </a:rPr>
              <a:t> kernel source code</a:t>
            </a:r>
          </a:p>
        </p:txBody>
      </p:sp>
      <p:sp>
        <p:nvSpPr>
          <p:cNvPr id="3" name="Content Placeholder 2">
            <a:extLst>
              <a:ext uri="{FF2B5EF4-FFF2-40B4-BE49-F238E27FC236}">
                <a16:creationId xmlns:a16="http://schemas.microsoft.com/office/drawing/2014/main" id="{7A22383F-AD5D-E95E-7596-DFCB9391999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mainline versions of the Linux kernel, as released by Torvalds These versions follow the development model of the kernel  They may not contain the latest developments from a specific area yet  A good pick for products development phase </a:t>
            </a:r>
            <a:r>
              <a:rPr lang="en-US" sz="2000" dirty="0">
                <a:solidFill>
                  <a:srgbClr val="FFFF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https://git.kernel.org/pub/scm/linux/kernel/git/torvalds/linux.git</a:t>
            </a:r>
            <a:endParaRPr lang="en-US" sz="2000" dirty="0">
              <a:solidFill>
                <a:srgbClr val="FFFF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kernel sources are available from https://kernel.org/pub/linux/kernel as full </a:t>
            </a:r>
            <a:r>
              <a:rPr lang="en-US" sz="2000" dirty="0" err="1">
                <a:latin typeface="Times New Roman" panose="02020603050405020304" pitchFamily="18" charset="0"/>
                <a:cs typeface="Times New Roman" panose="02020603050405020304" pitchFamily="18" charset="0"/>
              </a:rPr>
              <a:t>tarballs</a:t>
            </a:r>
            <a:r>
              <a:rPr lang="en-US" sz="2000" dirty="0">
                <a:latin typeface="Times New Roman" panose="02020603050405020304" pitchFamily="18" charset="0"/>
                <a:cs typeface="Times New Roman" panose="02020603050405020304" pitchFamily="18" charset="0"/>
              </a:rPr>
              <a:t> (complete kernel sources) and patches (differences between two kernel versions).  </a:t>
            </a:r>
          </a:p>
          <a:p>
            <a:r>
              <a:rPr lang="en-US" sz="2000" dirty="0">
                <a:latin typeface="Times New Roman" panose="02020603050405020304" pitchFamily="18" charset="0"/>
                <a:cs typeface="Times New Roman" panose="02020603050405020304" pitchFamily="18" charset="0"/>
              </a:rPr>
              <a:t>But today the entire open source community has settled in favor of Git Fast, efficient with huge code bases, reliable, open source Incidentally written by Torvalds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28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1484-6F96-D4BC-56FC-D334C12F7315}"/>
              </a:ext>
            </a:extLst>
          </p:cNvPr>
          <p:cNvSpPr>
            <a:spLocks noGrp="1"/>
          </p:cNvSpPr>
          <p:nvPr>
            <p:ph type="title"/>
          </p:nvPr>
        </p:nvSpPr>
        <p:spPr/>
        <p:txBody>
          <a:bodyPr>
            <a:normAutofit/>
          </a:bodyPr>
          <a:lstStyle/>
          <a:p>
            <a:r>
              <a:rPr lang="en-US" sz="3200" b="1" dirty="0">
                <a:solidFill>
                  <a:srgbClr val="FFFF00"/>
                </a:solidFill>
                <a:latin typeface="Times New Roman" panose="02020603050405020304" pitchFamily="18" charset="0"/>
                <a:cs typeface="Times New Roman" panose="02020603050405020304" pitchFamily="18" charset="0"/>
              </a:rPr>
              <a:t>Location of non-official kernel sources</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9FB56A-F524-884F-580B-FE41BFA139F7}"/>
              </a:ext>
            </a:extLst>
          </p:cNvPr>
          <p:cNvSpPr>
            <a:spLocks noGrp="1"/>
          </p:cNvSpPr>
          <p:nvPr>
            <p:ph idx="1"/>
          </p:nvPr>
        </p:nvSpPr>
        <p:spPr/>
        <p:txBody>
          <a:bodyPr>
            <a:normAutofit lnSpcReduction="10000"/>
          </a:bodyPr>
          <a:lstStyle/>
          <a:p>
            <a:pPr>
              <a:lnSpc>
                <a:spcPct val="100000"/>
              </a:lnSpc>
            </a:pPr>
            <a:r>
              <a:rPr lang="en-US" sz="2000" dirty="0">
                <a:latin typeface="Times New Roman" panose="02020603050405020304" pitchFamily="18" charset="0"/>
                <a:cs typeface="Times New Roman" panose="02020603050405020304" pitchFamily="18" charset="0"/>
              </a:rPr>
              <a:t>Many chip vendors supply their own kernel sources </a:t>
            </a:r>
          </a:p>
          <a:p>
            <a:pPr marL="0" indent="0">
              <a:lnSpc>
                <a:spcPct val="100000"/>
              </a:lnSpc>
              <a:buNone/>
            </a:pPr>
            <a:r>
              <a:rPr lang="en-US" sz="2000" dirty="0">
                <a:latin typeface="Times New Roman" panose="02020603050405020304" pitchFamily="18" charset="0"/>
                <a:cs typeface="Times New Roman" panose="02020603050405020304" pitchFamily="18" charset="0"/>
              </a:rPr>
              <a:t>• Focusing on hardware support first • Can have a very important delta with mainline Linux • Sometimes they break support for other platforms/devices without caring </a:t>
            </a:r>
          </a:p>
          <a:p>
            <a:pPr marL="0" indent="0">
              <a:lnSpc>
                <a:spcPct val="100000"/>
              </a:lnSpc>
              <a:buNone/>
            </a:pPr>
            <a:r>
              <a:rPr lang="en-US" sz="2000" dirty="0">
                <a:latin typeface="Times New Roman" panose="02020603050405020304" pitchFamily="18" charset="0"/>
                <a:cs typeface="Times New Roman" panose="02020603050405020304" pitchFamily="18" charset="0"/>
              </a:rPr>
              <a:t>• Useful in early phases only when mainline hasn’t caught up yet (many vendors invest in the   mainline kernel at the same time) </a:t>
            </a:r>
          </a:p>
          <a:p>
            <a:pPr>
              <a:lnSpc>
                <a:spcPct val="100000"/>
              </a:lnSpc>
            </a:pPr>
            <a:r>
              <a:rPr lang="en-US" sz="2000" dirty="0">
                <a:latin typeface="Times New Roman" panose="02020603050405020304" pitchFamily="18" charset="0"/>
                <a:cs typeface="Times New Roman" panose="02020603050405020304" pitchFamily="18" charset="0"/>
              </a:rPr>
              <a:t>Many kernel sub-communities maintain their own kernel, with usually newer but fewer stable features, only for cutting-edge development </a:t>
            </a:r>
          </a:p>
          <a:p>
            <a:pPr marL="0" indent="0">
              <a:lnSpc>
                <a:spcPct val="100000"/>
              </a:lnSpc>
              <a:buNone/>
            </a:pPr>
            <a:r>
              <a:rPr lang="en-US" sz="2000" dirty="0">
                <a:latin typeface="Times New Roman" panose="02020603050405020304" pitchFamily="18" charset="0"/>
                <a:cs typeface="Times New Roman" panose="02020603050405020304" pitchFamily="18" charset="0"/>
              </a:rPr>
              <a:t>• Architecture communities (ARM, MIPS, PowerPC,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 • Device drivers communities (I2C, SPI, USB, PCI, network,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 Other communities (real-time,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635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TM03457444[[fn=Basis]]</Template>
  <TotalTime>1985</TotalTime>
  <Words>5941</Words>
  <Application>Microsoft Office PowerPoint</Application>
  <PresentationFormat>Widescreen</PresentationFormat>
  <Paragraphs>546</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Symbol</vt:lpstr>
      <vt:lpstr>Times New Roman</vt:lpstr>
      <vt:lpstr>Wingdings</vt:lpstr>
      <vt:lpstr>Celestial</vt:lpstr>
      <vt:lpstr>KERNEL COMPILATION</vt:lpstr>
      <vt:lpstr>CONTENTS</vt:lpstr>
      <vt:lpstr>linux kernel</vt:lpstr>
      <vt:lpstr>                                                               Contd…</vt:lpstr>
      <vt:lpstr>Features of linux kernel</vt:lpstr>
      <vt:lpstr>System calls</vt:lpstr>
      <vt:lpstr>inside the Linux kernel</vt:lpstr>
      <vt:lpstr>linux kernel source code</vt:lpstr>
      <vt:lpstr>Location of non-official kernel sources</vt:lpstr>
      <vt:lpstr>Going through Linux sources</vt:lpstr>
      <vt:lpstr>bootlin</vt:lpstr>
      <vt:lpstr>Linux kernel sources structure</vt:lpstr>
      <vt:lpstr>Contd…</vt:lpstr>
      <vt:lpstr>Kernel memory constraints</vt:lpstr>
      <vt:lpstr>Linux kernel licensing</vt:lpstr>
      <vt:lpstr>Proprietary code and the kernel </vt:lpstr>
      <vt:lpstr>Advantages of GPL drivers </vt:lpstr>
      <vt:lpstr>Advantages of mainlining your kernel drivers</vt:lpstr>
      <vt:lpstr>User space device drivers</vt:lpstr>
      <vt:lpstr>Kernel configuration </vt:lpstr>
      <vt:lpstr>Kernel configuration and build system</vt:lpstr>
      <vt:lpstr>Kbuild , Kconfig </vt:lpstr>
      <vt:lpstr>PowerPoint Presentation</vt:lpstr>
      <vt:lpstr>Kernel modules:</vt:lpstr>
      <vt:lpstr>Make menuconfig</vt:lpstr>
      <vt:lpstr>PowerPoint Presentation</vt:lpstr>
      <vt:lpstr>Make</vt:lpstr>
      <vt:lpstr>PowerPoint Presentation</vt:lpstr>
      <vt:lpstr>Make modules:</vt:lpstr>
      <vt:lpstr>Make modules_install:</vt:lpstr>
      <vt:lpstr>Make install: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lsmod</vt:lpstr>
      <vt:lpstr>insmod</vt:lpstr>
      <vt:lpstr>Modinfo</vt:lpstr>
      <vt:lpstr>rmmod</vt:lpstr>
      <vt:lpstr>modprobe</vt:lpstr>
      <vt:lpstr>How to add a module into kernel source code</vt:lpstr>
      <vt:lpstr>PowerPoint Presentation</vt:lpstr>
      <vt:lpstr>PowerPoint Presentation</vt:lpstr>
      <vt:lpstr>Make file</vt:lpstr>
      <vt:lpstr>Kconfig </vt:lpstr>
      <vt:lpstr>PowerPoint Presentation</vt:lpstr>
      <vt:lpstr>Make menuconfig</vt:lpstr>
      <vt:lpstr>Options</vt:lpstr>
      <vt:lpstr>PowerPoint Presentation</vt:lpstr>
      <vt:lpstr>What is compiler?</vt:lpstr>
      <vt:lpstr>PowerPoint Presentation</vt:lpstr>
      <vt:lpstr>PowerPoint Presentation</vt:lpstr>
      <vt:lpstr>PowerPoint Presentation</vt:lpstr>
      <vt:lpstr>Building Kernel for Target board(raspberry pi):</vt:lpstr>
      <vt:lpstr>PowerPoint Presentation</vt:lpstr>
      <vt:lpstr>PowerPoint Presentation</vt:lpstr>
      <vt:lpstr>Building Kernel image using buildroot</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KERNEL COMPILATION</dc:title>
  <dc:creator>sakethram687@outlook.com</dc:creator>
  <cp:lastModifiedBy>sakethram687@outlook.com</cp:lastModifiedBy>
  <cp:revision>99</cp:revision>
  <dcterms:created xsi:type="dcterms:W3CDTF">2023-02-25T09:07:47Z</dcterms:created>
  <dcterms:modified xsi:type="dcterms:W3CDTF">2023-03-01T07:04:15Z</dcterms:modified>
</cp:coreProperties>
</file>