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6" r:id="rId12"/>
    <p:sldId id="267" r:id="rId13"/>
    <p:sldId id="268" r:id="rId14"/>
    <p:sldId id="269" r:id="rId15"/>
    <p:sldId id="283" r:id="rId16"/>
    <p:sldId id="272" r:id="rId17"/>
    <p:sldId id="284" r:id="rId18"/>
    <p:sldId id="274" r:id="rId19"/>
    <p:sldId id="285" r:id="rId20"/>
    <p:sldId id="286" r:id="rId21"/>
    <p:sldId id="281" r:id="rId22"/>
    <p:sldId id="282" r:id="rId23"/>
    <p:sldId id="28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EE8D-E63D-4F15-881F-F8477C3C9AE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F859-FECB-4FBB-A7D3-A7BAFCC1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5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EE8D-E63D-4F15-881F-F8477C3C9AE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F859-FECB-4FBB-A7D3-A7BAFCC1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1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EE8D-E63D-4F15-881F-F8477C3C9AE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F859-FECB-4FBB-A7D3-A7BAFCC1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64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EE8D-E63D-4F15-881F-F8477C3C9AE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F859-FECB-4FBB-A7D3-A7BAFCC1D1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351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EE8D-E63D-4F15-881F-F8477C3C9AE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F859-FECB-4FBB-A7D3-A7BAFCC1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05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EE8D-E63D-4F15-881F-F8477C3C9AE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F859-FECB-4FBB-A7D3-A7BAFCC1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55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EE8D-E63D-4F15-881F-F8477C3C9AE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F859-FECB-4FBB-A7D3-A7BAFCC1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9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EE8D-E63D-4F15-881F-F8477C3C9AE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F859-FECB-4FBB-A7D3-A7BAFCC1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7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EE8D-E63D-4F15-881F-F8477C3C9AE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F859-FECB-4FBB-A7D3-A7BAFCC1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0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EE8D-E63D-4F15-881F-F8477C3C9AE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F859-FECB-4FBB-A7D3-A7BAFCC1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EE8D-E63D-4F15-881F-F8477C3C9AE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F859-FECB-4FBB-A7D3-A7BAFCC1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EE8D-E63D-4F15-881F-F8477C3C9AE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F859-FECB-4FBB-A7D3-A7BAFCC1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0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EE8D-E63D-4F15-881F-F8477C3C9AE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F859-FECB-4FBB-A7D3-A7BAFCC1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EE8D-E63D-4F15-881F-F8477C3C9AE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F859-FECB-4FBB-A7D3-A7BAFCC1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EE8D-E63D-4F15-881F-F8477C3C9AE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F859-FECB-4FBB-A7D3-A7BAFCC1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7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EE8D-E63D-4F15-881F-F8477C3C9AE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F859-FECB-4FBB-A7D3-A7BAFCC1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9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EE8D-E63D-4F15-881F-F8477C3C9AE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F859-FECB-4FBB-A7D3-A7BAFCC1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4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33EE8D-E63D-4F15-881F-F8477C3C9AE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BF859-FECB-4FBB-A7D3-A7BAFCC1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51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36E1-DA94-417E-6CDA-3375A2AB6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418" y="2189258"/>
            <a:ext cx="9809163" cy="1757956"/>
          </a:xfrm>
        </p:spPr>
        <p:txBody>
          <a:bodyPr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MUTEX  AND CONDITION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B15A0-FB13-3C23-8BB0-929B5F974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2601" y="4948830"/>
            <a:ext cx="3725862" cy="128687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	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ANUSHA GAJJELLI		</a:t>
            </a:r>
          </a:p>
        </p:txBody>
      </p:sp>
    </p:spTree>
    <p:extLst>
      <p:ext uri="{BB962C8B-B14F-4D97-AF65-F5344CB8AC3E}">
        <p14:creationId xmlns:p14="http://schemas.microsoft.com/office/powerpoint/2010/main" val="1379667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1202-4084-1B8C-726A-11103089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52" y="101600"/>
            <a:ext cx="10058400" cy="6756400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void* thread_fun1(void* arg)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local, i, loop;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loop=*(int*)arg;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for(i=0;i&lt;loop;i++)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pthread_mutex_lock(&amp;count_mutex);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local=global;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local++;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global=local;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pthread_mutex_unlock(&amp;count_mutex);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void* thread_fun2(void* arg)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local, i, loop;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loop=*(int*)arg;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for(i=0;i&lt;loop;i++)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pthread_mutex_lock(&amp;count_mutex);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local=global;										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2000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local++;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global=local;                                                                                                        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pthread_mutex_unlock(&amp;count_mutex);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25F99B-E2F1-E72E-4350-04A9FB47D16A}"/>
              </a:ext>
            </a:extLst>
          </p:cNvPr>
          <p:cNvSpPr/>
          <p:nvPr/>
        </p:nvSpPr>
        <p:spPr>
          <a:xfrm flipH="1">
            <a:off x="7648575" y="4981575"/>
            <a:ext cx="2314575" cy="962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95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2305-B98E-2B80-0B19-014587C6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760788" cy="60138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MUTEX DEADLOCKS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ED09-4985-F942-E93E-83702428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331259"/>
            <a:ext cx="11269663" cy="50740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more than one thread is locking the same set of mutexes, then deadlock situations can arises.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2" indent="0"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B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1.pthread_mutex_lock(mutex1);					1.pthread_mutex_lock(mutex2);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2.pthread_mutex_lock(mutex2);					2.pthread_mutex_lock(mutex1);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blocks											blocks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above example of deadlock in which each thread successfully locks one mutex and then tries to lock the mutex that the other thread has already locked.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threads will remains blocked.</a:t>
            </a:r>
          </a:p>
          <a:p>
            <a:pPr marL="914400" lvl="2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0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1DE1-B37F-9FF9-21E3-675C1531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2" y="1371601"/>
            <a:ext cx="10848975" cy="42576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way to avoid such deadlocks is to define a mutex hierarchy.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deadlock could be avoided if the two threads always lock the mutexes in the order mutex 1 followed by mutex 2.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alternative way is “try and then back off” 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strategy, a thread locks the first mutex using pthread_mutex_lock( ), and then locks the remaining mutexes using pthread_mutex_trylock( 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of the pthread_mutex_trylock( ) call fails, then the thread releases all mutexes and tries again after a delay interval.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is less efficient then lock hierarchy.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10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590F-F3E7-02B1-5D97-AA0EE30D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867" y="2109471"/>
            <a:ext cx="4994293" cy="1319529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D7A0-25FA-B9EB-A542-CBF50D934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44" y="3429000"/>
            <a:ext cx="11045826" cy="218252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mutex can lead to starvation(A process gets blocked for indefinite time).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Locking or unlocking cannot be done from a different thread.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implementation may cause more waiting state, which results in wastage of CPU time.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369F3-F770-4F7A-BD13-35D87BDEA55F}"/>
              </a:ext>
            </a:extLst>
          </p:cNvPr>
          <p:cNvSpPr/>
          <p:nvPr/>
        </p:nvSpPr>
        <p:spPr>
          <a:xfrm>
            <a:off x="857867" y="991402"/>
            <a:ext cx="616857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MUTEX</a:t>
            </a:r>
            <a:endParaRPr lang="en-IN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178DE-E60A-42B3-B20E-AE114D9F549A}"/>
              </a:ext>
            </a:extLst>
          </p:cNvPr>
          <p:cNvSpPr txBox="1"/>
          <p:nvPr/>
        </p:nvSpPr>
        <p:spPr>
          <a:xfrm>
            <a:off x="1029903" y="1742173"/>
            <a:ext cx="8999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the thread updation issues or mutual exclusion issues.</a:t>
            </a:r>
          </a:p>
        </p:txBody>
      </p:sp>
    </p:spTree>
    <p:extLst>
      <p:ext uri="{BB962C8B-B14F-4D97-AF65-F5344CB8AC3E}">
        <p14:creationId xmlns:p14="http://schemas.microsoft.com/office/powerpoint/2010/main" val="744117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7B2D-8F46-7D9C-F42C-4C86A6D6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1" y="866775"/>
            <a:ext cx="4351339" cy="65722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508A3-CA84-1018-F509-07B11C0F8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61" y="1662393"/>
            <a:ext cx="10664032" cy="31527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 variable is a variable of type pthread_cond_t and is used with appropriate functions for waiting and later,process execution.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 variable mechanism allows thread to suspend execution and continue the processor until some condition is true.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 variable must always be associated with a mutex to avoid the thread updation issues.</a:t>
            </a:r>
          </a:p>
        </p:txBody>
      </p:sp>
    </p:spTree>
    <p:extLst>
      <p:ext uri="{BB962C8B-B14F-4D97-AF65-F5344CB8AC3E}">
        <p14:creationId xmlns:p14="http://schemas.microsoft.com/office/powerpoint/2010/main" val="1873492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C535C-37C2-4C49-B067-232520835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935" y="914400"/>
            <a:ext cx="10490125" cy="5149516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Creating/Destroying: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pthread_cond_init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pthread_cond_t cond=PTHREAD_COND_INTIALIZER;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pthread_cond_destroy</a:t>
            </a:r>
          </a:p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on condition: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pthread_cond_wait: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unlocks the mutex and waits for the condition variable cond to be signaled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Waking thread based on condition: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pthread_cond_signal: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restarts one of the threads that are waiting on condition variable cond.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pthread_cond_broadcast: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wakeup all threads blocked by the specific condition variable.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326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A3B3-3E62-7724-A2C8-2929F492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0" y="725769"/>
            <a:ext cx="10307639" cy="696631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SIGNALING AND WAITING ON CONDITIONAL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BEB7-DD7A-375E-6032-3FD1ED523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60" y="1706843"/>
            <a:ext cx="10679603" cy="419548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principal condition variable operations are signal and wait.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operation is a notification to  waiting threads that a shared variable’s state has changed.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wait operation is the means of blocking until such a notification is received.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pthread_cond_signal( ) and pthread_cond_broadcast( ) functions both signal the condition variable specified by cond.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pthread_cond_wait( ) function blocks a thread until the condition variable cond is signaled.</a:t>
            </a:r>
          </a:p>
        </p:txBody>
      </p:sp>
    </p:spTree>
    <p:extLst>
      <p:ext uri="{BB962C8B-B14F-4D97-AF65-F5344CB8AC3E}">
        <p14:creationId xmlns:p14="http://schemas.microsoft.com/office/powerpoint/2010/main" val="1017177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28684-D7D4-4085-AA56-9AE50D50A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138518"/>
            <a:ext cx="10439399" cy="4195481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Headerfile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#include&lt;pthread.h&gt;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pthread_cond_signal(pthread_cond_t *cond);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pthread_cond_broadcast(pthread_cond_t *cond);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pthread_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_wait(pthread_cond_t *cond , pthread_mutex_t *mutex);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pthread_cond_init(pthread_cond_t *cond,const pthread_condattr_t *attr);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pthread_cond_destroy(pthread_cond_t *cond);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will return 0 on success.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failure, it will return the error number which indicates as error.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51044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580D-33A6-8B2A-3213-78D07AB7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650" y="64629"/>
            <a:ext cx="2477294" cy="699807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8FD400-F909-4022-925A-2DC9F61C34EC}"/>
              </a:ext>
            </a:extLst>
          </p:cNvPr>
          <p:cNvSpPr/>
          <p:nvPr/>
        </p:nvSpPr>
        <p:spPr>
          <a:xfrm>
            <a:off x="81499" y="1040883"/>
            <a:ext cx="6096000" cy="55861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700" dirty="0">
                <a:latin typeface="Courier New" panose="02070309020205020404" pitchFamily="49" charset="0"/>
              </a:rPr>
              <a:t>#include &lt;pthread.h&gt;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#include &lt;stdio.h&gt;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#include &lt;stdlib.h&gt;</a:t>
            </a:r>
          </a:p>
          <a:p>
            <a:r>
              <a:rPr lang="en-US" sz="1700" dirty="0">
                <a:latin typeface="Courier New" panose="02070309020205020404" pitchFamily="49" charset="0"/>
              </a:rPr>
              <a:t>int count = 0,n=50;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pthread_mutex_t mutex;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pthread_cond_t cond;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void *printEvenNum(void *arg)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{   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    while(count &lt; n)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    {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        pthread_mutex_lock(&amp;mutex);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        while(count % 2 != 0)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        {   </a:t>
            </a:r>
          </a:p>
          <a:p>
            <a:r>
              <a:rPr lang="en-US" sz="1700" dirty="0">
                <a:latin typeface="Courier New" panose="02070309020205020404" pitchFamily="49" charset="0"/>
              </a:rPr>
              <a:t>            pthread_cond_wait(&amp;cond, &amp;mutex);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        }</a:t>
            </a:r>
          </a:p>
          <a:p>
            <a:r>
              <a:rPr lang="en-US" sz="1700" dirty="0">
                <a:latin typeface="Courier New" panose="02070309020205020404" pitchFamily="49" charset="0"/>
              </a:rPr>
              <a:t>        printf("even:-%d\n", count++);</a:t>
            </a:r>
          </a:p>
          <a:p>
            <a:r>
              <a:rPr lang="en-US" sz="1700" dirty="0">
                <a:latin typeface="Courier New" panose="02070309020205020404" pitchFamily="49" charset="0"/>
              </a:rPr>
              <a:t>		 </a:t>
            </a:r>
            <a:r>
              <a:rPr lang="en-IN" sz="1700" dirty="0">
                <a:latin typeface="Courier New" panose="02070309020205020404" pitchFamily="49" charset="0"/>
              </a:rPr>
              <a:t>sleep(1);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        pthread_mutex_unlock(&amp;mutex);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        pthread_cond_signal(&amp;cond);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    }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A30BCD-00B6-43ED-B70C-5D4940776EDA}"/>
              </a:ext>
            </a:extLst>
          </p:cNvPr>
          <p:cNvSpPr/>
          <p:nvPr/>
        </p:nvSpPr>
        <p:spPr>
          <a:xfrm>
            <a:off x="6241297" y="1177475"/>
            <a:ext cx="6096000" cy="40164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700" dirty="0">
                <a:latin typeface="Courier New" panose="02070309020205020404" pitchFamily="49" charset="0"/>
              </a:rPr>
              <a:t>void *printOddNum(void *arg)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{   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    while(count &lt; n)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    {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        pthread_mutex_lock(&amp;mutex);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        while(count % 2 != 1)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        {   </a:t>
            </a:r>
          </a:p>
          <a:p>
            <a:r>
              <a:rPr lang="en-US" sz="1700" dirty="0">
                <a:latin typeface="Courier New" panose="02070309020205020404" pitchFamily="49" charset="0"/>
              </a:rPr>
              <a:t>            pthread_cond_wait(&amp;cond, &amp;mutex);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        }</a:t>
            </a:r>
          </a:p>
          <a:p>
            <a:r>
              <a:rPr lang="en-US" sz="1700" dirty="0">
                <a:latin typeface="Courier New" panose="02070309020205020404" pitchFamily="49" charset="0"/>
              </a:rPr>
              <a:t>        printf("odd:-%d\n", count++);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		 sleep(1);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        pthread_mutex_unlock(&amp;mutex);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        pthread_cond_signal(&amp;cond);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    }</a:t>
            </a:r>
          </a:p>
          <a:p>
            <a:r>
              <a:rPr lang="en-IN" sz="1700" dirty="0"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2B480-C451-4C0B-892A-57EB3676D51F}"/>
              </a:ext>
            </a:extLst>
          </p:cNvPr>
          <p:cNvCxnSpPr>
            <a:cxnSpLocks/>
          </p:cNvCxnSpPr>
          <p:nvPr/>
        </p:nvCxnSpPr>
        <p:spPr>
          <a:xfrm>
            <a:off x="6096000" y="764436"/>
            <a:ext cx="81499" cy="6093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60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E9CB24-F517-4B81-874C-6AEF3EC455CB}"/>
              </a:ext>
            </a:extLst>
          </p:cNvPr>
          <p:cNvSpPr/>
          <p:nvPr/>
        </p:nvSpPr>
        <p:spPr>
          <a:xfrm>
            <a:off x="128185" y="1443841"/>
            <a:ext cx="83607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ourier New" panose="02070309020205020404" pitchFamily="49" charset="0"/>
              </a:rPr>
              <a:t>int main()</a:t>
            </a:r>
          </a:p>
          <a:p>
            <a:r>
              <a:rPr lang="en-IN" dirty="0">
                <a:latin typeface="Courier New" panose="02070309020205020404" pitchFamily="49" charset="0"/>
              </a:rPr>
              <a:t>{</a:t>
            </a:r>
          </a:p>
          <a:p>
            <a:r>
              <a:rPr lang="en-IN" dirty="0">
                <a:latin typeface="Courier New" panose="02070309020205020404" pitchFamily="49" charset="0"/>
              </a:rPr>
              <a:t>    pthread_t thread1;</a:t>
            </a:r>
          </a:p>
          <a:p>
            <a:r>
              <a:rPr lang="en-IN" dirty="0">
                <a:latin typeface="Courier New" panose="02070309020205020404" pitchFamily="49" charset="0"/>
              </a:rPr>
              <a:t>    pthread_t thread2;</a:t>
            </a:r>
          </a:p>
          <a:p>
            <a:r>
              <a:rPr lang="en-US" dirty="0">
                <a:latin typeface="Courier New" panose="02070309020205020404" pitchFamily="49" charset="0"/>
              </a:rPr>
              <a:t>    pthread_mutex_init(&amp;mutex, 0);</a:t>
            </a:r>
          </a:p>
          <a:p>
            <a:r>
              <a:rPr lang="en-US" dirty="0">
                <a:latin typeface="Courier New" panose="02070309020205020404" pitchFamily="49" charset="0"/>
              </a:rPr>
              <a:t>    pthread_cond_init(&amp;cond, 0);</a:t>
            </a:r>
          </a:p>
          <a:p>
            <a:r>
              <a:rPr lang="en-US" dirty="0">
                <a:latin typeface="Courier New" panose="02070309020205020404" pitchFamily="49" charset="0"/>
              </a:rPr>
              <a:t>    pthread_create(&amp;thread1, 0, &amp;printEvenNum, NULL);</a:t>
            </a:r>
          </a:p>
          <a:p>
            <a:r>
              <a:rPr lang="en-US" dirty="0">
                <a:latin typeface="Courier New" panose="02070309020205020404" pitchFamily="49" charset="0"/>
              </a:rPr>
              <a:t>    pthread_create(&amp;thread2, 0, &amp;printOddNum, NULL);</a:t>
            </a:r>
          </a:p>
          <a:p>
            <a:r>
              <a:rPr lang="en-IN" dirty="0">
                <a:latin typeface="Courier New" panose="02070309020205020404" pitchFamily="49" charset="0"/>
              </a:rPr>
              <a:t>    pthread_join(thread1, 0);</a:t>
            </a:r>
          </a:p>
          <a:p>
            <a:r>
              <a:rPr lang="en-IN" dirty="0">
                <a:latin typeface="Courier New" panose="02070309020205020404" pitchFamily="49" charset="0"/>
              </a:rPr>
              <a:t>    pthread_join(thread2, 0);</a:t>
            </a:r>
          </a:p>
          <a:p>
            <a:r>
              <a:rPr lang="en-IN" dirty="0">
                <a:latin typeface="Courier New" panose="02070309020205020404" pitchFamily="49" charset="0"/>
              </a:rPr>
              <a:t>    pthread_mutex_destroy(&amp;mutex);</a:t>
            </a:r>
          </a:p>
          <a:p>
            <a:r>
              <a:rPr lang="en-IN" dirty="0">
                <a:latin typeface="Courier New" panose="02070309020205020404" pitchFamily="49" charset="0"/>
              </a:rPr>
              <a:t>    pthread_cond_destroy(&amp;cond);</a:t>
            </a:r>
          </a:p>
          <a:p>
            <a:r>
              <a:rPr lang="en-IN" dirty="0">
                <a:latin typeface="Courier New" panose="02070309020205020404" pitchFamily="49" charset="0"/>
              </a:rPr>
              <a:t>    return  0;</a:t>
            </a:r>
          </a:p>
          <a:p>
            <a:r>
              <a:rPr lang="en-IN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26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C1E7-5BC0-655F-CF19-403AD230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2" y="490889"/>
            <a:ext cx="2481296" cy="625642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6B25-BB91-6C22-31D7-CD26B4E88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12" y="1116531"/>
            <a:ext cx="8959099" cy="551527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mutex 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mutex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mutex with threads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Mutex in pthreads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Locking and Unlocking the mutex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mutex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Mutex deadlocks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mutex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Variables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Signaling and Waiting on condition variables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Condition variable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241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BBE571-6D6A-4F97-9AB8-A044E236F30F}"/>
              </a:ext>
            </a:extLst>
          </p:cNvPr>
          <p:cNvSpPr/>
          <p:nvPr/>
        </p:nvSpPr>
        <p:spPr>
          <a:xfrm>
            <a:off x="3779522" y="293599"/>
            <a:ext cx="1338388" cy="646330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IN" dirty="0">
                <a:latin typeface="Arial" panose="020B0604020202020204" pitchFamily="34" charset="0"/>
              </a:rPr>
              <a:t>even:-0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odd:-1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even:-2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odd:-3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even:-4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odd:-5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even:-6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odd:-7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even:-8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odd:-9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even:-10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odd:-11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even:-12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odd:-13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even:-14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odd:-15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even:-16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odd:-17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even:-18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odd:-19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even:-20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odd:-21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even:-22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D2C203-EF68-4027-A8AB-17FB2E63CDC9}"/>
              </a:ext>
            </a:extLst>
          </p:cNvPr>
          <p:cNvSpPr/>
          <p:nvPr/>
        </p:nvSpPr>
        <p:spPr>
          <a:xfrm>
            <a:off x="5428241" y="293599"/>
            <a:ext cx="141532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</a:rPr>
              <a:t>odd:-23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even:-24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odd:-25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even:-26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odd:-27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even:-28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odd:-29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even:-30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odd:-31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even:-32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odd:-33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even:-34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odd:-35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even:-36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odd:-37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even:-38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odd:-39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even:-40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odd:-41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even:-42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odd:-43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even:-44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odd:-45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B58C1C-2E3E-4932-A2E7-88C66DB881EC}"/>
              </a:ext>
            </a:extLst>
          </p:cNvPr>
          <p:cNvSpPr/>
          <p:nvPr/>
        </p:nvSpPr>
        <p:spPr>
          <a:xfrm>
            <a:off x="6936610" y="293599"/>
            <a:ext cx="13191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</a:rPr>
              <a:t>even:-46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odd:-47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even:-48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odd:-49</a:t>
            </a:r>
            <a:br>
              <a:rPr lang="en-IN" dirty="0"/>
            </a:br>
            <a:r>
              <a:rPr lang="en-IN" dirty="0">
                <a:latin typeface="Arial" panose="020B0604020202020204" pitchFamily="34" charset="0"/>
              </a:rPr>
              <a:t>even:-50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D0797-94C8-4AE2-B499-ACEE4FC0F364}"/>
              </a:ext>
            </a:extLst>
          </p:cNvPr>
          <p:cNvSpPr txBox="1"/>
          <p:nvPr/>
        </p:nvSpPr>
        <p:spPr>
          <a:xfrm flipH="1">
            <a:off x="469230" y="317632"/>
            <a:ext cx="158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2389425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089E-0F35-2A5B-635F-D2C12186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62865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AA03-3D5F-E560-D91F-83526A966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331259"/>
            <a:ext cx="8946541" cy="25422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linux programming interface by Micheal kerrisk.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Geeks for geeks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Yolinux threads.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018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6C554A-DCD0-41B0-874D-CA4AC4669A14}"/>
              </a:ext>
            </a:extLst>
          </p:cNvPr>
          <p:cNvSpPr txBox="1"/>
          <p:nvPr/>
        </p:nvSpPr>
        <p:spPr>
          <a:xfrm>
            <a:off x="1797050" y="3013501"/>
            <a:ext cx="859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…THANK YOU… </a:t>
            </a:r>
          </a:p>
        </p:txBody>
      </p:sp>
    </p:spTree>
    <p:extLst>
      <p:ext uri="{BB962C8B-B14F-4D97-AF65-F5344CB8AC3E}">
        <p14:creationId xmlns:p14="http://schemas.microsoft.com/office/powerpoint/2010/main" val="2720664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AD75-0B02-4794-A4F0-F6B0A828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233" y="2851649"/>
            <a:ext cx="9126809" cy="115470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QUERIES…?</a:t>
            </a:r>
          </a:p>
        </p:txBody>
      </p:sp>
    </p:spTree>
    <p:extLst>
      <p:ext uri="{BB962C8B-B14F-4D97-AF65-F5344CB8AC3E}">
        <p14:creationId xmlns:p14="http://schemas.microsoft.com/office/powerpoint/2010/main" val="411017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4F7B-1F90-4024-4838-01A53535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8" y="437950"/>
            <a:ext cx="8364539" cy="84221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MUTEX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DFF0-3DFF-1BD5-583C-65EBC1B7A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6" y="1145406"/>
            <a:ext cx="9512651" cy="556340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MUTEX is nothing but MUTual EXclusion (MUTEX).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MUTEX  is a lock that is used to protect shared resources.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or c-statements that is accessing the global resources is known as “critical-section”.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accessing the critical section,we have to lock the mutex object.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executing the critical section,we have to unlock the mutex object.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the lock is set, no other thread can access the locked region of code i.e, critical section.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 and Unlock also known as “Acquire” and “Release”.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4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25D2-F9C4-0759-2DC7-A0A55A16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40757"/>
            <a:ext cx="6305550" cy="64689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D631-4E2C-14B8-9A89-BDECF40FB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87655"/>
            <a:ext cx="11296650" cy="500062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one thread has locked a region of code using mutex and is executing that piece of code.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thread which locks the mutex will become the owner of that mutex,only that particular thread can unlock the mutex.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 when we initialize a mutex, it is in “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Unlock state”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one thread locks the mutex, if other thread trying to release the mutex, then that thread moves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“blocking state ”,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the owner release the lock.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if schedular decides to do a context switch, then all the other threads which are ready to execute the same region are unlocked.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this ensures that once a thread as a locked a piece of code then no other thread can execute the same region until it is unlocked by the thread who locked it.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953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B5D2-000D-E7B2-2B2B-3B64BC23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074" y="306458"/>
            <a:ext cx="7257447" cy="733826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EXAMPLE WITH 2 THREADS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CBDB8E7-3B59-2487-7547-43A26344C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23" y="1118415"/>
            <a:ext cx="6229350" cy="4969961"/>
          </a:xfrm>
        </p:spPr>
      </p:pic>
    </p:spTree>
    <p:extLst>
      <p:ext uri="{BB962C8B-B14F-4D97-AF65-F5344CB8AC3E}">
        <p14:creationId xmlns:p14="http://schemas.microsoft.com/office/powerpoint/2010/main" val="314530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2386-7D5B-9C11-169D-FF6383DA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498308"/>
            <a:ext cx="6901313" cy="55084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MUTEX IN PTHREADS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B3C3-19D9-A5A0-1751-87C4321F7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200151"/>
            <a:ext cx="11391900" cy="5159542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Headerfile: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#include&lt;pthread.h&gt;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 TYPE FOR MUTEX: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pthread_mutex_t.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pthread_mutex_init(pthread_mutex_t *mutex, const pthread_mutex attr_t *attr);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GAIN ACCESS TO A CRITICAL SECTION: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pthread_mutex_lock(pthread_mutex_t *mutex);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RELEASE: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pthread_mutex_unlock(pthread_mutex_t *mutex);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FINISHING USE OF A MUTEX CALL: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pthread_mutex_destroy(pthread_mutex_t *mutex);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SUCCESS IT RETURNS 0 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FAILURE IT RETURNS ERROR.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0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BFCE-8381-8ED3-609D-0C35F0B7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1" y="525779"/>
            <a:ext cx="3578893" cy="69662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LOCKING A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AE266-A02C-D744-F121-EE76BAD7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1" y="1532071"/>
            <a:ext cx="11325225" cy="37938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lock a mutex, we specify the mutex in a call to pthread_mutex_lock( 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mutex is currently unlocked, this call locks the mutex and returns immediately.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mutex is locked by another thread then pthread_mutex_lock( ) this function will blocks until the mutex is unlocked.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thread that has locked by mutex becomes its current owner and remains the owner until the same thread has unlocked it.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SUCCESS IT RETURNS 0.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FAILURE IT RETURNS ERROR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85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B7B3-5A14-71D8-3168-556EAC02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37" y="581026"/>
            <a:ext cx="4495484" cy="63175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UNLOCKING  A MUTEX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9DEA-E70B-4563-2DB3-A319219A1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38" y="1366837"/>
            <a:ext cx="10203264" cy="41243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pthread_mutex_unlock( ) function unlocks a mutex previously locked by the calling thread.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error to unlocks a mutex that is not currently locked or to unlock a mutex that is locked by another thread.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	f more than one other thread is waiting for mutex unlocked call, it is indeterminate which thread to unlock.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SUCCESS IT RETURNS 0.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FAILURE IT RETURNS ERROR. </a:t>
            </a:r>
          </a:p>
        </p:txBody>
      </p:sp>
    </p:spTree>
    <p:extLst>
      <p:ext uri="{BB962C8B-B14F-4D97-AF65-F5344CB8AC3E}">
        <p14:creationId xmlns:p14="http://schemas.microsoft.com/office/powerpoint/2010/main" val="131755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D6DC-7CD1-EC99-8066-470833AE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165" y="125128"/>
            <a:ext cx="2143669" cy="612859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5F25-5ECA-C410-73A0-4B12299E0AC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12775"/>
            <a:ext cx="9829800" cy="6100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#include&lt;pthread.h&gt;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#include&lt;stdlib.h&gt;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#include&lt;unistd.h&gt;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global=0;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pthread_mutex_t  count_mutex = PTHREAD_MUTEX_INITIALIZER;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void* thread_fun1(void* arg);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void* thread_fun2(void* arg);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pthread_t  t1,t2;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res,loop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=1000;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void* ret;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pthread_create(&amp;t1,0,thread_fun1,&amp;loop);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pthread_create(&amp;t2 ,0 ,thread_fun2,&amp;loop);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pthread_join(t1,&amp;ret);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pthread_join(t2,&amp;ret);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printf(“Final value of global variable-%d\n”,global);</a:t>
            </a: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48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1292</TotalTime>
  <Words>2257</Words>
  <Application>Microsoft Office PowerPoint</Application>
  <PresentationFormat>Widescreen</PresentationFormat>
  <Paragraphs>208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Ion</vt:lpstr>
      <vt:lpstr>MUTEX  AND CONDITION VARIABLES</vt:lpstr>
      <vt:lpstr>CONTENTS</vt:lpstr>
      <vt:lpstr>WHAT IS MUTEX ?</vt:lpstr>
      <vt:lpstr>WORKING OF MUTEX</vt:lpstr>
      <vt:lpstr>EXECUTION EXAMPLE WITH 2 THREADS</vt:lpstr>
      <vt:lpstr>MUTEX IN PTHREADS</vt:lpstr>
      <vt:lpstr>LOCKING A MUTEX</vt:lpstr>
      <vt:lpstr>UNLOCKING  A MUTEX</vt:lpstr>
      <vt:lpstr>EXAMPLE</vt:lpstr>
      <vt:lpstr>void* thread_fun1(void* arg) {  int local, i, loop;  loop=*(int*)arg;  for(i=0;i&lt;loop;i++)  {   pthread_mutex_lock(&amp;count_mutex);   local=global;   local++;   global=local;   pthread_mutex_unlock(&amp;count_mutex);  } }  void* thread_fun2(void* arg) {  int local, i, loop;  loop=*(int*)arg;  for(i=0;i&lt;loop;i++)  {   pthread_mutex_lock(&amp;count_mutex);   local=global;            OUTPUT: 2000   local++;   global=local;                                                                                                            pthread_mutex_unlock(&amp;count_mutex);  } } </vt:lpstr>
      <vt:lpstr>MUTEX DEADLOCKS</vt:lpstr>
      <vt:lpstr>PowerPoint Presentation</vt:lpstr>
      <vt:lpstr>  DISADVANTAGES OF MUTEX</vt:lpstr>
      <vt:lpstr>CONDITION VARIABLES</vt:lpstr>
      <vt:lpstr>PowerPoint Presentation</vt:lpstr>
      <vt:lpstr>SIGNALING AND WAITING ON CONDITIONAL VARIABLES</vt:lpstr>
      <vt:lpstr>PowerPoint Presentation</vt:lpstr>
      <vt:lpstr>EXAMPLE</vt:lpstr>
      <vt:lpstr>PowerPoint Presentation</vt:lpstr>
      <vt:lpstr>PowerPoint Presentation</vt:lpstr>
      <vt:lpstr>REFERENCES:</vt:lpstr>
      <vt:lpstr>PowerPoint Presentation</vt:lpstr>
      <vt:lpstr>ANY QUERIES…?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Parlapally</dc:creator>
  <cp:lastModifiedBy>Unknown User</cp:lastModifiedBy>
  <cp:revision>53</cp:revision>
  <dcterms:created xsi:type="dcterms:W3CDTF">2023-01-08T07:42:51Z</dcterms:created>
  <dcterms:modified xsi:type="dcterms:W3CDTF">2023-01-11T19:23:04Z</dcterms:modified>
</cp:coreProperties>
</file>