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1" r:id="rId5"/>
    <p:sldId id="257" r:id="rId6"/>
    <p:sldId id="269" r:id="rId7"/>
    <p:sldId id="270" r:id="rId8"/>
    <p:sldId id="276" r:id="rId9"/>
    <p:sldId id="281" r:id="rId10"/>
    <p:sldId id="271" r:id="rId11"/>
    <p:sldId id="272" r:id="rId12"/>
    <p:sldId id="273" r:id="rId13"/>
    <p:sldId id="274" r:id="rId14"/>
    <p:sldId id="282" r:id="rId15"/>
    <p:sldId id="275" r:id="rId16"/>
    <p:sldId id="280" r:id="rId17"/>
    <p:sldId id="277" r:id="rId18"/>
    <p:sldId id="283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4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1/25/2023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7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1/25/2023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foru.com/" TargetMode="External"/><Relationship Id="rId2" Type="http://schemas.openxmlformats.org/officeDocument/2006/relationships/hyperlink" Target="http://www.softprayog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3303501"/>
            <a:ext cx="10071099" cy="168415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QUEUES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209103BF-43C3-F55C-747F-E253232478AA}"/>
              </a:ext>
            </a:extLst>
          </p:cNvPr>
          <p:cNvSpPr txBox="1">
            <a:spLocks/>
          </p:cNvSpPr>
          <p:nvPr/>
        </p:nvSpPr>
        <p:spPr>
          <a:xfrm>
            <a:off x="4482352" y="4835249"/>
            <a:ext cx="5657850" cy="22980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By Sarojini Nama</a:t>
            </a: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6FCD31-7EDE-480E-EFE3-1B98D9B403EC}"/>
              </a:ext>
            </a:extLst>
          </p:cNvPr>
          <p:cNvSpPr/>
          <p:nvPr/>
        </p:nvSpPr>
        <p:spPr>
          <a:xfrm>
            <a:off x="1992429" y="4591252"/>
            <a:ext cx="2329314" cy="35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6FB88-59E0-9C73-4326-0C4EA10C8CC3}"/>
              </a:ext>
            </a:extLst>
          </p:cNvPr>
          <p:cNvSpPr/>
          <p:nvPr/>
        </p:nvSpPr>
        <p:spPr>
          <a:xfrm>
            <a:off x="1809549" y="6102417"/>
            <a:ext cx="3590224" cy="356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CD362-E183-CBB0-FF2E-92F124E0B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99" y="1530417"/>
            <a:ext cx="9983403" cy="513988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POSIX Message Queues were introduced in 1993.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POSIX message queues permit each message to be assigned by a priority, which allows high-priority messages to be queued ahead of low-priority messages.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 know that the System V Message Queues are identified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as here in POSIX Message Queues we use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string 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initialize this string name starting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‘/’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followed by string name.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string name should not be ended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‘/’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‘\0’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(NULL character).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“/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mymq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POSIX is based on Library function calls.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ever we compile this POSIX message queue process we must link it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Example: 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&lt;filename&gt; -</a:t>
            </a:r>
            <a:r>
              <a:rPr lang="en-US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lrt</a:t>
            </a:r>
            <a:endParaRPr lang="en-IN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E147522-B601-9323-B086-6ACE7718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</a:t>
            </a:r>
            <a:r>
              <a:rPr lang="en-US" b="1" dirty="0"/>
              <a:t>(Portable Operating System Interface)</a:t>
            </a:r>
            <a:r>
              <a:rPr lang="en-US" dirty="0"/>
              <a:t> Message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93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0E3675-2943-93B0-82EC-FE99C3788272}"/>
              </a:ext>
            </a:extLst>
          </p:cNvPr>
          <p:cNvSpPr/>
          <p:nvPr/>
        </p:nvSpPr>
        <p:spPr>
          <a:xfrm>
            <a:off x="3765176" y="5325033"/>
            <a:ext cx="3406589" cy="484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0BC714-C8B5-4006-D89E-EBDE62497CD8}"/>
              </a:ext>
            </a:extLst>
          </p:cNvPr>
          <p:cNvSpPr/>
          <p:nvPr/>
        </p:nvSpPr>
        <p:spPr>
          <a:xfrm>
            <a:off x="2761129" y="2805953"/>
            <a:ext cx="5782236" cy="484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979894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To open an existing queue or to create a new message queue, we use </a:t>
            </a:r>
            <a:r>
              <a:rPr lang="en-US" b="1" dirty="0" err="1">
                <a:latin typeface="Arial" panose="020B0604020202020204" pitchFamily="34" charset="0"/>
              </a:rPr>
              <a:t>mq_open</a:t>
            </a:r>
            <a:r>
              <a:rPr lang="en-US" b="1" dirty="0">
                <a:latin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</a:rPr>
              <a:t> function call.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The header file for this system call </a:t>
            </a:r>
            <a:r>
              <a:rPr lang="en-US" b="1" dirty="0">
                <a:latin typeface="Arial" panose="020B0604020202020204" pitchFamily="34" charset="0"/>
              </a:rPr>
              <a:t>#include&lt;mqueue.h&gt;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algn="just" rtl="0" fontAlgn="base">
              <a:buNone/>
            </a:pPr>
            <a:r>
              <a:rPr lang="en-US" dirty="0">
                <a:latin typeface="Arial" panose="020B0604020202020204" pitchFamily="34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mqd_t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</a:rPr>
              <a:t>mq_open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(const char *name, int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oflag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…);</a:t>
            </a:r>
          </a:p>
          <a:p>
            <a:pPr marL="0" indent="0" algn="just" rtl="0" fontAlgn="base">
              <a:buNone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just" rtl="0" fontAlgn="base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				</a:t>
            </a:r>
            <a:r>
              <a:rPr lang="en-US" b="1" dirty="0">
                <a:latin typeface="Arial" panose="020B0604020202020204" pitchFamily="34" charset="0"/>
              </a:rPr>
              <a:t>/* </a:t>
            </a:r>
            <a:r>
              <a:rPr lang="en-US" b="1" dirty="0" err="1">
                <a:latin typeface="Arial" panose="020B0604020202020204" pitchFamily="34" charset="0"/>
              </a:rPr>
              <a:t>mode_t</a:t>
            </a:r>
            <a:r>
              <a:rPr lang="en-US" b="1" dirty="0">
                <a:latin typeface="Arial" panose="020B0604020202020204" pitchFamily="34" charset="0"/>
              </a:rPr>
              <a:t> mode, struct </a:t>
            </a:r>
            <a:r>
              <a:rPr lang="en-US" b="1" dirty="0" err="1">
                <a:latin typeface="Arial" panose="020B0604020202020204" pitchFamily="34" charset="0"/>
              </a:rPr>
              <a:t>mq_attr</a:t>
            </a:r>
            <a:r>
              <a:rPr lang="en-US" b="1" dirty="0">
                <a:latin typeface="Arial" panose="020B0604020202020204" pitchFamily="34" charset="0"/>
              </a:rPr>
              <a:t> *</a:t>
            </a:r>
            <a:r>
              <a:rPr lang="en-US" b="1" dirty="0" err="1">
                <a:latin typeface="Arial" panose="020B0604020202020204" pitchFamily="34" charset="0"/>
              </a:rPr>
              <a:t>attr</a:t>
            </a:r>
            <a:r>
              <a:rPr lang="en-US" b="1" dirty="0">
                <a:latin typeface="Arial" panose="020B0604020202020204" pitchFamily="34" charset="0"/>
              </a:rPr>
              <a:t> */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	/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On success it returns a </a:t>
            </a:r>
            <a:r>
              <a:rPr lang="en-US" b="1" dirty="0">
                <a:latin typeface="Arial" panose="020B0604020202020204" pitchFamily="34" charset="0"/>
              </a:rPr>
              <a:t>message queue descriptor</a:t>
            </a:r>
            <a:r>
              <a:rPr lang="en-US" dirty="0">
                <a:latin typeface="Arial" panose="020B0604020202020204" pitchFamily="34" charset="0"/>
              </a:rPr>
              <a:t>, where as on failure it returns </a:t>
            </a:r>
            <a:r>
              <a:rPr lang="en-US" b="1" dirty="0">
                <a:latin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To close the message queue descriptor we use </a:t>
            </a:r>
            <a:r>
              <a:rPr lang="en-US" b="1" dirty="0" err="1">
                <a:latin typeface="Arial" panose="020B0604020202020204" pitchFamily="34" charset="0"/>
              </a:rPr>
              <a:t>mq_close</a:t>
            </a:r>
            <a:r>
              <a:rPr lang="en-US" b="1" dirty="0">
                <a:latin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</a:rPr>
              <a:t> function call.</a:t>
            </a:r>
          </a:p>
          <a:p>
            <a:pPr marL="0" indent="0" algn="just" rtl="0" fontAlgn="base">
              <a:buNone/>
            </a:pPr>
            <a:r>
              <a:rPr lang="en-US" dirty="0">
                <a:latin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</a:rPr>
              <a:t>mq_close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mqd_t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mqdes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pPr algn="just" fontAlgn="base"/>
            <a:r>
              <a:rPr lang="en-US" dirty="0">
                <a:latin typeface="Arial" panose="020B0604020202020204" pitchFamily="34" charset="0"/>
              </a:rPr>
              <a:t>On success it will return </a:t>
            </a:r>
            <a:r>
              <a:rPr lang="en-US" b="1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, where as on failure it will return </a:t>
            </a:r>
            <a:r>
              <a:rPr lang="en-US" b="1" dirty="0">
                <a:latin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075E41-013C-D33B-6618-9241E07250FC}"/>
              </a:ext>
            </a:extLst>
          </p:cNvPr>
          <p:cNvCxnSpPr>
            <a:cxnSpLocks/>
          </p:cNvCxnSpPr>
          <p:nvPr/>
        </p:nvCxnSpPr>
        <p:spPr>
          <a:xfrm flipH="1">
            <a:off x="7897906" y="3361765"/>
            <a:ext cx="188259" cy="55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itle 5">
            <a:extLst>
              <a:ext uri="{FF2B5EF4-FFF2-40B4-BE49-F238E27FC236}">
                <a16:creationId xmlns:a16="http://schemas.microsoft.com/office/drawing/2014/main" id="{22703F40-1422-B1F0-AC7D-666E9560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POSIX Message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96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9A4BC4-2B64-B9EA-FDB4-89ACF86C2CD1}"/>
              </a:ext>
            </a:extLst>
          </p:cNvPr>
          <p:cNvSpPr/>
          <p:nvPr/>
        </p:nvSpPr>
        <p:spPr>
          <a:xfrm>
            <a:off x="1246094" y="2061882"/>
            <a:ext cx="9663953" cy="430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12E5CC-E604-5DC3-C976-8F97DA6D8AFE}"/>
              </a:ext>
            </a:extLst>
          </p:cNvPr>
          <p:cNvSpPr/>
          <p:nvPr/>
        </p:nvSpPr>
        <p:spPr>
          <a:xfrm>
            <a:off x="1927412" y="3442447"/>
            <a:ext cx="7225553" cy="69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44C2C-2391-C26C-D4F3-DCAC29D9ACD5}"/>
              </a:ext>
            </a:extLst>
          </p:cNvPr>
          <p:cNvSpPr/>
          <p:nvPr/>
        </p:nvSpPr>
        <p:spPr>
          <a:xfrm>
            <a:off x="2886635" y="5495365"/>
            <a:ext cx="3594847" cy="3406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48727-FB48-F91B-6EED-CBD64968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5078506"/>
          </a:xfrm>
        </p:spPr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send the message we use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mq_send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call.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int </a:t>
            </a:r>
            <a:r>
              <a:rPr lang="en-US" sz="19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mq_send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mqd_t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mqdes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const char *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msg_ptr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msg_len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unsigned int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msg_prio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On success it returns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, where as on failure it returns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To receive the message we use </a:t>
            </a:r>
            <a:r>
              <a:rPr lang="en-US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mq_receive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function call.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ssize_t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mq_receive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mqd_t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mqdes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char *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msq_ptr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size_t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msg_len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unsigned int *</a:t>
            </a:r>
            <a:r>
              <a:rPr lang="en-US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msg_prio</a:t>
            </a:r>
            <a:r>
              <a:rPr lang="en-US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On success it returns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the number of bytes in received message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, where as on failure it returns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900" b="1" dirty="0" err="1">
                <a:latin typeface="Arial" panose="020B0604020202020204" pitchFamily="34" charset="0"/>
                <a:cs typeface="Arial" panose="020B0604020202020204" pitchFamily="34" charset="0"/>
              </a:rPr>
              <a:t>mq_unlink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function call removes the message queue identified by name, and marks the queue to be destroyed.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I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IN" sz="19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mq_unlink</a:t>
            </a:r>
            <a:r>
              <a:rPr lang="en-I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IN" sz="1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 *name);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On success it returns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, where as on failure it returns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2F77AA-0012-6D69-B72E-DAB0403E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</p:spPr>
        <p:txBody>
          <a:bodyPr/>
          <a:lstStyle/>
          <a:p>
            <a:r>
              <a:rPr lang="en-US" dirty="0"/>
              <a:t>POSIX Message Queue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7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84DC9-3733-031B-86FD-AB02B751308C}"/>
              </a:ext>
            </a:extLst>
          </p:cNvPr>
          <p:cNvCxnSpPr>
            <a:cxnSpLocks/>
          </p:cNvCxnSpPr>
          <p:nvPr/>
        </p:nvCxnSpPr>
        <p:spPr>
          <a:xfrm>
            <a:off x="5979458" y="0"/>
            <a:ext cx="17929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A8EAAD-0C96-D6E0-2CB6-92558523D21A}"/>
              </a:ext>
            </a:extLst>
          </p:cNvPr>
          <p:cNvSpPr txBox="1"/>
          <p:nvPr/>
        </p:nvSpPr>
        <p:spPr>
          <a:xfrm flipH="1">
            <a:off x="8965" y="109353"/>
            <a:ext cx="1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B80E7-73CC-D365-3848-73829F1F538E}"/>
              </a:ext>
            </a:extLst>
          </p:cNvPr>
          <p:cNvSpPr txBox="1"/>
          <p:nvPr/>
        </p:nvSpPr>
        <p:spPr>
          <a:xfrm flipH="1">
            <a:off x="6095997" y="109353"/>
            <a:ext cx="1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E8F76-D624-A59F-8B3E-980807202D22}"/>
              </a:ext>
            </a:extLst>
          </p:cNvPr>
          <p:cNvSpPr txBox="1"/>
          <p:nvPr/>
        </p:nvSpPr>
        <p:spPr>
          <a:xfrm flipH="1">
            <a:off x="242941" y="566678"/>
            <a:ext cx="57365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mqd_t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priority;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[8192];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mq_open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(“/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mymq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”,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O_RDWR I O_CREAT, 0666, 0);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(“Failed to open/create\n”);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exit(1);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mq_receive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), 		&amp;priority);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(“Message: %s\n”,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27A2B2-249F-2352-8B1C-56D4DE0280FE}"/>
              </a:ext>
            </a:extLst>
          </p:cNvPr>
          <p:cNvSpPr txBox="1"/>
          <p:nvPr/>
        </p:nvSpPr>
        <p:spPr>
          <a:xfrm flipH="1">
            <a:off x="6095997" y="566678"/>
            <a:ext cx="57365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mqd_t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int priority;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long int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[8192];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mq_open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(“/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mymq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”, O_WRONLY);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==-1)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(“Failed to open/create\n”);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     exit(1);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(“Please enter the message: “);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(“%[^\n]s”,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printf(“Enter the message priority: “);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scanf(“%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d”,&amp;priority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mq_send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mq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 len+1, priority);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1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93A2-5A08-61A6-E83C-AF41CC6C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 Message Queues vs POSIX Message Queues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897BCE2-4212-78F6-6D82-6C12877E295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52980712"/>
              </p:ext>
            </p:extLst>
          </p:nvPr>
        </p:nvGraphicFramePr>
        <p:xfrm>
          <a:off x="1104900" y="1600198"/>
          <a:ext cx="4914900" cy="49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2823813444"/>
                    </a:ext>
                  </a:extLst>
                </a:gridCol>
              </a:tblGrid>
              <a:tr h="858703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V Message Queues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802897"/>
                  </a:ext>
                </a:extLst>
              </a:tr>
              <a:tr h="774042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V message queues are mandatory requirement of Unix-certified systems.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12902"/>
                  </a:ext>
                </a:extLst>
              </a:tr>
              <a:tr h="858703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These message queues are identified by using keys obtained with the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ftok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function call.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8919"/>
                  </a:ext>
                </a:extLst>
              </a:tr>
              <a:tr h="155200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System V message queues doesn’t work on priority queues. It works based on the 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Message Type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formal argument in the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msgrcv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system call.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690164"/>
                  </a:ext>
                </a:extLst>
              </a:tr>
              <a:tr h="856819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Each System V Message Queue has an integer type, and messages can be selected in a variety of ways using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msqrcv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n-IN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0945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155172-D5C5-48F3-E79E-2B5040E57C4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41004599"/>
              </p:ext>
            </p:extLst>
          </p:nvPr>
        </p:nvGraphicFramePr>
        <p:xfrm>
          <a:off x="6172200" y="1600200"/>
          <a:ext cx="4914900" cy="4981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4900">
                  <a:extLst>
                    <a:ext uri="{9D8B030D-6E8A-4147-A177-3AD203B41FA5}">
                      <a16:colId xmlns:a16="http://schemas.microsoft.com/office/drawing/2014/main" val="124584043"/>
                    </a:ext>
                  </a:extLst>
                </a:gridCol>
              </a:tblGrid>
              <a:tr h="838108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POSIX Message Queues</a:t>
                      </a:r>
                      <a:endParaRPr lang="en-IN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08528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POSIX message queues are optional of Unix-certified systems.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871453"/>
                  </a:ext>
                </a:extLst>
              </a:tr>
              <a:tr h="842001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POSIX message queues are identified by using name strings.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885698"/>
                  </a:ext>
                </a:extLst>
              </a:tr>
              <a:tr h="1562667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POSIX message queues does priority queues.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 can send both normal and high-priority messages over the same POSIX queue, and expect the recipient to receive them all in the correct order without additional effort.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48294"/>
                  </a:ext>
                </a:extLst>
              </a:tr>
              <a:tr h="89071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POSIX Message Queues have an associated priority, and messages are always strictly queued in priority order.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24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47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95F1-839D-EA5A-FC17-F9B0C5ED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275F-F104-8124-C1A6-673546E0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Linux Programming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Interfece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Michael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Kerrisk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www.softprayog.com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www.opensourceforu.com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6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161879" y="2319154"/>
            <a:ext cx="5868241" cy="2219691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081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931024"/>
          </a:xfrm>
        </p:spPr>
        <p:txBody>
          <a:bodyPr>
            <a:normAutofit/>
          </a:bodyPr>
          <a:lstStyle/>
          <a:p>
            <a:pPr algn="l" rtl="0" fontAlgn="base"/>
            <a:r>
              <a:rPr lang="en-US" b="0" i="0" u="none" strike="noStrike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Message Queue?</a:t>
            </a:r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do we use Message Queue?</a:t>
            </a:r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System V Message Queue</a:t>
            </a:r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along with an example</a:t>
            </a:r>
          </a:p>
          <a:p>
            <a:pPr algn="l" rtl="0" fontAlgn="base"/>
            <a:r>
              <a:rPr lang="en-US" b="0" i="0" u="none" strike="noStrike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POSIX Message Queue</a:t>
            </a:r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 along with an example</a:t>
            </a:r>
          </a:p>
          <a:p>
            <a:pPr algn="l" rtl="0" fontAlgn="base"/>
            <a:r>
              <a:rPr lang="en-US" b="0" i="0" u="none" strike="noStrike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Difference between System V Message Queue and POSIX Message Queue</a:t>
            </a:r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  <a:p>
            <a:pPr algn="l" rtl="0" fontAlgn="base"/>
            <a:r>
              <a:rPr lang="en-US" b="0" i="0" u="none" strike="noStrike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3576918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Message queue is the linked list of messages stored in kernel and identified by message queue identifiers.</a:t>
            </a:r>
          </a:p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Message Queues can be used to pass messages between processes.</a:t>
            </a:r>
          </a:p>
          <a:p>
            <a:pPr algn="just" rtl="0" fontAlgn="base"/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This messa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ge queue is one among the IPC objects.</a:t>
            </a:r>
          </a:p>
          <a:p>
            <a:pPr algn="just" rtl="0" fontAlgn="base"/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These are identified by a key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, which is of type </a:t>
            </a:r>
            <a:r>
              <a:rPr lang="en-US" b="1" dirty="0" err="1">
                <a:solidFill>
                  <a:srgbClr val="514843"/>
                </a:solidFill>
                <a:latin typeface="Arial" panose="020B0604020202020204" pitchFamily="34" charset="0"/>
              </a:rPr>
              <a:t>key_t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for System V message queue. This key can be generated dynamically by using </a:t>
            </a:r>
            <a:r>
              <a:rPr lang="en-US" b="1" dirty="0" err="1">
                <a:solidFill>
                  <a:srgbClr val="514843"/>
                </a:solidFill>
                <a:latin typeface="Arial" panose="020B0604020202020204" pitchFamily="34" charset="0"/>
              </a:rPr>
              <a:t>ftok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()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 system call. Where as we use string name in POSIX message queues.</a:t>
            </a:r>
          </a:p>
          <a:p>
            <a:pPr algn="just" rtl="0" fontAlgn="base"/>
            <a:r>
              <a:rPr lang="en-US" b="0" i="0" dirty="0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Each IPC object is associated with a permission structure i.e. </a:t>
            </a:r>
            <a:r>
              <a:rPr lang="en-US" b="1" i="0" dirty="0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struct </a:t>
            </a:r>
            <a:r>
              <a:rPr lang="en-US" b="1" i="0" dirty="0" err="1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ipc_perm</a:t>
            </a:r>
            <a:r>
              <a:rPr lang="en-US" i="0" dirty="0">
                <a:solidFill>
                  <a:srgbClr val="514843"/>
                </a:solidFill>
                <a:effectLst/>
                <a:latin typeface="Arial" panose="020B0604020202020204" pitchFamily="34" charset="0"/>
              </a:rPr>
              <a:t>. It’s heade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r file is 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#include&lt;sys/ipc.h&gt;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7B26CE-0D27-0C14-5CF5-678BB1D5A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45" r="10683"/>
          <a:stretch/>
        </p:blipFill>
        <p:spPr>
          <a:xfrm>
            <a:off x="3390899" y="5177118"/>
            <a:ext cx="5372101" cy="1524800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Message Queue?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DE90A7-02FB-AEE9-4E34-2A1C73FF2BCE}"/>
              </a:ext>
            </a:extLst>
          </p:cNvPr>
          <p:cNvSpPr/>
          <p:nvPr/>
        </p:nvSpPr>
        <p:spPr>
          <a:xfrm>
            <a:off x="3390899" y="5177118"/>
            <a:ext cx="5372101" cy="152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5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Message Queue?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199"/>
            <a:ext cx="9982200" cy="2326341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Message Queues are used for communication between clients and servers.</a:t>
            </a:r>
          </a:p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These Message Queues allow different parts of system to communicate and process operations.</a:t>
            </a:r>
          </a:p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Message Queues enables the smooth flow of information to make complex systems work.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A8EC90-2F35-1AB7-C60A-4923EDEBD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48"/>
          <a:stretch/>
        </p:blipFill>
        <p:spPr>
          <a:xfrm>
            <a:off x="2869808" y="3670664"/>
            <a:ext cx="6450865" cy="30257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81710F-BE5D-B609-9CD1-333C188ADA5E}"/>
              </a:ext>
            </a:extLst>
          </p:cNvPr>
          <p:cNvSpPr/>
          <p:nvPr/>
        </p:nvSpPr>
        <p:spPr>
          <a:xfrm>
            <a:off x="2831705" y="3670664"/>
            <a:ext cx="6488968" cy="30257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5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8D6576D8-9ECC-FF53-3989-2F532E314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576" y="2431676"/>
            <a:ext cx="1994647" cy="1994647"/>
          </a:xfrm>
          <a:prstGeom prst="rect">
            <a:avLst/>
          </a:prstGeom>
        </p:spPr>
      </p:pic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3481F7F5-1A9E-28CE-DECD-E0EB4D36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7777" y="2431676"/>
            <a:ext cx="1994647" cy="1994647"/>
          </a:xfrm>
          <a:prstGeom prst="rect">
            <a:avLst/>
          </a:prstGeom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75C4AB59-064C-1F8C-551B-E850B14F9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1459" y="2561665"/>
            <a:ext cx="1734669" cy="1734669"/>
          </a:xfrm>
          <a:prstGeom prst="rect">
            <a:avLst/>
          </a:prstGeom>
        </p:spPr>
      </p:pic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6AF9EDC9-98CA-DE9A-ABAC-49109C997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25872" y="2561665"/>
            <a:ext cx="1734669" cy="17346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8C79F0-E69D-E139-2A5D-7B44B0223A86}"/>
              </a:ext>
            </a:extLst>
          </p:cNvPr>
          <p:cNvSpPr txBox="1"/>
          <p:nvPr/>
        </p:nvSpPr>
        <p:spPr>
          <a:xfrm>
            <a:off x="1140760" y="310137"/>
            <a:ext cx="13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F19C37-9C5A-B6D7-B25E-26E74C04656A}"/>
              </a:ext>
            </a:extLst>
          </p:cNvPr>
          <p:cNvSpPr txBox="1"/>
          <p:nvPr/>
        </p:nvSpPr>
        <p:spPr>
          <a:xfrm>
            <a:off x="9598960" y="297614"/>
            <a:ext cx="145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53A7612-9BA3-9B1B-058B-97DECFC7E3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1" y="264455"/>
            <a:ext cx="12700" cy="4594413"/>
          </a:xfrm>
          <a:prstGeom prst="curvedConnector3">
            <a:avLst>
              <a:gd name="adj1" fmla="val 103411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A4FFA20-00CE-D76E-D722-E5A7CBDB38F6}"/>
              </a:ext>
            </a:extLst>
          </p:cNvPr>
          <p:cNvSpPr txBox="1"/>
          <p:nvPr/>
        </p:nvSpPr>
        <p:spPr>
          <a:xfrm>
            <a:off x="-96253" y="1832336"/>
            <a:ext cx="38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KEY: SERVER PHONE NUMBER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833AA-457A-9082-AC8D-245A56DABF9A}"/>
              </a:ext>
            </a:extLst>
          </p:cNvPr>
          <p:cNvSpPr txBox="1"/>
          <p:nvPr/>
        </p:nvSpPr>
        <p:spPr>
          <a:xfrm>
            <a:off x="8458204" y="1832336"/>
            <a:ext cx="3733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KEY: SERVER PHONE NUMBER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FCFA3A40-6BF4-5C36-35F7-4FA0A77B3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51498" y="3863789"/>
            <a:ext cx="3101788" cy="3101788"/>
          </a:xfrm>
          <a:prstGeom prst="rect">
            <a:avLst/>
          </a:prstGeom>
        </p:spPr>
      </p:pic>
      <p:pic>
        <p:nvPicPr>
          <p:cNvPr id="17" name="Graphic 16" descr="Users">
            <a:extLst>
              <a:ext uri="{FF2B5EF4-FFF2-40B4-BE49-F238E27FC236}">
                <a16:creationId xmlns:a16="http://schemas.microsoft.com/office/drawing/2014/main" id="{8AB39565-BC4F-0A38-4D85-67768B9FBE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0212" y="4395451"/>
            <a:ext cx="3101788" cy="31017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AD86F3-F86E-2EE2-FE36-2FFA49E52640}"/>
              </a:ext>
            </a:extLst>
          </p:cNvPr>
          <p:cNvSpPr txBox="1"/>
          <p:nvPr/>
        </p:nvSpPr>
        <p:spPr>
          <a:xfrm>
            <a:off x="-17930" y="4272849"/>
            <a:ext cx="376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CREATOR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05658F-DE0F-BF56-5E3F-8000F6E32CD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280" t="55921" r="31920" b="24968"/>
          <a:stretch/>
        </p:blipFill>
        <p:spPr>
          <a:xfrm rot="5400000" flipV="1">
            <a:off x="5310259" y="2297796"/>
            <a:ext cx="1777680" cy="20708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8767DD-9D3C-083D-7C8E-AE1C6B0A539A}"/>
              </a:ext>
            </a:extLst>
          </p:cNvPr>
          <p:cNvSpPr txBox="1"/>
          <p:nvPr/>
        </p:nvSpPr>
        <p:spPr>
          <a:xfrm>
            <a:off x="5073441" y="4230133"/>
            <a:ext cx="22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MESSAGE QUEUE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" name="Graphic 42" descr="Crown">
            <a:extLst>
              <a:ext uri="{FF2B5EF4-FFF2-40B4-BE49-F238E27FC236}">
                <a16:creationId xmlns:a16="http://schemas.microsoft.com/office/drawing/2014/main" id="{835EE46B-FEEC-6709-BBA4-746C0E1CA3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26239" y="2118288"/>
            <a:ext cx="652185" cy="65218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49CBFB-93A1-2DB5-BBDD-E01D212F0562}"/>
              </a:ext>
            </a:extLst>
          </p:cNvPr>
          <p:cNvCxnSpPr/>
          <p:nvPr/>
        </p:nvCxnSpPr>
        <p:spPr>
          <a:xfrm flipH="1">
            <a:off x="7234525" y="3428999"/>
            <a:ext cx="667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636D80-735F-5502-48A7-9FE638C02F23}"/>
              </a:ext>
            </a:extLst>
          </p:cNvPr>
          <p:cNvCxnSpPr/>
          <p:nvPr/>
        </p:nvCxnSpPr>
        <p:spPr>
          <a:xfrm flipH="1">
            <a:off x="4332194" y="3428999"/>
            <a:ext cx="667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4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8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298639-9707-7CD3-B5B7-4B2952A76B82}"/>
              </a:ext>
            </a:extLst>
          </p:cNvPr>
          <p:cNvSpPr/>
          <p:nvPr/>
        </p:nvSpPr>
        <p:spPr>
          <a:xfrm>
            <a:off x="6208294" y="3339966"/>
            <a:ext cx="2993457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134F6-8014-4BC0-58AC-42CEC19AAE7C}"/>
              </a:ext>
            </a:extLst>
          </p:cNvPr>
          <p:cNvSpPr/>
          <p:nvPr/>
        </p:nvSpPr>
        <p:spPr>
          <a:xfrm>
            <a:off x="2839454" y="4860758"/>
            <a:ext cx="4620126" cy="385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224A-E098-D2E9-FDD1-87BBFF5F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System V Message Queue was introduced in 1980’s.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message queue  object is identified by a structure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msqid_ds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System V Message Queues, the messages are identified by using key. This key is of type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key_t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directly assign this key in macro as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0x1998860.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we can create this key dynamically by using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ftok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header file is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#include&lt;sys/ipc.h&gt;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ftok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*pathname, int </a:t>
            </a:r>
            <a:r>
              <a:rPr lang="en-IN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proj_id</a:t>
            </a:r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 success it returns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generated key value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where as on failure it returns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itle 12">
            <a:extLst>
              <a:ext uri="{FF2B5EF4-FFF2-40B4-BE49-F238E27FC236}">
                <a16:creationId xmlns:a16="http://schemas.microsoft.com/office/drawing/2014/main" id="{F04EA298-6841-2252-F3D8-58E5AB62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57274"/>
          </a:xfrm>
        </p:spPr>
        <p:txBody>
          <a:bodyPr/>
          <a:lstStyle/>
          <a:p>
            <a:r>
              <a:rPr lang="en-US" dirty="0"/>
              <a:t>System V Message Queue</a:t>
            </a:r>
          </a:p>
        </p:txBody>
      </p:sp>
    </p:spTree>
    <p:extLst>
      <p:ext uri="{BB962C8B-B14F-4D97-AF65-F5344CB8AC3E}">
        <p14:creationId xmlns:p14="http://schemas.microsoft.com/office/powerpoint/2010/main" val="328276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7C0DB9-E4F8-0F50-B52A-4C70ED4B179E}"/>
              </a:ext>
            </a:extLst>
          </p:cNvPr>
          <p:cNvSpPr/>
          <p:nvPr/>
        </p:nvSpPr>
        <p:spPr>
          <a:xfrm>
            <a:off x="2881393" y="4076701"/>
            <a:ext cx="6947649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EE3547-F801-37D3-1CB3-460E184632D9}"/>
              </a:ext>
            </a:extLst>
          </p:cNvPr>
          <p:cNvSpPr/>
          <p:nvPr/>
        </p:nvSpPr>
        <p:spPr>
          <a:xfrm>
            <a:off x="3711387" y="2572871"/>
            <a:ext cx="3693460" cy="412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124326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In this we can open or create message queue object by using </a:t>
            </a:r>
            <a:r>
              <a:rPr lang="en-US" b="1" dirty="0" err="1">
                <a:solidFill>
                  <a:srgbClr val="514843"/>
                </a:solidFill>
                <a:latin typeface="Arial" panose="020B0604020202020204" pitchFamily="34" charset="0"/>
              </a:rPr>
              <a:t>msgget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() 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system call.</a:t>
            </a:r>
          </a:p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The header file for this system call is 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#include&lt;sys/msg.h&gt;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.</a:t>
            </a:r>
            <a:endParaRPr lang="en-US" b="1" dirty="0">
              <a:solidFill>
                <a:srgbClr val="514843"/>
              </a:solidFill>
              <a:latin typeface="Arial" panose="020B0604020202020204" pitchFamily="34" charset="0"/>
            </a:endParaRPr>
          </a:p>
          <a:p>
            <a:pPr marL="0" indent="0" algn="just" rtl="0" fontAlgn="base">
              <a:buNone/>
            </a:pP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	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</a:rPr>
              <a:t>msgget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key_t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key, int flags);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On success 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this returns 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message queue ID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, where as on failure this returns 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-1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.</a:t>
            </a:r>
          </a:p>
          <a:p>
            <a:pPr algn="just" rtl="0" fontAlgn="base"/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To send the message we have to use </a:t>
            </a:r>
            <a:r>
              <a:rPr lang="en-US" b="1" dirty="0" err="1">
                <a:solidFill>
                  <a:srgbClr val="514843"/>
                </a:solidFill>
                <a:latin typeface="Arial" panose="020B0604020202020204" pitchFamily="34" charset="0"/>
              </a:rPr>
              <a:t>msgsnd</a:t>
            </a:r>
            <a:r>
              <a:rPr lang="en-US" b="1" dirty="0">
                <a:solidFill>
                  <a:srgbClr val="514843"/>
                </a:solidFill>
                <a:latin typeface="Arial" panose="020B0604020202020204" pitchFamily="34" charset="0"/>
              </a:rPr>
              <a:t>()</a:t>
            </a: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 system call.</a:t>
            </a:r>
          </a:p>
          <a:p>
            <a:pPr marL="0" indent="0" algn="just" rtl="0" fontAlgn="base">
              <a:buNone/>
            </a:pPr>
            <a:r>
              <a:rPr lang="en-US" dirty="0">
                <a:solidFill>
                  <a:srgbClr val="514843"/>
                </a:solidFill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</a:rPr>
              <a:t>msgsnd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(int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msq_id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const void *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nbytes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int flag);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On success this returns </a:t>
            </a:r>
            <a:r>
              <a:rPr lang="en-US" b="1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, where as on failure this returns </a:t>
            </a:r>
            <a:r>
              <a:rPr lang="en-US" b="1" dirty="0">
                <a:latin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To send the message we must follow a format.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57274"/>
          </a:xfrm>
        </p:spPr>
        <p:txBody>
          <a:bodyPr/>
          <a:lstStyle/>
          <a:p>
            <a:r>
              <a:rPr lang="en-US" dirty="0"/>
              <a:t>System V Message Queue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6EB61-57A8-00EA-B0B6-9A3026DEEEBD}"/>
              </a:ext>
            </a:extLst>
          </p:cNvPr>
          <p:cNvSpPr/>
          <p:nvPr/>
        </p:nvSpPr>
        <p:spPr>
          <a:xfrm>
            <a:off x="3099909" y="5558677"/>
            <a:ext cx="5647764" cy="55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0DFA2-44F2-D153-3285-4DF5F43942E1}"/>
              </a:ext>
            </a:extLst>
          </p:cNvPr>
          <p:cNvCxnSpPr>
            <a:cxnSpLocks/>
          </p:cNvCxnSpPr>
          <p:nvPr/>
        </p:nvCxnSpPr>
        <p:spPr>
          <a:xfrm>
            <a:off x="4819650" y="5568202"/>
            <a:ext cx="0" cy="5558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459901-4ECD-985D-0305-44714313563D}"/>
              </a:ext>
            </a:extLst>
          </p:cNvPr>
          <p:cNvCxnSpPr>
            <a:cxnSpLocks/>
          </p:cNvCxnSpPr>
          <p:nvPr/>
        </p:nvCxnSpPr>
        <p:spPr>
          <a:xfrm>
            <a:off x="6962775" y="5565960"/>
            <a:ext cx="0" cy="55581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1D919B-3F6F-A73E-8A6C-F6AB40EF5276}"/>
              </a:ext>
            </a:extLst>
          </p:cNvPr>
          <p:cNvSpPr txBox="1"/>
          <p:nvPr/>
        </p:nvSpPr>
        <p:spPr>
          <a:xfrm>
            <a:off x="3352799" y="5651917"/>
            <a:ext cx="522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msg type 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sender          message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65FA3B-ADF7-2D96-48B5-1BC4A9415260}"/>
              </a:ext>
            </a:extLst>
          </p:cNvPr>
          <p:cNvSpPr txBox="1"/>
          <p:nvPr/>
        </p:nvSpPr>
        <p:spPr>
          <a:xfrm flipH="1">
            <a:off x="9432127" y="5632867"/>
            <a:ext cx="107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7CEC1-B906-188F-2E16-811EEEBC6F8A}"/>
              </a:ext>
            </a:extLst>
          </p:cNvPr>
          <p:cNvSpPr txBox="1"/>
          <p:nvPr/>
        </p:nvSpPr>
        <p:spPr>
          <a:xfrm flipH="1">
            <a:off x="1285875" y="5661442"/>
            <a:ext cx="112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5BAE55-CF5D-DBE2-B1D0-9AC1C54BC0A1}"/>
              </a:ext>
            </a:extLst>
          </p:cNvPr>
          <p:cNvCxnSpPr>
            <a:cxnSpLocks/>
          </p:cNvCxnSpPr>
          <p:nvPr/>
        </p:nvCxnSpPr>
        <p:spPr>
          <a:xfrm flipH="1">
            <a:off x="8867775" y="5838825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875644-A470-A2D7-C1A6-D95354AD84A6}"/>
              </a:ext>
            </a:extLst>
          </p:cNvPr>
          <p:cNvCxnSpPr>
            <a:cxnSpLocks/>
          </p:cNvCxnSpPr>
          <p:nvPr/>
        </p:nvCxnSpPr>
        <p:spPr>
          <a:xfrm flipH="1">
            <a:off x="2257425" y="5867400"/>
            <a:ext cx="723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8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A22EA5D-D0FD-CE69-0E6C-8783955FCB1C}"/>
              </a:ext>
            </a:extLst>
          </p:cNvPr>
          <p:cNvSpPr/>
          <p:nvPr/>
        </p:nvSpPr>
        <p:spPr>
          <a:xfrm>
            <a:off x="1924050" y="2847975"/>
            <a:ext cx="7784726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40F5AA-5559-5118-04B1-ADE8742D3A69}"/>
              </a:ext>
            </a:extLst>
          </p:cNvPr>
          <p:cNvSpPr/>
          <p:nvPr/>
        </p:nvSpPr>
        <p:spPr>
          <a:xfrm>
            <a:off x="2850776" y="4679576"/>
            <a:ext cx="5898777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600200"/>
            <a:ext cx="9982200" cy="4809565"/>
          </a:xfrm>
        </p:spPr>
        <p:txBody>
          <a:bodyPr>
            <a:normAutofit/>
          </a:bodyPr>
          <a:lstStyle/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To receive the message from the sender we use </a:t>
            </a:r>
            <a:r>
              <a:rPr lang="en-US" b="1" dirty="0" err="1">
                <a:latin typeface="Arial" panose="020B0604020202020204" pitchFamily="34" charset="0"/>
              </a:rPr>
              <a:t>msgrcv</a:t>
            </a:r>
            <a:r>
              <a:rPr lang="en-US" b="1" dirty="0">
                <a:latin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</a:rPr>
              <a:t> system call.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This message receive behaves as a blocking call until </a:t>
            </a:r>
            <a:r>
              <a:rPr lang="en-US" b="1" dirty="0">
                <a:latin typeface="Arial" panose="020B0604020202020204" pitchFamily="34" charset="0"/>
              </a:rPr>
              <a:t>message type</a:t>
            </a:r>
            <a:r>
              <a:rPr lang="en-US" dirty="0">
                <a:latin typeface="Arial" panose="020B0604020202020204" pitchFamily="34" charset="0"/>
              </a:rPr>
              <a:t> matches from the sender side.</a:t>
            </a:r>
          </a:p>
          <a:p>
            <a:pPr marL="0" indent="0" algn="just" rtl="0" fontAlgn="base">
              <a:buNone/>
            </a:pPr>
            <a:r>
              <a:rPr lang="en-US" dirty="0">
                <a:latin typeface="Arial" panose="020B0604020202020204" pitchFamily="34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ssize_t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</a:rPr>
              <a:t>msgrcv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(int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msqid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void *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ptr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nbytes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long type, int flag);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On success this returns </a:t>
            </a:r>
            <a:r>
              <a:rPr lang="en-US" b="1" dirty="0">
                <a:latin typeface="Arial" panose="020B0604020202020204" pitchFamily="34" charset="0"/>
              </a:rPr>
              <a:t>the size of the data portion of the message</a:t>
            </a:r>
            <a:r>
              <a:rPr lang="en-US" dirty="0">
                <a:latin typeface="Arial" panose="020B0604020202020204" pitchFamily="34" charset="0"/>
              </a:rPr>
              <a:t>, where as on failure it returns </a:t>
            </a:r>
            <a:r>
              <a:rPr lang="en-US" b="1" dirty="0">
                <a:latin typeface="Arial" panose="020B0604020202020204" pitchFamily="34" charset="0"/>
              </a:rPr>
              <a:t>-1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algn="just" rtl="0" fontAlgn="base"/>
            <a:r>
              <a:rPr lang="en-US" dirty="0">
                <a:latin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</a:rPr>
              <a:t>control the </a:t>
            </a:r>
            <a:r>
              <a:rPr lang="en-US" b="1" dirty="0" err="1">
                <a:latin typeface="Arial" panose="020B0604020202020204" pitchFamily="34" charset="0"/>
              </a:rPr>
              <a:t>msqid_ds</a:t>
            </a:r>
            <a:r>
              <a:rPr lang="en-US" b="1" dirty="0">
                <a:latin typeface="Arial" panose="020B0604020202020204" pitchFamily="34" charset="0"/>
              </a:rPr>
              <a:t> structure</a:t>
            </a:r>
            <a:r>
              <a:rPr lang="en-US" dirty="0">
                <a:latin typeface="Arial" panose="020B0604020202020204" pitchFamily="34" charset="0"/>
              </a:rPr>
              <a:t> we use a system call </a:t>
            </a:r>
            <a:r>
              <a:rPr lang="en-US" b="1" dirty="0" err="1">
                <a:latin typeface="Arial" panose="020B0604020202020204" pitchFamily="34" charset="0"/>
              </a:rPr>
              <a:t>msgctl</a:t>
            </a:r>
            <a:r>
              <a:rPr lang="en-US" b="1" dirty="0">
                <a:latin typeface="Arial" panose="020B0604020202020204" pitchFamily="34" charset="0"/>
              </a:rPr>
              <a:t>()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pPr marL="0" indent="0" algn="just" rtl="0" fontAlgn="base">
              <a:buNone/>
            </a:pPr>
            <a:r>
              <a:rPr lang="en-US" b="1" dirty="0">
                <a:latin typeface="Arial" panose="020B0604020202020204" pitchFamily="34" charset="0"/>
              </a:rPr>
              <a:t>		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int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</a:rPr>
              <a:t>msgctl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(int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msqid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int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cmd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, struct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msqid_ds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*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</a:rPr>
              <a:t>buf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);</a:t>
            </a:r>
          </a:p>
          <a:p>
            <a:pPr algn="just" fontAlgn="base"/>
            <a:r>
              <a:rPr lang="en-US" dirty="0">
                <a:latin typeface="Arial" panose="020B0604020202020204" pitchFamily="34" charset="0"/>
              </a:rPr>
              <a:t>The second argument is </a:t>
            </a:r>
            <a:r>
              <a:rPr lang="en-US" b="1" dirty="0">
                <a:latin typeface="Arial" panose="020B0604020202020204" pitchFamily="34" charset="0"/>
              </a:rPr>
              <a:t>int </a:t>
            </a:r>
            <a:r>
              <a:rPr lang="en-US" b="1" dirty="0" err="1">
                <a:latin typeface="Arial" panose="020B0604020202020204" pitchFamily="34" charset="0"/>
              </a:rPr>
              <a:t>cmd</a:t>
            </a:r>
            <a:r>
              <a:rPr lang="en-US" b="1" dirty="0">
                <a:latin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</a:rPr>
              <a:t>it is a predefined macro, the third argument is dependent of second argument.</a:t>
            </a:r>
          </a:p>
          <a:p>
            <a:pPr algn="just" fontAlgn="base"/>
            <a:r>
              <a:rPr lang="en-US" dirty="0">
                <a:latin typeface="Arial" panose="020B0604020202020204" pitchFamily="34" charset="0"/>
              </a:rPr>
              <a:t>In second argument we pass macro’s such as </a:t>
            </a:r>
            <a:r>
              <a:rPr lang="en-US" b="1" dirty="0">
                <a:latin typeface="Arial" panose="020B0604020202020204" pitchFamily="34" charset="0"/>
              </a:rPr>
              <a:t>IPC_STAT, IPC_SET, IPC_RMID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29B1A258-6396-93CC-DB2A-06B7C759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57274"/>
          </a:xfrm>
        </p:spPr>
        <p:txBody>
          <a:bodyPr/>
          <a:lstStyle/>
          <a:p>
            <a:r>
              <a:rPr lang="en-US" dirty="0"/>
              <a:t>System V Message Queue</a:t>
            </a:r>
          </a:p>
        </p:txBody>
      </p:sp>
    </p:spTree>
    <p:extLst>
      <p:ext uri="{BB962C8B-B14F-4D97-AF65-F5344CB8AC3E}">
        <p14:creationId xmlns:p14="http://schemas.microsoft.com/office/powerpoint/2010/main" val="103479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84DC9-3733-031B-86FD-AB02B751308C}"/>
              </a:ext>
            </a:extLst>
          </p:cNvPr>
          <p:cNvCxnSpPr>
            <a:cxnSpLocks/>
          </p:cNvCxnSpPr>
          <p:nvPr/>
        </p:nvCxnSpPr>
        <p:spPr>
          <a:xfrm>
            <a:off x="5979458" y="0"/>
            <a:ext cx="17929" cy="685800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A8EAAD-0C96-D6E0-2CB6-92558523D21A}"/>
              </a:ext>
            </a:extLst>
          </p:cNvPr>
          <p:cNvSpPr txBox="1"/>
          <p:nvPr/>
        </p:nvSpPr>
        <p:spPr>
          <a:xfrm flipH="1">
            <a:off x="27786" y="3556"/>
            <a:ext cx="1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B80E7-73CC-D365-3848-73829F1F538E}"/>
              </a:ext>
            </a:extLst>
          </p:cNvPr>
          <p:cNvSpPr txBox="1"/>
          <p:nvPr/>
        </p:nvSpPr>
        <p:spPr>
          <a:xfrm flipH="1">
            <a:off x="6078063" y="0"/>
            <a:ext cx="141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7E8F76-D624-A59F-8B3E-980807202D22}"/>
              </a:ext>
            </a:extLst>
          </p:cNvPr>
          <p:cNvSpPr txBox="1"/>
          <p:nvPr/>
        </p:nvSpPr>
        <p:spPr>
          <a:xfrm flipH="1">
            <a:off x="162265" y="478685"/>
            <a:ext cx="573651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#define MSG_TYPE 1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#define KEY 0x1998860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rbuf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[100];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msgget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(KEY, IPC_CREAT|0660);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if(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==-1)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            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(“Failed to open/create IPC 					object\n”);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             exit(1);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msgrcv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rbuf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, 100, MSG_TYPE, 0);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(“%s”,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rbuf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+(2*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(long)));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EFEA72-241E-A174-8C7F-6705E376F542}"/>
              </a:ext>
            </a:extLst>
          </p:cNvPr>
          <p:cNvSpPr txBox="1"/>
          <p:nvPr/>
        </p:nvSpPr>
        <p:spPr>
          <a:xfrm flipH="1">
            <a:off x="6293218" y="369332"/>
            <a:ext cx="573651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struct msg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msgtype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long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[100];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}message;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#define MSG_TYPE 1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#define KEY 0x1998860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void main()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int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msgget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(KEY, 0);</a:t>
            </a: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==-1)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             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(“Failed to open/create IPC 					object\n”);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             exit(1);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}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message.msgtype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=MSG_TYPE;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message.pid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getpid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strcpy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(message.</a:t>
            </a:r>
            <a:r>
              <a:rPr lang="en-US" sz="1700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,”Hello”);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msgsnd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msqid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, &amp;message,</a:t>
            </a: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	(2*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sizeof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(long))+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strlen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message.buf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)+1,0);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6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1199</TotalTime>
  <Words>1797</Words>
  <Application>Microsoft Office PowerPoint</Application>
  <PresentationFormat>Widescreen</PresentationFormat>
  <Paragraphs>182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Euphemia</vt:lpstr>
      <vt:lpstr>Plantagenet Cherokee</vt:lpstr>
      <vt:lpstr>Times New Roman</vt:lpstr>
      <vt:lpstr>Wingdings</vt:lpstr>
      <vt:lpstr>Academic Literature 16x9</vt:lpstr>
      <vt:lpstr>MESSAGE QUEUES</vt:lpstr>
      <vt:lpstr>Contents:</vt:lpstr>
      <vt:lpstr>What is Message Queue?</vt:lpstr>
      <vt:lpstr>Why do we use Message Queue?</vt:lpstr>
      <vt:lpstr>PowerPoint Presentation</vt:lpstr>
      <vt:lpstr>System V Message Queue</vt:lpstr>
      <vt:lpstr>System V Message Queue</vt:lpstr>
      <vt:lpstr>System V Message Queue</vt:lpstr>
      <vt:lpstr>PowerPoint Presentation</vt:lpstr>
      <vt:lpstr>POSIX (Portable Operating System Interface) Message Queue</vt:lpstr>
      <vt:lpstr>POSIX Message Queue</vt:lpstr>
      <vt:lpstr>POSIX Message Queue</vt:lpstr>
      <vt:lpstr>PowerPoint Presentation</vt:lpstr>
      <vt:lpstr>System V Message Queues vs POSIX Message Queues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Sarojini Nama</dc:creator>
  <cp:lastModifiedBy>Gampala Kumar</cp:lastModifiedBy>
  <cp:revision>125</cp:revision>
  <dcterms:created xsi:type="dcterms:W3CDTF">2023-01-19T17:07:13Z</dcterms:created>
  <dcterms:modified xsi:type="dcterms:W3CDTF">2023-01-25T11:22:19Z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