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jpg" ContentType="image/png"/>
  <Override PartName="/ppt/media/image5.jpg" ContentType="image/png"/>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6" r:id="rId4"/>
    <p:sldId id="268" r:id="rId5"/>
    <p:sldId id="267" r:id="rId6"/>
    <p:sldId id="278" r:id="rId7"/>
    <p:sldId id="258" r:id="rId8"/>
    <p:sldId id="257" r:id="rId9"/>
    <p:sldId id="269" r:id="rId10"/>
    <p:sldId id="270" r:id="rId11"/>
    <p:sldId id="260" r:id="rId12"/>
    <p:sldId id="263" r:id="rId13"/>
    <p:sldId id="264" r:id="rId14"/>
    <p:sldId id="271" r:id="rId15"/>
    <p:sldId id="272" r:id="rId16"/>
    <p:sldId id="273" r:id="rId17"/>
    <p:sldId id="274" r:id="rId18"/>
    <p:sldId id="276" r:id="rId19"/>
    <p:sldId id="275" r:id="rId20"/>
    <p:sldId id="284" r:id="rId21"/>
    <p:sldId id="285" r:id="rId22"/>
    <p:sldId id="279" r:id="rId23"/>
    <p:sldId id="280" r:id="rId24"/>
    <p:sldId id="282"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1T14:57:38.614"/>
    </inkml:context>
    <inkml:brush xml:id="br0">
      <inkml:brushProperty name="width" value="0.05" units="cm"/>
      <inkml:brushProperty name="height" value="0.05" units="cm"/>
      <inkml:brushProperty name="color" value="#DA0C07"/>
      <inkml:brushProperty name="inkEffects" value="lava"/>
      <inkml:brushProperty name="anchorX" value="-61002.46484"/>
      <inkml:brushProperty name="anchorY" value="-8753.30371"/>
      <inkml:brushProperty name="scaleFactor" value="0.5"/>
    </inkml:brush>
  </inkml:definitions>
  <inkml:trace contextRef="#ctx0" brushRef="#br0">6404 1172 24575,'0'0'0,"-4"0"0,-12 0 0,-4 0 0,-5 0 0,-1 0 0,-6 0 0,-1 0 0,1 5 0,1 0 0,-2 0 0,0-1 0,2-1 0,-9 4 0,2-1 0,6 5 0,3-2 0,3-1 0,2-2 0,0-2 0,1-2 0,-1-1 0,0-1 0,0 0 0,0-1 0,-1 1 0,0 0 0,0-1 0,-5 1 0,0 0 0,0 0 0,1 0 0,1 0 0,1 0 0,1 0 0,1 0 0,-5 0 0,-5 0 0,0 0 0,1 0 0,2 0 0,-3 0 0,2 0 0,2-5 0,1 0 0,3 0 0,0-4 0,-4 1 0,1 1 0,-4 2 0,0 1 0,1 2 0,2-4 0,3-4 0,-5 0 0,2 0 0,-4 3 0,1 3 0,2 1 0,-4 1 0,2 2 0,-8-5 0,-3 1 0,1-1 0,4 1 0,-6-3 0,-1 0 0,3 1 0,-11-4 0,0 2 0,3 1 0,6 2 0,7 2 0,5 1 0,5 1 0,3 1 0,1 1 0,1-1 0,0 0 0,1 1 0,-16-1 0,-11 0 0,-15 0 0,-3 0 0,-9 0 0,-3 0 0,9 0 0,6-5 0,1 0 0,10 0 0,-2-4 0,3 1 0,5-4 0,2 1 0,0-3 0,5 3 0,10-3 0,3 2 0,9-2 0,2 3 0,-5-3 0,-2 3 0,-1-2 0,-1-4 0,-5-2 0,5-2 0,0-2 0,1 4 0,6-1 0,0 0 0,5-1 0,0 3 0,2 0 0,-1 4 0,3-2 0,-4 4 0,-1-1 0,1-3 0,-2 2 0,-7-1 0,-2 2 0,-7-2 0,-6-2 0,1 3 0,-4-2 0,2-2 0,3 3 0,3 3 0,-1 4 0,7-2 0,1 3 0,2-4 0,0 2 0,6-4 0,-5 3 0,-1 1 0,-1 3 0,-1-3 0,1-3 0,-1 1 0,5-3 0,-19 2 0,-5-3 0,-2 3 0,4-2 0,3 3 0,10-3 0,5 3 0,2 2 0,-3 2 0,-1 4 0,0 1 0,0-4 0,0 1 0,1 1 0,1-5 0,-1 1 0,-4-3 0,0 1 0,0 2 0,1 2 0,2 2 0,0 1 0,6-2 0,0-1 0,2 2 0,-2 0 0,-6-4 0,0-3 0,-2-1 0,-5 3 0,2 1 0,-1 3 0,3 3 0,1 0 0,2 2 0,1-5 0,1 1 0,0-1 0,-9 1 0,-21-3 0,-15-5 0,-9 1 0,1 1 0,0 3 0,10 2 0,7 2 0,5-3 0,10 1 0,7 0 0,1 1 0,4 2 0,3 0 0,12 1 0,8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1T14:58:00.541"/>
    </inkml:context>
    <inkml:brush xml:id="br0">
      <inkml:brushProperty name="width" value="0.05" units="cm"/>
      <inkml:brushProperty name="height" value="0.05" units="cm"/>
      <inkml:brushProperty name="color" value="#DA0C07"/>
      <inkml:brushProperty name="inkEffects" value="lava"/>
      <inkml:brushProperty name="anchorX" value="-55926.00781"/>
      <inkml:brushProperty name="anchorY" value="-8634.8916"/>
      <inkml:brushProperty name="scaleFactor" value="0.5"/>
    </inkml:brush>
  </inkml:definitions>
  <inkml:trace contextRef="#ctx0" brushRef="#br0">9 172 24575,'0'0'0,"4"0"0,7 0 0,4 0 0,4 0 0,4 0 0,1 0 0,2 0 0,-1 0 0,1-5 0,0 0 0,0-5 0,-1 0 0,0 2 0,0-3 0,0 2 0,0 1 0,0-2 0,0 1 0,0 2 0,-1 2 0,1 2 0,-5-3 0,-10 0 0,-10 1 0,-10 1 0,-2 6 0,-5 2 0,-2 5 0,-4 0 0,0-1 0,3 4 0,-6 2 0,1-1 0,-2 3 0,1-3 0,0 2 0,-1-3 0,2 2 0,-1-3 0,1-2 0,1-3 0,-1-3 0,0 4 0,0-1 0,0-2 0,5 5 0,10-1 0,11-6 0,8-3 0,8-1 0,0-5 0,-2-5 0,1 0 0,2 1 0,2 3 0,1-2 0,2 2 0,-4-4 0,-10 3 0,-4 6 0,-9 2 0,-7 3 0,-7 0 0,-3 0 0,-3 5 0,-2 0 0,9-2 0,11 0 0,10-2 0,9-6 0,7-1 0,3-5 0,3-6 0,1 2 0,0-4 0,0-1 0,-1 2 0,0 3 0,-6-1 0,0-1 0,0 2 0,1 3 0,1-2 0,0 3 0,-8 1 0,-9 3 0,-11 7 0,-8 2 0,-1 5 0,-3 1 0,-3-2 0,-1 4 0,-2 2 0,-1-1 0,5 3 0,0 2 0,0-3 0,-2 2 0,0 1 0,-1 2 0,-1-3 0,0 2 0,4 0 0,0-3 0,5 1 0,-1-4 0,-1 2 0,3 2 0,8-4 0,9-2 0,8 2 0,6-3 0,5 2 0,2-2 0,-2 3 0,-1-2 0,0 3 0,1 2 0,1-2 0,1-3 0,-5 2 0,1 2 0,-1 2 0,2-1 0,-4 1 0,1-3 0,1 2 0,1 1 0,2-3 0,1 2 0,-4 2 0,1-3 0,0 1 0,1 3 0,1-4 0,1-3 0,-8-4 0,-11-3 0,-10-8 0,-2-6 0,-7-2 0,-4-4 0,-2-3 0,-3 2 0,4-1 0,0-2 0,-1-2 0,0 3 0,3 0 0,-5-2 0,-1 4 0,3-1 0,5-1 0,1 3 0,-2-1 0,-2 3 0,4-2 0,-3 3 0,0-1 0,3-4 0,-2 4 0,4-3 0,-2 3 0,-2 3 0,8 4 0,8 7 0,9 2 0,7 1 0,4 6 0,5 3 0,-4 5 0,2-2 0,-1-2 0,-3 0 0,-1 2 0,2-2 0,1 1 0,2 3 0,1-4 0,1 3 0,0-4 0,-4 2 0,0 2 0,1-3 0,-1 2 0,-3-3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1T14:58:35.079"/>
    </inkml:context>
    <inkml:brush xml:id="br0">
      <inkml:brushProperty name="width" value="0.05" units="cm"/>
      <inkml:brushProperty name="height" value="0.05" units="cm"/>
      <inkml:brushProperty name="color" value="#DA0C07"/>
      <inkml:brushProperty name="inkEffects" value="lava"/>
      <inkml:brushProperty name="anchorX" value="-70628.92969"/>
      <inkml:brushProperty name="anchorY" value="-22219.08398"/>
      <inkml:brushProperty name="scaleFactor" value="0.5"/>
    </inkml:brush>
  </inkml:definitions>
  <inkml:trace contextRef="#ctx0" brushRef="#br0">1 1 24575,'0'0'0,"4"0"0,7 0 0,-1 5 0,4 0 0,3 0 0,4-1 0,1 4 0,-3 4 0,1 0 0,0-2 0,1-3 0,2 3 0,0 3 0,-4 3 0,1-1 0,0-3 0,1-4 0,-4 3 0,1 2 0,1-1 0,-4 2 0,2-2 0,1 2 0,2 3 0,1 2 0,2-2 0,-3 0 0,-1 3 0,1-4 0,1 1 0,-3 1 0,0-3 0,1 2 0,-4 1 0,-3 2 0,1 2 0,1-4 0,4 1 0,-3 1 0,2 1 0,2-4 0,-4 1 0,2 1 0,7 16 0,6 7 0,2 7 0,1 3 0,-2-9 0,-6 0 0,3 0 0,-1-5 0,-1 2 0,1 2 0,-2 2 0,-4-3 0,-1-3 0,0 0 0,0-7 0,-3-4 0,-4-2 0,-4-1 0,-4-1 0,-3 0 0,4 1 0,9 5 0,-1 0 0,4 1 0,-2 4 0,2-1 0,-4-1 0,-4 3 0,2-6 0,-2 3 0,2-2 0,2-6 0,-1-1 0,-2 3 0,1 1 0,-2 0 0,2 0 0,4 0 0,-3-1 0,-2 0 0,2-1 0,2 0 0,-2 0 0,-3 0 0,2 5 0,3 5 0,2-5 0,-1 4 0,1 8 0,2-6 0,-3 3 0,1-3 0,1-3 0,2 2 0,-3-1 0,-4-3 0,1-1 0,2 3 0,2 3 0,-3 0 0,-3 3 0,2-2 0,-4-3 0,3-2 0,7 2 0,-2 3 0,-2-1 0,-4-1 0,1-4 0,-4-1 0,3-3 0,3-1 0,-2-1 0,3 5 0,-4 4 0,-2 1 0,2-7 0,2 4 0,-2-2 0,3-1 0,2-2 0,-2 0 0,2 3 0,1 6 0,2-1 0,2 4 0,1-2 0,-3-2 0,0-3 0,0-8 0,-4-2 0,-4-1 0,6-1 0,2 2 0,-3 0 0,2 2 0,1 0 0,2-5 0,-5 1 0,2 0 0,0-4 0,2 1 0,1 6 0,1-3 0,1 1 0,1 1 0,0-4 0,0-5 0,0-4 0,-5 1 0,0 3 0,0 3 0,1-2 0,1 3 0,1 1 0,6 2 0,5 8 0,1-4 0,-1-5 0,-6 0 0,-3-5 0,-2 1 0,-1-4 0,6-2 0,0-4 0,5-2 0,10 3 0,10 4 0,8 5 0,2-1 0,9 3 0,-2-3 0,-7 2 0,-1 1 0,-4 3 0,-7-4 0,-8-3 0,-7-4 0,-6-3 0,-3-3 0,-2-2 0,-1-2 0,0 1 0,4-1 0,1 0 0,5 1 0,0-1 0,4 1 0,3 0 0,-2 0 0,-2 0 0,-4 0 0,-3 0 0,-2 0 0,-2 0 0,-1 0 0,0 0 0,-1 0 0,0 0 0,0 0 0,1-5 0,0 0 0,0 0 0,-1 1 0,-4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1T14:58:48.629"/>
    </inkml:context>
    <inkml:brush xml:id="br0">
      <inkml:brushProperty name="width" value="0.05" units="cm"/>
      <inkml:brushProperty name="height" value="0.05" units="cm"/>
      <inkml:brushProperty name="color" value="#DA0C07"/>
      <inkml:brushProperty name="inkEffects" value="lava"/>
      <inkml:brushProperty name="anchorX" value="-77334.32031"/>
      <inkml:brushProperty name="anchorY" value="-28435.69727"/>
      <inkml:brushProperty name="scaleFactor" value="0.5"/>
    </inkml:brush>
  </inkml:definitions>
  <inkml:trace contextRef="#ctx0" brushRef="#br0">1 0 24575,'0'0'0,"4"0"0,7 0 0,-1 5 0,4 0 0,4 5 0,7 0 0,-2 3 0,0-2 0,1-2 0,-5 3 0,1-3 0,-1-1 0,2-3 0,-4 3 0,1-1 0,0 3 0,3 5 0,0-3 0,3 4 0,0-3 0,-4 2 0,-1-3 0,1-3 0,1-2 0,2 1 0,-5 4 0,1-1 0,0-1 0,-3 1 0,-9-1 0,-9 2 0,-4 4 0,-6-3 0,0 3 0,-3-3 0,2 2 0,2 2 0,4 2 0,-3-2 0,-2 1 0,1 1 0,-3-4 0,2 2 0,3 2 0,-3-4 0,-2-3 0,1 1 0,-2-3 0,-2 2 0,-3-2 0,-2-2 0,-1-2 0,-1-3 0,-1-1 0,4 3 0,1 0 0,0 0 0,9-1 0,13-2 0,11-5 0,7-2 0,5-4 0,2-5 0,0 0 0,1-2 0,-1 2 0,-5-2 0,4 4 0,-6-3 0,1 3 0,0 4 0,1-3 0,0 2 0,-3-3 0,-5-2 0,-4-4 0,0 2 0,-2-2 0,-2-2 0,-3 0 0,0-3 0,-2 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1T14:58:53.651"/>
    </inkml:context>
    <inkml:brush xml:id="br0">
      <inkml:brushProperty name="width" value="0.05" units="cm"/>
      <inkml:brushProperty name="height" value="0.05" units="cm"/>
      <inkml:brushProperty name="color" value="#DA0C07"/>
      <inkml:brushProperty name="inkEffects" value="lava"/>
      <inkml:brushProperty name="anchorX" value="-78900.11719"/>
      <inkml:brushProperty name="anchorY" value="-29754.9043"/>
      <inkml:brushProperty name="scaleFactor" value="0.5"/>
    </inkml:brush>
  </inkml:definitions>
  <inkml:trace contextRef="#ctx0" brushRef="#br0">1 1 24575,'0'0'0,"4"0"0,7 0 0,4 0 0,5 0 0,2 0 0,2 0 0,2 0 0,0 0 0,0 0 0,0 0 0,-1 0 0,0 0 0,1 0 0,-1 0 0,-5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1T14:59:02.516"/>
    </inkml:context>
    <inkml:brush xml:id="br0">
      <inkml:brushProperty name="width" value="0.1" units="cm"/>
      <inkml:brushProperty name="height" value="0.1" units="cm"/>
      <inkml:brushProperty name="color" value="#AE198D"/>
      <inkml:brushProperty name="inkEffects" value="galaxy"/>
      <inkml:brushProperty name="anchorX" value="-80237.17188"/>
      <inkml:brushProperty name="anchorY" value="-30770.9043"/>
      <inkml:brushProperty name="scaleFactor" value="0.5"/>
    </inkml:brush>
  </inkml:definitions>
  <inkml:trace contextRef="#ctx0" brushRef="#br0">0 1 24575,'0'0'0,"5"0"0,6 0 0,14 0 0,4 0 0,4 0 0,0 0 0,-1 0 0,-3 0 0,4 0 0,9 4 0,-1 2 0,-2-1 0,2 4 0,-3-1 0,-3 4 0,1-1 0,3-3 0,3 4 0,-2-3 0,1-2 0,-2-2 0,-3-2 0,1-1 0,-3-2 0,-2 0 0,2 0 0,-1 0 0,-2-1 0,-1 1 0,-2 0 0,-2 0 0,0 0 0,-1-1 0,-1 1 0,1 1 0,-6 3 0,6 2 0,5-1 0,5 4 0,1-1 0,34-1 0,9-2 0,3 3 0,-4-1 0,-12-1 0,-11-1 0,-12-2 0,-8-2 0,-2 0 0,3-1 0,-3 0 0,4 0 0,3-1 0,8 1 0,-2 0 0,2 0 0,-4 0 0,-6 0 0,-3 0 0,-5 0 0,-3 0 0,-1 0 0,-2 0 0,0 0 0,0 0 0,0 0 0,20 0 0,1 0 0,10 0 0,-3 0 0,5 0 0,-6 0 0,-5 0 0,3 0 0,-1 0 0,-3 0 0,-6 0 0,-4 0 0,6 0 0,-3 0 0,-2 0 0,-3 0 0,2 0 0,3 0 0,-2 0 0,-1 0 0,2 0 0,2-5 0,-2 0 0,4 0 0,-4 0 0,-2 2 0,-4 2 0,-2-1 0,-2 2 0,-1 0 0,-1 0 0,4 0 0,5 1 0,6-1 0,-1 0 0,8 0 0,2 0 0,-3 0 0,-4 0 0,-6 0 0,-3 0 0,-5 0 0,4 0 0,-2 0 0,4 0 0,-1 0 0,-1 0 0,-1 0 0,2 0 0,-1 0 0,-1 0 0,-2 0 0,-1 0 0,-1 0 0,-2 0 0,-5-5 0,0 0 0,-1 0 0,2 1 0,0 1 0,2 1 0,1 1 0,0 0 0,1 1 0,0 0 0,0-4 0,0-1 0,0 0 0,0 1 0,0 1 0,0 1 0,0-4 0,0 1 0,0 0 0,0 0 0,10-2 0,10-1 0,10 2 0,4 2 0,10-4 0,10 1 0,3 1 0,1 1 0,-6-2 0,-7 0 0,-11 1 0,-12 2 0,-9 1 0,-11 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1T14:59:06.165"/>
    </inkml:context>
    <inkml:brush xml:id="br0">
      <inkml:brushProperty name="width" value="0.1" units="cm"/>
      <inkml:brushProperty name="height" value="0.1" units="cm"/>
      <inkml:brushProperty name="color" value="#AE198D"/>
      <inkml:brushProperty name="inkEffects" value="galaxy"/>
      <inkml:brushProperty name="anchorX" value="-86985.65625"/>
      <inkml:brushProperty name="anchorY" value="-31786.49023"/>
      <inkml:brushProperty name="scaleFactor" value="0.5"/>
    </inkml:brush>
  </inkml:definitions>
  <inkml:trace contextRef="#ctx0" brushRef="#br0">1 26 24575,'0'0'0,"4"0"0,7 0 0,4 0 0,5 0 0,7 0 0,8 0 0,0 0 0,10 0 0,9 0 0,7 0 0,6 0 0,15 0 0,2 0 0,7 0 0,-6 0 0,2 0 0,-7 0 0,-14 0 0,-2 0 0,-11 0 0,1 0 0,-7 0 0,-6 0 0,-6 0 0,-4 0 0,-4 0 0,-2 0 0,0 0 0,-1 0 0,-1 0 0,1 0 0,0 0 0,1 0 0,4 0 0,1 0 0,5 0 0,-1 0 0,0 0 0,2 0 0,-2 0 0,-2 0 0,-2 0 0,-1 0 0,2 0 0,0 0 0,-1 0 0,4 0 0,4 0 0,3 0 0,-1 0 0,7 0 0,8 0 0,-4 0 0,0 0 0,0 0 0,5 0 0,3 0 0,1 0 0,9 0 0,3 0 0,8 0 0,-3 0 0,4 0 0,0 0 0,-6 0 0,-1 0 0,3 0 0,-5 0 0,6 0 0,-6 0 0,-4 0 0,-1 0 0,-5 0 0,-8 0 0,1 0 0,2 0 0,0 0 0,4 0 0,-1 0 0,-2 0 0,3 0 0,3 0 0,-7 0 0,8 0 0,-8 0 0,8 0 0,3 0 0,3 0 0,-7 0 0,0 0 0,1 0 0,-3 0 0,-2 0 0,-9 0 0,-2 0 0,2 0 0,1 0 0,-1 0 0,1 0 0,-1 0 0,0 0 0,-6 0 0,-5 0 0,0 0 0,0 0 0,3 0 0,-3 0 0,6 0 0,7 0 0,3 0 0,0 0 0,4 0 0,0 0 0,-3 0 0,-6 0 0,-7 0 0,-2 0 0,-6 0 0,2 0 0,1 0 0,-1 0 0,26 0 0,9 0 0,12 0 0,2 0 0,6 0 0,-7 0 0,-3 0 0,-14 0 0,-13 0 0,-2 0 0,-9 0 0,-6 0 0,0 0 0,-5 0 0,-2 0 0,-4 0 0,-1 0 0,-1 0 0,-1 0 0,-1 0 0,0 0 0,1 0 0,-1 0 0,1 0 0,0 0 0,-1 0 0,1 0 0,5 0 0,0 0 0,0 0 0,-1 0 0,4 0 0,-1 0 0,-1 0 0,-1 0 0,3 0 0,-1 0 0,8 0 0,5 0 0,-2 0 0,-3 0 0,1 0 0,-4 0 0,-3 0 0,2 0 0,-3 0 0,3 0 0,-1 0 0,-2 0 0,-3 0 0,3 0 0,-1 0 0,-1 0 0,-2 0 0,-1 0 0,-2 0 0,0 0 0,-1 0 0,0 0 0,-1 0 0,1 0 0,-1 0 0,1 0 0,0 0 0,0 0 0,0 0 0,-1 0 0,1 0 0,0 0 0,0 0 0,5-5 0,0 0 0,0 0 0,-1 1 0,-1 1 0,-1 1 0,-1 1 0,-6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1T14:59:09.928"/>
    </inkml:context>
    <inkml:brush xml:id="br0">
      <inkml:brushProperty name="width" value="0.1" units="cm"/>
      <inkml:brushProperty name="height" value="0.1" units="cm"/>
      <inkml:brushProperty name="color" value="#AE198D"/>
      <inkml:brushProperty name="inkEffects" value="galaxy"/>
      <inkml:brushProperty name="anchorX" value="-96914.39844"/>
      <inkml:brushProperty name="anchorY" value="-32776.82813"/>
      <inkml:brushProperty name="scaleFactor" value="0.5"/>
    </inkml:brush>
  </inkml:definitions>
  <inkml:trace contextRef="#ctx0" brushRef="#br0">0 1 24575,'0'0'0,"5"0"0,5 0 0,11 0 0,3 0 0,9 0 0,15 0 0,6 0 0,13 0 0,6 0 0,4 0 0,12 0 0,-5 0 0,-1 0 0,-7 0 0,-8 0 0,-12 0 0,-10 0 0,-9 0 0,-7 0 0,2 0 0,-3 0 0,4 0 0,-1 0 0,4 0 0,4 0 0,-2 4 0,-2 2 0,-3-1 0,2-1 0,3-1 0,3-1 0,-1-1 0,-3-1 0,1 0 0,-2 0 0,-3 0 0,-3 0 0,3 0 0,-1-1 0,-2 1 0,9 0 0,4 0 0,3 0 0,3 0 0,6 0 0,-3 0 0,4 0 0,-6 0 0,9 5 0,0 1 0,-6-1 0,4-1 0,-3 0 0,0-2 0,4-1 0,-2 4 0,-5 0 0,-2 0 0,-1-1 0,-5-1 0,-6-1 0,-4-1 0,1 4 0,-2 0 0,-2 0 0,4-1 0,-2-1 0,-1-2 0,3 0 0,4 0 0,9-1 0,3-1 0,-3 1 0,2 0 0,-6 0 0,0 0 0,-5 0 0,2 0 0,1 0 0,-2 0 0,1 0 0,2 0 0,3 0 0,-4 0 0,2 0 0,-3 0 0,-5 0 0,2 0 0,2 0 0,3 0 0,8 0 0,2 4 0,11 2 0,1-1 0,0-1 0,1-1 0,-2-1 0,-3-1 0,-4-1 0,-2 0 0,-7 0 0,-7 0 0,-6 0 0,-4 0 0,2-1 0,3 1 0,4 0 0,4 0 0,-1 0 0,6 0 0,-3 0 0,1 0 0,-5 0 0,-4 0 0,-3 0 0,-5 0 0,8 0 0,4 0 0,8 0 0,14 0 0,7 0 0,5 0 0,7 0 0,-3 0 0,-6 0 0,-7 0 0,-11 0 0,-4 0 0,-9 0 0,-2 0 0,1 0 0,1 0 0,-2 0 0,-4 0 0,-3 0 0,-3 0 0,2 0 0,-1 0 0,-1 0 0,-2 0 0,-1 0 0,5 0 0,-2-5 0,0 0 0,-1 0 0,-1 1 0,-1 1 0,-2 1 0,0 1 0,0 1 0,0 0 0,0 0 0,-1 0 0,6 0 0,5 0 0,0 0 0,4 1 0,-2-1 0,3 0 0,2 0 0,-2 0 0,-3 0 0,-4 0 0,-3 0 0,-3 0 0,-1-5 0,-1 0 0,-1-1 0,0 2 0,1 1 0,-1 1 0,1-4 0,0 1 0,-1 0 0,1 1 0,-5 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1T14:59:13.002"/>
    </inkml:context>
    <inkml:brush xml:id="br0">
      <inkml:brushProperty name="width" value="0.1" units="cm"/>
      <inkml:brushProperty name="height" value="0.1" units="cm"/>
      <inkml:brushProperty name="color" value="#AE198D"/>
      <inkml:brushProperty name="inkEffects" value="galaxy"/>
      <inkml:brushProperty name="anchorX" value="-105272.74219"/>
      <inkml:brushProperty name="anchorY" value="-33845.23047"/>
      <inkml:brushProperty name="scaleFactor" value="0.5"/>
    </inkml:brush>
  </inkml:definitions>
  <inkml:trace contextRef="#ctx0" brushRef="#br0">0 52 24575,'0'0'0,"5"0"0,10 0 0,16 0 0,9 0 0,7 0 0,9 0 0,6 0 0,7 0 0,3 0 0,3 0 0,-9 0 0,-5 0 0,-6 0 0,-2 0 0,-8 0 0,-2 0 0,-4 0 0,0 0 0,-3 0 0,-4 0 0,9 0 0,-3 0 0,-2 0 0,2 0 0,3 0 0,-2 0 0,-3 0 0,1 0 0,3 0 0,-3 0 0,-2 0 0,-2 0 0,-4 0 0,8 0 0,9 0 0,-1 0 0,3 0 0,1 0 0,-4 0 0,0 0 0,-5 0 0,-5 0 0,-3 0 0,-3 0 0,-3 0 0,-1 0 0,0 0 0,-1 0 0,5 0 0,5 0 0,1 0 0,4 0 0,-2 0 0,-2 0 0,7 0 0,-3 0 0,9 0 0,-3 0 0,1 0 0,1 0 0,0 0 0,2 0 0,5 0 0,-4 0 0,4 0 0,-4 0 0,3 0 0,0 0 0,0 0 0,0 0 0,3 0 0,-4 0 0,8 0 0,-1 0 0,-5 0 0,-2-5 0,3 0 0,-6 0 0,-6 1 0,-5 1 0,-6 1 0,-4 1 0,-2 1 0,4 0 0,-1 0 0,5 0 0,4 0 0,-1 0 0,4 1 0,-3-1 0,2-5 0,2-1 0,3 1 0,1 1 0,-3 0 0,-4 2 0,1 1 0,-4 1 0,2 0 0,-3 0 0,-2 0 0,-3 0 0,-2 1 0,4-1 0,-2 0 0,5 0 0,-1 0 0,3 0 0,-1 0 0,3 0 0,-3 0 0,-2 0 0,-2 0 0,-4 0 0,-1 0 0,-1 0 0,-6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1ECDF-7E40-C6A5-1F3A-E471B64DE2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B8086D-5451-5DC0-EB11-8784641CE2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E32FC4-3872-0D55-29E0-5D8E689A2FF7}"/>
              </a:ext>
            </a:extLst>
          </p:cNvPr>
          <p:cNvSpPr>
            <a:spLocks noGrp="1"/>
          </p:cNvSpPr>
          <p:nvPr>
            <p:ph type="dt" sz="half" idx="10"/>
          </p:nvPr>
        </p:nvSpPr>
        <p:spPr/>
        <p:txBody>
          <a:bodyPr/>
          <a:lstStyle/>
          <a:p>
            <a:fld id="{00C9DAAA-BEBD-42F1-B9BE-20873F7A7A6C}" type="datetimeFigureOut">
              <a:rPr lang="en-IN" smtClean="0"/>
              <a:t>22-01-2023</a:t>
            </a:fld>
            <a:endParaRPr lang="en-IN"/>
          </a:p>
        </p:txBody>
      </p:sp>
      <p:sp>
        <p:nvSpPr>
          <p:cNvPr id="5" name="Footer Placeholder 4">
            <a:extLst>
              <a:ext uri="{FF2B5EF4-FFF2-40B4-BE49-F238E27FC236}">
                <a16:creationId xmlns:a16="http://schemas.microsoft.com/office/drawing/2014/main" id="{FA1E2E4D-B4CC-D81F-3618-57A394AB50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8A1851-0C9D-02D4-9D66-565609C1B259}"/>
              </a:ext>
            </a:extLst>
          </p:cNvPr>
          <p:cNvSpPr>
            <a:spLocks noGrp="1"/>
          </p:cNvSpPr>
          <p:nvPr>
            <p:ph type="sldNum" sz="quarter" idx="12"/>
          </p:nvPr>
        </p:nvSpPr>
        <p:spPr/>
        <p:txBody>
          <a:bodyPr/>
          <a:lstStyle/>
          <a:p>
            <a:fld id="{A866F53B-6C16-4358-93F0-736503B70707}" type="slidenum">
              <a:rPr lang="en-IN" smtClean="0"/>
              <a:t>‹#›</a:t>
            </a:fld>
            <a:endParaRPr lang="en-IN"/>
          </a:p>
        </p:txBody>
      </p:sp>
    </p:spTree>
    <p:extLst>
      <p:ext uri="{BB962C8B-B14F-4D97-AF65-F5344CB8AC3E}">
        <p14:creationId xmlns:p14="http://schemas.microsoft.com/office/powerpoint/2010/main" val="104315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EE61F-3BC3-8856-B326-F25660DB38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36426-C37C-F015-9ABC-C46657C915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A6EFCB-E770-569B-2A05-D241BF235297}"/>
              </a:ext>
            </a:extLst>
          </p:cNvPr>
          <p:cNvSpPr>
            <a:spLocks noGrp="1"/>
          </p:cNvSpPr>
          <p:nvPr>
            <p:ph type="dt" sz="half" idx="10"/>
          </p:nvPr>
        </p:nvSpPr>
        <p:spPr/>
        <p:txBody>
          <a:bodyPr/>
          <a:lstStyle/>
          <a:p>
            <a:fld id="{00C9DAAA-BEBD-42F1-B9BE-20873F7A7A6C}" type="datetimeFigureOut">
              <a:rPr lang="en-IN" smtClean="0"/>
              <a:t>22-01-2023</a:t>
            </a:fld>
            <a:endParaRPr lang="en-IN"/>
          </a:p>
        </p:txBody>
      </p:sp>
      <p:sp>
        <p:nvSpPr>
          <p:cNvPr id="5" name="Footer Placeholder 4">
            <a:extLst>
              <a:ext uri="{FF2B5EF4-FFF2-40B4-BE49-F238E27FC236}">
                <a16:creationId xmlns:a16="http://schemas.microsoft.com/office/drawing/2014/main" id="{57D4F211-BC1D-E556-9935-5077E31AE6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D7A9D-3D47-9A33-1390-1939E61F3C10}"/>
              </a:ext>
            </a:extLst>
          </p:cNvPr>
          <p:cNvSpPr>
            <a:spLocks noGrp="1"/>
          </p:cNvSpPr>
          <p:nvPr>
            <p:ph type="sldNum" sz="quarter" idx="12"/>
          </p:nvPr>
        </p:nvSpPr>
        <p:spPr/>
        <p:txBody>
          <a:bodyPr/>
          <a:lstStyle/>
          <a:p>
            <a:fld id="{A866F53B-6C16-4358-93F0-736503B70707}" type="slidenum">
              <a:rPr lang="en-IN" smtClean="0"/>
              <a:t>‹#›</a:t>
            </a:fld>
            <a:endParaRPr lang="en-IN"/>
          </a:p>
        </p:txBody>
      </p:sp>
    </p:spTree>
    <p:extLst>
      <p:ext uri="{BB962C8B-B14F-4D97-AF65-F5344CB8AC3E}">
        <p14:creationId xmlns:p14="http://schemas.microsoft.com/office/powerpoint/2010/main" val="2769997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08D2F0-0B2A-39CD-2593-E2CDCAD5BD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96AD6E-6ABE-DB14-2EF7-72CB0F2121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F1D9FD-2A8A-EC49-22C3-E5B83AE10E5B}"/>
              </a:ext>
            </a:extLst>
          </p:cNvPr>
          <p:cNvSpPr>
            <a:spLocks noGrp="1"/>
          </p:cNvSpPr>
          <p:nvPr>
            <p:ph type="dt" sz="half" idx="10"/>
          </p:nvPr>
        </p:nvSpPr>
        <p:spPr/>
        <p:txBody>
          <a:bodyPr/>
          <a:lstStyle/>
          <a:p>
            <a:fld id="{00C9DAAA-BEBD-42F1-B9BE-20873F7A7A6C}" type="datetimeFigureOut">
              <a:rPr lang="en-IN" smtClean="0"/>
              <a:t>22-01-2023</a:t>
            </a:fld>
            <a:endParaRPr lang="en-IN"/>
          </a:p>
        </p:txBody>
      </p:sp>
      <p:sp>
        <p:nvSpPr>
          <p:cNvPr id="5" name="Footer Placeholder 4">
            <a:extLst>
              <a:ext uri="{FF2B5EF4-FFF2-40B4-BE49-F238E27FC236}">
                <a16:creationId xmlns:a16="http://schemas.microsoft.com/office/drawing/2014/main" id="{E8C81482-2C35-1BC2-F755-0C5F8ECCDE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7261B7-1859-F7EC-952F-91767D70F730}"/>
              </a:ext>
            </a:extLst>
          </p:cNvPr>
          <p:cNvSpPr>
            <a:spLocks noGrp="1"/>
          </p:cNvSpPr>
          <p:nvPr>
            <p:ph type="sldNum" sz="quarter" idx="12"/>
          </p:nvPr>
        </p:nvSpPr>
        <p:spPr/>
        <p:txBody>
          <a:bodyPr/>
          <a:lstStyle/>
          <a:p>
            <a:fld id="{A866F53B-6C16-4358-93F0-736503B70707}" type="slidenum">
              <a:rPr lang="en-IN" smtClean="0"/>
              <a:t>‹#›</a:t>
            </a:fld>
            <a:endParaRPr lang="en-IN"/>
          </a:p>
        </p:txBody>
      </p:sp>
    </p:spTree>
    <p:extLst>
      <p:ext uri="{BB962C8B-B14F-4D97-AF65-F5344CB8AC3E}">
        <p14:creationId xmlns:p14="http://schemas.microsoft.com/office/powerpoint/2010/main" val="2186964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79FA4-3B55-BC14-25FF-BB67AF5C47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32CCE2-8DF2-A8EA-A181-D1835CE8AA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7E6176-0A44-FCAC-79DF-0391AA1F8921}"/>
              </a:ext>
            </a:extLst>
          </p:cNvPr>
          <p:cNvSpPr>
            <a:spLocks noGrp="1"/>
          </p:cNvSpPr>
          <p:nvPr>
            <p:ph type="dt" sz="half" idx="10"/>
          </p:nvPr>
        </p:nvSpPr>
        <p:spPr/>
        <p:txBody>
          <a:bodyPr/>
          <a:lstStyle/>
          <a:p>
            <a:fld id="{00C9DAAA-BEBD-42F1-B9BE-20873F7A7A6C}" type="datetimeFigureOut">
              <a:rPr lang="en-IN" smtClean="0"/>
              <a:t>22-01-2023</a:t>
            </a:fld>
            <a:endParaRPr lang="en-IN"/>
          </a:p>
        </p:txBody>
      </p:sp>
      <p:sp>
        <p:nvSpPr>
          <p:cNvPr id="5" name="Footer Placeholder 4">
            <a:extLst>
              <a:ext uri="{FF2B5EF4-FFF2-40B4-BE49-F238E27FC236}">
                <a16:creationId xmlns:a16="http://schemas.microsoft.com/office/drawing/2014/main" id="{494F0587-AEEC-F16B-ABAD-281355CC2A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7FAE04-F3B8-29A0-65A7-D405C595C0DD}"/>
              </a:ext>
            </a:extLst>
          </p:cNvPr>
          <p:cNvSpPr>
            <a:spLocks noGrp="1"/>
          </p:cNvSpPr>
          <p:nvPr>
            <p:ph type="sldNum" sz="quarter" idx="12"/>
          </p:nvPr>
        </p:nvSpPr>
        <p:spPr/>
        <p:txBody>
          <a:bodyPr/>
          <a:lstStyle/>
          <a:p>
            <a:fld id="{A866F53B-6C16-4358-93F0-736503B70707}" type="slidenum">
              <a:rPr lang="en-IN" smtClean="0"/>
              <a:t>‹#›</a:t>
            </a:fld>
            <a:endParaRPr lang="en-IN"/>
          </a:p>
        </p:txBody>
      </p:sp>
    </p:spTree>
    <p:extLst>
      <p:ext uri="{BB962C8B-B14F-4D97-AF65-F5344CB8AC3E}">
        <p14:creationId xmlns:p14="http://schemas.microsoft.com/office/powerpoint/2010/main" val="2677578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223B8-E7D9-C9F3-969A-BB94C696D8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052696-0468-90F5-7E54-039CDC3662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A92A30-5911-BADC-363A-2CEF269C1197}"/>
              </a:ext>
            </a:extLst>
          </p:cNvPr>
          <p:cNvSpPr>
            <a:spLocks noGrp="1"/>
          </p:cNvSpPr>
          <p:nvPr>
            <p:ph type="dt" sz="half" idx="10"/>
          </p:nvPr>
        </p:nvSpPr>
        <p:spPr/>
        <p:txBody>
          <a:bodyPr/>
          <a:lstStyle/>
          <a:p>
            <a:fld id="{00C9DAAA-BEBD-42F1-B9BE-20873F7A7A6C}" type="datetimeFigureOut">
              <a:rPr lang="en-IN" smtClean="0"/>
              <a:t>22-01-2023</a:t>
            </a:fld>
            <a:endParaRPr lang="en-IN"/>
          </a:p>
        </p:txBody>
      </p:sp>
      <p:sp>
        <p:nvSpPr>
          <p:cNvPr id="5" name="Footer Placeholder 4">
            <a:extLst>
              <a:ext uri="{FF2B5EF4-FFF2-40B4-BE49-F238E27FC236}">
                <a16:creationId xmlns:a16="http://schemas.microsoft.com/office/drawing/2014/main" id="{0B797F9F-26ED-8A69-69F7-A29AD2A5AA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3A5801-3467-9888-B4F0-DAF09A9EB30B}"/>
              </a:ext>
            </a:extLst>
          </p:cNvPr>
          <p:cNvSpPr>
            <a:spLocks noGrp="1"/>
          </p:cNvSpPr>
          <p:nvPr>
            <p:ph type="sldNum" sz="quarter" idx="12"/>
          </p:nvPr>
        </p:nvSpPr>
        <p:spPr/>
        <p:txBody>
          <a:bodyPr/>
          <a:lstStyle/>
          <a:p>
            <a:fld id="{A866F53B-6C16-4358-93F0-736503B70707}" type="slidenum">
              <a:rPr lang="en-IN" smtClean="0"/>
              <a:t>‹#›</a:t>
            </a:fld>
            <a:endParaRPr lang="en-IN"/>
          </a:p>
        </p:txBody>
      </p:sp>
    </p:spTree>
    <p:extLst>
      <p:ext uri="{BB962C8B-B14F-4D97-AF65-F5344CB8AC3E}">
        <p14:creationId xmlns:p14="http://schemas.microsoft.com/office/powerpoint/2010/main" val="2177456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5C91-3FAF-259F-12C2-7B79118606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253943-03D4-ED7C-C2D7-3F29D4A031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0DB5A61-4405-DD44-8C84-6872523DDB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EAB916F-6F6F-A66A-42BE-9A51F1B971B6}"/>
              </a:ext>
            </a:extLst>
          </p:cNvPr>
          <p:cNvSpPr>
            <a:spLocks noGrp="1"/>
          </p:cNvSpPr>
          <p:nvPr>
            <p:ph type="dt" sz="half" idx="10"/>
          </p:nvPr>
        </p:nvSpPr>
        <p:spPr/>
        <p:txBody>
          <a:bodyPr/>
          <a:lstStyle/>
          <a:p>
            <a:fld id="{00C9DAAA-BEBD-42F1-B9BE-20873F7A7A6C}" type="datetimeFigureOut">
              <a:rPr lang="en-IN" smtClean="0"/>
              <a:t>22-01-2023</a:t>
            </a:fld>
            <a:endParaRPr lang="en-IN"/>
          </a:p>
        </p:txBody>
      </p:sp>
      <p:sp>
        <p:nvSpPr>
          <p:cNvPr id="6" name="Footer Placeholder 5">
            <a:extLst>
              <a:ext uri="{FF2B5EF4-FFF2-40B4-BE49-F238E27FC236}">
                <a16:creationId xmlns:a16="http://schemas.microsoft.com/office/drawing/2014/main" id="{20E6BB0F-7B42-4E6F-5660-B8F4182E8F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BCCE5A-B088-0857-2652-15B6BEF4B4FA}"/>
              </a:ext>
            </a:extLst>
          </p:cNvPr>
          <p:cNvSpPr>
            <a:spLocks noGrp="1"/>
          </p:cNvSpPr>
          <p:nvPr>
            <p:ph type="sldNum" sz="quarter" idx="12"/>
          </p:nvPr>
        </p:nvSpPr>
        <p:spPr/>
        <p:txBody>
          <a:bodyPr/>
          <a:lstStyle/>
          <a:p>
            <a:fld id="{A866F53B-6C16-4358-93F0-736503B70707}" type="slidenum">
              <a:rPr lang="en-IN" smtClean="0"/>
              <a:t>‹#›</a:t>
            </a:fld>
            <a:endParaRPr lang="en-IN"/>
          </a:p>
        </p:txBody>
      </p:sp>
    </p:spTree>
    <p:extLst>
      <p:ext uri="{BB962C8B-B14F-4D97-AF65-F5344CB8AC3E}">
        <p14:creationId xmlns:p14="http://schemas.microsoft.com/office/powerpoint/2010/main" val="3766537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729A7-8996-4C88-9376-17BE0F91F8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4CEA9E-5FC8-73ED-6513-108EA3BD10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268384-61FC-3D5B-1614-98137E3F12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281156-41EA-EC36-577B-629B57A69C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B13311-7B10-4975-D1F0-DEFADABC99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AFD95B-CE1B-DA42-3CAC-45B0EC70250F}"/>
              </a:ext>
            </a:extLst>
          </p:cNvPr>
          <p:cNvSpPr>
            <a:spLocks noGrp="1"/>
          </p:cNvSpPr>
          <p:nvPr>
            <p:ph type="dt" sz="half" idx="10"/>
          </p:nvPr>
        </p:nvSpPr>
        <p:spPr/>
        <p:txBody>
          <a:bodyPr/>
          <a:lstStyle/>
          <a:p>
            <a:fld id="{00C9DAAA-BEBD-42F1-B9BE-20873F7A7A6C}" type="datetimeFigureOut">
              <a:rPr lang="en-IN" smtClean="0"/>
              <a:t>22-01-2023</a:t>
            </a:fld>
            <a:endParaRPr lang="en-IN"/>
          </a:p>
        </p:txBody>
      </p:sp>
      <p:sp>
        <p:nvSpPr>
          <p:cNvPr id="8" name="Footer Placeholder 7">
            <a:extLst>
              <a:ext uri="{FF2B5EF4-FFF2-40B4-BE49-F238E27FC236}">
                <a16:creationId xmlns:a16="http://schemas.microsoft.com/office/drawing/2014/main" id="{6721502A-F1AA-BE99-E6E6-D8A7796F6A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0031A7-3ADF-D9D2-B58B-83272387153E}"/>
              </a:ext>
            </a:extLst>
          </p:cNvPr>
          <p:cNvSpPr>
            <a:spLocks noGrp="1"/>
          </p:cNvSpPr>
          <p:nvPr>
            <p:ph type="sldNum" sz="quarter" idx="12"/>
          </p:nvPr>
        </p:nvSpPr>
        <p:spPr/>
        <p:txBody>
          <a:bodyPr/>
          <a:lstStyle/>
          <a:p>
            <a:fld id="{A866F53B-6C16-4358-93F0-736503B70707}" type="slidenum">
              <a:rPr lang="en-IN" smtClean="0"/>
              <a:t>‹#›</a:t>
            </a:fld>
            <a:endParaRPr lang="en-IN"/>
          </a:p>
        </p:txBody>
      </p:sp>
    </p:spTree>
    <p:extLst>
      <p:ext uri="{BB962C8B-B14F-4D97-AF65-F5344CB8AC3E}">
        <p14:creationId xmlns:p14="http://schemas.microsoft.com/office/powerpoint/2010/main" val="1120596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CC881-BC84-AC20-1A20-EA7E390F92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20A8F7-FF92-3845-2884-4EA25D0F2AE6}"/>
              </a:ext>
            </a:extLst>
          </p:cNvPr>
          <p:cNvSpPr>
            <a:spLocks noGrp="1"/>
          </p:cNvSpPr>
          <p:nvPr>
            <p:ph type="dt" sz="half" idx="10"/>
          </p:nvPr>
        </p:nvSpPr>
        <p:spPr/>
        <p:txBody>
          <a:bodyPr/>
          <a:lstStyle/>
          <a:p>
            <a:fld id="{00C9DAAA-BEBD-42F1-B9BE-20873F7A7A6C}" type="datetimeFigureOut">
              <a:rPr lang="en-IN" smtClean="0"/>
              <a:t>22-01-2023</a:t>
            </a:fld>
            <a:endParaRPr lang="en-IN"/>
          </a:p>
        </p:txBody>
      </p:sp>
      <p:sp>
        <p:nvSpPr>
          <p:cNvPr id="4" name="Footer Placeholder 3">
            <a:extLst>
              <a:ext uri="{FF2B5EF4-FFF2-40B4-BE49-F238E27FC236}">
                <a16:creationId xmlns:a16="http://schemas.microsoft.com/office/drawing/2014/main" id="{02BEB00F-2F10-0EB6-A77C-9270230A11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179A080-F33F-9EDA-A082-60432B98F93E}"/>
              </a:ext>
            </a:extLst>
          </p:cNvPr>
          <p:cNvSpPr>
            <a:spLocks noGrp="1"/>
          </p:cNvSpPr>
          <p:nvPr>
            <p:ph type="sldNum" sz="quarter" idx="12"/>
          </p:nvPr>
        </p:nvSpPr>
        <p:spPr/>
        <p:txBody>
          <a:bodyPr/>
          <a:lstStyle/>
          <a:p>
            <a:fld id="{A866F53B-6C16-4358-93F0-736503B70707}" type="slidenum">
              <a:rPr lang="en-IN" smtClean="0"/>
              <a:t>‹#›</a:t>
            </a:fld>
            <a:endParaRPr lang="en-IN"/>
          </a:p>
        </p:txBody>
      </p:sp>
    </p:spTree>
    <p:extLst>
      <p:ext uri="{BB962C8B-B14F-4D97-AF65-F5344CB8AC3E}">
        <p14:creationId xmlns:p14="http://schemas.microsoft.com/office/powerpoint/2010/main" val="2804835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252274-6F31-CC10-D93B-2B113B4BFAC7}"/>
              </a:ext>
            </a:extLst>
          </p:cNvPr>
          <p:cNvSpPr>
            <a:spLocks noGrp="1"/>
          </p:cNvSpPr>
          <p:nvPr>
            <p:ph type="dt" sz="half" idx="10"/>
          </p:nvPr>
        </p:nvSpPr>
        <p:spPr/>
        <p:txBody>
          <a:bodyPr/>
          <a:lstStyle/>
          <a:p>
            <a:fld id="{00C9DAAA-BEBD-42F1-B9BE-20873F7A7A6C}" type="datetimeFigureOut">
              <a:rPr lang="en-IN" smtClean="0"/>
              <a:t>22-01-2023</a:t>
            </a:fld>
            <a:endParaRPr lang="en-IN"/>
          </a:p>
        </p:txBody>
      </p:sp>
      <p:sp>
        <p:nvSpPr>
          <p:cNvPr id="3" name="Footer Placeholder 2">
            <a:extLst>
              <a:ext uri="{FF2B5EF4-FFF2-40B4-BE49-F238E27FC236}">
                <a16:creationId xmlns:a16="http://schemas.microsoft.com/office/drawing/2014/main" id="{0A3ABB19-5BD7-C923-20A1-A2CC51F5B31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FF58A24-6B32-C4A1-1969-A0D00ABEC1CD}"/>
              </a:ext>
            </a:extLst>
          </p:cNvPr>
          <p:cNvSpPr>
            <a:spLocks noGrp="1"/>
          </p:cNvSpPr>
          <p:nvPr>
            <p:ph type="sldNum" sz="quarter" idx="12"/>
          </p:nvPr>
        </p:nvSpPr>
        <p:spPr/>
        <p:txBody>
          <a:bodyPr/>
          <a:lstStyle/>
          <a:p>
            <a:fld id="{A866F53B-6C16-4358-93F0-736503B70707}" type="slidenum">
              <a:rPr lang="en-IN" smtClean="0"/>
              <a:t>‹#›</a:t>
            </a:fld>
            <a:endParaRPr lang="en-IN"/>
          </a:p>
        </p:txBody>
      </p:sp>
    </p:spTree>
    <p:extLst>
      <p:ext uri="{BB962C8B-B14F-4D97-AF65-F5344CB8AC3E}">
        <p14:creationId xmlns:p14="http://schemas.microsoft.com/office/powerpoint/2010/main" val="366382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864F-765A-EE82-6B7C-692BE3032F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6B5EDD-13D4-8DD9-2CA2-C224E939B5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A19C7C-377B-79F8-99A6-154C3E503C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D5E3A7-DCF5-094C-7166-82187D23BE6D}"/>
              </a:ext>
            </a:extLst>
          </p:cNvPr>
          <p:cNvSpPr>
            <a:spLocks noGrp="1"/>
          </p:cNvSpPr>
          <p:nvPr>
            <p:ph type="dt" sz="half" idx="10"/>
          </p:nvPr>
        </p:nvSpPr>
        <p:spPr/>
        <p:txBody>
          <a:bodyPr/>
          <a:lstStyle/>
          <a:p>
            <a:fld id="{00C9DAAA-BEBD-42F1-B9BE-20873F7A7A6C}" type="datetimeFigureOut">
              <a:rPr lang="en-IN" smtClean="0"/>
              <a:t>22-01-2023</a:t>
            </a:fld>
            <a:endParaRPr lang="en-IN"/>
          </a:p>
        </p:txBody>
      </p:sp>
      <p:sp>
        <p:nvSpPr>
          <p:cNvPr id="6" name="Footer Placeholder 5">
            <a:extLst>
              <a:ext uri="{FF2B5EF4-FFF2-40B4-BE49-F238E27FC236}">
                <a16:creationId xmlns:a16="http://schemas.microsoft.com/office/drawing/2014/main" id="{3A4E1228-DDF3-9F6B-2A17-0F3FBDFC11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583C86-123A-052D-ED5B-EE8436E402C5}"/>
              </a:ext>
            </a:extLst>
          </p:cNvPr>
          <p:cNvSpPr>
            <a:spLocks noGrp="1"/>
          </p:cNvSpPr>
          <p:nvPr>
            <p:ph type="sldNum" sz="quarter" idx="12"/>
          </p:nvPr>
        </p:nvSpPr>
        <p:spPr/>
        <p:txBody>
          <a:bodyPr/>
          <a:lstStyle/>
          <a:p>
            <a:fld id="{A866F53B-6C16-4358-93F0-736503B70707}" type="slidenum">
              <a:rPr lang="en-IN" smtClean="0"/>
              <a:t>‹#›</a:t>
            </a:fld>
            <a:endParaRPr lang="en-IN"/>
          </a:p>
        </p:txBody>
      </p:sp>
    </p:spTree>
    <p:extLst>
      <p:ext uri="{BB962C8B-B14F-4D97-AF65-F5344CB8AC3E}">
        <p14:creationId xmlns:p14="http://schemas.microsoft.com/office/powerpoint/2010/main" val="2229953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E1E35-21E3-2518-D6C8-E3AD8963B1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6019645-07E6-C866-BFE9-9EC689125D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A1AF45-119D-1844-3297-1E3E5CCE9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C2C54A-DA8C-0C9C-2B11-D83A0DB77534}"/>
              </a:ext>
            </a:extLst>
          </p:cNvPr>
          <p:cNvSpPr>
            <a:spLocks noGrp="1"/>
          </p:cNvSpPr>
          <p:nvPr>
            <p:ph type="dt" sz="half" idx="10"/>
          </p:nvPr>
        </p:nvSpPr>
        <p:spPr/>
        <p:txBody>
          <a:bodyPr/>
          <a:lstStyle/>
          <a:p>
            <a:fld id="{00C9DAAA-BEBD-42F1-B9BE-20873F7A7A6C}" type="datetimeFigureOut">
              <a:rPr lang="en-IN" smtClean="0"/>
              <a:t>22-01-2023</a:t>
            </a:fld>
            <a:endParaRPr lang="en-IN"/>
          </a:p>
        </p:txBody>
      </p:sp>
      <p:sp>
        <p:nvSpPr>
          <p:cNvPr id="6" name="Footer Placeholder 5">
            <a:extLst>
              <a:ext uri="{FF2B5EF4-FFF2-40B4-BE49-F238E27FC236}">
                <a16:creationId xmlns:a16="http://schemas.microsoft.com/office/drawing/2014/main" id="{B7C643FF-0258-5867-5D61-8AB3D03B7B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B92B71-BC71-7338-5BB9-C8E5E781F74D}"/>
              </a:ext>
            </a:extLst>
          </p:cNvPr>
          <p:cNvSpPr>
            <a:spLocks noGrp="1"/>
          </p:cNvSpPr>
          <p:nvPr>
            <p:ph type="sldNum" sz="quarter" idx="12"/>
          </p:nvPr>
        </p:nvSpPr>
        <p:spPr/>
        <p:txBody>
          <a:bodyPr/>
          <a:lstStyle/>
          <a:p>
            <a:fld id="{A866F53B-6C16-4358-93F0-736503B70707}" type="slidenum">
              <a:rPr lang="en-IN" smtClean="0"/>
              <a:t>‹#›</a:t>
            </a:fld>
            <a:endParaRPr lang="en-IN"/>
          </a:p>
        </p:txBody>
      </p:sp>
    </p:spTree>
    <p:extLst>
      <p:ext uri="{BB962C8B-B14F-4D97-AF65-F5344CB8AC3E}">
        <p14:creationId xmlns:p14="http://schemas.microsoft.com/office/powerpoint/2010/main" val="2322518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1741E5-2418-40CD-BCBC-7B00ADFA03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501BB3-95C9-FDEB-4CCC-E766E09C4B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21A21B-B950-3EAD-D694-8178FEC98B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C9DAAA-BEBD-42F1-B9BE-20873F7A7A6C}" type="datetimeFigureOut">
              <a:rPr lang="en-IN" smtClean="0"/>
              <a:t>22-01-2023</a:t>
            </a:fld>
            <a:endParaRPr lang="en-IN"/>
          </a:p>
        </p:txBody>
      </p:sp>
      <p:sp>
        <p:nvSpPr>
          <p:cNvPr id="5" name="Footer Placeholder 4">
            <a:extLst>
              <a:ext uri="{FF2B5EF4-FFF2-40B4-BE49-F238E27FC236}">
                <a16:creationId xmlns:a16="http://schemas.microsoft.com/office/drawing/2014/main" id="{AC04C211-70B2-55D2-89FB-96C438162A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5F116E-3F38-091D-7C33-7DCF7EA11F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66F53B-6C16-4358-93F0-736503B70707}" type="slidenum">
              <a:rPr lang="en-IN" smtClean="0"/>
              <a:t>‹#›</a:t>
            </a:fld>
            <a:endParaRPr lang="en-IN"/>
          </a:p>
        </p:txBody>
      </p:sp>
    </p:spTree>
    <p:extLst>
      <p:ext uri="{BB962C8B-B14F-4D97-AF65-F5344CB8AC3E}">
        <p14:creationId xmlns:p14="http://schemas.microsoft.com/office/powerpoint/2010/main" val="1222148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1.png"/><Relationship Id="rId18" Type="http://schemas.openxmlformats.org/officeDocument/2006/relationships/customXml" Target="../ink/ink9.xml"/><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customXml" Target="../ink/ink6.xml"/><Relationship Id="rId17" Type="http://schemas.openxmlformats.org/officeDocument/2006/relationships/image" Target="../media/image13.png"/><Relationship Id="rId2" Type="http://schemas.openxmlformats.org/officeDocument/2006/relationships/customXml" Target="../ink/ink1.xml"/><Relationship Id="rId16"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0.png"/><Relationship Id="rId5" Type="http://schemas.openxmlformats.org/officeDocument/2006/relationships/image" Target="../media/image7.png"/><Relationship Id="rId15" Type="http://schemas.openxmlformats.org/officeDocument/2006/relationships/image" Target="../media/image12.png"/><Relationship Id="rId10" Type="http://schemas.openxmlformats.org/officeDocument/2006/relationships/customXml" Target="../ink/ink5.xml"/><Relationship Id="rId19" Type="http://schemas.openxmlformats.org/officeDocument/2006/relationships/image" Target="../media/image14.png"/><Relationship Id="rId4" Type="http://schemas.openxmlformats.org/officeDocument/2006/relationships/customXml" Target="../ink/ink2.xml"/><Relationship Id="rId9" Type="http://schemas.openxmlformats.org/officeDocument/2006/relationships/image" Target="../media/image9.png"/><Relationship Id="rId14" Type="http://schemas.openxmlformats.org/officeDocument/2006/relationships/customXml" Target="../ink/ink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0BD2-46BB-0919-A3ED-5B054DECC604}"/>
              </a:ext>
            </a:extLst>
          </p:cNvPr>
          <p:cNvSpPr>
            <a:spLocks noGrp="1"/>
          </p:cNvSpPr>
          <p:nvPr>
            <p:ph type="ctrTitle"/>
          </p:nvPr>
        </p:nvSpPr>
        <p:spPr>
          <a:xfrm>
            <a:off x="1155031" y="-161006"/>
            <a:ext cx="9144000" cy="2387600"/>
          </a:xfrm>
        </p:spPr>
        <p:txBody>
          <a:bodyPr/>
          <a:lstStyle/>
          <a:p>
            <a:r>
              <a:rPr lang="en-IN" b="1" dirty="0">
                <a:solidFill>
                  <a:schemeClr val="accent2">
                    <a:lumMod val="75000"/>
                  </a:schemeClr>
                </a:solidFill>
                <a:highlight>
                  <a:srgbClr val="00FFFF"/>
                </a:highlight>
              </a:rPr>
              <a:t>PIPES AND NAMED PIPES</a:t>
            </a:r>
          </a:p>
        </p:txBody>
      </p:sp>
      <p:sp>
        <p:nvSpPr>
          <p:cNvPr id="3" name="Subtitle 2">
            <a:extLst>
              <a:ext uri="{FF2B5EF4-FFF2-40B4-BE49-F238E27FC236}">
                <a16:creationId xmlns:a16="http://schemas.microsoft.com/office/drawing/2014/main" id="{07EF7ECD-C2D2-6087-A39D-E8B9D00C7162}"/>
              </a:ext>
            </a:extLst>
          </p:cNvPr>
          <p:cNvSpPr>
            <a:spLocks noGrp="1"/>
          </p:cNvSpPr>
          <p:nvPr>
            <p:ph type="subTitle" idx="1"/>
          </p:nvPr>
        </p:nvSpPr>
        <p:spPr>
          <a:xfrm>
            <a:off x="8148918" y="4392705"/>
            <a:ext cx="3812922" cy="2160495"/>
          </a:xfrm>
        </p:spPr>
        <p:txBody>
          <a:bodyPr>
            <a:normAutofit/>
          </a:bodyPr>
          <a:lstStyle/>
          <a:p>
            <a:r>
              <a:rPr lang="en-IN" dirty="0"/>
              <a:t>Presented by:</a:t>
            </a:r>
          </a:p>
          <a:p>
            <a:r>
              <a:rPr lang="en-IN" dirty="0" err="1">
                <a:effectLst>
                  <a:outerShdw blurRad="38100" dist="38100" dir="2700000" algn="tl">
                    <a:srgbClr val="000000">
                      <a:alpha val="43137"/>
                    </a:srgbClr>
                  </a:outerShdw>
                </a:effectLst>
              </a:rPr>
              <a:t>M.B.R.Pranav</a:t>
            </a:r>
            <a:endParaRPr lang="en-IN" dirty="0">
              <a:effectLst>
                <a:outerShdw blurRad="38100" dist="38100" dir="2700000" algn="tl">
                  <a:srgbClr val="000000">
                    <a:alpha val="43137"/>
                  </a:srgbClr>
                </a:outerShdw>
              </a:effectLst>
            </a:endParaRPr>
          </a:p>
          <a:p>
            <a:r>
              <a:rPr lang="en-IN" dirty="0"/>
              <a:t>   </a:t>
            </a:r>
            <a:r>
              <a:rPr lang="en-IN" dirty="0">
                <a:effectLst>
                  <a:outerShdw blurRad="38100" dist="38100" dir="2700000" algn="tl">
                    <a:srgbClr val="000000">
                      <a:alpha val="43137"/>
                    </a:srgbClr>
                  </a:outerShdw>
                </a:effectLst>
              </a:rPr>
              <a:t>ID:MISSES0423</a:t>
            </a:r>
          </a:p>
        </p:txBody>
      </p:sp>
      <p:pic>
        <p:nvPicPr>
          <p:cNvPr id="6" name="Picture 5">
            <a:extLst>
              <a:ext uri="{FF2B5EF4-FFF2-40B4-BE49-F238E27FC236}">
                <a16:creationId xmlns:a16="http://schemas.microsoft.com/office/drawing/2014/main" id="{856BBCD5-17AF-761B-B4CC-1FDBCB240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2295" y="2754628"/>
            <a:ext cx="6488334" cy="2387599"/>
          </a:xfrm>
          <a:prstGeom prst="rect">
            <a:avLst/>
          </a:prstGeom>
        </p:spPr>
      </p:pic>
    </p:spTree>
    <p:extLst>
      <p:ext uri="{BB962C8B-B14F-4D97-AF65-F5344CB8AC3E}">
        <p14:creationId xmlns:p14="http://schemas.microsoft.com/office/powerpoint/2010/main" val="2614089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72C337-05A8-6FED-DD7A-8D38C9D7011F}"/>
              </a:ext>
            </a:extLst>
          </p:cNvPr>
          <p:cNvSpPr txBox="1"/>
          <p:nvPr/>
        </p:nvSpPr>
        <p:spPr>
          <a:xfrm>
            <a:off x="224118" y="233082"/>
            <a:ext cx="11716871" cy="7109639"/>
          </a:xfrm>
          <a:prstGeom prst="rect">
            <a:avLst/>
          </a:prstGeom>
          <a:noFill/>
        </p:spPr>
        <p:txBody>
          <a:bodyPr wrap="square" rtlCol="0">
            <a:spAutoFit/>
          </a:bodyPr>
          <a:lstStyle/>
          <a:p>
            <a:r>
              <a:rPr lang="en-IN" sz="2400" dirty="0">
                <a:sym typeface="Wingdings" panose="05000000000000000000" pitchFamily="2" charset="2"/>
              </a:rPr>
              <a:t></a:t>
            </a:r>
            <a:r>
              <a:rPr lang="en-IN" sz="2400" dirty="0"/>
              <a:t>The </a:t>
            </a:r>
            <a:r>
              <a:rPr lang="en-IN" sz="2400" dirty="0" err="1"/>
              <a:t>fd</a:t>
            </a:r>
            <a:r>
              <a:rPr lang="en-IN" sz="2400" dirty="0"/>
              <a:t> [0] are updated with 1 index </a:t>
            </a:r>
            <a:r>
              <a:rPr lang="en-IN" sz="2400" dirty="0" err="1"/>
              <a:t>value.And</a:t>
            </a:r>
            <a:r>
              <a:rPr lang="en-IN" sz="2400" dirty="0"/>
              <a:t> </a:t>
            </a:r>
            <a:r>
              <a:rPr lang="en-IN" sz="2400" dirty="0" err="1"/>
              <a:t>fd</a:t>
            </a:r>
            <a:r>
              <a:rPr lang="en-IN" sz="2400" dirty="0"/>
              <a:t> [1] are updated with another index value.(the values are nothing but file descriptors).</a:t>
            </a:r>
          </a:p>
          <a:p>
            <a:endParaRPr lang="en-IN" sz="2400" dirty="0"/>
          </a:p>
          <a:p>
            <a:r>
              <a:rPr lang="en-IN" sz="2400" dirty="0"/>
              <a:t>The </a:t>
            </a:r>
            <a:r>
              <a:rPr lang="en-IN" sz="2400" dirty="0" err="1"/>
              <a:t>fd</a:t>
            </a:r>
            <a:r>
              <a:rPr lang="en-IN" sz="2400" dirty="0"/>
              <a:t> 0 are open for reading.</a:t>
            </a:r>
          </a:p>
          <a:p>
            <a:r>
              <a:rPr lang="en-IN" sz="2400" dirty="0"/>
              <a:t>The </a:t>
            </a:r>
            <a:r>
              <a:rPr lang="en-IN" sz="2400" dirty="0" err="1"/>
              <a:t>fdf</a:t>
            </a:r>
            <a:r>
              <a:rPr lang="en-IN" sz="2400" dirty="0"/>
              <a:t> 1 are open for writing.</a:t>
            </a:r>
          </a:p>
          <a:p>
            <a:endParaRPr lang="en-IN" sz="2400" dirty="0"/>
          </a:p>
          <a:p>
            <a:r>
              <a:rPr lang="en-IN" sz="2400" dirty="0">
                <a:solidFill>
                  <a:srgbClr val="FF0000"/>
                </a:solidFill>
              </a:rPr>
              <a:t>Note</a:t>
            </a:r>
            <a:r>
              <a:rPr lang="en-IN" sz="2400" dirty="0"/>
              <a:t>:  using pipe system call we can send parent to child or child to parent by using single pipe</a:t>
            </a:r>
          </a:p>
          <a:p>
            <a:endParaRPr lang="en-IN" sz="2400" dirty="0"/>
          </a:p>
          <a:p>
            <a:r>
              <a:rPr lang="en-IN" sz="2400" dirty="0">
                <a:sym typeface="Wingdings" panose="05000000000000000000" pitchFamily="2" charset="2"/>
              </a:rPr>
              <a:t></a:t>
            </a:r>
            <a:r>
              <a:rPr lang="en-IN" sz="2400" dirty="0"/>
              <a:t>Read(); system call  on this file descriptors behaves as a blocking signal  until parent or child writes the data into buffer()pipe .</a:t>
            </a:r>
          </a:p>
          <a:p>
            <a:endParaRPr lang="en-IN" sz="2400" dirty="0"/>
          </a:p>
          <a:p>
            <a:r>
              <a:rPr lang="en-IN" sz="2400" dirty="0">
                <a:sym typeface="Wingdings" panose="05000000000000000000" pitchFamily="2" charset="2"/>
              </a:rPr>
              <a:t></a:t>
            </a:r>
            <a:r>
              <a:rPr lang="en-IN" sz="2400" dirty="0"/>
              <a:t>Improper handling of pipes system call  will generate  </a:t>
            </a:r>
            <a:r>
              <a:rPr lang="en-IN" sz="2400" dirty="0">
                <a:solidFill>
                  <a:srgbClr val="FF0000"/>
                </a:solidFill>
              </a:rPr>
              <a:t>SIGPIPE</a:t>
            </a:r>
            <a:r>
              <a:rPr lang="en-IN" sz="2400" dirty="0"/>
              <a:t> signal to terminate the process.</a:t>
            </a:r>
          </a:p>
          <a:p>
            <a:endParaRPr lang="en-IN" sz="2400" dirty="0"/>
          </a:p>
          <a:p>
            <a:pPr algn="l"/>
            <a:r>
              <a:rPr lang="en-US" sz="2400" b="1" dirty="0">
                <a:solidFill>
                  <a:srgbClr val="222222"/>
                </a:solidFill>
                <a:latin typeface="Source Sans Pro" panose="020B0503030403020204" pitchFamily="34" charset="0"/>
                <a:sym typeface="Wingdings" panose="05000000000000000000" pitchFamily="2" charset="2"/>
              </a:rPr>
              <a:t></a:t>
            </a:r>
            <a:r>
              <a:rPr lang="en-US" sz="2400" b="0" i="0" dirty="0">
                <a:solidFill>
                  <a:srgbClr val="222222"/>
                </a:solidFill>
                <a:effectLst/>
                <a:latin typeface="Source Sans Pro" panose="020B0503030403020204" pitchFamily="34" charset="0"/>
              </a:rPr>
              <a:t>This is a half-duplex method, so the first process communicates with the second process. However, in order to achieve a full-duplex, another pipe is needed.</a:t>
            </a:r>
          </a:p>
          <a:p>
            <a:endParaRPr lang="en-IN" sz="2400" dirty="0"/>
          </a:p>
          <a:p>
            <a:endParaRPr lang="en-IN" sz="2400" dirty="0"/>
          </a:p>
        </p:txBody>
      </p:sp>
    </p:spTree>
    <p:extLst>
      <p:ext uri="{BB962C8B-B14F-4D97-AF65-F5344CB8AC3E}">
        <p14:creationId xmlns:p14="http://schemas.microsoft.com/office/powerpoint/2010/main" val="736086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585E-DD44-BC53-3E76-04AFF0AD30A4}"/>
              </a:ext>
            </a:extLst>
          </p:cNvPr>
          <p:cNvSpPr>
            <a:spLocks noGrp="1"/>
          </p:cNvSpPr>
          <p:nvPr>
            <p:ph type="title"/>
          </p:nvPr>
        </p:nvSpPr>
        <p:spPr/>
        <p:txBody>
          <a:bodyPr/>
          <a:lstStyle/>
          <a:p>
            <a:r>
              <a:rPr lang="en-US" b="1" i="0" u="sng" dirty="0">
                <a:solidFill>
                  <a:srgbClr val="273239"/>
                </a:solidFill>
                <a:effectLst/>
                <a:latin typeface="urw-din"/>
              </a:rPr>
              <a:t>Limitations</a:t>
            </a:r>
            <a:r>
              <a:rPr lang="en-US" b="1" i="0" dirty="0">
                <a:solidFill>
                  <a:srgbClr val="273239"/>
                </a:solidFill>
                <a:effectLst/>
                <a:latin typeface="urw-din"/>
              </a:rPr>
              <a:t> :</a:t>
            </a:r>
            <a:br>
              <a:rPr lang="en-US" b="0" i="0" dirty="0">
                <a:solidFill>
                  <a:srgbClr val="273239"/>
                </a:solidFill>
                <a:effectLst/>
                <a:latin typeface="urw-din"/>
              </a:rPr>
            </a:br>
            <a:endParaRPr lang="en-IN" dirty="0"/>
          </a:p>
        </p:txBody>
      </p:sp>
      <p:sp>
        <p:nvSpPr>
          <p:cNvPr id="3" name="Content Placeholder 2">
            <a:extLst>
              <a:ext uri="{FF2B5EF4-FFF2-40B4-BE49-F238E27FC236}">
                <a16:creationId xmlns:a16="http://schemas.microsoft.com/office/drawing/2014/main" id="{536F3DAA-565C-8A2D-B58D-3523CBB21C60}"/>
              </a:ext>
            </a:extLst>
          </p:cNvPr>
          <p:cNvSpPr>
            <a:spLocks noGrp="1"/>
          </p:cNvSpPr>
          <p:nvPr>
            <p:ph idx="1"/>
          </p:nvPr>
        </p:nvSpPr>
        <p:spPr>
          <a:xfrm>
            <a:off x="638175" y="1339850"/>
            <a:ext cx="10515600" cy="4351338"/>
          </a:xfrm>
        </p:spPr>
        <p:txBody>
          <a:bodyPr>
            <a:normAutofit lnSpcReduction="10000"/>
          </a:bodyPr>
          <a:lstStyle/>
          <a:p>
            <a:pPr algn="l" fontAlgn="base">
              <a:buFont typeface="Arial" panose="020B0604020202020204" pitchFamily="34" charset="0"/>
              <a:buChar char="•"/>
            </a:pPr>
            <a:r>
              <a:rPr lang="en-US" b="0" i="0" dirty="0">
                <a:solidFill>
                  <a:srgbClr val="273239"/>
                </a:solidFill>
                <a:effectLst/>
                <a:latin typeface="urw-din"/>
              </a:rPr>
              <a:t>As a channel of communication a pipe operates in one direction only.</a:t>
            </a:r>
          </a:p>
          <a:p>
            <a:pPr algn="l" fontAlgn="base">
              <a:buFont typeface="Arial" panose="020B0604020202020204" pitchFamily="34" charset="0"/>
              <a:buChar char="•"/>
            </a:pP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Pipes cannot support broadcast i.e. sending message to multiple processes at the same time.</a:t>
            </a:r>
          </a:p>
          <a:p>
            <a:pPr marL="0" indent="0" algn="l" fontAlgn="base">
              <a:buNone/>
            </a:pP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The read end of a pipe reads any way. It does not matter which process is connected to the write end of the pipe. Therefore, this is very insecure mode of communication.</a:t>
            </a:r>
          </a:p>
          <a:p>
            <a:pPr algn="l" fontAlgn="base">
              <a:buFont typeface="Arial" panose="020B0604020202020204" pitchFamily="34" charset="0"/>
              <a:buChar char="•"/>
            </a:pPr>
            <a:endParaRPr lang="en-US" b="0" i="0" dirty="0">
              <a:solidFill>
                <a:srgbClr val="273239"/>
              </a:solidFill>
              <a:effectLst/>
              <a:latin typeface="urw-din"/>
            </a:endParaRPr>
          </a:p>
          <a:p>
            <a:pPr algn="l" fontAlgn="base">
              <a:buFont typeface="Arial" panose="020B0604020202020204" pitchFamily="34" charset="0"/>
              <a:buChar char="•"/>
            </a:pPr>
            <a:r>
              <a:rPr lang="en-US" dirty="0">
                <a:solidFill>
                  <a:srgbClr val="273239"/>
                </a:solidFill>
                <a:latin typeface="urw-din"/>
              </a:rPr>
              <a:t>This are </a:t>
            </a:r>
            <a:r>
              <a:rPr lang="en-US" dirty="0" err="1">
                <a:solidFill>
                  <a:srgbClr val="273239"/>
                </a:solidFill>
                <a:latin typeface="urw-din"/>
              </a:rPr>
              <a:t>uni</a:t>
            </a:r>
            <a:r>
              <a:rPr lang="en-US" dirty="0">
                <a:solidFill>
                  <a:srgbClr val="273239"/>
                </a:solidFill>
                <a:latin typeface="urw-din"/>
              </a:rPr>
              <a:t>-directional and half duplex.</a:t>
            </a:r>
            <a:endParaRPr lang="en-US" b="0" i="0" dirty="0">
              <a:solidFill>
                <a:srgbClr val="273239"/>
              </a:solidFill>
              <a:effectLst/>
              <a:latin typeface="urw-din"/>
            </a:endParaRPr>
          </a:p>
          <a:p>
            <a:pPr marL="0" indent="0" algn="l" fontAlgn="base">
              <a:buNone/>
            </a:pPr>
            <a:endParaRPr lang="en-US" b="0" i="0" dirty="0">
              <a:solidFill>
                <a:srgbClr val="273239"/>
              </a:solidFill>
              <a:effectLst/>
              <a:latin typeface="urw-din"/>
            </a:endParaRPr>
          </a:p>
          <a:p>
            <a:pPr algn="l" fontAlgn="base">
              <a:buFont typeface="Arial" panose="020B0604020202020204" pitchFamily="34" charset="0"/>
              <a:buChar char="•"/>
            </a:pPr>
            <a:endParaRPr lang="en-US" b="0" i="0" dirty="0">
              <a:solidFill>
                <a:srgbClr val="273239"/>
              </a:solidFill>
              <a:effectLst/>
              <a:latin typeface="urw-din"/>
            </a:endParaRPr>
          </a:p>
        </p:txBody>
      </p:sp>
    </p:spTree>
    <p:extLst>
      <p:ext uri="{BB962C8B-B14F-4D97-AF65-F5344CB8AC3E}">
        <p14:creationId xmlns:p14="http://schemas.microsoft.com/office/powerpoint/2010/main" val="189628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0A19-13E6-BF86-3983-7743C73BADBE}"/>
              </a:ext>
            </a:extLst>
          </p:cNvPr>
          <p:cNvSpPr>
            <a:spLocks noGrp="1"/>
          </p:cNvSpPr>
          <p:nvPr>
            <p:ph type="title"/>
          </p:nvPr>
        </p:nvSpPr>
        <p:spPr>
          <a:xfrm>
            <a:off x="438150" y="584200"/>
            <a:ext cx="10515600" cy="1325563"/>
          </a:xfrm>
        </p:spPr>
        <p:txBody>
          <a:bodyPr>
            <a:normAutofit fontScale="90000"/>
          </a:bodyPr>
          <a:lstStyle/>
          <a:p>
            <a:r>
              <a:rPr lang="en-US" b="1" i="0" dirty="0">
                <a:solidFill>
                  <a:srgbClr val="000000"/>
                </a:solidFill>
                <a:effectLst/>
                <a:latin typeface="Nunito" pitchFamily="2" charset="0"/>
              </a:rPr>
              <a:t>Example program 2</a:t>
            </a:r>
            <a:r>
              <a:rPr lang="en-US" b="0" i="0" dirty="0">
                <a:solidFill>
                  <a:srgbClr val="000000"/>
                </a:solidFill>
                <a:effectLst/>
                <a:latin typeface="Nunito" pitchFamily="2" charset="0"/>
              </a:rPr>
              <a:t> − Program to write and read two messages through the pipe using the parent and the child processes.</a:t>
            </a:r>
            <a:br>
              <a:rPr lang="en-US" b="0" i="0" dirty="0">
                <a:solidFill>
                  <a:srgbClr val="000000"/>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9BC55BB4-3F01-2133-BBC2-183182C909AB}"/>
              </a:ext>
            </a:extLst>
          </p:cNvPr>
          <p:cNvSpPr>
            <a:spLocks noGrp="1"/>
          </p:cNvSpPr>
          <p:nvPr>
            <p:ph idx="1"/>
          </p:nvPr>
        </p:nvSpPr>
        <p:spPr>
          <a:xfrm>
            <a:off x="233362" y="2316163"/>
            <a:ext cx="11725275" cy="4176712"/>
          </a:xfrm>
        </p:spPr>
        <p:txBody>
          <a:bodyPr>
            <a:normAutofit/>
          </a:bodyPr>
          <a:lstStyle/>
          <a:p>
            <a:pPr algn="l"/>
            <a:r>
              <a:rPr lang="en-US" b="0" i="0" dirty="0">
                <a:effectLst/>
                <a:latin typeface="Heebo" pitchFamily="2" charset="-79"/>
                <a:cs typeface="Heebo" pitchFamily="2" charset="-79"/>
              </a:rPr>
              <a:t>Algorithm</a:t>
            </a:r>
          </a:p>
          <a:p>
            <a:pPr algn="just"/>
            <a:r>
              <a:rPr lang="en-US" b="1" i="0" dirty="0">
                <a:solidFill>
                  <a:srgbClr val="000000"/>
                </a:solidFill>
                <a:effectLst/>
                <a:latin typeface="Nunito" pitchFamily="2" charset="0"/>
              </a:rPr>
              <a:t>Step 1</a:t>
            </a:r>
            <a:r>
              <a:rPr lang="en-US" b="0" i="0" dirty="0">
                <a:solidFill>
                  <a:srgbClr val="000000"/>
                </a:solidFill>
                <a:effectLst/>
                <a:latin typeface="Nunito" pitchFamily="2" charset="0"/>
              </a:rPr>
              <a:t> − Create a pipe.</a:t>
            </a:r>
          </a:p>
          <a:p>
            <a:pPr algn="just"/>
            <a:r>
              <a:rPr lang="en-US" b="1" i="0" dirty="0">
                <a:solidFill>
                  <a:srgbClr val="000000"/>
                </a:solidFill>
                <a:effectLst/>
                <a:latin typeface="Nunito" pitchFamily="2" charset="0"/>
              </a:rPr>
              <a:t>Step 2</a:t>
            </a:r>
            <a:r>
              <a:rPr lang="en-US" b="0" i="0" dirty="0">
                <a:solidFill>
                  <a:srgbClr val="000000"/>
                </a:solidFill>
                <a:effectLst/>
                <a:latin typeface="Nunito" pitchFamily="2" charset="0"/>
              </a:rPr>
              <a:t> − Create a child process.</a:t>
            </a:r>
          </a:p>
          <a:p>
            <a:pPr algn="just"/>
            <a:r>
              <a:rPr lang="en-US" b="1" i="0" dirty="0">
                <a:solidFill>
                  <a:srgbClr val="000000"/>
                </a:solidFill>
                <a:effectLst/>
                <a:latin typeface="Nunito" pitchFamily="2" charset="0"/>
              </a:rPr>
              <a:t>Step 3</a:t>
            </a:r>
            <a:r>
              <a:rPr lang="en-US" b="0" i="0" dirty="0">
                <a:solidFill>
                  <a:srgbClr val="000000"/>
                </a:solidFill>
                <a:effectLst/>
                <a:latin typeface="Nunito" pitchFamily="2" charset="0"/>
              </a:rPr>
              <a:t> − Parent process writes to the pipe.</a:t>
            </a:r>
          </a:p>
          <a:p>
            <a:pPr algn="just"/>
            <a:r>
              <a:rPr lang="en-US" b="1" i="0" dirty="0">
                <a:solidFill>
                  <a:srgbClr val="000000"/>
                </a:solidFill>
                <a:effectLst/>
                <a:latin typeface="Nunito" pitchFamily="2" charset="0"/>
              </a:rPr>
              <a:t>Step 4</a:t>
            </a:r>
            <a:r>
              <a:rPr lang="en-US" b="0" i="0" dirty="0">
                <a:solidFill>
                  <a:srgbClr val="000000"/>
                </a:solidFill>
                <a:effectLst/>
                <a:latin typeface="Nunito" pitchFamily="2" charset="0"/>
              </a:rPr>
              <a:t> − Child process retrieves the message from the pipe and writes it to the standard output.</a:t>
            </a:r>
          </a:p>
          <a:p>
            <a:pPr algn="just"/>
            <a:r>
              <a:rPr lang="en-US" b="1" i="0" dirty="0">
                <a:solidFill>
                  <a:srgbClr val="000000"/>
                </a:solidFill>
                <a:effectLst/>
                <a:latin typeface="Nunito" pitchFamily="2" charset="0"/>
              </a:rPr>
              <a:t>Step 5</a:t>
            </a:r>
            <a:r>
              <a:rPr lang="en-US" b="0" i="0" dirty="0">
                <a:solidFill>
                  <a:srgbClr val="000000"/>
                </a:solidFill>
                <a:effectLst/>
                <a:latin typeface="Nunito" pitchFamily="2" charset="0"/>
              </a:rPr>
              <a:t> − Repeat step 3 and step 4 once again.</a:t>
            </a:r>
          </a:p>
          <a:p>
            <a:endParaRPr lang="en-IN" dirty="0"/>
          </a:p>
        </p:txBody>
      </p:sp>
    </p:spTree>
    <p:extLst>
      <p:ext uri="{BB962C8B-B14F-4D97-AF65-F5344CB8AC3E}">
        <p14:creationId xmlns:p14="http://schemas.microsoft.com/office/powerpoint/2010/main" val="2359422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94F88-1624-8C3B-F9FC-34C9B13CEF3C}"/>
              </a:ext>
            </a:extLst>
          </p:cNvPr>
          <p:cNvSpPr>
            <a:spLocks noGrp="1"/>
          </p:cNvSpPr>
          <p:nvPr>
            <p:ph type="title"/>
          </p:nvPr>
        </p:nvSpPr>
        <p:spPr/>
        <p:txBody>
          <a:bodyPr/>
          <a:lstStyle/>
          <a:p>
            <a:r>
              <a:rPr lang="en-IN" b="1" dirty="0"/>
              <a:t>When we have  two pipes to develop as server client communication?</a:t>
            </a:r>
          </a:p>
        </p:txBody>
      </p:sp>
      <p:pic>
        <p:nvPicPr>
          <p:cNvPr id="5" name="Content Placeholder 4">
            <a:extLst>
              <a:ext uri="{FF2B5EF4-FFF2-40B4-BE49-F238E27FC236}">
                <a16:creationId xmlns:a16="http://schemas.microsoft.com/office/drawing/2014/main" id="{FC81B465-0D22-5A6D-02BA-83CDE5DD11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5292" y="2372337"/>
            <a:ext cx="4763165" cy="2610214"/>
          </a:xfrm>
        </p:spPr>
      </p:pic>
    </p:spTree>
    <p:extLst>
      <p:ext uri="{BB962C8B-B14F-4D97-AF65-F5344CB8AC3E}">
        <p14:creationId xmlns:p14="http://schemas.microsoft.com/office/powerpoint/2010/main" val="681982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FB3AF-D6B6-C55D-CB90-25BA35054954}"/>
              </a:ext>
            </a:extLst>
          </p:cNvPr>
          <p:cNvSpPr>
            <a:spLocks noGrp="1"/>
          </p:cNvSpPr>
          <p:nvPr>
            <p:ph type="title"/>
          </p:nvPr>
        </p:nvSpPr>
        <p:spPr/>
        <p:txBody>
          <a:bodyPr/>
          <a:lstStyle/>
          <a:p>
            <a:r>
              <a:rPr lang="en-US" b="1" dirty="0"/>
              <a:t>Named pipes</a:t>
            </a:r>
            <a:endParaRPr lang="en-IN" b="1" dirty="0"/>
          </a:p>
        </p:txBody>
      </p:sp>
      <p:sp>
        <p:nvSpPr>
          <p:cNvPr id="3" name="Content Placeholder 2">
            <a:extLst>
              <a:ext uri="{FF2B5EF4-FFF2-40B4-BE49-F238E27FC236}">
                <a16:creationId xmlns:a16="http://schemas.microsoft.com/office/drawing/2014/main" id="{831C7E60-4505-9D8C-51D8-6F5C14FF9B67}"/>
              </a:ext>
            </a:extLst>
          </p:cNvPr>
          <p:cNvSpPr>
            <a:spLocks noGrp="1"/>
          </p:cNvSpPr>
          <p:nvPr>
            <p:ph idx="1"/>
          </p:nvPr>
        </p:nvSpPr>
        <p:spPr/>
        <p:txBody>
          <a:bodyPr>
            <a:normAutofit lnSpcReduction="10000"/>
          </a:bodyPr>
          <a:lstStyle/>
          <a:p>
            <a:r>
              <a:rPr lang="en-US" dirty="0"/>
              <a:t>Named pipes are also known as FIFO’S</a:t>
            </a:r>
          </a:p>
          <a:p>
            <a:r>
              <a:rPr lang="en-US" dirty="0"/>
              <a:t>These IPC can be used in between unrelated process(Different process)</a:t>
            </a:r>
          </a:p>
          <a:p>
            <a:r>
              <a:rPr lang="en-US" dirty="0"/>
              <a:t>A Named pipe can have multiple process communicating through it like multiple clients connected to one server.</a:t>
            </a:r>
          </a:p>
          <a:p>
            <a:r>
              <a:rPr lang="en-US" dirty="0"/>
              <a:t>A FIFO special file is entered into the file system by calling </a:t>
            </a:r>
            <a:r>
              <a:rPr lang="en-US" dirty="0" err="1"/>
              <a:t>mkfifo</a:t>
            </a:r>
            <a:r>
              <a:rPr lang="en-US" dirty="0"/>
              <a:t>() system call.</a:t>
            </a:r>
          </a:p>
          <a:p>
            <a:r>
              <a:rPr lang="en-US" dirty="0"/>
              <a:t>A FIFO file is a special kind of file on the local storage which allows two or more processes to communicate with each other by reading/writing to/from this file.</a:t>
            </a:r>
          </a:p>
          <a:p>
            <a:endParaRPr lang="en-US" dirty="0"/>
          </a:p>
          <a:p>
            <a:endParaRPr lang="en-US" dirty="0"/>
          </a:p>
        </p:txBody>
      </p:sp>
    </p:spTree>
    <p:extLst>
      <p:ext uri="{BB962C8B-B14F-4D97-AF65-F5344CB8AC3E}">
        <p14:creationId xmlns:p14="http://schemas.microsoft.com/office/powerpoint/2010/main" val="2027411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04EA0-40CF-A0B3-ED12-417D708B3D8E}"/>
              </a:ext>
            </a:extLst>
          </p:cNvPr>
          <p:cNvSpPr>
            <a:spLocks noGrp="1"/>
          </p:cNvSpPr>
          <p:nvPr>
            <p:ph type="title"/>
          </p:nvPr>
        </p:nvSpPr>
        <p:spPr>
          <a:xfrm>
            <a:off x="605117" y="320301"/>
            <a:ext cx="10515600" cy="1325563"/>
          </a:xfrm>
        </p:spPr>
        <p:txBody>
          <a:bodyPr/>
          <a:lstStyle/>
          <a:p>
            <a:r>
              <a:rPr lang="en-US" b="1" dirty="0" err="1"/>
              <a:t>mkfifo</a:t>
            </a:r>
            <a:r>
              <a:rPr lang="en-US" b="1" dirty="0"/>
              <a:t>()</a:t>
            </a:r>
            <a:endParaRPr lang="en-IN" b="1" dirty="0"/>
          </a:p>
        </p:txBody>
      </p:sp>
      <p:sp>
        <p:nvSpPr>
          <p:cNvPr id="3" name="Content Placeholder 2">
            <a:extLst>
              <a:ext uri="{FF2B5EF4-FFF2-40B4-BE49-F238E27FC236}">
                <a16:creationId xmlns:a16="http://schemas.microsoft.com/office/drawing/2014/main" id="{A3F2831C-71C8-940D-4568-3E2DE55F049A}"/>
              </a:ext>
            </a:extLst>
          </p:cNvPr>
          <p:cNvSpPr>
            <a:spLocks noGrp="1"/>
          </p:cNvSpPr>
          <p:nvPr>
            <p:ph idx="1"/>
          </p:nvPr>
        </p:nvSpPr>
        <p:spPr>
          <a:xfrm>
            <a:off x="497541" y="1645864"/>
            <a:ext cx="11089342" cy="4701148"/>
          </a:xfrm>
        </p:spPr>
        <p:txBody>
          <a:bodyPr>
            <a:normAutofit/>
          </a:bodyPr>
          <a:lstStyle/>
          <a:p>
            <a:r>
              <a:rPr lang="en-US" dirty="0">
                <a:solidFill>
                  <a:srgbClr val="FF0000"/>
                </a:solidFill>
              </a:rPr>
              <a:t>Header file </a:t>
            </a:r>
            <a:r>
              <a:rPr lang="en-US" dirty="0"/>
              <a:t>: #include&lt;sys/stat.h&gt;</a:t>
            </a:r>
          </a:p>
          <a:p>
            <a:r>
              <a:rPr lang="en-US" dirty="0">
                <a:solidFill>
                  <a:srgbClr val="FF0000"/>
                </a:solidFill>
              </a:rPr>
              <a:t>Return type </a:t>
            </a:r>
            <a:r>
              <a:rPr lang="en-US" dirty="0"/>
              <a:t>: int</a:t>
            </a:r>
          </a:p>
          <a:p>
            <a:r>
              <a:rPr lang="en-US" dirty="0">
                <a:solidFill>
                  <a:srgbClr val="FF0000"/>
                </a:solidFill>
              </a:rPr>
              <a:t>Function name</a:t>
            </a:r>
            <a:r>
              <a:rPr lang="en-US" dirty="0"/>
              <a:t> : </a:t>
            </a:r>
            <a:r>
              <a:rPr lang="en-US" dirty="0" err="1"/>
              <a:t>mkfifo</a:t>
            </a:r>
            <a:r>
              <a:rPr lang="en-US" dirty="0"/>
              <a:t>()</a:t>
            </a:r>
          </a:p>
          <a:p>
            <a:r>
              <a:rPr lang="en-IN" dirty="0"/>
              <a:t>Declaration:</a:t>
            </a:r>
          </a:p>
          <a:p>
            <a:r>
              <a:rPr lang="en-IN" dirty="0"/>
              <a:t>           int </a:t>
            </a:r>
            <a:r>
              <a:rPr lang="en-IN" dirty="0" err="1"/>
              <a:t>mkfifo</a:t>
            </a:r>
            <a:r>
              <a:rPr lang="en-IN" dirty="0"/>
              <a:t>(</a:t>
            </a:r>
            <a:r>
              <a:rPr lang="en-IN" dirty="0" err="1">
                <a:solidFill>
                  <a:srgbClr val="0070C0"/>
                </a:solidFill>
              </a:rPr>
              <a:t>const</a:t>
            </a:r>
            <a:r>
              <a:rPr lang="en-IN" dirty="0">
                <a:solidFill>
                  <a:srgbClr val="0070C0"/>
                </a:solidFill>
              </a:rPr>
              <a:t> char *</a:t>
            </a:r>
            <a:r>
              <a:rPr lang="en-IN" dirty="0" err="1">
                <a:solidFill>
                  <a:srgbClr val="0070C0"/>
                </a:solidFill>
              </a:rPr>
              <a:t>path,mode_t</a:t>
            </a:r>
            <a:r>
              <a:rPr lang="en-IN" dirty="0">
                <a:solidFill>
                  <a:srgbClr val="0070C0"/>
                </a:solidFill>
              </a:rPr>
              <a:t> mode</a:t>
            </a:r>
            <a:r>
              <a:rPr lang="en-IN" dirty="0"/>
              <a:t>);</a:t>
            </a:r>
          </a:p>
          <a:p>
            <a:r>
              <a:rPr lang="en-IN" dirty="0">
                <a:solidFill>
                  <a:srgbClr val="FF0000"/>
                </a:solidFill>
              </a:rPr>
              <a:t>First input </a:t>
            </a:r>
            <a:r>
              <a:rPr lang="en-IN" dirty="0"/>
              <a:t>: FIFO special file with name pathname.</a:t>
            </a:r>
          </a:p>
          <a:p>
            <a:r>
              <a:rPr lang="en-IN" dirty="0">
                <a:solidFill>
                  <a:srgbClr val="FF0000"/>
                </a:solidFill>
              </a:rPr>
              <a:t>Second input </a:t>
            </a:r>
            <a:r>
              <a:rPr lang="en-IN" dirty="0"/>
              <a:t>: mode specifies the FIFO’s permissions.</a:t>
            </a:r>
          </a:p>
          <a:p>
            <a:r>
              <a:rPr lang="en-IN" dirty="0"/>
              <a:t>On success it will return 0</a:t>
            </a:r>
          </a:p>
          <a:p>
            <a:r>
              <a:rPr lang="en-IN" dirty="0"/>
              <a:t>On failure it will return -1</a:t>
            </a:r>
          </a:p>
        </p:txBody>
      </p:sp>
    </p:spTree>
    <p:extLst>
      <p:ext uri="{BB962C8B-B14F-4D97-AF65-F5344CB8AC3E}">
        <p14:creationId xmlns:p14="http://schemas.microsoft.com/office/powerpoint/2010/main" val="2542089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8EBB6A-E181-E21F-CD61-2E7B126A38D6}"/>
              </a:ext>
            </a:extLst>
          </p:cNvPr>
          <p:cNvSpPr>
            <a:spLocks noGrp="1"/>
          </p:cNvSpPr>
          <p:nvPr>
            <p:ph idx="1"/>
          </p:nvPr>
        </p:nvSpPr>
        <p:spPr>
          <a:xfrm>
            <a:off x="314325" y="304800"/>
            <a:ext cx="11039475" cy="6286500"/>
          </a:xfrm>
        </p:spPr>
        <p:txBody>
          <a:bodyPr>
            <a:normAutofit fontScale="92500" lnSpcReduction="20000"/>
          </a:bodyPr>
          <a:lstStyle/>
          <a:p>
            <a:r>
              <a:rPr lang="en-US" dirty="0"/>
              <a:t>It will creates a </a:t>
            </a:r>
            <a:r>
              <a:rPr lang="en-US" dirty="0" err="1"/>
              <a:t>fifo</a:t>
            </a:r>
            <a:r>
              <a:rPr lang="en-US" dirty="0"/>
              <a:t> object in a current working directory .</a:t>
            </a:r>
          </a:p>
          <a:p>
            <a:endParaRPr lang="en-US" dirty="0"/>
          </a:p>
          <a:p>
            <a:endParaRPr lang="en-US" dirty="0"/>
          </a:p>
          <a:p>
            <a:pPr marL="0" indent="0">
              <a:buNone/>
            </a:pPr>
            <a:endParaRPr lang="en-US" dirty="0"/>
          </a:p>
          <a:p>
            <a:endParaRPr lang="en-US" dirty="0"/>
          </a:p>
          <a:p>
            <a:endParaRPr lang="en-US" dirty="0"/>
          </a:p>
          <a:p>
            <a:r>
              <a:rPr lang="en-US" dirty="0"/>
              <a:t>Each process will have it’s own </a:t>
            </a:r>
            <a:r>
              <a:rPr lang="en-US" dirty="0" err="1"/>
              <a:t>fifo’s</a:t>
            </a:r>
            <a:r>
              <a:rPr lang="en-US" dirty="0"/>
              <a:t> object in working directory.</a:t>
            </a:r>
          </a:p>
          <a:p>
            <a:r>
              <a:rPr lang="en-US" dirty="0"/>
              <a:t>Same file permissions (or) modes are applicable for </a:t>
            </a:r>
            <a:r>
              <a:rPr lang="en-US" dirty="0" err="1"/>
              <a:t>fifo</a:t>
            </a:r>
            <a:r>
              <a:rPr lang="en-US" dirty="0"/>
              <a:t> object but it is not a normal textual file it is a special file.</a:t>
            </a:r>
          </a:p>
          <a:p>
            <a:endParaRPr lang="en-US" dirty="0"/>
          </a:p>
          <a:p>
            <a:r>
              <a:rPr lang="en-US" dirty="0"/>
              <a:t>Open() and read() behaves has the blocking call on </a:t>
            </a:r>
            <a:r>
              <a:rPr lang="en-US" dirty="0" err="1"/>
              <a:t>fifo</a:t>
            </a:r>
            <a:r>
              <a:rPr lang="en-US" dirty="0"/>
              <a:t> objects.</a:t>
            </a:r>
          </a:p>
          <a:p>
            <a:r>
              <a:rPr lang="en-US" dirty="0"/>
              <a:t>Open() behaves has the blocking until other process open the same </a:t>
            </a:r>
            <a:r>
              <a:rPr lang="en-US" dirty="0" err="1"/>
              <a:t>fifo</a:t>
            </a:r>
            <a:r>
              <a:rPr lang="en-US" dirty="0"/>
              <a:t> object.</a:t>
            </a:r>
          </a:p>
          <a:p>
            <a:endParaRPr lang="en-US" dirty="0"/>
          </a:p>
          <a:p>
            <a:r>
              <a:rPr lang="en-US" dirty="0"/>
              <a:t>Read() comes out of blocking state until the other process writes the data on the same </a:t>
            </a:r>
            <a:r>
              <a:rPr lang="en-US" dirty="0" err="1"/>
              <a:t>fifo</a:t>
            </a:r>
            <a:r>
              <a:rPr lang="en-US" dirty="0"/>
              <a:t> object.</a:t>
            </a:r>
            <a:endParaRPr lang="en-IN" dirty="0"/>
          </a:p>
        </p:txBody>
      </p:sp>
      <p:pic>
        <p:nvPicPr>
          <p:cNvPr id="4" name="Picture 3">
            <a:extLst>
              <a:ext uri="{FF2B5EF4-FFF2-40B4-BE49-F238E27FC236}">
                <a16:creationId xmlns:a16="http://schemas.microsoft.com/office/drawing/2014/main" id="{1BCDECD1-10A3-947B-0127-33572DB6FD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0702" y="837975"/>
            <a:ext cx="3139440" cy="1775460"/>
          </a:xfrm>
          <a:prstGeom prst="rect">
            <a:avLst/>
          </a:prstGeom>
        </p:spPr>
      </p:pic>
    </p:spTree>
    <p:extLst>
      <p:ext uri="{BB962C8B-B14F-4D97-AF65-F5344CB8AC3E}">
        <p14:creationId xmlns:p14="http://schemas.microsoft.com/office/powerpoint/2010/main" val="2196991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6B1151-A596-5BAD-919D-9CF8E6B6EA7E}"/>
              </a:ext>
            </a:extLst>
          </p:cNvPr>
          <p:cNvSpPr>
            <a:spLocks noGrp="1"/>
          </p:cNvSpPr>
          <p:nvPr>
            <p:ph idx="1"/>
          </p:nvPr>
        </p:nvSpPr>
        <p:spPr>
          <a:xfrm>
            <a:off x="457200" y="268941"/>
            <a:ext cx="10860741" cy="6283211"/>
          </a:xfrm>
        </p:spPr>
        <p:txBody>
          <a:bodyPr/>
          <a:lstStyle/>
          <a:p>
            <a:pPr marL="0" indent="0">
              <a:buNone/>
            </a:pPr>
            <a:r>
              <a:rPr lang="en-US" dirty="0"/>
              <a:t> </a:t>
            </a:r>
            <a:endParaRPr lang="en-IN" dirty="0"/>
          </a:p>
        </p:txBody>
      </p:sp>
      <p:sp>
        <p:nvSpPr>
          <p:cNvPr id="6" name="Oval 5">
            <a:extLst>
              <a:ext uri="{FF2B5EF4-FFF2-40B4-BE49-F238E27FC236}">
                <a16:creationId xmlns:a16="http://schemas.microsoft.com/office/drawing/2014/main" id="{B68AD930-36CF-85C0-C92D-DA05CC61E931}"/>
              </a:ext>
            </a:extLst>
          </p:cNvPr>
          <p:cNvSpPr/>
          <p:nvPr/>
        </p:nvSpPr>
        <p:spPr>
          <a:xfrm>
            <a:off x="874059" y="609600"/>
            <a:ext cx="1138518" cy="6902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Server</a:t>
            </a:r>
            <a:endParaRPr lang="en-IN" dirty="0"/>
          </a:p>
        </p:txBody>
      </p:sp>
      <p:sp>
        <p:nvSpPr>
          <p:cNvPr id="7" name="Oval 6">
            <a:extLst>
              <a:ext uri="{FF2B5EF4-FFF2-40B4-BE49-F238E27FC236}">
                <a16:creationId xmlns:a16="http://schemas.microsoft.com/office/drawing/2014/main" id="{95A66026-A1EC-5E43-9A3D-1536AB60F5C5}"/>
              </a:ext>
            </a:extLst>
          </p:cNvPr>
          <p:cNvSpPr/>
          <p:nvPr/>
        </p:nvSpPr>
        <p:spPr>
          <a:xfrm>
            <a:off x="9009530" y="564777"/>
            <a:ext cx="1138518" cy="7351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Client</a:t>
            </a:r>
            <a:endParaRPr lang="en-IN" dirty="0"/>
          </a:p>
        </p:txBody>
      </p:sp>
      <p:sp>
        <p:nvSpPr>
          <p:cNvPr id="8" name="TextBox 7">
            <a:extLst>
              <a:ext uri="{FF2B5EF4-FFF2-40B4-BE49-F238E27FC236}">
                <a16:creationId xmlns:a16="http://schemas.microsoft.com/office/drawing/2014/main" id="{50E260BD-6B87-9809-91ED-888BB68C0E68}"/>
              </a:ext>
            </a:extLst>
          </p:cNvPr>
          <p:cNvSpPr txBox="1"/>
          <p:nvPr/>
        </p:nvSpPr>
        <p:spPr>
          <a:xfrm>
            <a:off x="457199" y="1613647"/>
            <a:ext cx="4222377" cy="3693319"/>
          </a:xfrm>
          <a:prstGeom prst="rect">
            <a:avLst/>
          </a:prstGeom>
          <a:noFill/>
        </p:spPr>
        <p:txBody>
          <a:bodyPr wrap="square" rtlCol="0">
            <a:spAutoFit/>
          </a:bodyPr>
          <a:lstStyle/>
          <a:p>
            <a:r>
              <a:rPr lang="en-US" dirty="0" err="1"/>
              <a:t>mkfifo</a:t>
            </a:r>
            <a:r>
              <a:rPr lang="en-US" dirty="0"/>
              <a:t>()</a:t>
            </a:r>
          </a:p>
          <a:p>
            <a:endParaRPr lang="en-US" dirty="0"/>
          </a:p>
          <a:p>
            <a:r>
              <a:rPr lang="en-US" dirty="0"/>
              <a:t>Open()    </a:t>
            </a:r>
            <a:r>
              <a:rPr lang="en-US" dirty="0">
                <a:sym typeface="Wingdings" panose="05000000000000000000" pitchFamily="2" charset="2"/>
              </a:rPr>
              <a:t>Acts as the blocking call.</a:t>
            </a:r>
          </a:p>
          <a:p>
            <a:endParaRPr lang="en-US" dirty="0">
              <a:sym typeface="Wingdings" panose="05000000000000000000" pitchFamily="2" charset="2"/>
            </a:endParaRPr>
          </a:p>
          <a:p>
            <a:endParaRPr lang="en-US" dirty="0">
              <a:sym typeface="Wingdings" panose="05000000000000000000" pitchFamily="2" charset="2"/>
            </a:endParaRPr>
          </a:p>
          <a:p>
            <a:r>
              <a:rPr lang="en-US" dirty="0">
                <a:sym typeface="Wingdings" panose="05000000000000000000" pitchFamily="2" charset="2"/>
              </a:rPr>
              <a:t>Read()</a:t>
            </a:r>
          </a:p>
          <a:p>
            <a:endParaRPr lang="en-US" dirty="0">
              <a:sym typeface="Wingdings" panose="05000000000000000000" pitchFamily="2" charset="2"/>
            </a:endParaRPr>
          </a:p>
          <a:p>
            <a:r>
              <a:rPr lang="en-US" dirty="0">
                <a:sym typeface="Wingdings" panose="05000000000000000000" pitchFamily="2" charset="2"/>
              </a:rPr>
              <a:t>Open()   It unblocks the client blocking state</a:t>
            </a:r>
          </a:p>
          <a:p>
            <a:endParaRPr lang="en-US" dirty="0">
              <a:sym typeface="Wingdings" panose="05000000000000000000" pitchFamily="2" charset="2"/>
            </a:endParaRPr>
          </a:p>
          <a:p>
            <a:r>
              <a:rPr lang="en-US" dirty="0">
                <a:sym typeface="Wingdings" panose="05000000000000000000" pitchFamily="2" charset="2"/>
              </a:rPr>
              <a:t>Write()</a:t>
            </a:r>
          </a:p>
          <a:p>
            <a:endParaRPr lang="en-US" dirty="0">
              <a:sym typeface="Wingdings" panose="05000000000000000000" pitchFamily="2" charset="2"/>
            </a:endParaRPr>
          </a:p>
          <a:p>
            <a:endParaRPr lang="en-US" dirty="0"/>
          </a:p>
        </p:txBody>
      </p:sp>
      <p:sp>
        <p:nvSpPr>
          <p:cNvPr id="10" name="TextBox 9">
            <a:extLst>
              <a:ext uri="{FF2B5EF4-FFF2-40B4-BE49-F238E27FC236}">
                <a16:creationId xmlns:a16="http://schemas.microsoft.com/office/drawing/2014/main" id="{F9DB4E01-5961-8FCB-6394-EFCE16EABA4D}"/>
              </a:ext>
            </a:extLst>
          </p:cNvPr>
          <p:cNvSpPr txBox="1"/>
          <p:nvPr/>
        </p:nvSpPr>
        <p:spPr>
          <a:xfrm>
            <a:off x="6302188" y="2581835"/>
            <a:ext cx="4948518" cy="3970318"/>
          </a:xfrm>
          <a:prstGeom prst="rect">
            <a:avLst/>
          </a:prstGeom>
          <a:noFill/>
        </p:spPr>
        <p:txBody>
          <a:bodyPr wrap="square" rtlCol="0">
            <a:spAutoFit/>
          </a:bodyPr>
          <a:lstStyle/>
          <a:p>
            <a:r>
              <a:rPr lang="en-US" dirty="0"/>
              <a:t>Open()  </a:t>
            </a:r>
            <a:r>
              <a:rPr lang="en-US" dirty="0">
                <a:sym typeface="Wingdings" panose="05000000000000000000" pitchFamily="2" charset="2"/>
              </a:rPr>
              <a:t>It unblocks the server blocking state</a:t>
            </a:r>
          </a:p>
          <a:p>
            <a:endParaRPr lang="en-US" dirty="0">
              <a:sym typeface="Wingdings" panose="05000000000000000000" pitchFamily="2" charset="2"/>
            </a:endParaRPr>
          </a:p>
          <a:p>
            <a:endParaRPr lang="en-US" dirty="0">
              <a:sym typeface="Wingdings" panose="05000000000000000000" pitchFamily="2" charset="2"/>
            </a:endParaRPr>
          </a:p>
          <a:p>
            <a:r>
              <a:rPr lang="en-US" dirty="0">
                <a:sym typeface="Wingdings" panose="05000000000000000000" pitchFamily="2" charset="2"/>
              </a:rPr>
              <a:t>Write()</a:t>
            </a:r>
          </a:p>
          <a:p>
            <a:endParaRPr lang="en-US" dirty="0">
              <a:sym typeface="Wingdings" panose="05000000000000000000" pitchFamily="2" charset="2"/>
            </a:endParaRPr>
          </a:p>
          <a:p>
            <a:endParaRPr lang="en-US" dirty="0">
              <a:sym typeface="Wingdings" panose="05000000000000000000" pitchFamily="2" charset="2"/>
            </a:endParaRPr>
          </a:p>
          <a:p>
            <a:r>
              <a:rPr lang="en-US" dirty="0" err="1">
                <a:sym typeface="Wingdings" panose="05000000000000000000" pitchFamily="2" charset="2"/>
              </a:rPr>
              <a:t>mkfifo</a:t>
            </a:r>
            <a:r>
              <a:rPr lang="en-US" dirty="0">
                <a:sym typeface="Wingdings" panose="05000000000000000000" pitchFamily="2" charset="2"/>
              </a:rPr>
              <a:t>()</a:t>
            </a:r>
          </a:p>
          <a:p>
            <a:endParaRPr lang="en-US" dirty="0">
              <a:sym typeface="Wingdings" panose="05000000000000000000" pitchFamily="2" charset="2"/>
            </a:endParaRPr>
          </a:p>
          <a:p>
            <a:endParaRPr lang="en-US" dirty="0">
              <a:sym typeface="Wingdings" panose="05000000000000000000" pitchFamily="2" charset="2"/>
            </a:endParaRPr>
          </a:p>
          <a:p>
            <a:r>
              <a:rPr lang="en-US" dirty="0">
                <a:sym typeface="Wingdings" panose="05000000000000000000" pitchFamily="2" charset="2"/>
              </a:rPr>
              <a:t>Open()   Acts as blocking call</a:t>
            </a:r>
          </a:p>
          <a:p>
            <a:endParaRPr lang="en-US" dirty="0">
              <a:sym typeface="Wingdings" panose="05000000000000000000" pitchFamily="2" charset="2"/>
            </a:endParaRPr>
          </a:p>
          <a:p>
            <a:endParaRPr lang="en-US" dirty="0">
              <a:sym typeface="Wingdings" panose="05000000000000000000" pitchFamily="2" charset="2"/>
            </a:endParaRPr>
          </a:p>
          <a:p>
            <a:r>
              <a:rPr lang="en-US" dirty="0"/>
              <a:t>Read()</a:t>
            </a:r>
          </a:p>
          <a:p>
            <a:endParaRPr lang="en-IN"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3" name="Ink 22">
                <a:extLst>
                  <a:ext uri="{FF2B5EF4-FFF2-40B4-BE49-F238E27FC236}">
                    <a16:creationId xmlns:a16="http://schemas.microsoft.com/office/drawing/2014/main" id="{3582DE46-DC00-E364-37A9-27682323BFFD}"/>
                  </a:ext>
                </a:extLst>
              </p14:cNvPr>
              <p14:cNvContentPartPr/>
              <p14:nvPr/>
            </p14:nvContentPartPr>
            <p14:xfrm>
              <a:off x="3978741" y="2357379"/>
              <a:ext cx="2305440" cy="449640"/>
            </p14:xfrm>
          </p:contentPart>
        </mc:Choice>
        <mc:Fallback xmlns="">
          <p:pic>
            <p:nvPicPr>
              <p:cNvPr id="23" name="Ink 22">
                <a:extLst>
                  <a:ext uri="{FF2B5EF4-FFF2-40B4-BE49-F238E27FC236}">
                    <a16:creationId xmlns:a16="http://schemas.microsoft.com/office/drawing/2014/main" id="{3582DE46-DC00-E364-37A9-27682323BFFD}"/>
                  </a:ext>
                </a:extLst>
              </p:cNvPr>
              <p:cNvPicPr/>
              <p:nvPr/>
            </p:nvPicPr>
            <p:blipFill>
              <a:blip r:embed="rId3"/>
              <a:stretch>
                <a:fillRect/>
              </a:stretch>
            </p:blipFill>
            <p:spPr>
              <a:xfrm>
                <a:off x="3970101" y="2348379"/>
                <a:ext cx="2323080" cy="467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26" name="Ink 25">
                <a:extLst>
                  <a:ext uri="{FF2B5EF4-FFF2-40B4-BE49-F238E27FC236}">
                    <a16:creationId xmlns:a16="http://schemas.microsoft.com/office/drawing/2014/main" id="{031C4459-341A-C3D1-05AB-76A44517EA3F}"/>
                  </a:ext>
                </a:extLst>
              </p14:cNvPr>
              <p14:cNvContentPartPr/>
              <p14:nvPr/>
            </p14:nvContentPartPr>
            <p14:xfrm>
              <a:off x="3959301" y="2251179"/>
              <a:ext cx="199080" cy="259560"/>
            </p14:xfrm>
          </p:contentPart>
        </mc:Choice>
        <mc:Fallback xmlns="">
          <p:pic>
            <p:nvPicPr>
              <p:cNvPr id="26" name="Ink 25">
                <a:extLst>
                  <a:ext uri="{FF2B5EF4-FFF2-40B4-BE49-F238E27FC236}">
                    <a16:creationId xmlns:a16="http://schemas.microsoft.com/office/drawing/2014/main" id="{031C4459-341A-C3D1-05AB-76A44517EA3F}"/>
                  </a:ext>
                </a:extLst>
              </p:cNvPr>
              <p:cNvPicPr/>
              <p:nvPr/>
            </p:nvPicPr>
            <p:blipFill>
              <a:blip r:embed="rId5"/>
              <a:stretch>
                <a:fillRect/>
              </a:stretch>
            </p:blipFill>
            <p:spPr>
              <a:xfrm>
                <a:off x="3950301" y="2242179"/>
                <a:ext cx="216720" cy="277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1" name="Ink 30">
                <a:extLst>
                  <a:ext uri="{FF2B5EF4-FFF2-40B4-BE49-F238E27FC236}">
                    <a16:creationId xmlns:a16="http://schemas.microsoft.com/office/drawing/2014/main" id="{F2C501EF-9F8D-09B3-B7F7-72F20EA27476}"/>
                  </a:ext>
                </a:extLst>
              </p14:cNvPr>
              <p14:cNvContentPartPr/>
              <p14:nvPr/>
            </p14:nvContentPartPr>
            <p14:xfrm>
              <a:off x="4428381" y="3728979"/>
              <a:ext cx="1621440" cy="1552680"/>
            </p14:xfrm>
          </p:contentPart>
        </mc:Choice>
        <mc:Fallback xmlns="">
          <p:pic>
            <p:nvPicPr>
              <p:cNvPr id="31" name="Ink 30">
                <a:extLst>
                  <a:ext uri="{FF2B5EF4-FFF2-40B4-BE49-F238E27FC236}">
                    <a16:creationId xmlns:a16="http://schemas.microsoft.com/office/drawing/2014/main" id="{F2C501EF-9F8D-09B3-B7F7-72F20EA27476}"/>
                  </a:ext>
                </a:extLst>
              </p:cNvPr>
              <p:cNvPicPr/>
              <p:nvPr/>
            </p:nvPicPr>
            <p:blipFill>
              <a:blip r:embed="rId7"/>
              <a:stretch>
                <a:fillRect/>
              </a:stretch>
            </p:blipFill>
            <p:spPr>
              <a:xfrm>
                <a:off x="4419741" y="3720339"/>
                <a:ext cx="1639080" cy="1570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3" name="Ink 32">
                <a:extLst>
                  <a:ext uri="{FF2B5EF4-FFF2-40B4-BE49-F238E27FC236}">
                    <a16:creationId xmlns:a16="http://schemas.microsoft.com/office/drawing/2014/main" id="{AD0D0B4E-4993-FAF0-B13D-94AB7CC2AF96}"/>
                  </a:ext>
                </a:extLst>
              </p14:cNvPr>
              <p14:cNvContentPartPr/>
              <p14:nvPr/>
            </p14:nvContentPartPr>
            <p14:xfrm>
              <a:off x="5952261" y="5163579"/>
              <a:ext cx="200520" cy="223920"/>
            </p14:xfrm>
          </p:contentPart>
        </mc:Choice>
        <mc:Fallback xmlns="">
          <p:pic>
            <p:nvPicPr>
              <p:cNvPr id="33" name="Ink 32">
                <a:extLst>
                  <a:ext uri="{FF2B5EF4-FFF2-40B4-BE49-F238E27FC236}">
                    <a16:creationId xmlns:a16="http://schemas.microsoft.com/office/drawing/2014/main" id="{AD0D0B4E-4993-FAF0-B13D-94AB7CC2AF96}"/>
                  </a:ext>
                </a:extLst>
              </p:cNvPr>
              <p:cNvPicPr/>
              <p:nvPr/>
            </p:nvPicPr>
            <p:blipFill>
              <a:blip r:embed="rId9"/>
              <a:stretch>
                <a:fillRect/>
              </a:stretch>
            </p:blipFill>
            <p:spPr>
              <a:xfrm>
                <a:off x="5943621" y="5154579"/>
                <a:ext cx="218160" cy="241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4" name="Ink 33">
                <a:extLst>
                  <a:ext uri="{FF2B5EF4-FFF2-40B4-BE49-F238E27FC236}">
                    <a16:creationId xmlns:a16="http://schemas.microsoft.com/office/drawing/2014/main" id="{FA1C9D9A-3F24-0CD8-043D-79911F5E7C34}"/>
                  </a:ext>
                </a:extLst>
              </p14:cNvPr>
              <p14:cNvContentPartPr/>
              <p14:nvPr/>
            </p14:nvContentPartPr>
            <p14:xfrm>
              <a:off x="6023901" y="5262219"/>
              <a:ext cx="115920" cy="360"/>
            </p14:xfrm>
          </p:contentPart>
        </mc:Choice>
        <mc:Fallback xmlns="">
          <p:pic>
            <p:nvPicPr>
              <p:cNvPr id="34" name="Ink 33">
                <a:extLst>
                  <a:ext uri="{FF2B5EF4-FFF2-40B4-BE49-F238E27FC236}">
                    <a16:creationId xmlns:a16="http://schemas.microsoft.com/office/drawing/2014/main" id="{FA1C9D9A-3F24-0CD8-043D-79911F5E7C34}"/>
                  </a:ext>
                </a:extLst>
              </p:cNvPr>
              <p:cNvPicPr/>
              <p:nvPr/>
            </p:nvPicPr>
            <p:blipFill>
              <a:blip r:embed="rId11"/>
              <a:stretch>
                <a:fillRect/>
              </a:stretch>
            </p:blipFill>
            <p:spPr>
              <a:xfrm>
                <a:off x="6015261" y="5253579"/>
                <a:ext cx="13356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5" name="Ink 34">
                <a:extLst>
                  <a:ext uri="{FF2B5EF4-FFF2-40B4-BE49-F238E27FC236}">
                    <a16:creationId xmlns:a16="http://schemas.microsoft.com/office/drawing/2014/main" id="{04634741-7A8E-63A6-295C-ECB67CF2C794}"/>
                  </a:ext>
                </a:extLst>
              </p14:cNvPr>
              <p14:cNvContentPartPr/>
              <p14:nvPr/>
            </p14:nvContentPartPr>
            <p14:xfrm>
              <a:off x="1667181" y="2483019"/>
              <a:ext cx="2063880" cy="63720"/>
            </p14:xfrm>
          </p:contentPart>
        </mc:Choice>
        <mc:Fallback xmlns="">
          <p:pic>
            <p:nvPicPr>
              <p:cNvPr id="35" name="Ink 34">
                <a:extLst>
                  <a:ext uri="{FF2B5EF4-FFF2-40B4-BE49-F238E27FC236}">
                    <a16:creationId xmlns:a16="http://schemas.microsoft.com/office/drawing/2014/main" id="{04634741-7A8E-63A6-295C-ECB67CF2C794}"/>
                  </a:ext>
                </a:extLst>
              </p:cNvPr>
              <p:cNvPicPr/>
              <p:nvPr/>
            </p:nvPicPr>
            <p:blipFill>
              <a:blip r:embed="rId13"/>
              <a:stretch>
                <a:fillRect/>
              </a:stretch>
            </p:blipFill>
            <p:spPr>
              <a:xfrm>
                <a:off x="1649181" y="2465019"/>
                <a:ext cx="2099520" cy="99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6" name="Ink 35">
                <a:extLst>
                  <a:ext uri="{FF2B5EF4-FFF2-40B4-BE49-F238E27FC236}">
                    <a16:creationId xmlns:a16="http://schemas.microsoft.com/office/drawing/2014/main" id="{FB47A862-ECCD-B7F0-2361-D7B3EC39F563}"/>
                  </a:ext>
                </a:extLst>
              </p14:cNvPr>
              <p14:cNvContentPartPr/>
              <p14:nvPr/>
            </p14:nvContentPartPr>
            <p14:xfrm>
              <a:off x="7413501" y="2895219"/>
              <a:ext cx="3209040" cy="9720"/>
            </p14:xfrm>
          </p:contentPart>
        </mc:Choice>
        <mc:Fallback xmlns="">
          <p:pic>
            <p:nvPicPr>
              <p:cNvPr id="36" name="Ink 35">
                <a:extLst>
                  <a:ext uri="{FF2B5EF4-FFF2-40B4-BE49-F238E27FC236}">
                    <a16:creationId xmlns:a16="http://schemas.microsoft.com/office/drawing/2014/main" id="{FB47A862-ECCD-B7F0-2361-D7B3EC39F563}"/>
                  </a:ext>
                </a:extLst>
              </p:cNvPr>
              <p:cNvPicPr/>
              <p:nvPr/>
            </p:nvPicPr>
            <p:blipFill>
              <a:blip r:embed="rId15"/>
              <a:stretch>
                <a:fillRect/>
              </a:stretch>
            </p:blipFill>
            <p:spPr>
              <a:xfrm>
                <a:off x="7395861" y="2877219"/>
                <a:ext cx="3244680" cy="45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37" name="Ink 36">
                <a:extLst>
                  <a:ext uri="{FF2B5EF4-FFF2-40B4-BE49-F238E27FC236}">
                    <a16:creationId xmlns:a16="http://schemas.microsoft.com/office/drawing/2014/main" id="{41F1EBE8-F583-2492-BAF9-E6757C352475}"/>
                  </a:ext>
                </a:extLst>
              </p14:cNvPr>
              <p14:cNvContentPartPr/>
              <p14:nvPr/>
            </p14:nvContentPartPr>
            <p14:xfrm>
              <a:off x="1595541" y="3836619"/>
              <a:ext cx="2643480" cy="45720"/>
            </p14:xfrm>
          </p:contentPart>
        </mc:Choice>
        <mc:Fallback xmlns="">
          <p:pic>
            <p:nvPicPr>
              <p:cNvPr id="37" name="Ink 36">
                <a:extLst>
                  <a:ext uri="{FF2B5EF4-FFF2-40B4-BE49-F238E27FC236}">
                    <a16:creationId xmlns:a16="http://schemas.microsoft.com/office/drawing/2014/main" id="{41F1EBE8-F583-2492-BAF9-E6757C352475}"/>
                  </a:ext>
                </a:extLst>
              </p:cNvPr>
              <p:cNvPicPr/>
              <p:nvPr/>
            </p:nvPicPr>
            <p:blipFill>
              <a:blip r:embed="rId17"/>
              <a:stretch>
                <a:fillRect/>
              </a:stretch>
            </p:blipFill>
            <p:spPr>
              <a:xfrm>
                <a:off x="1577541" y="3818979"/>
                <a:ext cx="2679120" cy="81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38" name="Ink 37">
                <a:extLst>
                  <a:ext uri="{FF2B5EF4-FFF2-40B4-BE49-F238E27FC236}">
                    <a16:creationId xmlns:a16="http://schemas.microsoft.com/office/drawing/2014/main" id="{423199AF-870B-7055-2E1C-D422747CBA3D}"/>
                  </a:ext>
                </a:extLst>
              </p14:cNvPr>
              <p14:cNvContentPartPr/>
              <p14:nvPr/>
            </p14:nvContentPartPr>
            <p14:xfrm>
              <a:off x="7530141" y="5351139"/>
              <a:ext cx="1712160" cy="19080"/>
            </p14:xfrm>
          </p:contentPart>
        </mc:Choice>
        <mc:Fallback xmlns="">
          <p:pic>
            <p:nvPicPr>
              <p:cNvPr id="38" name="Ink 37">
                <a:extLst>
                  <a:ext uri="{FF2B5EF4-FFF2-40B4-BE49-F238E27FC236}">
                    <a16:creationId xmlns:a16="http://schemas.microsoft.com/office/drawing/2014/main" id="{423199AF-870B-7055-2E1C-D422747CBA3D}"/>
                  </a:ext>
                </a:extLst>
              </p:cNvPr>
              <p:cNvPicPr/>
              <p:nvPr/>
            </p:nvPicPr>
            <p:blipFill>
              <a:blip r:embed="rId19"/>
              <a:stretch>
                <a:fillRect/>
              </a:stretch>
            </p:blipFill>
            <p:spPr>
              <a:xfrm>
                <a:off x="7512141" y="5333499"/>
                <a:ext cx="1747800" cy="54720"/>
              </a:xfrm>
              <a:prstGeom prst="rect">
                <a:avLst/>
              </a:prstGeom>
            </p:spPr>
          </p:pic>
        </mc:Fallback>
      </mc:AlternateContent>
      <p:sp>
        <p:nvSpPr>
          <p:cNvPr id="40" name="Arrow: Down 39">
            <a:extLst>
              <a:ext uri="{FF2B5EF4-FFF2-40B4-BE49-F238E27FC236}">
                <a16:creationId xmlns:a16="http://schemas.microsoft.com/office/drawing/2014/main" id="{9E7BDF20-43A6-F0C3-45BB-E6E97F4AB4E5}"/>
              </a:ext>
            </a:extLst>
          </p:cNvPr>
          <p:cNvSpPr/>
          <p:nvPr/>
        </p:nvSpPr>
        <p:spPr>
          <a:xfrm>
            <a:off x="1407459" y="1389529"/>
            <a:ext cx="188082" cy="2510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Arrow: Down 40">
            <a:extLst>
              <a:ext uri="{FF2B5EF4-FFF2-40B4-BE49-F238E27FC236}">
                <a16:creationId xmlns:a16="http://schemas.microsoft.com/office/drawing/2014/main" id="{5E750CCA-8ED7-8D52-4AFC-B053A716893D}"/>
              </a:ext>
            </a:extLst>
          </p:cNvPr>
          <p:cNvSpPr/>
          <p:nvPr/>
        </p:nvSpPr>
        <p:spPr>
          <a:xfrm>
            <a:off x="9520518" y="1371981"/>
            <a:ext cx="116541" cy="2237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45197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6CF1-58F7-B8D3-44F0-AD4075BE4037}"/>
              </a:ext>
            </a:extLst>
          </p:cNvPr>
          <p:cNvSpPr>
            <a:spLocks noGrp="1"/>
          </p:cNvSpPr>
          <p:nvPr>
            <p:ph type="title"/>
          </p:nvPr>
        </p:nvSpPr>
        <p:spPr>
          <a:xfrm>
            <a:off x="206188" y="152401"/>
            <a:ext cx="11555506" cy="941293"/>
          </a:xfrm>
        </p:spPr>
        <p:txBody>
          <a:bodyPr/>
          <a:lstStyle/>
          <a:p>
            <a:r>
              <a:rPr lang="en-US" dirty="0"/>
              <a:t>Difference between Pipes and Named pipes</a:t>
            </a:r>
            <a:endParaRPr lang="en-IN" dirty="0"/>
          </a:p>
        </p:txBody>
      </p:sp>
      <p:sp>
        <p:nvSpPr>
          <p:cNvPr id="6" name="TextBox 5">
            <a:extLst>
              <a:ext uri="{FF2B5EF4-FFF2-40B4-BE49-F238E27FC236}">
                <a16:creationId xmlns:a16="http://schemas.microsoft.com/office/drawing/2014/main" id="{8BB1C81F-41E7-F53A-897F-5290E5C4826C}"/>
              </a:ext>
            </a:extLst>
          </p:cNvPr>
          <p:cNvSpPr txBox="1"/>
          <p:nvPr/>
        </p:nvSpPr>
        <p:spPr>
          <a:xfrm>
            <a:off x="421342" y="1237129"/>
            <a:ext cx="4670612" cy="5539978"/>
          </a:xfrm>
          <a:prstGeom prst="rect">
            <a:avLst/>
          </a:prstGeom>
          <a:noFill/>
        </p:spPr>
        <p:txBody>
          <a:bodyPr wrap="square" rtlCol="0">
            <a:spAutoFit/>
          </a:bodyPr>
          <a:lstStyle/>
          <a:p>
            <a:r>
              <a:rPr lang="en-US" sz="4000" dirty="0">
                <a:solidFill>
                  <a:srgbClr val="00B0F0"/>
                </a:solidFill>
              </a:rPr>
              <a:t>            Pipes</a:t>
            </a:r>
          </a:p>
          <a:p>
            <a:endParaRPr lang="en-US" dirty="0">
              <a:solidFill>
                <a:schemeClr val="accent2"/>
              </a:solidFill>
            </a:endParaRPr>
          </a:p>
          <a:p>
            <a:r>
              <a:rPr lang="en-US" sz="2000" dirty="0">
                <a:solidFill>
                  <a:schemeClr val="accent2"/>
                </a:solidFill>
              </a:rPr>
              <a:t>1.It is used between related process.</a:t>
            </a:r>
          </a:p>
          <a:p>
            <a:endParaRPr lang="en-US" sz="2000" dirty="0">
              <a:solidFill>
                <a:schemeClr val="accent2"/>
              </a:solidFill>
            </a:endParaRPr>
          </a:p>
          <a:p>
            <a:r>
              <a:rPr lang="en-US" sz="2000" dirty="0">
                <a:solidFill>
                  <a:schemeClr val="accent2"/>
                </a:solidFill>
              </a:rPr>
              <a:t>2.Pipe is created as a kernel buffer in kernel space.</a:t>
            </a:r>
          </a:p>
          <a:p>
            <a:endParaRPr lang="en-US" sz="2000" dirty="0">
              <a:solidFill>
                <a:schemeClr val="accent2"/>
              </a:solidFill>
            </a:endParaRPr>
          </a:p>
          <a:p>
            <a:r>
              <a:rPr lang="en-US" sz="2000" dirty="0">
                <a:solidFill>
                  <a:schemeClr val="accent2"/>
                </a:solidFill>
              </a:rPr>
              <a:t>3.Two entries are updated in file descriptor table.</a:t>
            </a:r>
          </a:p>
          <a:p>
            <a:endParaRPr lang="en-US" sz="2000" dirty="0">
              <a:solidFill>
                <a:schemeClr val="accent2"/>
              </a:solidFill>
            </a:endParaRPr>
          </a:p>
          <a:p>
            <a:r>
              <a:rPr lang="en-US" sz="2000" dirty="0">
                <a:solidFill>
                  <a:schemeClr val="accent2"/>
                </a:solidFill>
              </a:rPr>
              <a:t>4.In pipes read() behaves as a blocking call.</a:t>
            </a:r>
          </a:p>
          <a:p>
            <a:endParaRPr lang="en-US" sz="2000" dirty="0">
              <a:solidFill>
                <a:schemeClr val="accent2"/>
              </a:solidFill>
            </a:endParaRPr>
          </a:p>
          <a:p>
            <a:r>
              <a:rPr lang="en-US" sz="2000" dirty="0">
                <a:solidFill>
                  <a:schemeClr val="accent2"/>
                </a:solidFill>
              </a:rPr>
              <a:t>5.When process terminates the pipe corresponding objects and buffers are destroyed.</a:t>
            </a:r>
          </a:p>
          <a:p>
            <a:endParaRPr lang="en-US" dirty="0">
              <a:highlight>
                <a:srgbClr val="008080"/>
              </a:highlight>
            </a:endParaRPr>
          </a:p>
          <a:p>
            <a:endParaRPr lang="en-IN" dirty="0"/>
          </a:p>
        </p:txBody>
      </p:sp>
      <p:sp>
        <p:nvSpPr>
          <p:cNvPr id="7" name="TextBox 6">
            <a:extLst>
              <a:ext uri="{FF2B5EF4-FFF2-40B4-BE49-F238E27FC236}">
                <a16:creationId xmlns:a16="http://schemas.microsoft.com/office/drawing/2014/main" id="{F7606115-DAB3-069C-315E-0DB09E51021D}"/>
              </a:ext>
            </a:extLst>
          </p:cNvPr>
          <p:cNvSpPr txBox="1"/>
          <p:nvPr/>
        </p:nvSpPr>
        <p:spPr>
          <a:xfrm>
            <a:off x="5441576" y="1165412"/>
            <a:ext cx="5020236" cy="6063198"/>
          </a:xfrm>
          <a:prstGeom prst="rect">
            <a:avLst/>
          </a:prstGeom>
          <a:noFill/>
        </p:spPr>
        <p:txBody>
          <a:bodyPr wrap="square" rtlCol="0">
            <a:spAutoFit/>
          </a:bodyPr>
          <a:lstStyle/>
          <a:p>
            <a:r>
              <a:rPr lang="en-US" dirty="0"/>
              <a:t>                       </a:t>
            </a:r>
            <a:r>
              <a:rPr lang="en-US" sz="3600" dirty="0">
                <a:solidFill>
                  <a:srgbClr val="00B0F0"/>
                </a:solidFill>
              </a:rPr>
              <a:t>Named pipes</a:t>
            </a:r>
          </a:p>
          <a:p>
            <a:endParaRPr lang="en-US" dirty="0"/>
          </a:p>
          <a:p>
            <a:r>
              <a:rPr lang="en-US" sz="2000" dirty="0">
                <a:solidFill>
                  <a:schemeClr val="accent2"/>
                </a:solidFill>
              </a:rPr>
              <a:t>1.It is used between unrelated process .</a:t>
            </a:r>
          </a:p>
          <a:p>
            <a:endParaRPr lang="en-US" sz="2000" dirty="0">
              <a:solidFill>
                <a:schemeClr val="accent2"/>
              </a:solidFill>
            </a:endParaRPr>
          </a:p>
          <a:p>
            <a:r>
              <a:rPr lang="en-US" sz="2000" dirty="0">
                <a:solidFill>
                  <a:schemeClr val="accent2"/>
                </a:solidFill>
              </a:rPr>
              <a:t>2.A special file is created as a </a:t>
            </a:r>
            <a:r>
              <a:rPr lang="en-US" sz="2000" dirty="0" err="1">
                <a:solidFill>
                  <a:schemeClr val="accent2"/>
                </a:solidFill>
              </a:rPr>
              <a:t>fifo</a:t>
            </a:r>
            <a:r>
              <a:rPr lang="en-US" sz="2000" dirty="0">
                <a:solidFill>
                  <a:schemeClr val="accent2"/>
                </a:solidFill>
              </a:rPr>
              <a:t> object in current working directory.</a:t>
            </a:r>
          </a:p>
          <a:p>
            <a:endParaRPr lang="en-US" sz="2000" dirty="0">
              <a:solidFill>
                <a:schemeClr val="accent2"/>
              </a:solidFill>
            </a:endParaRPr>
          </a:p>
          <a:p>
            <a:r>
              <a:rPr lang="en-US" sz="2000" dirty="0">
                <a:solidFill>
                  <a:schemeClr val="accent2"/>
                </a:solidFill>
              </a:rPr>
              <a:t>3.Only one entry get’s updated  in file descriptor table.</a:t>
            </a:r>
          </a:p>
          <a:p>
            <a:endParaRPr lang="en-US" sz="2000" dirty="0">
              <a:solidFill>
                <a:schemeClr val="accent2"/>
              </a:solidFill>
            </a:endParaRPr>
          </a:p>
          <a:p>
            <a:r>
              <a:rPr lang="en-US" sz="2000" dirty="0">
                <a:solidFill>
                  <a:schemeClr val="accent2"/>
                </a:solidFill>
              </a:rPr>
              <a:t>4.In Named pipes both read() and open() behaves as a blocking call.</a:t>
            </a:r>
          </a:p>
          <a:p>
            <a:endParaRPr lang="en-US" sz="2000" dirty="0">
              <a:solidFill>
                <a:schemeClr val="accent2"/>
              </a:solidFill>
            </a:endParaRPr>
          </a:p>
          <a:p>
            <a:r>
              <a:rPr lang="en-US" sz="2000" dirty="0">
                <a:solidFill>
                  <a:schemeClr val="accent2"/>
                </a:solidFill>
              </a:rPr>
              <a:t>5.When the process terminates this </a:t>
            </a:r>
            <a:r>
              <a:rPr lang="en-US" sz="2000" dirty="0" err="1">
                <a:solidFill>
                  <a:schemeClr val="accent2"/>
                </a:solidFill>
              </a:rPr>
              <a:t>fifo</a:t>
            </a:r>
            <a:r>
              <a:rPr lang="en-US" sz="2000" dirty="0">
                <a:solidFill>
                  <a:schemeClr val="accent2"/>
                </a:solidFill>
              </a:rPr>
              <a:t> objects still exist in your current working directory.</a:t>
            </a:r>
          </a:p>
          <a:p>
            <a:endParaRPr lang="en-US" dirty="0"/>
          </a:p>
          <a:p>
            <a:endParaRPr lang="en-US" dirty="0"/>
          </a:p>
          <a:p>
            <a:r>
              <a:rPr lang="en-US" dirty="0"/>
              <a:t> </a:t>
            </a:r>
            <a:endParaRPr lang="en-IN" dirty="0"/>
          </a:p>
        </p:txBody>
      </p:sp>
    </p:spTree>
    <p:extLst>
      <p:ext uri="{BB962C8B-B14F-4D97-AF65-F5344CB8AC3E}">
        <p14:creationId xmlns:p14="http://schemas.microsoft.com/office/powerpoint/2010/main" val="3607317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14B1C-1308-31F5-2BEC-37EE8A5FDCA3}"/>
              </a:ext>
            </a:extLst>
          </p:cNvPr>
          <p:cNvSpPr>
            <a:spLocks noGrp="1"/>
          </p:cNvSpPr>
          <p:nvPr>
            <p:ph type="title"/>
          </p:nvPr>
        </p:nvSpPr>
        <p:spPr/>
        <p:txBody>
          <a:bodyPr/>
          <a:lstStyle/>
          <a:p>
            <a:r>
              <a:rPr lang="en-US" b="1" dirty="0"/>
              <a:t>Rules:</a:t>
            </a:r>
            <a:endParaRPr lang="en-IN" b="1" dirty="0"/>
          </a:p>
        </p:txBody>
      </p:sp>
      <p:sp>
        <p:nvSpPr>
          <p:cNvPr id="3" name="Content Placeholder 2">
            <a:extLst>
              <a:ext uri="{FF2B5EF4-FFF2-40B4-BE49-F238E27FC236}">
                <a16:creationId xmlns:a16="http://schemas.microsoft.com/office/drawing/2014/main" id="{82BB599D-6427-F9C7-BED8-6A0360A1E5B6}"/>
              </a:ext>
            </a:extLst>
          </p:cNvPr>
          <p:cNvSpPr>
            <a:spLocks noGrp="1"/>
          </p:cNvSpPr>
          <p:nvPr>
            <p:ph idx="1"/>
          </p:nvPr>
        </p:nvSpPr>
        <p:spPr/>
        <p:txBody>
          <a:bodyPr>
            <a:normAutofit lnSpcReduction="10000"/>
          </a:bodyPr>
          <a:lstStyle/>
          <a:p>
            <a:r>
              <a:rPr lang="en-US" dirty="0"/>
              <a:t>Server has to start first and we should have any one server which can communicate with multiple clients.</a:t>
            </a:r>
          </a:p>
          <a:p>
            <a:endParaRPr lang="en-US" dirty="0"/>
          </a:p>
          <a:p>
            <a:r>
              <a:rPr lang="en-US" dirty="0"/>
              <a:t>Server has to wait (or)  blocks until the client send the request.</a:t>
            </a:r>
          </a:p>
          <a:p>
            <a:endParaRPr lang="en-US" dirty="0"/>
          </a:p>
          <a:p>
            <a:r>
              <a:rPr lang="en-US" dirty="0"/>
              <a:t>After receiving the request server process and sends the request back.</a:t>
            </a:r>
          </a:p>
          <a:p>
            <a:endParaRPr lang="en-US" dirty="0"/>
          </a:p>
          <a:p>
            <a:r>
              <a:rPr lang="en-US" dirty="0"/>
              <a:t>For two communication both server and client their own </a:t>
            </a:r>
            <a:r>
              <a:rPr lang="en-US" dirty="0" err="1"/>
              <a:t>fifo’s</a:t>
            </a:r>
            <a:r>
              <a:rPr lang="en-US" dirty="0"/>
              <a:t> they must open it.</a:t>
            </a:r>
            <a:endParaRPr lang="en-IN" dirty="0"/>
          </a:p>
        </p:txBody>
      </p:sp>
    </p:spTree>
    <p:extLst>
      <p:ext uri="{BB962C8B-B14F-4D97-AF65-F5344CB8AC3E}">
        <p14:creationId xmlns:p14="http://schemas.microsoft.com/office/powerpoint/2010/main" val="82412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F8A0-8E5B-B641-4878-B10FAFAC22C9}"/>
              </a:ext>
            </a:extLst>
          </p:cNvPr>
          <p:cNvSpPr>
            <a:spLocks noGrp="1"/>
          </p:cNvSpPr>
          <p:nvPr>
            <p:ph type="title"/>
          </p:nvPr>
        </p:nvSpPr>
        <p:spPr>
          <a:xfrm>
            <a:off x="66676" y="66676"/>
            <a:ext cx="9982199" cy="914400"/>
          </a:xfrm>
        </p:spPr>
        <p:txBody>
          <a:bodyPr/>
          <a:lstStyle/>
          <a:p>
            <a:r>
              <a:rPr lang="en-IN" b="1" dirty="0"/>
              <a:t>What to Expect?</a:t>
            </a:r>
          </a:p>
        </p:txBody>
      </p:sp>
      <p:sp>
        <p:nvSpPr>
          <p:cNvPr id="3" name="Content Placeholder 2">
            <a:extLst>
              <a:ext uri="{FF2B5EF4-FFF2-40B4-BE49-F238E27FC236}">
                <a16:creationId xmlns:a16="http://schemas.microsoft.com/office/drawing/2014/main" id="{8E25C763-DECF-1818-1E04-16E6A983B9F7}"/>
              </a:ext>
            </a:extLst>
          </p:cNvPr>
          <p:cNvSpPr>
            <a:spLocks noGrp="1"/>
          </p:cNvSpPr>
          <p:nvPr>
            <p:ph idx="1"/>
          </p:nvPr>
        </p:nvSpPr>
        <p:spPr>
          <a:xfrm>
            <a:off x="66676" y="981077"/>
            <a:ext cx="11858624" cy="5810248"/>
          </a:xfrm>
        </p:spPr>
        <p:txBody>
          <a:bodyPr>
            <a:normAutofit/>
          </a:bodyPr>
          <a:lstStyle/>
          <a:p>
            <a:pPr marL="0" indent="0">
              <a:buNone/>
            </a:pPr>
            <a:endParaRPr lang="en-IN" dirty="0"/>
          </a:p>
          <a:p>
            <a:pPr>
              <a:buFont typeface="Wingdings" panose="05000000000000000000" pitchFamily="2" charset="2"/>
              <a:buChar char="v"/>
            </a:pPr>
            <a:r>
              <a:rPr lang="en-IN" dirty="0"/>
              <a:t>What is Inter Process Communication?</a:t>
            </a:r>
          </a:p>
          <a:p>
            <a:pPr>
              <a:buFont typeface="Wingdings" panose="05000000000000000000" pitchFamily="2" charset="2"/>
              <a:buChar char="v"/>
            </a:pPr>
            <a:r>
              <a:rPr lang="en-IN" dirty="0"/>
              <a:t>Various IPC mechanism in Linux</a:t>
            </a:r>
          </a:p>
          <a:p>
            <a:pPr>
              <a:buFont typeface="Wingdings" panose="05000000000000000000" pitchFamily="2" charset="2"/>
              <a:buChar char="v"/>
            </a:pPr>
            <a:r>
              <a:rPr lang="en-IN" dirty="0"/>
              <a:t>Pipes</a:t>
            </a:r>
          </a:p>
          <a:p>
            <a:pPr>
              <a:buFont typeface="Wingdings" panose="05000000000000000000" pitchFamily="2" charset="2"/>
              <a:buChar char="v"/>
            </a:pPr>
            <a:r>
              <a:rPr lang="en-IN" dirty="0"/>
              <a:t>Limitations of pipe</a:t>
            </a:r>
          </a:p>
          <a:p>
            <a:pPr>
              <a:buFont typeface="Wingdings" panose="05000000000000000000" pitchFamily="2" charset="2"/>
              <a:buChar char="v"/>
            </a:pPr>
            <a:r>
              <a:rPr lang="en-IN" dirty="0"/>
              <a:t>Named pipes –(FIFO’s)</a:t>
            </a:r>
          </a:p>
          <a:p>
            <a:pPr>
              <a:buFont typeface="Wingdings" panose="05000000000000000000" pitchFamily="2" charset="2"/>
              <a:buChar char="v"/>
            </a:pPr>
            <a:r>
              <a:rPr lang="en-IN" dirty="0"/>
              <a:t>Limitations of Named pipe.</a:t>
            </a:r>
          </a:p>
          <a:p>
            <a:pPr>
              <a:buFont typeface="Wingdings" panose="05000000000000000000" pitchFamily="2" charset="2"/>
              <a:buChar char="v"/>
            </a:pPr>
            <a:r>
              <a:rPr lang="en-IN" dirty="0"/>
              <a:t>Difference between pipe and Named pipe?</a:t>
            </a:r>
          </a:p>
          <a:p>
            <a:pPr>
              <a:buFont typeface="Wingdings" panose="05000000000000000000" pitchFamily="2" charset="2"/>
              <a:buChar char="v"/>
            </a:pPr>
            <a:r>
              <a:rPr lang="en-IN" dirty="0"/>
              <a:t>Pipes and Named pipes examples.</a:t>
            </a:r>
          </a:p>
          <a:p>
            <a:pPr>
              <a:buFont typeface="Wingdings" panose="05000000000000000000" pitchFamily="2" charset="2"/>
              <a:buChar char="v"/>
            </a:pPr>
            <a:r>
              <a:rPr lang="en-IN" dirty="0"/>
              <a:t>Reference</a:t>
            </a:r>
          </a:p>
        </p:txBody>
      </p:sp>
    </p:spTree>
    <p:extLst>
      <p:ext uri="{BB962C8B-B14F-4D97-AF65-F5344CB8AC3E}">
        <p14:creationId xmlns:p14="http://schemas.microsoft.com/office/powerpoint/2010/main" val="891112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788E7F-6FA5-754E-20CC-A85BFF53FBCE}"/>
              </a:ext>
            </a:extLst>
          </p:cNvPr>
          <p:cNvSpPr txBox="1"/>
          <p:nvPr/>
        </p:nvSpPr>
        <p:spPr>
          <a:xfrm>
            <a:off x="131975" y="0"/>
            <a:ext cx="11830639" cy="7017306"/>
          </a:xfrm>
          <a:prstGeom prst="rect">
            <a:avLst/>
          </a:prstGeom>
          <a:noFill/>
        </p:spPr>
        <p:txBody>
          <a:bodyPr wrap="square" rtlCol="0">
            <a:spAutoFit/>
          </a:bodyPr>
          <a:lstStyle/>
          <a:p>
            <a:pPr marL="0" indent="0">
              <a:spcBef>
                <a:spcPts val="10"/>
              </a:spcBef>
              <a:buNone/>
            </a:pPr>
            <a:r>
              <a:rPr lang="en-US" sz="1800" b="1" dirty="0"/>
              <a:t>#include&lt;stdio.h&gt;</a:t>
            </a:r>
          </a:p>
          <a:p>
            <a:pPr marL="0" indent="0">
              <a:spcBef>
                <a:spcPts val="10"/>
              </a:spcBef>
              <a:buNone/>
            </a:pPr>
            <a:r>
              <a:rPr lang="en-US" sz="1800" b="1" dirty="0"/>
              <a:t>#include&lt;string.h&gt;</a:t>
            </a:r>
          </a:p>
          <a:p>
            <a:pPr marL="0" indent="0">
              <a:spcBef>
                <a:spcPts val="10"/>
              </a:spcBef>
              <a:buNone/>
            </a:pPr>
            <a:r>
              <a:rPr lang="en-US" sz="1800" b="1" dirty="0"/>
              <a:t>#include&lt;fcntl.h&gt;</a:t>
            </a:r>
          </a:p>
          <a:p>
            <a:pPr marL="0" indent="0">
              <a:spcBef>
                <a:spcPts val="10"/>
              </a:spcBef>
              <a:buNone/>
            </a:pPr>
            <a:r>
              <a:rPr lang="en-US" sz="1800" b="1" dirty="0"/>
              <a:t>#include&lt;unistd.h&gt;</a:t>
            </a:r>
          </a:p>
          <a:p>
            <a:pPr marL="0" indent="0">
              <a:spcBef>
                <a:spcPts val="10"/>
              </a:spcBef>
              <a:buNone/>
            </a:pPr>
            <a:r>
              <a:rPr lang="en-US" sz="1800" b="1" dirty="0"/>
              <a:t>#include&lt;stdlib.h&gt;</a:t>
            </a:r>
          </a:p>
          <a:p>
            <a:pPr marL="0" indent="0">
              <a:spcBef>
                <a:spcPts val="10"/>
              </a:spcBef>
              <a:buNone/>
            </a:pPr>
            <a:r>
              <a:rPr lang="en-US" sz="1800" b="1" dirty="0"/>
              <a:t>#include&lt;stdio_ext.h&gt;</a:t>
            </a:r>
          </a:p>
          <a:p>
            <a:pPr marL="0" indent="0">
              <a:spcBef>
                <a:spcPts val="10"/>
              </a:spcBef>
              <a:buNone/>
            </a:pPr>
            <a:r>
              <a:rPr lang="en-US" sz="1800" b="1" dirty="0"/>
              <a:t>#include&lt;sys/stat.h&gt;</a:t>
            </a:r>
          </a:p>
          <a:p>
            <a:r>
              <a:rPr lang="en-IN" b="1" dirty="0"/>
              <a:t>Int main()</a:t>
            </a:r>
          </a:p>
          <a:p>
            <a:r>
              <a:rPr lang="en-IN" b="1" dirty="0"/>
              <a:t>{</a:t>
            </a:r>
          </a:p>
          <a:p>
            <a:r>
              <a:rPr lang="en-IN" b="1" dirty="0"/>
              <a:t>      </a:t>
            </a:r>
            <a:r>
              <a:rPr lang="en-IN" b="1" dirty="0" err="1"/>
              <a:t>pid_t</a:t>
            </a:r>
            <a:r>
              <a:rPr lang="en-IN" b="1" dirty="0"/>
              <a:t> </a:t>
            </a:r>
            <a:r>
              <a:rPr lang="en-IN" b="1" dirty="0" err="1"/>
              <a:t>pid</a:t>
            </a:r>
            <a:r>
              <a:rPr lang="en-IN" b="1" dirty="0"/>
              <a:t>;</a:t>
            </a:r>
          </a:p>
          <a:p>
            <a:r>
              <a:rPr lang="en-IN" b="1" dirty="0"/>
              <a:t>      int </a:t>
            </a:r>
            <a:r>
              <a:rPr lang="en-IN" b="1" dirty="0" err="1"/>
              <a:t>fd</a:t>
            </a:r>
            <a:r>
              <a:rPr lang="en-IN" b="1" dirty="0"/>
              <a:t>[2];</a:t>
            </a:r>
          </a:p>
          <a:p>
            <a:r>
              <a:rPr lang="en-IN" b="1" dirty="0"/>
              <a:t>      char </a:t>
            </a:r>
            <a:r>
              <a:rPr lang="en-IN" b="1" dirty="0" err="1"/>
              <a:t>buf</a:t>
            </a:r>
            <a:r>
              <a:rPr lang="en-IN" b="1" dirty="0"/>
              <a:t>[100];</a:t>
            </a:r>
          </a:p>
          <a:p>
            <a:r>
              <a:rPr lang="en-IN" b="1" dirty="0"/>
              <a:t>       int ret;</a:t>
            </a:r>
          </a:p>
          <a:p>
            <a:r>
              <a:rPr lang="en-IN" b="1" dirty="0"/>
              <a:t>       ret=pipe(</a:t>
            </a:r>
            <a:r>
              <a:rPr lang="en-IN" b="1" dirty="0" err="1"/>
              <a:t>fd</a:t>
            </a:r>
            <a:r>
              <a:rPr lang="en-IN" b="1" dirty="0"/>
              <a:t>);</a:t>
            </a:r>
          </a:p>
          <a:p>
            <a:r>
              <a:rPr lang="en-IN" b="1" dirty="0"/>
              <a:t>       if(ret &lt; 0)</a:t>
            </a:r>
          </a:p>
          <a:p>
            <a:r>
              <a:rPr lang="en-IN" b="1" dirty="0"/>
              <a:t>       {</a:t>
            </a:r>
          </a:p>
          <a:p>
            <a:r>
              <a:rPr lang="en-IN" b="1" dirty="0"/>
              <a:t>             </a:t>
            </a:r>
            <a:r>
              <a:rPr lang="en-IN" b="1" dirty="0" err="1"/>
              <a:t>printf</a:t>
            </a:r>
            <a:r>
              <a:rPr lang="en-IN" b="1" dirty="0"/>
              <a:t>(“Failed to create pipe\n”);</a:t>
            </a:r>
          </a:p>
          <a:p>
            <a:r>
              <a:rPr lang="en-IN" b="1" dirty="0"/>
              <a:t>              exit(1);</a:t>
            </a:r>
          </a:p>
          <a:p>
            <a:r>
              <a:rPr lang="en-IN" b="1" dirty="0"/>
              <a:t>        }</a:t>
            </a:r>
          </a:p>
          <a:p>
            <a:r>
              <a:rPr lang="en-IN" b="1" dirty="0"/>
              <a:t>         </a:t>
            </a:r>
            <a:r>
              <a:rPr lang="en-IN" b="1" dirty="0" err="1"/>
              <a:t>pid</a:t>
            </a:r>
            <a:r>
              <a:rPr lang="en-IN" b="1" dirty="0"/>
              <a:t>=fork();</a:t>
            </a:r>
          </a:p>
          <a:p>
            <a:r>
              <a:rPr lang="en-IN" b="1" dirty="0"/>
              <a:t>         if(</a:t>
            </a:r>
            <a:r>
              <a:rPr lang="en-IN" b="1" dirty="0" err="1"/>
              <a:t>pid</a:t>
            </a:r>
            <a:r>
              <a:rPr lang="en-IN" b="1" dirty="0"/>
              <a:t> &lt; 0)</a:t>
            </a:r>
          </a:p>
          <a:p>
            <a:r>
              <a:rPr lang="en-IN" b="1" dirty="0"/>
              <a:t>         {</a:t>
            </a:r>
          </a:p>
          <a:p>
            <a:r>
              <a:rPr lang="en-IN" b="1" dirty="0"/>
              <a:t>                </a:t>
            </a:r>
            <a:r>
              <a:rPr lang="en-IN" b="1" dirty="0" err="1"/>
              <a:t>printf</a:t>
            </a:r>
            <a:r>
              <a:rPr lang="en-IN" b="1" dirty="0"/>
              <a:t>(“Failed to create child process\n”);</a:t>
            </a:r>
          </a:p>
          <a:p>
            <a:r>
              <a:rPr lang="en-IN" b="1" dirty="0"/>
              <a:t>                exit(1);</a:t>
            </a:r>
          </a:p>
          <a:p>
            <a:r>
              <a:rPr lang="en-IN" b="1" dirty="0"/>
              <a:t>          }</a:t>
            </a:r>
          </a:p>
        </p:txBody>
      </p:sp>
      <p:sp>
        <p:nvSpPr>
          <p:cNvPr id="2" name="TextBox 1">
            <a:extLst>
              <a:ext uri="{FF2B5EF4-FFF2-40B4-BE49-F238E27FC236}">
                <a16:creationId xmlns:a16="http://schemas.microsoft.com/office/drawing/2014/main" id="{11BA4A55-4ED7-FCAA-96FC-D38DBB181FA5}"/>
              </a:ext>
            </a:extLst>
          </p:cNvPr>
          <p:cNvSpPr txBox="1"/>
          <p:nvPr/>
        </p:nvSpPr>
        <p:spPr>
          <a:xfrm>
            <a:off x="4132731" y="71718"/>
            <a:ext cx="5638800" cy="646331"/>
          </a:xfrm>
          <a:prstGeom prst="rect">
            <a:avLst/>
          </a:prstGeom>
          <a:noFill/>
        </p:spPr>
        <p:txBody>
          <a:bodyPr wrap="square" rtlCol="0">
            <a:spAutoFit/>
          </a:bodyPr>
          <a:lstStyle/>
          <a:p>
            <a:r>
              <a:rPr lang="en-IN" sz="3600" b="1" dirty="0"/>
              <a:t>Pipes example</a:t>
            </a:r>
          </a:p>
        </p:txBody>
      </p:sp>
    </p:spTree>
    <p:extLst>
      <p:ext uri="{BB962C8B-B14F-4D97-AF65-F5344CB8AC3E}">
        <p14:creationId xmlns:p14="http://schemas.microsoft.com/office/powerpoint/2010/main" val="2674800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0F75AE-DC06-E9EA-C10D-0B06B00F80D1}"/>
              </a:ext>
            </a:extLst>
          </p:cNvPr>
          <p:cNvSpPr txBox="1"/>
          <p:nvPr/>
        </p:nvSpPr>
        <p:spPr>
          <a:xfrm>
            <a:off x="122548" y="0"/>
            <a:ext cx="11896627" cy="7294305"/>
          </a:xfrm>
          <a:prstGeom prst="rect">
            <a:avLst/>
          </a:prstGeom>
          <a:noFill/>
        </p:spPr>
        <p:txBody>
          <a:bodyPr wrap="square" rtlCol="0">
            <a:spAutoFit/>
          </a:bodyPr>
          <a:lstStyle/>
          <a:p>
            <a:r>
              <a:rPr lang="en-IN" b="1" dirty="0"/>
              <a:t>else if( </a:t>
            </a:r>
            <a:r>
              <a:rPr lang="en-IN" b="1" dirty="0" err="1"/>
              <a:t>pid</a:t>
            </a:r>
            <a:r>
              <a:rPr lang="en-IN" b="1" dirty="0"/>
              <a:t> &gt; 0)</a:t>
            </a:r>
          </a:p>
          <a:p>
            <a:r>
              <a:rPr lang="en-IN" b="1" dirty="0"/>
              <a:t>{</a:t>
            </a:r>
          </a:p>
          <a:p>
            <a:r>
              <a:rPr lang="en-IN" b="1" dirty="0"/>
              <a:t>         close(</a:t>
            </a:r>
            <a:r>
              <a:rPr lang="en-IN" b="1" dirty="0" err="1"/>
              <a:t>fd</a:t>
            </a:r>
            <a:r>
              <a:rPr lang="en-IN" b="1" dirty="0"/>
              <a:t>[0]);</a:t>
            </a:r>
          </a:p>
          <a:p>
            <a:r>
              <a:rPr lang="en-IN" b="1" dirty="0"/>
              <a:t>         ret=write(</a:t>
            </a:r>
            <a:r>
              <a:rPr lang="en-IN" b="1" dirty="0" err="1"/>
              <a:t>fd</a:t>
            </a:r>
            <a:r>
              <a:rPr lang="en-IN" b="1" dirty="0"/>
              <a:t>[1],”Hello”,</a:t>
            </a:r>
            <a:r>
              <a:rPr lang="en-IN" b="1" dirty="0" err="1"/>
              <a:t>strlen</a:t>
            </a:r>
            <a:r>
              <a:rPr lang="en-IN" b="1" dirty="0"/>
              <a:t>(“Hello”));</a:t>
            </a:r>
          </a:p>
          <a:p>
            <a:r>
              <a:rPr lang="en-IN" b="1" dirty="0"/>
              <a:t>         if(ret &lt; 0)</a:t>
            </a:r>
          </a:p>
          <a:p>
            <a:r>
              <a:rPr lang="en-IN" b="1" dirty="0"/>
              <a:t>         {</a:t>
            </a:r>
          </a:p>
          <a:p>
            <a:r>
              <a:rPr lang="en-IN" b="1" dirty="0"/>
              <a:t>                    </a:t>
            </a:r>
            <a:r>
              <a:rPr lang="en-IN" b="1" dirty="0" err="1"/>
              <a:t>printf</a:t>
            </a:r>
            <a:r>
              <a:rPr lang="en-IN" b="1" dirty="0"/>
              <a:t>(“Failed to write\n”);</a:t>
            </a:r>
          </a:p>
          <a:p>
            <a:r>
              <a:rPr lang="en-IN" b="1" dirty="0"/>
              <a:t>                    exit(1);</a:t>
            </a:r>
          </a:p>
          <a:p>
            <a:r>
              <a:rPr lang="en-IN" b="1" dirty="0"/>
              <a:t>          }</a:t>
            </a:r>
          </a:p>
          <a:p>
            <a:r>
              <a:rPr lang="en-IN" b="1" dirty="0"/>
              <a:t>          close(</a:t>
            </a:r>
            <a:r>
              <a:rPr lang="en-IN" b="1" dirty="0" err="1"/>
              <a:t>fd</a:t>
            </a:r>
            <a:r>
              <a:rPr lang="en-IN" b="1" dirty="0"/>
              <a:t>[1]);</a:t>
            </a:r>
          </a:p>
          <a:p>
            <a:r>
              <a:rPr lang="en-IN" b="1" dirty="0"/>
              <a:t>          exit(0);</a:t>
            </a:r>
          </a:p>
          <a:p>
            <a:r>
              <a:rPr lang="en-IN" b="1" dirty="0"/>
              <a:t>}</a:t>
            </a:r>
          </a:p>
          <a:p>
            <a:r>
              <a:rPr lang="en-IN" b="1" dirty="0"/>
              <a:t>else</a:t>
            </a:r>
          </a:p>
          <a:p>
            <a:r>
              <a:rPr lang="en-IN" b="1" dirty="0"/>
              <a:t>{</a:t>
            </a:r>
          </a:p>
          <a:p>
            <a:r>
              <a:rPr lang="en-IN" b="1" dirty="0"/>
              <a:t>         close(</a:t>
            </a:r>
            <a:r>
              <a:rPr lang="en-IN" b="1" dirty="0" err="1"/>
              <a:t>fd</a:t>
            </a:r>
            <a:r>
              <a:rPr lang="en-IN" b="1" dirty="0"/>
              <a:t>[1]);</a:t>
            </a:r>
          </a:p>
          <a:p>
            <a:r>
              <a:rPr lang="en-IN" b="1" dirty="0"/>
              <a:t>         ret=</a:t>
            </a:r>
            <a:r>
              <a:rPr lang="en-IN" b="1" dirty="0" err="1"/>
              <a:t>readfd</a:t>
            </a:r>
            <a:r>
              <a:rPr lang="en-IN" b="1" dirty="0"/>
              <a:t>[0],buf,100);</a:t>
            </a:r>
          </a:p>
          <a:p>
            <a:r>
              <a:rPr lang="en-IN" b="1" dirty="0"/>
              <a:t>         if(ret &lt; 0)</a:t>
            </a:r>
          </a:p>
          <a:p>
            <a:r>
              <a:rPr lang="en-IN" b="1" dirty="0"/>
              <a:t>         {</a:t>
            </a:r>
          </a:p>
          <a:p>
            <a:r>
              <a:rPr lang="en-IN" b="1" dirty="0"/>
              <a:t>              </a:t>
            </a:r>
            <a:r>
              <a:rPr lang="en-IN" b="1" dirty="0" err="1"/>
              <a:t>printf</a:t>
            </a:r>
            <a:r>
              <a:rPr lang="en-IN" b="1" dirty="0"/>
              <a:t>(“Failed to read\n”);</a:t>
            </a:r>
          </a:p>
          <a:p>
            <a:r>
              <a:rPr lang="en-IN" b="1" dirty="0"/>
              <a:t>              exit(1);</a:t>
            </a:r>
          </a:p>
          <a:p>
            <a:r>
              <a:rPr lang="en-IN" b="1" dirty="0"/>
              <a:t>          }</a:t>
            </a:r>
          </a:p>
          <a:p>
            <a:r>
              <a:rPr lang="en-IN" b="1" dirty="0"/>
              <a:t>          write(1,buf,ret);</a:t>
            </a:r>
          </a:p>
          <a:p>
            <a:r>
              <a:rPr lang="en-IN" b="1" dirty="0"/>
              <a:t>          close(</a:t>
            </a:r>
            <a:r>
              <a:rPr lang="en-IN" b="1" dirty="0" err="1"/>
              <a:t>fd</a:t>
            </a:r>
            <a:r>
              <a:rPr lang="en-IN" b="1" dirty="0"/>
              <a:t>[0]);</a:t>
            </a:r>
          </a:p>
          <a:p>
            <a:r>
              <a:rPr lang="en-IN" b="1" dirty="0"/>
              <a:t>          exit(0);}</a:t>
            </a:r>
          </a:p>
          <a:p>
            <a:r>
              <a:rPr lang="en-IN" b="1" dirty="0"/>
              <a:t>}</a:t>
            </a:r>
          </a:p>
          <a:p>
            <a:endParaRPr lang="en-IN" b="1" dirty="0"/>
          </a:p>
        </p:txBody>
      </p:sp>
    </p:spTree>
    <p:extLst>
      <p:ext uri="{BB962C8B-B14F-4D97-AF65-F5344CB8AC3E}">
        <p14:creationId xmlns:p14="http://schemas.microsoft.com/office/powerpoint/2010/main" val="1124340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0F01F3-17A0-4B3A-11C9-F361929371E5}"/>
              </a:ext>
            </a:extLst>
          </p:cNvPr>
          <p:cNvSpPr>
            <a:spLocks noGrp="1"/>
          </p:cNvSpPr>
          <p:nvPr>
            <p:ph idx="1"/>
          </p:nvPr>
        </p:nvSpPr>
        <p:spPr>
          <a:xfrm>
            <a:off x="251012" y="251012"/>
            <a:ext cx="11331388" cy="6508376"/>
          </a:xfrm>
        </p:spPr>
        <p:txBody>
          <a:bodyPr>
            <a:noAutofit/>
          </a:bodyPr>
          <a:lstStyle/>
          <a:p>
            <a:pPr marL="0" indent="0">
              <a:spcBef>
                <a:spcPts val="10"/>
              </a:spcBef>
              <a:buNone/>
            </a:pPr>
            <a:r>
              <a:rPr lang="en-US" sz="1600" b="1" dirty="0"/>
              <a:t>#include&lt;stdio.h&gt;</a:t>
            </a:r>
          </a:p>
          <a:p>
            <a:pPr marL="0" indent="0">
              <a:spcBef>
                <a:spcPts val="10"/>
              </a:spcBef>
              <a:buNone/>
            </a:pPr>
            <a:r>
              <a:rPr lang="en-US" sz="1600" b="1" dirty="0"/>
              <a:t>#include&lt;string.h&gt;</a:t>
            </a:r>
          </a:p>
          <a:p>
            <a:pPr marL="0" indent="0">
              <a:spcBef>
                <a:spcPts val="10"/>
              </a:spcBef>
              <a:buNone/>
            </a:pPr>
            <a:r>
              <a:rPr lang="en-US" sz="1600" b="1" dirty="0"/>
              <a:t>#include&lt;fcntl.h&gt;</a:t>
            </a:r>
          </a:p>
          <a:p>
            <a:pPr marL="0" indent="0">
              <a:spcBef>
                <a:spcPts val="10"/>
              </a:spcBef>
              <a:buNone/>
            </a:pPr>
            <a:r>
              <a:rPr lang="en-US" sz="1600" b="1" dirty="0"/>
              <a:t>#include&lt;unistd.h&gt;</a:t>
            </a:r>
          </a:p>
          <a:p>
            <a:pPr marL="0" indent="0">
              <a:spcBef>
                <a:spcPts val="10"/>
              </a:spcBef>
              <a:buNone/>
            </a:pPr>
            <a:r>
              <a:rPr lang="en-US" sz="1600" b="1" dirty="0"/>
              <a:t>#include&lt;stdlib.h&gt;</a:t>
            </a:r>
          </a:p>
          <a:p>
            <a:pPr marL="0" indent="0">
              <a:spcBef>
                <a:spcPts val="10"/>
              </a:spcBef>
              <a:buNone/>
            </a:pPr>
            <a:r>
              <a:rPr lang="en-US" sz="1600" b="1" dirty="0"/>
              <a:t>#include&lt;stdio_ext.h&gt;</a:t>
            </a:r>
          </a:p>
          <a:p>
            <a:pPr marL="0" indent="0">
              <a:spcBef>
                <a:spcPts val="10"/>
              </a:spcBef>
              <a:buNone/>
            </a:pPr>
            <a:r>
              <a:rPr lang="en-US" sz="1600" b="1" dirty="0"/>
              <a:t>#include&lt;sys/stat.h&gt;</a:t>
            </a:r>
          </a:p>
          <a:p>
            <a:pPr marL="0" indent="0">
              <a:spcBef>
                <a:spcPts val="10"/>
              </a:spcBef>
              <a:buNone/>
            </a:pPr>
            <a:r>
              <a:rPr lang="en-US" sz="1600" b="1" dirty="0"/>
              <a:t>int main()</a:t>
            </a:r>
          </a:p>
          <a:p>
            <a:pPr marL="0" indent="0">
              <a:spcBef>
                <a:spcPts val="10"/>
              </a:spcBef>
              <a:buNone/>
            </a:pPr>
            <a:r>
              <a:rPr lang="en-US" sz="1600" b="1" dirty="0"/>
              <a:t>{                 char </a:t>
            </a:r>
            <a:r>
              <a:rPr lang="en-US" sz="1600" b="1" dirty="0" err="1"/>
              <a:t>wstr</a:t>
            </a:r>
            <a:r>
              <a:rPr lang="en-US" sz="1600" b="1" dirty="0"/>
              <a:t>[30];</a:t>
            </a:r>
          </a:p>
          <a:p>
            <a:pPr marL="0" indent="0">
              <a:spcBef>
                <a:spcPts val="10"/>
              </a:spcBef>
              <a:buNone/>
            </a:pPr>
            <a:r>
              <a:rPr lang="en-US" sz="1600" b="1" dirty="0"/>
              <a:t>                   char </a:t>
            </a:r>
            <a:r>
              <a:rPr lang="en-US" sz="1600" b="1" dirty="0" err="1"/>
              <a:t>rstr</a:t>
            </a:r>
            <a:r>
              <a:rPr lang="en-US" sz="1600" b="1" dirty="0"/>
              <a:t>[30];</a:t>
            </a:r>
          </a:p>
          <a:p>
            <a:pPr marL="0" indent="0">
              <a:spcBef>
                <a:spcPts val="10"/>
              </a:spcBef>
              <a:buNone/>
            </a:pPr>
            <a:r>
              <a:rPr lang="en-US" sz="1600" b="1" dirty="0"/>
              <a:t>int ret,fd,ret1;</a:t>
            </a:r>
          </a:p>
          <a:p>
            <a:pPr marL="0" indent="0">
              <a:spcBef>
                <a:spcPts val="10"/>
              </a:spcBef>
              <a:buNone/>
            </a:pPr>
            <a:r>
              <a:rPr lang="en-US" sz="1600" b="1" dirty="0"/>
              <a:t>	while(1)</a:t>
            </a:r>
          </a:p>
          <a:p>
            <a:pPr marL="0" indent="0">
              <a:spcBef>
                <a:spcPts val="10"/>
              </a:spcBef>
              <a:buNone/>
            </a:pPr>
            <a:r>
              <a:rPr lang="en-US" sz="1600" b="1" dirty="0"/>
              <a:t>	{</a:t>
            </a:r>
          </a:p>
          <a:p>
            <a:pPr marL="0" indent="0">
              <a:spcBef>
                <a:spcPts val="10"/>
              </a:spcBef>
              <a:buNone/>
            </a:pPr>
            <a:r>
              <a:rPr lang="en-US" sz="1600" b="1" dirty="0"/>
              <a:t>		</a:t>
            </a:r>
            <a:r>
              <a:rPr lang="en-US" sz="1600" b="1" dirty="0" err="1"/>
              <a:t>fd</a:t>
            </a:r>
            <a:r>
              <a:rPr lang="en-US" sz="1600" b="1" dirty="0"/>
              <a:t>=open("server_</a:t>
            </a:r>
            <a:r>
              <a:rPr lang="en-US" sz="1600" b="1" dirty="0" err="1"/>
              <a:t>fifo</a:t>
            </a:r>
            <a:r>
              <a:rPr lang="en-US" sz="1600" b="1" dirty="0"/>
              <a:t>",O_RDONLY);</a:t>
            </a:r>
          </a:p>
          <a:p>
            <a:pPr marL="0" indent="0">
              <a:spcBef>
                <a:spcPts val="10"/>
              </a:spcBef>
              <a:buNone/>
            </a:pPr>
            <a:r>
              <a:rPr lang="en-US" sz="1600" b="1" dirty="0"/>
              <a:t>		if(</a:t>
            </a:r>
            <a:r>
              <a:rPr lang="en-US" sz="1600" b="1" dirty="0" err="1"/>
              <a:t>fd</a:t>
            </a:r>
            <a:r>
              <a:rPr lang="en-US" sz="1600" b="1" dirty="0"/>
              <a:t> &lt; 0)</a:t>
            </a:r>
          </a:p>
          <a:p>
            <a:pPr marL="0" indent="0">
              <a:spcBef>
                <a:spcPts val="10"/>
              </a:spcBef>
              <a:buNone/>
            </a:pPr>
            <a:r>
              <a:rPr lang="en-US" sz="1600" b="1" dirty="0"/>
              <a:t>		{</a:t>
            </a:r>
          </a:p>
          <a:p>
            <a:pPr marL="0" indent="0">
              <a:spcBef>
                <a:spcPts val="10"/>
              </a:spcBef>
              <a:buNone/>
            </a:pPr>
            <a:r>
              <a:rPr lang="en-US" sz="1600" b="1" dirty="0"/>
              <a:t>			ret=</a:t>
            </a:r>
            <a:r>
              <a:rPr lang="en-US" sz="1600" b="1" dirty="0" err="1"/>
              <a:t>mkfifo</a:t>
            </a:r>
            <a:r>
              <a:rPr lang="en-US" sz="1600" b="1" dirty="0"/>
              <a:t>("server_fifo",0660);</a:t>
            </a:r>
          </a:p>
          <a:p>
            <a:pPr marL="0" indent="0">
              <a:spcBef>
                <a:spcPts val="10"/>
              </a:spcBef>
              <a:buNone/>
            </a:pPr>
            <a:r>
              <a:rPr lang="en-US" sz="1600" b="1" dirty="0"/>
              <a:t>			if(ret &lt; 0)</a:t>
            </a:r>
          </a:p>
          <a:p>
            <a:pPr marL="0" indent="0">
              <a:spcBef>
                <a:spcPts val="10"/>
              </a:spcBef>
              <a:buNone/>
            </a:pPr>
            <a:r>
              <a:rPr lang="en-US" sz="1600" b="1" dirty="0"/>
              <a:t>			{</a:t>
            </a:r>
          </a:p>
          <a:p>
            <a:pPr marL="0" indent="0">
              <a:spcBef>
                <a:spcPts val="10"/>
              </a:spcBef>
              <a:buNone/>
            </a:pPr>
            <a:r>
              <a:rPr lang="en-US" sz="1600" b="1" dirty="0"/>
              <a:t>				</a:t>
            </a:r>
            <a:r>
              <a:rPr lang="en-US" sz="1600" b="1" dirty="0" err="1"/>
              <a:t>printf</a:t>
            </a:r>
            <a:r>
              <a:rPr lang="en-US" sz="1600" b="1" dirty="0"/>
              <a:t>("Failed to create the </a:t>
            </a:r>
            <a:r>
              <a:rPr lang="en-US" sz="1600" b="1" dirty="0" err="1"/>
              <a:t>fifo</a:t>
            </a:r>
            <a:r>
              <a:rPr lang="en-US" sz="1600" b="1" dirty="0"/>
              <a:t> file\n");</a:t>
            </a:r>
          </a:p>
          <a:p>
            <a:pPr marL="0" indent="0">
              <a:spcBef>
                <a:spcPts val="10"/>
              </a:spcBef>
              <a:buNone/>
            </a:pPr>
            <a:r>
              <a:rPr lang="en-US" sz="1600" b="1" dirty="0"/>
              <a:t>				exit(1);</a:t>
            </a:r>
          </a:p>
          <a:p>
            <a:pPr marL="0" indent="0">
              <a:spcBef>
                <a:spcPts val="10"/>
              </a:spcBef>
              <a:buNone/>
            </a:pPr>
            <a:r>
              <a:rPr lang="en-US" sz="1600" b="1" dirty="0"/>
              <a:t>			}</a:t>
            </a:r>
          </a:p>
          <a:p>
            <a:pPr marL="0" indent="0">
              <a:spcBef>
                <a:spcPts val="10"/>
              </a:spcBef>
              <a:buNone/>
            </a:pPr>
            <a:r>
              <a:rPr lang="en-US" sz="1600" b="1" dirty="0"/>
              <a:t>			</a:t>
            </a:r>
            <a:r>
              <a:rPr lang="en-US" sz="1600" b="1" dirty="0" err="1"/>
              <a:t>fd</a:t>
            </a:r>
            <a:r>
              <a:rPr lang="en-US" sz="1600" b="1" dirty="0"/>
              <a:t>=open("server_</a:t>
            </a:r>
            <a:r>
              <a:rPr lang="en-US" sz="1600" b="1" dirty="0" err="1"/>
              <a:t>fifo</a:t>
            </a:r>
            <a:r>
              <a:rPr lang="en-US" sz="1600" b="1" dirty="0"/>
              <a:t>",O_RDONLY);</a:t>
            </a:r>
          </a:p>
          <a:p>
            <a:pPr marL="0" indent="0">
              <a:spcBef>
                <a:spcPts val="10"/>
              </a:spcBef>
              <a:buNone/>
            </a:pPr>
            <a:r>
              <a:rPr lang="en-US" sz="1600" b="1" dirty="0"/>
              <a:t>			if(</a:t>
            </a:r>
            <a:r>
              <a:rPr lang="en-US" sz="1600" b="1" dirty="0" err="1"/>
              <a:t>fd</a:t>
            </a:r>
            <a:r>
              <a:rPr lang="en-US" sz="1600" b="1" dirty="0"/>
              <a:t> &lt; 0)</a:t>
            </a:r>
          </a:p>
          <a:p>
            <a:pPr marL="0" indent="0">
              <a:spcBef>
                <a:spcPts val="10"/>
              </a:spcBef>
              <a:buNone/>
            </a:pPr>
            <a:r>
              <a:rPr lang="en-US" sz="1600" b="1" dirty="0"/>
              <a:t>			{</a:t>
            </a:r>
          </a:p>
          <a:p>
            <a:pPr marL="0" indent="0">
              <a:spcBef>
                <a:spcPts val="10"/>
              </a:spcBef>
              <a:buNone/>
            </a:pPr>
            <a:r>
              <a:rPr lang="en-US" sz="1600" b="1" dirty="0"/>
              <a:t>				</a:t>
            </a:r>
            <a:r>
              <a:rPr lang="en-US" sz="1600" b="1" dirty="0" err="1"/>
              <a:t>printf</a:t>
            </a:r>
            <a:r>
              <a:rPr lang="en-US" sz="1600" b="1" dirty="0"/>
              <a:t>("Failed to open the special file(</a:t>
            </a:r>
            <a:r>
              <a:rPr lang="en-US" sz="1600" b="1" dirty="0" err="1"/>
              <a:t>fifo</a:t>
            </a:r>
            <a:r>
              <a:rPr lang="en-US" sz="1600" b="1" dirty="0"/>
              <a:t>)\n");</a:t>
            </a:r>
          </a:p>
          <a:p>
            <a:pPr marL="0" indent="0">
              <a:spcBef>
                <a:spcPts val="10"/>
              </a:spcBef>
              <a:buNone/>
            </a:pPr>
            <a:r>
              <a:rPr lang="en-US" sz="1600" b="1" dirty="0"/>
              <a:t>				exit(1);</a:t>
            </a:r>
          </a:p>
          <a:p>
            <a:pPr marL="0" indent="0">
              <a:spcBef>
                <a:spcPts val="10"/>
              </a:spcBef>
              <a:buNone/>
            </a:pPr>
            <a:r>
              <a:rPr lang="en-US" sz="1600" b="1" dirty="0"/>
              <a:t>			}</a:t>
            </a:r>
          </a:p>
          <a:p>
            <a:pPr marL="0" indent="0">
              <a:spcBef>
                <a:spcPts val="10"/>
              </a:spcBef>
              <a:buNone/>
            </a:pPr>
            <a:r>
              <a:rPr lang="en-US" sz="1600" b="1" dirty="0"/>
              <a:t>		}</a:t>
            </a:r>
          </a:p>
          <a:p>
            <a:pPr marL="0" indent="0">
              <a:spcBef>
                <a:spcPts val="10"/>
              </a:spcBef>
              <a:buNone/>
            </a:pPr>
            <a:endParaRPr lang="en-US" sz="1600" b="1" dirty="0"/>
          </a:p>
          <a:p>
            <a:pPr marL="0" indent="0">
              <a:spcBef>
                <a:spcPts val="10"/>
              </a:spcBef>
              <a:buNone/>
            </a:pPr>
            <a:endParaRPr lang="en-US" sz="1600" b="1" dirty="0"/>
          </a:p>
          <a:p>
            <a:pPr marL="0" indent="0">
              <a:spcBef>
                <a:spcPts val="10"/>
              </a:spcBef>
              <a:buNone/>
            </a:pPr>
            <a:endParaRPr lang="en-US" sz="1600" b="1" dirty="0"/>
          </a:p>
          <a:p>
            <a:pPr marL="0" indent="0">
              <a:spcBef>
                <a:spcPts val="10"/>
              </a:spcBef>
              <a:buNone/>
            </a:pPr>
            <a:endParaRPr lang="en-US" sz="1600" b="1" dirty="0"/>
          </a:p>
          <a:p>
            <a:pPr marL="0" indent="0">
              <a:buNone/>
            </a:pPr>
            <a:r>
              <a:rPr lang="en-US" sz="500" b="1" dirty="0"/>
              <a:t>		</a:t>
            </a:r>
          </a:p>
        </p:txBody>
      </p:sp>
      <p:sp>
        <p:nvSpPr>
          <p:cNvPr id="21" name="TextBox 20">
            <a:extLst>
              <a:ext uri="{FF2B5EF4-FFF2-40B4-BE49-F238E27FC236}">
                <a16:creationId xmlns:a16="http://schemas.microsoft.com/office/drawing/2014/main" id="{CCDA767E-477A-492A-65D5-8EBF3C71DCFB}"/>
              </a:ext>
            </a:extLst>
          </p:cNvPr>
          <p:cNvSpPr txBox="1"/>
          <p:nvPr/>
        </p:nvSpPr>
        <p:spPr>
          <a:xfrm>
            <a:off x="4267200" y="340659"/>
            <a:ext cx="4831976" cy="523220"/>
          </a:xfrm>
          <a:prstGeom prst="rect">
            <a:avLst/>
          </a:prstGeom>
          <a:noFill/>
        </p:spPr>
        <p:txBody>
          <a:bodyPr wrap="square" rtlCol="0">
            <a:spAutoFit/>
          </a:bodyPr>
          <a:lstStyle/>
          <a:p>
            <a:r>
              <a:rPr lang="en-US" sz="2800" b="1" dirty="0"/>
              <a:t>Server side code</a:t>
            </a:r>
            <a:endParaRPr lang="en-IN" sz="2800" b="1" dirty="0"/>
          </a:p>
        </p:txBody>
      </p:sp>
    </p:spTree>
    <p:extLst>
      <p:ext uri="{BB962C8B-B14F-4D97-AF65-F5344CB8AC3E}">
        <p14:creationId xmlns:p14="http://schemas.microsoft.com/office/powerpoint/2010/main" val="1763975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112614-78D8-3A7E-720C-A2A885FE37BF}"/>
              </a:ext>
            </a:extLst>
          </p:cNvPr>
          <p:cNvSpPr txBox="1"/>
          <p:nvPr/>
        </p:nvSpPr>
        <p:spPr>
          <a:xfrm>
            <a:off x="-1335740" y="134471"/>
            <a:ext cx="7826188" cy="6740307"/>
          </a:xfrm>
          <a:prstGeom prst="rect">
            <a:avLst/>
          </a:prstGeom>
          <a:noFill/>
        </p:spPr>
        <p:txBody>
          <a:bodyPr wrap="square" rtlCol="0">
            <a:spAutoFit/>
          </a:bodyPr>
          <a:lstStyle/>
          <a:p>
            <a:r>
              <a:rPr lang="en-IN" dirty="0"/>
              <a:t>                                  </a:t>
            </a:r>
            <a:r>
              <a:rPr lang="en-IN" b="1" dirty="0" err="1"/>
              <a:t>printf</a:t>
            </a:r>
            <a:r>
              <a:rPr lang="en-IN" b="1" dirty="0"/>
              <a:t>("Client message\n");</a:t>
            </a:r>
          </a:p>
          <a:p>
            <a:r>
              <a:rPr lang="en-IN" b="1" dirty="0"/>
              <a:t>		ret=read(fd,rstr,29);</a:t>
            </a:r>
          </a:p>
          <a:p>
            <a:r>
              <a:rPr lang="en-IN" b="1" dirty="0"/>
              <a:t>		if(ret &lt; 0)</a:t>
            </a:r>
          </a:p>
          <a:p>
            <a:r>
              <a:rPr lang="en-IN" b="1" dirty="0"/>
              <a:t>		{</a:t>
            </a:r>
          </a:p>
          <a:p>
            <a:r>
              <a:rPr lang="en-IN" b="1" dirty="0"/>
              <a:t>			</a:t>
            </a:r>
            <a:r>
              <a:rPr lang="en-IN" b="1" dirty="0" err="1"/>
              <a:t>printf</a:t>
            </a:r>
            <a:r>
              <a:rPr lang="en-IN" b="1" dirty="0"/>
              <a:t>("failed to perform the read operation\n");</a:t>
            </a:r>
          </a:p>
          <a:p>
            <a:r>
              <a:rPr lang="en-IN" b="1" dirty="0"/>
              <a:t>			exit(1);</a:t>
            </a:r>
          </a:p>
          <a:p>
            <a:r>
              <a:rPr lang="en-IN" b="1" dirty="0"/>
              <a:t>		}</a:t>
            </a:r>
          </a:p>
          <a:p>
            <a:r>
              <a:rPr lang="en-IN" b="1" dirty="0"/>
              <a:t>		ret1=write(1,rstr,ret);</a:t>
            </a:r>
          </a:p>
          <a:p>
            <a:r>
              <a:rPr lang="en-IN" b="1" dirty="0"/>
              <a:t>		</a:t>
            </a:r>
            <a:r>
              <a:rPr lang="en-IN" b="1" dirty="0" err="1"/>
              <a:t>printf</a:t>
            </a:r>
            <a:r>
              <a:rPr lang="en-IN" b="1" dirty="0"/>
              <a:t>("\n");</a:t>
            </a:r>
          </a:p>
          <a:p>
            <a:r>
              <a:rPr lang="en-IN" b="1" dirty="0"/>
              <a:t>		if(ret1 &lt; 0)</a:t>
            </a:r>
          </a:p>
          <a:p>
            <a:r>
              <a:rPr lang="en-IN" b="1" dirty="0"/>
              <a:t>		{</a:t>
            </a:r>
          </a:p>
          <a:p>
            <a:r>
              <a:rPr lang="en-IN" b="1" dirty="0"/>
              <a:t>			</a:t>
            </a:r>
            <a:r>
              <a:rPr lang="en-IN" b="1" dirty="0" err="1"/>
              <a:t>printf</a:t>
            </a:r>
            <a:r>
              <a:rPr lang="en-IN" b="1" dirty="0"/>
              <a:t>("Failed to perform write operation\n");</a:t>
            </a:r>
          </a:p>
          <a:p>
            <a:r>
              <a:rPr lang="en-IN" b="1" dirty="0"/>
              <a:t>			exit(1);</a:t>
            </a:r>
          </a:p>
          <a:p>
            <a:r>
              <a:rPr lang="en-IN" b="1" dirty="0"/>
              <a:t>		}</a:t>
            </a:r>
          </a:p>
          <a:p>
            <a:r>
              <a:rPr lang="en-IN" b="1" dirty="0"/>
              <a:t>		</a:t>
            </a:r>
            <a:r>
              <a:rPr lang="en-IN" b="1" dirty="0" err="1"/>
              <a:t>fd</a:t>
            </a:r>
            <a:r>
              <a:rPr lang="en-IN" b="1" dirty="0"/>
              <a:t>=open("client_</a:t>
            </a:r>
            <a:r>
              <a:rPr lang="en-IN" b="1" dirty="0" err="1"/>
              <a:t>fifo</a:t>
            </a:r>
            <a:r>
              <a:rPr lang="en-IN" b="1" dirty="0"/>
              <a:t>",O_WRONLY);</a:t>
            </a:r>
          </a:p>
          <a:p>
            <a:r>
              <a:rPr lang="en-IN" b="1" dirty="0"/>
              <a:t>		if(</a:t>
            </a:r>
            <a:r>
              <a:rPr lang="en-IN" b="1" dirty="0" err="1"/>
              <a:t>fd</a:t>
            </a:r>
            <a:r>
              <a:rPr lang="en-IN" b="1" dirty="0"/>
              <a:t> &lt; 0)</a:t>
            </a:r>
          </a:p>
          <a:p>
            <a:r>
              <a:rPr lang="en-IN" b="1" dirty="0"/>
              <a:t>		{</a:t>
            </a:r>
          </a:p>
          <a:p>
            <a:r>
              <a:rPr lang="en-IN" b="1" dirty="0"/>
              <a:t>			</a:t>
            </a:r>
            <a:r>
              <a:rPr lang="en-IN" b="1" dirty="0" err="1"/>
              <a:t>printf</a:t>
            </a:r>
            <a:r>
              <a:rPr lang="en-IN" b="1" dirty="0"/>
              <a:t>("Failed to open in clients\n");</a:t>
            </a:r>
          </a:p>
          <a:p>
            <a:r>
              <a:rPr lang="en-IN" b="1" dirty="0"/>
              <a:t>			exit(1);</a:t>
            </a:r>
          </a:p>
          <a:p>
            <a:r>
              <a:rPr lang="en-IN" b="1" dirty="0"/>
              <a:t>		}</a:t>
            </a:r>
          </a:p>
          <a:p>
            <a:r>
              <a:rPr lang="en-IN" b="1" dirty="0"/>
              <a:t>		</a:t>
            </a:r>
            <a:r>
              <a:rPr lang="en-IN" b="1" dirty="0" err="1"/>
              <a:t>printf</a:t>
            </a:r>
            <a:r>
              <a:rPr lang="en-IN" b="1" dirty="0"/>
              <a:t>("Enter the message to ask the client\n");</a:t>
            </a:r>
          </a:p>
          <a:p>
            <a:pPr>
              <a:spcBef>
                <a:spcPts val="10"/>
              </a:spcBef>
            </a:pPr>
            <a:r>
              <a:rPr lang="en-IN" b="1" dirty="0"/>
              <a:t>		</a:t>
            </a:r>
            <a:r>
              <a:rPr lang="en-IN" b="1" dirty="0" err="1"/>
              <a:t>scanf</a:t>
            </a:r>
            <a:r>
              <a:rPr lang="en-IN" b="1" dirty="0"/>
              <a:t>("%[^\n]",</a:t>
            </a:r>
            <a:r>
              <a:rPr lang="en-IN" b="1" dirty="0" err="1"/>
              <a:t>wstr</a:t>
            </a:r>
            <a:r>
              <a:rPr lang="en-IN" b="1" dirty="0"/>
              <a:t>);</a:t>
            </a:r>
          </a:p>
          <a:p>
            <a:r>
              <a:rPr lang="en-IN" b="1" dirty="0"/>
              <a:t>		__</a:t>
            </a:r>
            <a:r>
              <a:rPr lang="en-IN" b="1" dirty="0" err="1"/>
              <a:t>fpurge</a:t>
            </a:r>
            <a:r>
              <a:rPr lang="en-IN" b="1" dirty="0"/>
              <a:t>(stdin);</a:t>
            </a:r>
          </a:p>
          <a:p>
            <a:r>
              <a:rPr lang="en-IN" b="1" dirty="0"/>
              <a:t>		</a:t>
            </a:r>
          </a:p>
        </p:txBody>
      </p:sp>
      <p:sp>
        <p:nvSpPr>
          <p:cNvPr id="5" name="TextBox 4">
            <a:extLst>
              <a:ext uri="{FF2B5EF4-FFF2-40B4-BE49-F238E27FC236}">
                <a16:creationId xmlns:a16="http://schemas.microsoft.com/office/drawing/2014/main" id="{D2E7AD3A-06FC-8E28-3554-A78CE71A4180}"/>
              </a:ext>
            </a:extLst>
          </p:cNvPr>
          <p:cNvSpPr txBox="1"/>
          <p:nvPr/>
        </p:nvSpPr>
        <p:spPr>
          <a:xfrm>
            <a:off x="4473389" y="466165"/>
            <a:ext cx="7611036" cy="3139321"/>
          </a:xfrm>
          <a:prstGeom prst="rect">
            <a:avLst/>
          </a:prstGeom>
          <a:noFill/>
        </p:spPr>
        <p:txBody>
          <a:bodyPr wrap="square" rtlCol="0">
            <a:spAutoFit/>
          </a:bodyPr>
          <a:lstStyle/>
          <a:p>
            <a:r>
              <a:rPr lang="en-IN" b="1" dirty="0"/>
              <a:t>                                   if(</a:t>
            </a:r>
            <a:r>
              <a:rPr lang="en-IN" b="1" dirty="0" err="1"/>
              <a:t>strcmp</a:t>
            </a:r>
            <a:r>
              <a:rPr lang="en-IN" b="1" dirty="0"/>
              <a:t>("end",</a:t>
            </a:r>
            <a:r>
              <a:rPr lang="en-IN" b="1" dirty="0" err="1"/>
              <a:t>wstr</a:t>
            </a:r>
            <a:r>
              <a:rPr lang="en-IN" b="1" dirty="0"/>
              <a:t>)==0)</a:t>
            </a:r>
          </a:p>
          <a:p>
            <a:r>
              <a:rPr lang="en-IN" b="1" dirty="0"/>
              <a:t>		break;</a:t>
            </a:r>
          </a:p>
          <a:p>
            <a:r>
              <a:rPr lang="en-IN" b="1" dirty="0"/>
              <a:t>		ret1=write(</a:t>
            </a:r>
            <a:r>
              <a:rPr lang="en-IN" b="1" dirty="0" err="1"/>
              <a:t>fd,wstr,strlen</a:t>
            </a:r>
            <a:r>
              <a:rPr lang="en-IN" b="1" dirty="0"/>
              <a:t>(</a:t>
            </a:r>
            <a:r>
              <a:rPr lang="en-IN" b="1" dirty="0" err="1"/>
              <a:t>wstr</a:t>
            </a:r>
            <a:r>
              <a:rPr lang="en-IN" b="1" dirty="0"/>
              <a:t>));</a:t>
            </a:r>
          </a:p>
          <a:p>
            <a:r>
              <a:rPr lang="en-IN" b="1" dirty="0"/>
              <a:t>		if(ret1 &lt; 0)</a:t>
            </a:r>
          </a:p>
          <a:p>
            <a:r>
              <a:rPr lang="en-IN" b="1" dirty="0"/>
              <a:t>		{</a:t>
            </a:r>
          </a:p>
          <a:p>
            <a:r>
              <a:rPr lang="en-IN" b="1" dirty="0"/>
              <a:t>			</a:t>
            </a:r>
            <a:r>
              <a:rPr lang="en-IN" b="1" dirty="0" err="1"/>
              <a:t>printf</a:t>
            </a:r>
            <a:r>
              <a:rPr lang="en-IN" b="1" dirty="0"/>
              <a:t>("Failed to perform write operation\n");</a:t>
            </a:r>
          </a:p>
          <a:p>
            <a:r>
              <a:rPr lang="en-IN" b="1" dirty="0"/>
              <a:t>			exit(2);</a:t>
            </a:r>
          </a:p>
          <a:p>
            <a:r>
              <a:rPr lang="en-IN" b="1" dirty="0"/>
              <a:t>		}</a:t>
            </a:r>
          </a:p>
          <a:p>
            <a:r>
              <a:rPr lang="en-IN" b="1" dirty="0"/>
              <a:t>		close(</a:t>
            </a:r>
            <a:r>
              <a:rPr lang="en-IN" b="1" dirty="0" err="1"/>
              <a:t>fd</a:t>
            </a:r>
            <a:r>
              <a:rPr lang="en-IN" b="1" dirty="0"/>
              <a:t>);}</a:t>
            </a:r>
          </a:p>
          <a:p>
            <a:r>
              <a:rPr lang="en-IN" b="1" dirty="0"/>
              <a:t>	</a:t>
            </a:r>
          </a:p>
          <a:p>
            <a:endParaRPr lang="en-IN" dirty="0"/>
          </a:p>
        </p:txBody>
      </p:sp>
    </p:spTree>
    <p:extLst>
      <p:ext uri="{BB962C8B-B14F-4D97-AF65-F5344CB8AC3E}">
        <p14:creationId xmlns:p14="http://schemas.microsoft.com/office/powerpoint/2010/main" val="3810947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A1FD79-D3E4-8705-845E-B91C5A1D4B03}"/>
              </a:ext>
            </a:extLst>
          </p:cNvPr>
          <p:cNvSpPr txBox="1"/>
          <p:nvPr/>
        </p:nvSpPr>
        <p:spPr>
          <a:xfrm>
            <a:off x="152399" y="0"/>
            <a:ext cx="11905130" cy="6919601"/>
          </a:xfrm>
          <a:prstGeom prst="rect">
            <a:avLst/>
          </a:prstGeom>
          <a:noFill/>
        </p:spPr>
        <p:txBody>
          <a:bodyPr wrap="square" rtlCol="0">
            <a:spAutoFit/>
          </a:bodyPr>
          <a:lstStyle/>
          <a:p>
            <a:pPr>
              <a:spcBef>
                <a:spcPts val="10"/>
              </a:spcBef>
              <a:spcAft>
                <a:spcPts val="10"/>
              </a:spcAft>
            </a:pPr>
            <a:r>
              <a:rPr lang="en-IN" b="1" dirty="0"/>
              <a:t>#include&lt;stdio.h&gt;</a:t>
            </a:r>
          </a:p>
          <a:p>
            <a:pPr>
              <a:spcBef>
                <a:spcPts val="10"/>
              </a:spcBef>
              <a:spcAft>
                <a:spcPts val="10"/>
              </a:spcAft>
            </a:pPr>
            <a:r>
              <a:rPr lang="en-IN" b="1" dirty="0"/>
              <a:t>#include&lt;string.h&gt;</a:t>
            </a:r>
          </a:p>
          <a:p>
            <a:pPr>
              <a:spcBef>
                <a:spcPts val="10"/>
              </a:spcBef>
              <a:spcAft>
                <a:spcPts val="10"/>
              </a:spcAft>
            </a:pPr>
            <a:r>
              <a:rPr lang="en-IN" b="1" dirty="0"/>
              <a:t>#include&lt;fcntl.h&gt;</a:t>
            </a:r>
          </a:p>
          <a:p>
            <a:pPr>
              <a:spcBef>
                <a:spcPts val="10"/>
              </a:spcBef>
              <a:spcAft>
                <a:spcPts val="10"/>
              </a:spcAft>
            </a:pPr>
            <a:r>
              <a:rPr lang="en-IN" b="1" dirty="0"/>
              <a:t>#include&lt;unistd.h&gt;</a:t>
            </a:r>
          </a:p>
          <a:p>
            <a:pPr>
              <a:spcBef>
                <a:spcPts val="10"/>
              </a:spcBef>
              <a:spcAft>
                <a:spcPts val="10"/>
              </a:spcAft>
            </a:pPr>
            <a:r>
              <a:rPr lang="en-IN" b="1" dirty="0"/>
              <a:t>#include&lt;stdlib.h&gt;</a:t>
            </a:r>
          </a:p>
          <a:p>
            <a:pPr>
              <a:spcBef>
                <a:spcPts val="10"/>
              </a:spcBef>
              <a:spcAft>
                <a:spcPts val="10"/>
              </a:spcAft>
            </a:pPr>
            <a:r>
              <a:rPr lang="en-IN" b="1" dirty="0"/>
              <a:t>#include&lt;sys/stat.h&gt;</a:t>
            </a:r>
          </a:p>
          <a:p>
            <a:pPr>
              <a:spcBef>
                <a:spcPts val="10"/>
              </a:spcBef>
              <a:spcAft>
                <a:spcPts val="10"/>
              </a:spcAft>
            </a:pPr>
            <a:r>
              <a:rPr lang="en-IN" b="1" dirty="0"/>
              <a:t>#include&lt;stdio_ext.h&gt;</a:t>
            </a:r>
          </a:p>
          <a:p>
            <a:pPr>
              <a:spcBef>
                <a:spcPts val="10"/>
              </a:spcBef>
              <a:spcAft>
                <a:spcPts val="10"/>
              </a:spcAft>
            </a:pPr>
            <a:endParaRPr lang="en-IN" b="1" dirty="0"/>
          </a:p>
          <a:p>
            <a:pPr>
              <a:spcBef>
                <a:spcPts val="10"/>
              </a:spcBef>
              <a:spcAft>
                <a:spcPts val="10"/>
              </a:spcAft>
            </a:pPr>
            <a:r>
              <a:rPr lang="en-IN" b="1" dirty="0"/>
              <a:t>int main()</a:t>
            </a:r>
          </a:p>
          <a:p>
            <a:pPr>
              <a:spcBef>
                <a:spcPts val="10"/>
              </a:spcBef>
              <a:spcAft>
                <a:spcPts val="10"/>
              </a:spcAft>
            </a:pPr>
            <a:r>
              <a:rPr lang="en-IN" b="1" dirty="0"/>
              <a:t>{</a:t>
            </a:r>
          </a:p>
          <a:p>
            <a:pPr>
              <a:spcBef>
                <a:spcPts val="10"/>
              </a:spcBef>
              <a:spcAft>
                <a:spcPts val="10"/>
              </a:spcAft>
            </a:pPr>
            <a:r>
              <a:rPr lang="en-IN" b="1" dirty="0"/>
              <a:t>	char </a:t>
            </a:r>
            <a:r>
              <a:rPr lang="en-IN" b="1" dirty="0" err="1"/>
              <a:t>wstr</a:t>
            </a:r>
            <a:r>
              <a:rPr lang="en-IN" b="1" dirty="0"/>
              <a:t>[30];</a:t>
            </a:r>
          </a:p>
          <a:p>
            <a:pPr>
              <a:spcBef>
                <a:spcPts val="10"/>
              </a:spcBef>
              <a:spcAft>
                <a:spcPts val="10"/>
              </a:spcAft>
            </a:pPr>
            <a:r>
              <a:rPr lang="en-IN" b="1" dirty="0"/>
              <a:t>	char </a:t>
            </a:r>
            <a:r>
              <a:rPr lang="en-IN" b="1" dirty="0" err="1"/>
              <a:t>rstr</a:t>
            </a:r>
            <a:r>
              <a:rPr lang="en-IN" b="1" dirty="0"/>
              <a:t>[30];</a:t>
            </a:r>
          </a:p>
          <a:p>
            <a:pPr>
              <a:spcBef>
                <a:spcPts val="10"/>
              </a:spcBef>
              <a:spcAft>
                <a:spcPts val="10"/>
              </a:spcAft>
            </a:pPr>
            <a:r>
              <a:rPr lang="en-IN" b="1" dirty="0"/>
              <a:t>	int ret,fd,ret1;</a:t>
            </a:r>
          </a:p>
          <a:p>
            <a:pPr>
              <a:spcBef>
                <a:spcPts val="10"/>
              </a:spcBef>
              <a:spcAft>
                <a:spcPts val="10"/>
              </a:spcAft>
            </a:pPr>
            <a:r>
              <a:rPr lang="en-IN" b="1" dirty="0"/>
              <a:t>	while(1)</a:t>
            </a:r>
          </a:p>
          <a:p>
            <a:pPr>
              <a:spcBef>
                <a:spcPts val="10"/>
              </a:spcBef>
              <a:spcAft>
                <a:spcPts val="10"/>
              </a:spcAft>
            </a:pPr>
            <a:r>
              <a:rPr lang="en-IN" b="1" dirty="0"/>
              <a:t>	{</a:t>
            </a:r>
          </a:p>
          <a:p>
            <a:pPr>
              <a:spcBef>
                <a:spcPts val="10"/>
              </a:spcBef>
              <a:spcAft>
                <a:spcPts val="10"/>
              </a:spcAft>
            </a:pPr>
            <a:r>
              <a:rPr lang="en-IN" b="1" dirty="0"/>
              <a:t>		</a:t>
            </a:r>
            <a:r>
              <a:rPr lang="en-IN" b="1" dirty="0" err="1"/>
              <a:t>fd</a:t>
            </a:r>
            <a:r>
              <a:rPr lang="en-IN" b="1" dirty="0"/>
              <a:t>=open("server_</a:t>
            </a:r>
            <a:r>
              <a:rPr lang="en-IN" b="1" dirty="0" err="1"/>
              <a:t>fifo</a:t>
            </a:r>
            <a:r>
              <a:rPr lang="en-IN" b="1" dirty="0"/>
              <a:t>",O_WRONLY);</a:t>
            </a:r>
          </a:p>
          <a:p>
            <a:pPr>
              <a:spcBef>
                <a:spcPts val="10"/>
              </a:spcBef>
              <a:spcAft>
                <a:spcPts val="10"/>
              </a:spcAft>
            </a:pPr>
            <a:r>
              <a:rPr lang="en-IN" b="1" dirty="0"/>
              <a:t>		if(</a:t>
            </a:r>
            <a:r>
              <a:rPr lang="en-IN" b="1" dirty="0" err="1"/>
              <a:t>fd</a:t>
            </a:r>
            <a:r>
              <a:rPr lang="en-IN" b="1" dirty="0"/>
              <a:t> &lt; 0)</a:t>
            </a:r>
          </a:p>
          <a:p>
            <a:pPr>
              <a:spcBef>
                <a:spcPts val="10"/>
              </a:spcBef>
              <a:spcAft>
                <a:spcPts val="10"/>
              </a:spcAft>
            </a:pPr>
            <a:r>
              <a:rPr lang="en-IN" b="1" dirty="0"/>
              <a:t>		{</a:t>
            </a:r>
          </a:p>
          <a:p>
            <a:pPr>
              <a:spcBef>
                <a:spcPts val="10"/>
              </a:spcBef>
              <a:spcAft>
                <a:spcPts val="10"/>
              </a:spcAft>
            </a:pPr>
            <a:r>
              <a:rPr lang="en-IN" b="1" dirty="0"/>
              <a:t>			</a:t>
            </a:r>
            <a:r>
              <a:rPr lang="en-IN" b="1" dirty="0" err="1"/>
              <a:t>printf</a:t>
            </a:r>
            <a:r>
              <a:rPr lang="en-IN" b="1" dirty="0"/>
              <a:t>("Failed to open\n");</a:t>
            </a:r>
          </a:p>
          <a:p>
            <a:pPr>
              <a:spcBef>
                <a:spcPts val="10"/>
              </a:spcBef>
              <a:spcAft>
                <a:spcPts val="10"/>
              </a:spcAft>
            </a:pPr>
            <a:r>
              <a:rPr lang="en-IN" b="1" dirty="0"/>
              <a:t>			exit(1);</a:t>
            </a:r>
          </a:p>
          <a:p>
            <a:pPr>
              <a:spcBef>
                <a:spcPts val="10"/>
              </a:spcBef>
              <a:spcAft>
                <a:spcPts val="10"/>
              </a:spcAft>
            </a:pPr>
            <a:r>
              <a:rPr lang="en-IN" b="1" dirty="0"/>
              <a:t>		}</a:t>
            </a:r>
          </a:p>
          <a:p>
            <a:pPr>
              <a:spcBef>
                <a:spcPts val="10"/>
              </a:spcBef>
              <a:spcAft>
                <a:spcPts val="10"/>
              </a:spcAft>
            </a:pPr>
            <a:r>
              <a:rPr lang="en-IN" b="1" dirty="0"/>
              <a:t>		</a:t>
            </a:r>
            <a:r>
              <a:rPr lang="en-IN" b="1" dirty="0" err="1"/>
              <a:t>printf</a:t>
            </a:r>
            <a:r>
              <a:rPr lang="en-IN" b="1" dirty="0"/>
              <a:t>("Enter the message to ask the server\n");</a:t>
            </a:r>
          </a:p>
          <a:p>
            <a:pPr>
              <a:spcBef>
                <a:spcPts val="10"/>
              </a:spcBef>
              <a:spcAft>
                <a:spcPts val="10"/>
              </a:spcAft>
            </a:pPr>
            <a:r>
              <a:rPr lang="en-IN" b="1" dirty="0"/>
              <a:t>		</a:t>
            </a:r>
            <a:r>
              <a:rPr lang="en-IN" b="1" dirty="0" err="1"/>
              <a:t>scanf</a:t>
            </a:r>
            <a:r>
              <a:rPr lang="en-IN" b="1" dirty="0"/>
              <a:t>("%[^\n]",</a:t>
            </a:r>
            <a:r>
              <a:rPr lang="en-IN" b="1" dirty="0" err="1"/>
              <a:t>wstr</a:t>
            </a:r>
            <a:r>
              <a:rPr lang="en-IN" b="1" dirty="0"/>
              <a:t>);</a:t>
            </a:r>
          </a:p>
          <a:p>
            <a:pPr>
              <a:spcBef>
                <a:spcPts val="10"/>
              </a:spcBef>
              <a:spcAft>
                <a:spcPts val="10"/>
              </a:spcAft>
            </a:pPr>
            <a:r>
              <a:rPr lang="en-IN" b="1" dirty="0"/>
              <a:t>		__</a:t>
            </a:r>
            <a:r>
              <a:rPr lang="en-IN" b="1" dirty="0" err="1"/>
              <a:t>fpurge</a:t>
            </a:r>
            <a:r>
              <a:rPr lang="en-IN" b="1" dirty="0"/>
              <a:t>(stdin);	</a:t>
            </a:r>
          </a:p>
        </p:txBody>
      </p:sp>
      <p:sp>
        <p:nvSpPr>
          <p:cNvPr id="4" name="TextBox 3">
            <a:extLst>
              <a:ext uri="{FF2B5EF4-FFF2-40B4-BE49-F238E27FC236}">
                <a16:creationId xmlns:a16="http://schemas.microsoft.com/office/drawing/2014/main" id="{47F6EEA9-21D8-A6C3-EA60-CFFCA93F292E}"/>
              </a:ext>
            </a:extLst>
          </p:cNvPr>
          <p:cNvSpPr txBox="1"/>
          <p:nvPr/>
        </p:nvSpPr>
        <p:spPr>
          <a:xfrm>
            <a:off x="4016188" y="439271"/>
            <a:ext cx="3926541" cy="584775"/>
          </a:xfrm>
          <a:prstGeom prst="rect">
            <a:avLst/>
          </a:prstGeom>
          <a:noFill/>
        </p:spPr>
        <p:txBody>
          <a:bodyPr wrap="square" rtlCol="0">
            <a:spAutoFit/>
          </a:bodyPr>
          <a:lstStyle/>
          <a:p>
            <a:r>
              <a:rPr lang="en-US" sz="3200" b="1" dirty="0"/>
              <a:t>Client side code</a:t>
            </a:r>
            <a:endParaRPr lang="en-IN" sz="3200" b="1" dirty="0"/>
          </a:p>
        </p:txBody>
      </p:sp>
    </p:spTree>
    <p:extLst>
      <p:ext uri="{BB962C8B-B14F-4D97-AF65-F5344CB8AC3E}">
        <p14:creationId xmlns:p14="http://schemas.microsoft.com/office/powerpoint/2010/main" val="884629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3579D0-A75A-7CCB-04DA-4A3CA29B3A77}"/>
              </a:ext>
            </a:extLst>
          </p:cNvPr>
          <p:cNvSpPr txBox="1"/>
          <p:nvPr/>
        </p:nvSpPr>
        <p:spPr>
          <a:xfrm>
            <a:off x="-1568824" y="62753"/>
            <a:ext cx="8650942" cy="6740307"/>
          </a:xfrm>
          <a:prstGeom prst="rect">
            <a:avLst/>
          </a:prstGeom>
          <a:noFill/>
        </p:spPr>
        <p:txBody>
          <a:bodyPr wrap="square" rtlCol="0">
            <a:spAutoFit/>
          </a:bodyPr>
          <a:lstStyle/>
          <a:p>
            <a:pPr>
              <a:spcBef>
                <a:spcPts val="10"/>
              </a:spcBef>
              <a:spcAft>
                <a:spcPts val="10"/>
              </a:spcAft>
            </a:pPr>
            <a:r>
              <a:rPr lang="en-IN" b="1" dirty="0"/>
              <a:t>                                  if(</a:t>
            </a:r>
            <a:r>
              <a:rPr lang="en-IN" b="1" dirty="0" err="1"/>
              <a:t>strcmp</a:t>
            </a:r>
            <a:r>
              <a:rPr lang="en-IN" b="1" dirty="0"/>
              <a:t>("end",</a:t>
            </a:r>
            <a:r>
              <a:rPr lang="en-IN" b="1" dirty="0" err="1"/>
              <a:t>wstr</a:t>
            </a:r>
            <a:r>
              <a:rPr lang="en-IN" b="1" dirty="0"/>
              <a:t>)==0)</a:t>
            </a:r>
          </a:p>
          <a:p>
            <a:pPr>
              <a:spcBef>
                <a:spcPts val="10"/>
              </a:spcBef>
              <a:spcAft>
                <a:spcPts val="10"/>
              </a:spcAft>
            </a:pPr>
            <a:r>
              <a:rPr lang="en-IN" b="1" dirty="0"/>
              <a:t>		break;</a:t>
            </a:r>
          </a:p>
          <a:p>
            <a:pPr>
              <a:spcBef>
                <a:spcPts val="10"/>
              </a:spcBef>
              <a:spcAft>
                <a:spcPts val="10"/>
              </a:spcAft>
            </a:pPr>
            <a:r>
              <a:rPr lang="en-IN" b="1" dirty="0"/>
              <a:t>		ret1=write(</a:t>
            </a:r>
            <a:r>
              <a:rPr lang="en-IN" b="1" dirty="0" err="1"/>
              <a:t>fd,wstr,strlen</a:t>
            </a:r>
            <a:r>
              <a:rPr lang="en-IN" b="1" dirty="0"/>
              <a:t>(</a:t>
            </a:r>
            <a:r>
              <a:rPr lang="en-IN" b="1" dirty="0" err="1"/>
              <a:t>wstr</a:t>
            </a:r>
            <a:r>
              <a:rPr lang="en-IN" b="1" dirty="0"/>
              <a:t>));</a:t>
            </a:r>
          </a:p>
          <a:p>
            <a:pPr>
              <a:spcBef>
                <a:spcPts val="10"/>
              </a:spcBef>
              <a:spcAft>
                <a:spcPts val="10"/>
              </a:spcAft>
            </a:pPr>
            <a:r>
              <a:rPr lang="en-IN" b="1" dirty="0"/>
              <a:t>		if(ret1 &lt; 0)</a:t>
            </a:r>
          </a:p>
          <a:p>
            <a:pPr>
              <a:spcBef>
                <a:spcPts val="10"/>
              </a:spcBef>
              <a:spcAft>
                <a:spcPts val="10"/>
              </a:spcAft>
            </a:pPr>
            <a:r>
              <a:rPr lang="en-IN" b="1" dirty="0"/>
              <a:t>		{</a:t>
            </a:r>
          </a:p>
          <a:p>
            <a:pPr>
              <a:spcBef>
                <a:spcPts val="10"/>
              </a:spcBef>
              <a:spcAft>
                <a:spcPts val="10"/>
              </a:spcAft>
            </a:pPr>
            <a:r>
              <a:rPr lang="en-IN" b="1" dirty="0"/>
              <a:t>			</a:t>
            </a:r>
            <a:r>
              <a:rPr lang="en-IN" b="1" dirty="0" err="1"/>
              <a:t>printf</a:t>
            </a:r>
            <a:r>
              <a:rPr lang="en-IN" b="1" dirty="0"/>
              <a:t>("Failed to perform write operation\n");</a:t>
            </a:r>
          </a:p>
          <a:p>
            <a:pPr>
              <a:spcBef>
                <a:spcPts val="10"/>
              </a:spcBef>
              <a:spcAft>
                <a:spcPts val="10"/>
              </a:spcAft>
            </a:pPr>
            <a:r>
              <a:rPr lang="en-IN" b="1" dirty="0"/>
              <a:t>			exit(2);</a:t>
            </a:r>
          </a:p>
          <a:p>
            <a:pPr>
              <a:spcBef>
                <a:spcPts val="10"/>
              </a:spcBef>
              <a:spcAft>
                <a:spcPts val="10"/>
              </a:spcAft>
            </a:pPr>
            <a:r>
              <a:rPr lang="en-IN" b="1" dirty="0"/>
              <a:t>		}</a:t>
            </a:r>
          </a:p>
          <a:p>
            <a:pPr>
              <a:spcBef>
                <a:spcPts val="10"/>
              </a:spcBef>
              <a:spcAft>
                <a:spcPts val="10"/>
              </a:spcAft>
            </a:pPr>
            <a:r>
              <a:rPr lang="en-IN" b="1" dirty="0"/>
              <a:t>		</a:t>
            </a:r>
            <a:r>
              <a:rPr lang="en-IN" b="1" dirty="0" err="1"/>
              <a:t>fd</a:t>
            </a:r>
            <a:r>
              <a:rPr lang="en-IN" b="1" dirty="0"/>
              <a:t>=open("client_</a:t>
            </a:r>
            <a:r>
              <a:rPr lang="en-IN" b="1" dirty="0" err="1"/>
              <a:t>fifo</a:t>
            </a:r>
            <a:r>
              <a:rPr lang="en-IN" b="1" dirty="0"/>
              <a:t>",O_RDONLY);</a:t>
            </a:r>
          </a:p>
          <a:p>
            <a:pPr>
              <a:spcBef>
                <a:spcPts val="10"/>
              </a:spcBef>
              <a:spcAft>
                <a:spcPts val="10"/>
              </a:spcAft>
            </a:pPr>
            <a:r>
              <a:rPr lang="en-IN" b="1" dirty="0"/>
              <a:t>		if(</a:t>
            </a:r>
            <a:r>
              <a:rPr lang="en-IN" b="1" dirty="0" err="1"/>
              <a:t>fd</a:t>
            </a:r>
            <a:r>
              <a:rPr lang="en-IN" b="1" dirty="0"/>
              <a:t> &lt; 0)</a:t>
            </a:r>
          </a:p>
          <a:p>
            <a:pPr>
              <a:spcBef>
                <a:spcPts val="10"/>
              </a:spcBef>
              <a:spcAft>
                <a:spcPts val="10"/>
              </a:spcAft>
            </a:pPr>
            <a:r>
              <a:rPr lang="en-IN" b="1" dirty="0"/>
              <a:t>		{</a:t>
            </a:r>
          </a:p>
          <a:p>
            <a:pPr>
              <a:spcBef>
                <a:spcPts val="10"/>
              </a:spcBef>
              <a:spcAft>
                <a:spcPts val="10"/>
              </a:spcAft>
            </a:pPr>
            <a:r>
              <a:rPr lang="en-IN" b="1" dirty="0"/>
              <a:t>			ret=</a:t>
            </a:r>
            <a:r>
              <a:rPr lang="en-IN" b="1" dirty="0" err="1"/>
              <a:t>mkfifo</a:t>
            </a:r>
            <a:r>
              <a:rPr lang="en-IN" b="1" dirty="0"/>
              <a:t>("client_fifo",0660);</a:t>
            </a:r>
          </a:p>
          <a:p>
            <a:pPr>
              <a:spcBef>
                <a:spcPts val="10"/>
              </a:spcBef>
              <a:spcAft>
                <a:spcPts val="10"/>
              </a:spcAft>
            </a:pPr>
            <a:r>
              <a:rPr lang="en-IN" b="1" dirty="0"/>
              <a:t>			if(ret &lt; 0)</a:t>
            </a:r>
          </a:p>
          <a:p>
            <a:pPr>
              <a:spcBef>
                <a:spcPts val="10"/>
              </a:spcBef>
              <a:spcAft>
                <a:spcPts val="10"/>
              </a:spcAft>
            </a:pPr>
            <a:r>
              <a:rPr lang="en-IN" b="1" dirty="0"/>
              <a:t>			{</a:t>
            </a:r>
          </a:p>
          <a:p>
            <a:pPr>
              <a:spcBef>
                <a:spcPts val="10"/>
              </a:spcBef>
              <a:spcAft>
                <a:spcPts val="10"/>
              </a:spcAft>
            </a:pPr>
            <a:r>
              <a:rPr lang="en-IN" b="1" dirty="0"/>
              <a:t>				</a:t>
            </a:r>
            <a:r>
              <a:rPr lang="en-IN" b="1" dirty="0" err="1"/>
              <a:t>printf</a:t>
            </a:r>
            <a:r>
              <a:rPr lang="en-IN" b="1" dirty="0"/>
              <a:t>("Failed to create the </a:t>
            </a:r>
            <a:r>
              <a:rPr lang="en-IN" b="1" dirty="0" err="1"/>
              <a:t>fifo</a:t>
            </a:r>
            <a:r>
              <a:rPr lang="en-IN" b="1" dirty="0"/>
              <a:t> file\n");</a:t>
            </a:r>
          </a:p>
          <a:p>
            <a:pPr>
              <a:spcBef>
                <a:spcPts val="10"/>
              </a:spcBef>
              <a:spcAft>
                <a:spcPts val="10"/>
              </a:spcAft>
            </a:pPr>
            <a:r>
              <a:rPr lang="en-IN" b="1" dirty="0"/>
              <a:t>				exit(1);</a:t>
            </a:r>
          </a:p>
          <a:p>
            <a:pPr>
              <a:spcBef>
                <a:spcPts val="10"/>
              </a:spcBef>
              <a:spcAft>
                <a:spcPts val="10"/>
              </a:spcAft>
            </a:pPr>
            <a:r>
              <a:rPr lang="en-IN" b="1" dirty="0"/>
              <a:t>			}</a:t>
            </a:r>
          </a:p>
          <a:p>
            <a:pPr>
              <a:spcBef>
                <a:spcPts val="10"/>
              </a:spcBef>
              <a:spcAft>
                <a:spcPts val="10"/>
              </a:spcAft>
            </a:pPr>
            <a:r>
              <a:rPr lang="en-IN" b="1" dirty="0"/>
              <a:t>			</a:t>
            </a:r>
            <a:r>
              <a:rPr lang="en-IN" b="1" dirty="0" err="1"/>
              <a:t>printf</a:t>
            </a:r>
            <a:r>
              <a:rPr lang="en-IN" b="1" dirty="0"/>
              <a:t>("In client\n");</a:t>
            </a:r>
          </a:p>
          <a:p>
            <a:pPr>
              <a:spcBef>
                <a:spcPts val="10"/>
              </a:spcBef>
              <a:spcAft>
                <a:spcPts val="10"/>
              </a:spcAft>
            </a:pPr>
            <a:r>
              <a:rPr lang="en-IN" b="1" dirty="0"/>
              <a:t>			</a:t>
            </a:r>
            <a:r>
              <a:rPr lang="en-IN" b="1" dirty="0" err="1"/>
              <a:t>fd</a:t>
            </a:r>
            <a:r>
              <a:rPr lang="en-IN" b="1" dirty="0"/>
              <a:t>=open("client_</a:t>
            </a:r>
            <a:r>
              <a:rPr lang="en-IN" b="1" dirty="0" err="1"/>
              <a:t>fifo</a:t>
            </a:r>
            <a:r>
              <a:rPr lang="en-IN" b="1" dirty="0"/>
              <a:t>",O_RDONLY);</a:t>
            </a:r>
          </a:p>
          <a:p>
            <a:pPr>
              <a:spcBef>
                <a:spcPts val="10"/>
              </a:spcBef>
              <a:spcAft>
                <a:spcPts val="10"/>
              </a:spcAft>
            </a:pPr>
            <a:r>
              <a:rPr lang="en-IN" b="1" dirty="0"/>
              <a:t>			if(</a:t>
            </a:r>
            <a:r>
              <a:rPr lang="en-IN" b="1" dirty="0" err="1"/>
              <a:t>fd</a:t>
            </a:r>
            <a:r>
              <a:rPr lang="en-IN" b="1" dirty="0"/>
              <a:t> &lt; 0)</a:t>
            </a:r>
          </a:p>
          <a:p>
            <a:pPr>
              <a:spcBef>
                <a:spcPts val="10"/>
              </a:spcBef>
              <a:spcAft>
                <a:spcPts val="10"/>
              </a:spcAft>
            </a:pPr>
            <a:r>
              <a:rPr lang="en-IN" b="1" dirty="0"/>
              <a:t>			{</a:t>
            </a:r>
          </a:p>
          <a:p>
            <a:pPr>
              <a:spcBef>
                <a:spcPts val="10"/>
              </a:spcBef>
              <a:spcAft>
                <a:spcPts val="10"/>
              </a:spcAft>
            </a:pPr>
            <a:r>
              <a:rPr lang="en-IN" b="1" dirty="0"/>
              <a:t>				</a:t>
            </a:r>
            <a:r>
              <a:rPr lang="en-IN" b="1" dirty="0" err="1"/>
              <a:t>printf</a:t>
            </a:r>
            <a:r>
              <a:rPr lang="en-IN" b="1" dirty="0"/>
              <a:t>("Failed to open the special file(</a:t>
            </a:r>
            <a:r>
              <a:rPr lang="en-IN" b="1" dirty="0" err="1"/>
              <a:t>fifo</a:t>
            </a:r>
            <a:r>
              <a:rPr lang="en-IN" b="1" dirty="0"/>
              <a:t>)\n");</a:t>
            </a:r>
          </a:p>
          <a:p>
            <a:pPr>
              <a:spcBef>
                <a:spcPts val="10"/>
              </a:spcBef>
              <a:spcAft>
                <a:spcPts val="10"/>
              </a:spcAft>
            </a:pPr>
            <a:r>
              <a:rPr lang="en-IN" b="1" dirty="0"/>
              <a:t>				exit(1);</a:t>
            </a:r>
          </a:p>
          <a:p>
            <a:pPr>
              <a:spcBef>
                <a:spcPts val="10"/>
              </a:spcBef>
              <a:spcAft>
                <a:spcPts val="10"/>
              </a:spcAft>
            </a:pPr>
            <a:r>
              <a:rPr lang="en-IN" b="1" dirty="0"/>
              <a:t>			}</a:t>
            </a:r>
          </a:p>
        </p:txBody>
      </p:sp>
      <p:sp>
        <p:nvSpPr>
          <p:cNvPr id="3" name="TextBox 2">
            <a:extLst>
              <a:ext uri="{FF2B5EF4-FFF2-40B4-BE49-F238E27FC236}">
                <a16:creationId xmlns:a16="http://schemas.microsoft.com/office/drawing/2014/main" id="{3DDCF573-F1A1-4955-F0F3-734107F5BA0D}"/>
              </a:ext>
            </a:extLst>
          </p:cNvPr>
          <p:cNvSpPr txBox="1"/>
          <p:nvPr/>
        </p:nvSpPr>
        <p:spPr>
          <a:xfrm>
            <a:off x="6096000" y="430306"/>
            <a:ext cx="5782235" cy="4524315"/>
          </a:xfrm>
          <a:prstGeom prst="rect">
            <a:avLst/>
          </a:prstGeom>
          <a:noFill/>
        </p:spPr>
        <p:txBody>
          <a:bodyPr wrap="square" rtlCol="0">
            <a:spAutoFit/>
          </a:bodyPr>
          <a:lstStyle/>
          <a:p>
            <a:r>
              <a:rPr lang="en-IN" b="1" dirty="0"/>
              <a:t>                                   </a:t>
            </a:r>
            <a:r>
              <a:rPr lang="en-IN" b="1" dirty="0" err="1"/>
              <a:t>printf</a:t>
            </a:r>
            <a:r>
              <a:rPr lang="en-IN" b="1" dirty="0"/>
              <a:t>("Server message\n");</a:t>
            </a:r>
          </a:p>
          <a:p>
            <a:r>
              <a:rPr lang="en-IN" b="1" dirty="0"/>
              <a:t>		ret=read(fd,rstr,29);</a:t>
            </a:r>
          </a:p>
          <a:p>
            <a:r>
              <a:rPr lang="en-IN" b="1" dirty="0"/>
              <a:t>		if(ret &lt; 0)</a:t>
            </a:r>
          </a:p>
          <a:p>
            <a:r>
              <a:rPr lang="en-IN" b="1" dirty="0"/>
              <a:t>		{</a:t>
            </a:r>
          </a:p>
          <a:p>
            <a:r>
              <a:rPr lang="en-IN" b="1" dirty="0"/>
              <a:t>			</a:t>
            </a:r>
            <a:r>
              <a:rPr lang="en-IN" b="1" dirty="0" err="1"/>
              <a:t>printf</a:t>
            </a:r>
            <a:r>
              <a:rPr lang="en-IN" b="1" dirty="0"/>
              <a:t>("failed to Read\n");</a:t>
            </a:r>
          </a:p>
          <a:p>
            <a:r>
              <a:rPr lang="en-IN" b="1" dirty="0"/>
              <a:t>			exit(1);</a:t>
            </a:r>
          </a:p>
          <a:p>
            <a:r>
              <a:rPr lang="en-IN" b="1" dirty="0"/>
              <a:t>		}</a:t>
            </a:r>
          </a:p>
          <a:p>
            <a:r>
              <a:rPr lang="en-IN" b="1" dirty="0"/>
              <a:t>		ret1=write(1,rstr,ret);</a:t>
            </a:r>
          </a:p>
          <a:p>
            <a:r>
              <a:rPr lang="en-IN" b="1" dirty="0"/>
              <a:t>		</a:t>
            </a:r>
            <a:r>
              <a:rPr lang="en-IN" b="1" dirty="0" err="1"/>
              <a:t>printf</a:t>
            </a:r>
            <a:r>
              <a:rPr lang="en-IN" b="1" dirty="0"/>
              <a:t>("\n");</a:t>
            </a:r>
          </a:p>
          <a:p>
            <a:r>
              <a:rPr lang="en-IN" b="1" dirty="0"/>
              <a:t>		if(ret1 &lt; 0)</a:t>
            </a:r>
          </a:p>
          <a:p>
            <a:r>
              <a:rPr lang="en-IN" b="1" dirty="0"/>
              <a:t>		{</a:t>
            </a:r>
          </a:p>
          <a:p>
            <a:r>
              <a:rPr lang="en-IN" b="1" dirty="0"/>
              <a:t>			</a:t>
            </a:r>
            <a:r>
              <a:rPr lang="en-IN" b="1" dirty="0" err="1"/>
              <a:t>printf</a:t>
            </a:r>
            <a:r>
              <a:rPr lang="en-IN" b="1" dirty="0"/>
              <a:t>("Failed to Write\n");</a:t>
            </a:r>
          </a:p>
          <a:p>
            <a:r>
              <a:rPr lang="en-IN" b="1" dirty="0"/>
              <a:t>			exit(1);</a:t>
            </a:r>
          </a:p>
          <a:p>
            <a:r>
              <a:rPr lang="en-IN" b="1" dirty="0"/>
              <a:t>		}</a:t>
            </a:r>
          </a:p>
          <a:p>
            <a:r>
              <a:rPr lang="en-IN" b="1" dirty="0"/>
              <a:t>		close(</a:t>
            </a:r>
            <a:r>
              <a:rPr lang="en-IN" b="1" dirty="0" err="1"/>
              <a:t>fd</a:t>
            </a:r>
            <a:r>
              <a:rPr lang="en-IN" b="1" dirty="0"/>
              <a:t>);}</a:t>
            </a:r>
          </a:p>
          <a:p>
            <a:r>
              <a:rPr lang="en-IN" b="1" dirty="0"/>
              <a:t>	</a:t>
            </a:r>
          </a:p>
        </p:txBody>
      </p:sp>
    </p:spTree>
    <p:extLst>
      <p:ext uri="{BB962C8B-B14F-4D97-AF65-F5344CB8AC3E}">
        <p14:creationId xmlns:p14="http://schemas.microsoft.com/office/powerpoint/2010/main" val="395874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89126-63A5-B5A0-93D5-A7C8D94E8DBF}"/>
              </a:ext>
            </a:extLst>
          </p:cNvPr>
          <p:cNvSpPr>
            <a:spLocks noGrp="1"/>
          </p:cNvSpPr>
          <p:nvPr>
            <p:ph type="title"/>
          </p:nvPr>
        </p:nvSpPr>
        <p:spPr>
          <a:xfrm>
            <a:off x="583660" y="194553"/>
            <a:ext cx="10770140" cy="1496135"/>
          </a:xfrm>
        </p:spPr>
        <p:txBody>
          <a:bodyPr/>
          <a:lstStyle/>
          <a:p>
            <a:r>
              <a:rPr lang="en-IN" b="1" dirty="0"/>
              <a:t>What is IPC ?</a:t>
            </a:r>
          </a:p>
        </p:txBody>
      </p:sp>
      <p:sp>
        <p:nvSpPr>
          <p:cNvPr id="3" name="Content Placeholder 2">
            <a:extLst>
              <a:ext uri="{FF2B5EF4-FFF2-40B4-BE49-F238E27FC236}">
                <a16:creationId xmlns:a16="http://schemas.microsoft.com/office/drawing/2014/main" id="{10A12AD6-7BE1-AF8F-17FE-8028436A7222}"/>
              </a:ext>
            </a:extLst>
          </p:cNvPr>
          <p:cNvSpPr>
            <a:spLocks noGrp="1"/>
          </p:cNvSpPr>
          <p:nvPr>
            <p:ph idx="1"/>
          </p:nvPr>
        </p:nvSpPr>
        <p:spPr>
          <a:xfrm>
            <a:off x="583660" y="1527242"/>
            <a:ext cx="11430000" cy="5048655"/>
          </a:xfrm>
        </p:spPr>
        <p:txBody>
          <a:bodyPr/>
          <a:lstStyle/>
          <a:p>
            <a:r>
              <a:rPr lang="en-IN" dirty="0"/>
              <a:t>Processes within a system may be independent or cooperating</a:t>
            </a:r>
          </a:p>
          <a:p>
            <a:r>
              <a:rPr lang="en-IN" dirty="0"/>
              <a:t>Mechanism whereby one process can communicate or exchange </a:t>
            </a:r>
            <a:r>
              <a:rPr lang="en-IN" dirty="0" err="1"/>
              <a:t>data,with</a:t>
            </a:r>
            <a:r>
              <a:rPr lang="en-IN" dirty="0"/>
              <a:t> another process</a:t>
            </a:r>
          </a:p>
          <a:p>
            <a:r>
              <a:rPr lang="en-IN" dirty="0"/>
              <a:t>Set of techniques for the exchange of data among multiple threads in one or more process.</a:t>
            </a:r>
          </a:p>
          <a:p>
            <a:r>
              <a:rPr lang="en-IN" dirty="0"/>
              <a:t>Processes may be running on one or more computers connected by a network.</a:t>
            </a:r>
          </a:p>
          <a:p>
            <a:r>
              <a:rPr lang="en-IN" dirty="0"/>
              <a:t>Client/Server computing always uses IPC.</a:t>
            </a:r>
          </a:p>
          <a:p>
            <a:r>
              <a:rPr lang="en-IN" dirty="0"/>
              <a:t>Network programming can be easy.</a:t>
            </a:r>
          </a:p>
        </p:txBody>
      </p:sp>
    </p:spTree>
    <p:extLst>
      <p:ext uri="{BB962C8B-B14F-4D97-AF65-F5344CB8AC3E}">
        <p14:creationId xmlns:p14="http://schemas.microsoft.com/office/powerpoint/2010/main" val="229253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A8414-8980-C350-B3C4-F4C536EFE6E7}"/>
              </a:ext>
            </a:extLst>
          </p:cNvPr>
          <p:cNvSpPr>
            <a:spLocks noGrp="1"/>
          </p:cNvSpPr>
          <p:nvPr>
            <p:ph type="title"/>
          </p:nvPr>
        </p:nvSpPr>
        <p:spPr>
          <a:xfrm>
            <a:off x="437745" y="233463"/>
            <a:ext cx="9163455" cy="992221"/>
          </a:xfrm>
        </p:spPr>
        <p:txBody>
          <a:bodyPr/>
          <a:lstStyle/>
          <a:p>
            <a:r>
              <a:rPr lang="en-IN" b="1" dirty="0"/>
              <a:t>IPC Mechanisms:</a:t>
            </a:r>
          </a:p>
        </p:txBody>
      </p:sp>
      <p:sp>
        <p:nvSpPr>
          <p:cNvPr id="3" name="Content Placeholder 2">
            <a:extLst>
              <a:ext uri="{FF2B5EF4-FFF2-40B4-BE49-F238E27FC236}">
                <a16:creationId xmlns:a16="http://schemas.microsoft.com/office/drawing/2014/main" id="{EF96ECFA-84AC-9033-3AFF-93EAB69FFED5}"/>
              </a:ext>
            </a:extLst>
          </p:cNvPr>
          <p:cNvSpPr>
            <a:spLocks noGrp="1"/>
          </p:cNvSpPr>
          <p:nvPr>
            <p:ph idx="1"/>
          </p:nvPr>
        </p:nvSpPr>
        <p:spPr>
          <a:xfrm>
            <a:off x="437745" y="1225684"/>
            <a:ext cx="11489128" cy="5398853"/>
          </a:xfrm>
        </p:spPr>
        <p:txBody>
          <a:bodyPr>
            <a:normAutofit/>
          </a:bodyPr>
          <a:lstStyle/>
          <a:p>
            <a:r>
              <a:rPr lang="en-US" i="0" dirty="0">
                <a:solidFill>
                  <a:srgbClr val="222222"/>
                </a:solidFill>
                <a:effectLst/>
                <a:highlight>
                  <a:srgbClr val="FFFF00"/>
                </a:highlight>
                <a:latin typeface="Source Sans Pro" panose="020B0604020202020204" pitchFamily="34" charset="0"/>
              </a:rPr>
              <a:t>It is</a:t>
            </a:r>
            <a:r>
              <a:rPr lang="en-US" b="0" i="0" dirty="0">
                <a:solidFill>
                  <a:srgbClr val="222222"/>
                </a:solidFill>
                <a:effectLst/>
                <a:highlight>
                  <a:srgbClr val="FFFF00"/>
                </a:highlight>
                <a:latin typeface="Source Sans Pro" panose="020B0604020202020204" pitchFamily="34" charset="0"/>
              </a:rPr>
              <a:t> used for exchanging data between multiple threads in one or more processes or programs. The Processes may be running on single or multiple computers connected by a network. The full form of IPC is Inter-process communication</a:t>
            </a:r>
            <a:r>
              <a:rPr lang="en-US" b="0" i="0" dirty="0">
                <a:solidFill>
                  <a:srgbClr val="222222"/>
                </a:solidFill>
                <a:effectLst/>
                <a:latin typeface="Source Sans Pro" panose="020B0604020202020204" pitchFamily="34" charset="0"/>
              </a:rPr>
              <a:t>.</a:t>
            </a:r>
            <a:endParaRPr lang="en-IN" dirty="0"/>
          </a:p>
          <a:p>
            <a:r>
              <a:rPr lang="en-IN" dirty="0"/>
              <a:t>Message passing:</a:t>
            </a:r>
          </a:p>
          <a:p>
            <a:r>
              <a:rPr lang="en-IN" dirty="0">
                <a:sym typeface="Wingdings" panose="05000000000000000000" pitchFamily="2" charset="2"/>
              </a:rPr>
              <a:t>Sending message to others processes or receive message from them.</a:t>
            </a:r>
          </a:p>
          <a:p>
            <a:r>
              <a:rPr lang="en-IN" dirty="0">
                <a:sym typeface="Wingdings" panose="05000000000000000000" pitchFamily="2" charset="2"/>
              </a:rPr>
              <a:t>Share a memory:</a:t>
            </a:r>
          </a:p>
          <a:p>
            <a:r>
              <a:rPr lang="en-IN" dirty="0">
                <a:sym typeface="Wingdings" panose="05000000000000000000" pitchFamily="2" charset="2"/>
              </a:rPr>
              <a:t>Area with other processes.</a:t>
            </a:r>
          </a:p>
          <a:p>
            <a:r>
              <a:rPr lang="en-IN" dirty="0">
                <a:sym typeface="Wingdings" panose="05000000000000000000" pitchFamily="2" charset="2"/>
              </a:rPr>
              <a:t>Synchronize:</a:t>
            </a:r>
          </a:p>
          <a:p>
            <a:r>
              <a:rPr lang="en-IN" dirty="0">
                <a:sym typeface="Wingdings" panose="05000000000000000000" pitchFamily="2" charset="2"/>
              </a:rPr>
              <a:t>Itself with other processes by means of ‘Semaphores.</a:t>
            </a:r>
            <a:endParaRPr lang="en-IN" dirty="0"/>
          </a:p>
          <a:p>
            <a:pPr marL="0" indent="0">
              <a:buNone/>
            </a:pPr>
            <a:endParaRPr lang="en-IN" dirty="0"/>
          </a:p>
        </p:txBody>
      </p:sp>
    </p:spTree>
    <p:extLst>
      <p:ext uri="{BB962C8B-B14F-4D97-AF65-F5344CB8AC3E}">
        <p14:creationId xmlns:p14="http://schemas.microsoft.com/office/powerpoint/2010/main" val="2668649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FD047-CE10-EDA7-DE70-7C2CE0064D27}"/>
              </a:ext>
            </a:extLst>
          </p:cNvPr>
          <p:cNvSpPr>
            <a:spLocks noGrp="1"/>
          </p:cNvSpPr>
          <p:nvPr>
            <p:ph type="title"/>
          </p:nvPr>
        </p:nvSpPr>
        <p:spPr/>
        <p:txBody>
          <a:bodyPr/>
          <a:lstStyle/>
          <a:p>
            <a:r>
              <a:rPr lang="en-IN" b="1" dirty="0"/>
              <a:t>Why IPC ?</a:t>
            </a:r>
          </a:p>
        </p:txBody>
      </p:sp>
      <p:sp>
        <p:nvSpPr>
          <p:cNvPr id="3" name="Content Placeholder 2">
            <a:extLst>
              <a:ext uri="{FF2B5EF4-FFF2-40B4-BE49-F238E27FC236}">
                <a16:creationId xmlns:a16="http://schemas.microsoft.com/office/drawing/2014/main" id="{D7DA5AE8-4330-5345-87AF-A0DBA6450A6B}"/>
              </a:ext>
            </a:extLst>
          </p:cNvPr>
          <p:cNvSpPr>
            <a:spLocks noGrp="1"/>
          </p:cNvSpPr>
          <p:nvPr>
            <p:ph idx="1"/>
          </p:nvPr>
        </p:nvSpPr>
        <p:spPr/>
        <p:txBody>
          <a:bodyPr/>
          <a:lstStyle/>
          <a:p>
            <a:r>
              <a:rPr lang="en-IN" dirty="0"/>
              <a:t>Information Sharing</a:t>
            </a:r>
          </a:p>
          <a:p>
            <a:r>
              <a:rPr lang="en-IN" dirty="0"/>
              <a:t>Resource sharing</a:t>
            </a:r>
          </a:p>
          <a:p>
            <a:r>
              <a:rPr lang="en-IN" dirty="0"/>
              <a:t>Computation speedup</a:t>
            </a:r>
          </a:p>
          <a:p>
            <a:r>
              <a:rPr lang="en-IN" dirty="0"/>
              <a:t>Synchronization</a:t>
            </a:r>
          </a:p>
          <a:p>
            <a:r>
              <a:rPr lang="en-IN" dirty="0"/>
              <a:t>Modularity</a:t>
            </a:r>
          </a:p>
          <a:p>
            <a:r>
              <a:rPr lang="en-IN" dirty="0"/>
              <a:t>Convenience</a:t>
            </a:r>
          </a:p>
        </p:txBody>
      </p:sp>
    </p:spTree>
    <p:extLst>
      <p:ext uri="{BB962C8B-B14F-4D97-AF65-F5344CB8AC3E}">
        <p14:creationId xmlns:p14="http://schemas.microsoft.com/office/powerpoint/2010/main" val="743823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67220AE-E897-4902-240D-2B7CD42BF2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5741" y="959225"/>
            <a:ext cx="8812306" cy="5325034"/>
          </a:xfrm>
        </p:spPr>
      </p:pic>
      <p:sp>
        <p:nvSpPr>
          <p:cNvPr id="6" name="Oval 5">
            <a:extLst>
              <a:ext uri="{FF2B5EF4-FFF2-40B4-BE49-F238E27FC236}">
                <a16:creationId xmlns:a16="http://schemas.microsoft.com/office/drawing/2014/main" id="{A56C4BCE-87D7-1840-94E0-07813E57D9BC}"/>
              </a:ext>
            </a:extLst>
          </p:cNvPr>
          <p:cNvSpPr/>
          <p:nvPr/>
        </p:nvSpPr>
        <p:spPr>
          <a:xfrm>
            <a:off x="5042646" y="3128683"/>
            <a:ext cx="1398495" cy="11743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400" b="1" dirty="0">
                <a:ln w="0"/>
                <a:solidFill>
                  <a:schemeClr val="tx1"/>
                </a:solidFill>
                <a:effectLst>
                  <a:outerShdw blurRad="38100" dist="19050" dir="2700000" algn="tl" rotWithShape="0">
                    <a:schemeClr val="dk1">
                      <a:alpha val="40000"/>
                    </a:schemeClr>
                  </a:outerShdw>
                </a:effectLst>
              </a:rPr>
              <a:t>IPC</a:t>
            </a:r>
            <a:endParaRPr lang="en-IN" sz="4400" b="1" dirty="0">
              <a:ln w="0"/>
              <a:solidFill>
                <a:schemeClr val="tx1"/>
              </a:solidFill>
              <a:effectLst>
                <a:outerShdw blurRad="38100" dist="19050" dir="2700000" algn="tl" rotWithShape="0">
                  <a:schemeClr val="dk1">
                    <a:alpha val="40000"/>
                  </a:schemeClr>
                </a:outerShdw>
              </a:effectLst>
            </a:endParaRPr>
          </a:p>
        </p:txBody>
      </p:sp>
      <p:sp>
        <p:nvSpPr>
          <p:cNvPr id="7" name="Oval 6">
            <a:extLst>
              <a:ext uri="{FF2B5EF4-FFF2-40B4-BE49-F238E27FC236}">
                <a16:creationId xmlns:a16="http://schemas.microsoft.com/office/drawing/2014/main" id="{28B1A3B4-2138-78EA-9C93-2C923FA42C38}"/>
              </a:ext>
            </a:extLst>
          </p:cNvPr>
          <p:cNvSpPr/>
          <p:nvPr/>
        </p:nvSpPr>
        <p:spPr>
          <a:xfrm>
            <a:off x="6858000" y="1766047"/>
            <a:ext cx="1694329" cy="136263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Message Queues</a:t>
            </a:r>
            <a:endParaRPr lang="en-IN" dirty="0"/>
          </a:p>
        </p:txBody>
      </p:sp>
      <p:sp>
        <p:nvSpPr>
          <p:cNvPr id="8" name="TextBox 7">
            <a:extLst>
              <a:ext uri="{FF2B5EF4-FFF2-40B4-BE49-F238E27FC236}">
                <a16:creationId xmlns:a16="http://schemas.microsoft.com/office/drawing/2014/main" id="{D0156A61-6484-997D-DDD0-6C696F4EEE51}"/>
              </a:ext>
            </a:extLst>
          </p:cNvPr>
          <p:cNvSpPr txBox="1"/>
          <p:nvPr/>
        </p:nvSpPr>
        <p:spPr>
          <a:xfrm>
            <a:off x="555812" y="158242"/>
            <a:ext cx="8111533" cy="954107"/>
          </a:xfrm>
          <a:prstGeom prst="rect">
            <a:avLst/>
          </a:prstGeom>
          <a:noFill/>
        </p:spPr>
        <p:txBody>
          <a:bodyPr wrap="square" rtlCol="0">
            <a:spAutoFit/>
          </a:bodyPr>
          <a:lstStyle/>
          <a:p>
            <a:r>
              <a:rPr lang="en-IN" sz="2800" b="1" i="0" dirty="0">
                <a:solidFill>
                  <a:srgbClr val="222222"/>
                </a:solidFill>
                <a:effectLst/>
                <a:latin typeface="Source Sans Pro" panose="020B0503030403020204" pitchFamily="34" charset="0"/>
              </a:rPr>
              <a:t>Approaches for Inter-Process Communication</a:t>
            </a:r>
          </a:p>
          <a:p>
            <a:endParaRPr lang="en-IN" sz="2800" dirty="0"/>
          </a:p>
        </p:txBody>
      </p:sp>
    </p:spTree>
    <p:extLst>
      <p:ext uri="{BB962C8B-B14F-4D97-AF65-F5344CB8AC3E}">
        <p14:creationId xmlns:p14="http://schemas.microsoft.com/office/powerpoint/2010/main" val="4145392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919A8-19D6-FA43-F5C7-A7A8EBC9108F}"/>
              </a:ext>
            </a:extLst>
          </p:cNvPr>
          <p:cNvSpPr>
            <a:spLocks noGrp="1"/>
          </p:cNvSpPr>
          <p:nvPr>
            <p:ph type="title"/>
          </p:nvPr>
        </p:nvSpPr>
        <p:spPr>
          <a:xfrm>
            <a:off x="342900" y="133351"/>
            <a:ext cx="11010900" cy="1266824"/>
          </a:xfrm>
        </p:spPr>
        <p:txBody>
          <a:bodyPr/>
          <a:lstStyle/>
          <a:p>
            <a:r>
              <a:rPr lang="en-IN" b="1" dirty="0"/>
              <a:t>What  is  pipe ?</a:t>
            </a:r>
          </a:p>
        </p:txBody>
      </p:sp>
      <p:sp>
        <p:nvSpPr>
          <p:cNvPr id="3" name="Content Placeholder 2">
            <a:extLst>
              <a:ext uri="{FF2B5EF4-FFF2-40B4-BE49-F238E27FC236}">
                <a16:creationId xmlns:a16="http://schemas.microsoft.com/office/drawing/2014/main" id="{6B5B2667-6EAE-8EBC-13E8-10709C90DCFB}"/>
              </a:ext>
            </a:extLst>
          </p:cNvPr>
          <p:cNvSpPr>
            <a:spLocks noGrp="1"/>
          </p:cNvSpPr>
          <p:nvPr>
            <p:ph idx="1"/>
          </p:nvPr>
        </p:nvSpPr>
        <p:spPr>
          <a:xfrm>
            <a:off x="219075" y="1400175"/>
            <a:ext cx="11712949" cy="5092700"/>
          </a:xfrm>
        </p:spPr>
        <p:txBody>
          <a:bodyPr>
            <a:normAutofit lnSpcReduction="10000"/>
          </a:bodyPr>
          <a:lstStyle/>
          <a:p>
            <a:r>
              <a:rPr lang="en-US" i="0" dirty="0">
                <a:solidFill>
                  <a:srgbClr val="000000"/>
                </a:solidFill>
                <a:effectLst/>
                <a:latin typeface="Nunito" panose="020B0604020202020204" pitchFamily="2" charset="0"/>
              </a:rPr>
              <a:t>Pipe is a communication medium between two or more related or </a:t>
            </a:r>
            <a:r>
              <a:rPr lang="en-US" i="0" dirty="0">
                <a:solidFill>
                  <a:schemeClr val="accent2">
                    <a:lumMod val="75000"/>
                  </a:schemeClr>
                </a:solidFill>
                <a:effectLst/>
                <a:latin typeface="Nunito" panose="020B0604020202020204" pitchFamily="2" charset="0"/>
              </a:rPr>
              <a:t>interrelated processes</a:t>
            </a:r>
            <a:r>
              <a:rPr lang="en-US" i="0" dirty="0">
                <a:solidFill>
                  <a:srgbClr val="000000"/>
                </a:solidFill>
                <a:effectLst/>
                <a:latin typeface="Nunito" pitchFamily="2" charset="0"/>
              </a:rPr>
              <a:t>. It can be either within one process or a communication between the child and the parent processes.</a:t>
            </a:r>
          </a:p>
          <a:p>
            <a:endParaRPr lang="en-US" i="0" dirty="0">
              <a:solidFill>
                <a:srgbClr val="000000"/>
              </a:solidFill>
              <a:effectLst/>
              <a:latin typeface="Nunito" pitchFamily="2" charset="0"/>
            </a:endParaRPr>
          </a:p>
          <a:p>
            <a:endParaRPr lang="en-US" i="0" dirty="0">
              <a:solidFill>
                <a:srgbClr val="000000"/>
              </a:solidFill>
              <a:effectLst/>
              <a:latin typeface="Nunito" pitchFamily="2" charset="0"/>
            </a:endParaRPr>
          </a:p>
          <a:p>
            <a:endParaRPr lang="en-US" i="0" dirty="0">
              <a:solidFill>
                <a:srgbClr val="000000"/>
              </a:solidFill>
              <a:effectLst/>
              <a:latin typeface="Nunito" pitchFamily="2" charset="0"/>
            </a:endParaRPr>
          </a:p>
          <a:p>
            <a:r>
              <a:rPr lang="en-US" i="0" dirty="0">
                <a:solidFill>
                  <a:srgbClr val="000000"/>
                </a:solidFill>
                <a:effectLst/>
                <a:highlight>
                  <a:srgbClr val="00FFFF"/>
                </a:highlight>
                <a:latin typeface="Nunito" pitchFamily="2" charset="0"/>
              </a:rPr>
              <a:t>Pipe mechanism can be viewed with a real-time scenario such as filling water with the pipe into some container, say a bucket, and someone retrieving it, say with a mug. The filling process is nothing but writing into the pipe and the reading process is nothing but retrieving from the pipe. This implies that one output (water) is input for the other (bucket).</a:t>
            </a:r>
            <a:endParaRPr lang="en-IN" dirty="0">
              <a:highlight>
                <a:srgbClr val="00FFFF"/>
              </a:highlight>
            </a:endParaRPr>
          </a:p>
        </p:txBody>
      </p:sp>
      <p:pic>
        <p:nvPicPr>
          <p:cNvPr id="5" name="Picture 4">
            <a:extLst>
              <a:ext uri="{FF2B5EF4-FFF2-40B4-BE49-F238E27FC236}">
                <a16:creationId xmlns:a16="http://schemas.microsoft.com/office/drawing/2014/main" id="{56B5B6D5-A1FF-3D40-6065-A19446D9E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8180" y="2666999"/>
            <a:ext cx="4753638" cy="933580"/>
          </a:xfrm>
          <a:prstGeom prst="rect">
            <a:avLst/>
          </a:prstGeom>
        </p:spPr>
      </p:pic>
    </p:spTree>
    <p:extLst>
      <p:ext uri="{BB962C8B-B14F-4D97-AF65-F5344CB8AC3E}">
        <p14:creationId xmlns:p14="http://schemas.microsoft.com/office/powerpoint/2010/main" val="79043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4558739-9E29-529E-9AB7-DA742D8214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8686" y="190500"/>
            <a:ext cx="4921623" cy="2876550"/>
          </a:xfrm>
        </p:spPr>
      </p:pic>
      <p:sp>
        <p:nvSpPr>
          <p:cNvPr id="3" name="TextBox 2">
            <a:extLst>
              <a:ext uri="{FF2B5EF4-FFF2-40B4-BE49-F238E27FC236}">
                <a16:creationId xmlns:a16="http://schemas.microsoft.com/office/drawing/2014/main" id="{BBB3B3E0-E2B8-CCFE-72BE-69259348E11C}"/>
              </a:ext>
            </a:extLst>
          </p:cNvPr>
          <p:cNvSpPr txBox="1"/>
          <p:nvPr/>
        </p:nvSpPr>
        <p:spPr>
          <a:xfrm>
            <a:off x="123825" y="95250"/>
            <a:ext cx="11296650" cy="6740307"/>
          </a:xfrm>
          <a:prstGeom prst="rect">
            <a:avLst/>
          </a:prstGeom>
          <a:noFill/>
        </p:spPr>
        <p:txBody>
          <a:bodyPr wrap="square" rtlCol="0">
            <a:spAutoFit/>
          </a:bodyPr>
          <a:lstStyle/>
          <a:p>
            <a:r>
              <a:rPr lang="en-IN" sz="2400" dirty="0"/>
              <a:t>-&gt;Pipes are the oldest form of IPC mechanism, they are half duplex dataflow in one direction.</a:t>
            </a:r>
          </a:p>
          <a:p>
            <a:endParaRPr lang="en-IN" sz="2400" dirty="0"/>
          </a:p>
          <a:p>
            <a:endParaRPr lang="en-IN" sz="2400" dirty="0"/>
          </a:p>
          <a:p>
            <a:endParaRPr lang="en-IN" sz="2400" dirty="0"/>
          </a:p>
          <a:p>
            <a:endParaRPr lang="en-IN" sz="2400" dirty="0"/>
          </a:p>
          <a:p>
            <a:endParaRPr lang="en-IN" sz="2400" dirty="0"/>
          </a:p>
          <a:p>
            <a:r>
              <a:rPr lang="en-IN" sz="2400" dirty="0"/>
              <a:t>-&gt;Pipes is nothing but kernel buffer which is created in kernel space of ram where parent and child can communicate.</a:t>
            </a:r>
          </a:p>
          <a:p>
            <a:endParaRPr lang="en-IN" sz="2400" dirty="0"/>
          </a:p>
          <a:p>
            <a:r>
              <a:rPr lang="en-IN" sz="2400" dirty="0"/>
              <a:t>-&gt;The size of kernel buffer is 16kb.which is depends upon kernel version.in that kernel buffer the pipe uses the 4096 bytes(4kb).</a:t>
            </a:r>
          </a:p>
          <a:p>
            <a:endParaRPr lang="en-IN" sz="2400" dirty="0"/>
          </a:p>
          <a:p>
            <a:r>
              <a:rPr lang="en-IN" sz="2400" dirty="0"/>
              <a:t>-&gt;The shell will  create a separate process for each command and links the standard output of one process to the standard input of next by using pipe.</a:t>
            </a:r>
          </a:p>
          <a:p>
            <a:endParaRPr lang="en-IN" sz="2400" dirty="0"/>
          </a:p>
          <a:p>
            <a:r>
              <a:rPr lang="en-IN" sz="2400" dirty="0"/>
              <a:t>-&gt;Pipe is created by using pipe();(system call).</a:t>
            </a:r>
          </a:p>
          <a:p>
            <a:endParaRPr lang="en-IN" sz="2400" dirty="0"/>
          </a:p>
        </p:txBody>
      </p:sp>
    </p:spTree>
    <p:extLst>
      <p:ext uri="{BB962C8B-B14F-4D97-AF65-F5344CB8AC3E}">
        <p14:creationId xmlns:p14="http://schemas.microsoft.com/office/powerpoint/2010/main" val="329146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D8766E-1793-C865-49BB-320DBD332472}"/>
              </a:ext>
            </a:extLst>
          </p:cNvPr>
          <p:cNvSpPr txBox="1"/>
          <p:nvPr/>
        </p:nvSpPr>
        <p:spPr>
          <a:xfrm>
            <a:off x="134471" y="170328"/>
            <a:ext cx="11618258" cy="6555641"/>
          </a:xfrm>
          <a:prstGeom prst="rect">
            <a:avLst/>
          </a:prstGeom>
          <a:noFill/>
        </p:spPr>
        <p:txBody>
          <a:bodyPr wrap="square" rtlCol="0">
            <a:spAutoFit/>
          </a:bodyPr>
          <a:lstStyle/>
          <a:p>
            <a:r>
              <a:rPr lang="en-IN" sz="2800" dirty="0">
                <a:highlight>
                  <a:srgbClr val="00FFFF"/>
                </a:highlight>
              </a:rPr>
              <a:t>Pipe();</a:t>
            </a:r>
          </a:p>
          <a:p>
            <a:endParaRPr lang="en-IN" sz="2800" dirty="0"/>
          </a:p>
          <a:p>
            <a:r>
              <a:rPr lang="en-IN" sz="2800" dirty="0">
                <a:solidFill>
                  <a:srgbClr val="FF0000"/>
                </a:solidFill>
              </a:rPr>
              <a:t>Header file</a:t>
            </a:r>
            <a:r>
              <a:rPr lang="en-IN" sz="2800" dirty="0"/>
              <a:t>: #include&lt;unistd.h&gt;</a:t>
            </a:r>
          </a:p>
          <a:p>
            <a:r>
              <a:rPr lang="en-IN" sz="2800" dirty="0">
                <a:solidFill>
                  <a:srgbClr val="FF0000"/>
                </a:solidFill>
              </a:rPr>
              <a:t>Return type</a:t>
            </a:r>
            <a:r>
              <a:rPr lang="en-IN" sz="2800" dirty="0"/>
              <a:t>: int</a:t>
            </a:r>
          </a:p>
          <a:p>
            <a:r>
              <a:rPr lang="en-IN" sz="2800" dirty="0">
                <a:solidFill>
                  <a:srgbClr val="FF0000"/>
                </a:solidFill>
              </a:rPr>
              <a:t>Function name</a:t>
            </a:r>
            <a:r>
              <a:rPr lang="en-IN" sz="2800" dirty="0"/>
              <a:t>: pipe</a:t>
            </a:r>
          </a:p>
          <a:p>
            <a:r>
              <a:rPr lang="en-IN" sz="2800" dirty="0"/>
              <a:t>Declaration: </a:t>
            </a:r>
          </a:p>
          <a:p>
            <a:r>
              <a:rPr lang="en-IN" sz="2800" dirty="0"/>
              <a:t>                    int pipe (int  </a:t>
            </a:r>
            <a:r>
              <a:rPr lang="en-IN" sz="2800" dirty="0" err="1"/>
              <a:t>fd</a:t>
            </a:r>
            <a:r>
              <a:rPr lang="en-IN" sz="2800" dirty="0"/>
              <a:t>[2]);</a:t>
            </a:r>
          </a:p>
          <a:p>
            <a:endParaRPr lang="en-IN" sz="2800" dirty="0"/>
          </a:p>
          <a:p>
            <a:r>
              <a:rPr lang="en-IN" sz="2800" dirty="0">
                <a:sym typeface="Wingdings" panose="05000000000000000000" pitchFamily="2" charset="2"/>
              </a:rPr>
              <a:t></a:t>
            </a:r>
            <a:r>
              <a:rPr lang="en-IN" sz="2800" dirty="0"/>
              <a:t>On success it will return ‘0’.</a:t>
            </a:r>
          </a:p>
          <a:p>
            <a:r>
              <a:rPr lang="en-IN" sz="2800" dirty="0">
                <a:sym typeface="Wingdings" panose="05000000000000000000" pitchFamily="2" charset="2"/>
              </a:rPr>
              <a:t></a:t>
            </a:r>
            <a:r>
              <a:rPr lang="en-IN" sz="2800" dirty="0"/>
              <a:t>On failure it returns ‘ -1’.</a:t>
            </a:r>
          </a:p>
          <a:p>
            <a:endParaRPr lang="en-IN" sz="2800" dirty="0"/>
          </a:p>
          <a:p>
            <a:r>
              <a:rPr lang="en-IN" sz="2800" dirty="0">
                <a:sym typeface="Wingdings" panose="05000000000000000000" pitchFamily="2" charset="2"/>
              </a:rPr>
              <a:t></a:t>
            </a:r>
            <a:r>
              <a:rPr lang="en-IN" sz="2800" dirty="0"/>
              <a:t>When this call is successful it will create the file objects. These file objects entries are updated in file descriptor table and entries are updated in input arguments.</a:t>
            </a:r>
          </a:p>
          <a:p>
            <a:endParaRPr lang="en-IN" sz="2800" dirty="0"/>
          </a:p>
        </p:txBody>
      </p:sp>
    </p:spTree>
    <p:extLst>
      <p:ext uri="{BB962C8B-B14F-4D97-AF65-F5344CB8AC3E}">
        <p14:creationId xmlns:p14="http://schemas.microsoft.com/office/powerpoint/2010/main" val="3760988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781</TotalTime>
  <Words>2599</Words>
  <Application>Microsoft Office PowerPoint</Application>
  <PresentationFormat>Widescreen</PresentationFormat>
  <Paragraphs>373</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Calibri Light</vt:lpstr>
      <vt:lpstr>Heebo</vt:lpstr>
      <vt:lpstr>Nunito</vt:lpstr>
      <vt:lpstr>Source Sans Pro</vt:lpstr>
      <vt:lpstr>urw-din</vt:lpstr>
      <vt:lpstr>Wingdings</vt:lpstr>
      <vt:lpstr>Office Theme</vt:lpstr>
      <vt:lpstr>PIPES AND NAMED PIPES</vt:lpstr>
      <vt:lpstr>What to Expect?</vt:lpstr>
      <vt:lpstr>What is IPC ?</vt:lpstr>
      <vt:lpstr>IPC Mechanisms:</vt:lpstr>
      <vt:lpstr>Why IPC ?</vt:lpstr>
      <vt:lpstr>PowerPoint Presentation</vt:lpstr>
      <vt:lpstr>What  is  pipe ?</vt:lpstr>
      <vt:lpstr>PowerPoint Presentation</vt:lpstr>
      <vt:lpstr>PowerPoint Presentation</vt:lpstr>
      <vt:lpstr>PowerPoint Presentation</vt:lpstr>
      <vt:lpstr>Limitations : </vt:lpstr>
      <vt:lpstr>Example program 2 − Program to write and read two messages through the pipe using the parent and the child processes. </vt:lpstr>
      <vt:lpstr>When we have  two pipes to develop as server client communication?</vt:lpstr>
      <vt:lpstr>Named pipes</vt:lpstr>
      <vt:lpstr>mkfifo()</vt:lpstr>
      <vt:lpstr>PowerPoint Presentation</vt:lpstr>
      <vt:lpstr>PowerPoint Presentation</vt:lpstr>
      <vt:lpstr>Difference between Pipes and Named pipes</vt:lpstr>
      <vt:lpstr>Rules: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PIPES AND NAMED PIPES</dc:title>
  <dc:creator>Ram Pranav</dc:creator>
  <cp:lastModifiedBy>Ram Pranav</cp:lastModifiedBy>
  <cp:revision>4</cp:revision>
  <dcterms:created xsi:type="dcterms:W3CDTF">2023-01-20T13:19:42Z</dcterms:created>
  <dcterms:modified xsi:type="dcterms:W3CDTF">2023-01-22T00:32:05Z</dcterms:modified>
</cp:coreProperties>
</file>