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70" r:id="rId11"/>
    <p:sldId id="264" r:id="rId12"/>
    <p:sldId id="265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1FAF-E3ED-7069-D27A-244E9ACD0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Priority queue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6C2BB-2AA1-7874-6C71-7324CF881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15432"/>
            <a:ext cx="7891272" cy="1069848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Presented by : </a:t>
            </a:r>
            <a:r>
              <a:rPr lang="en-US" dirty="0" err="1">
                <a:latin typeface="Bookman old style" panose="02050604050505020204" pitchFamily="18" charset="0"/>
              </a:rPr>
              <a:t>Rayana</a:t>
            </a:r>
            <a:r>
              <a:rPr lang="en-US" dirty="0">
                <a:latin typeface="Bookman old style" panose="02050604050505020204" pitchFamily="18" charset="0"/>
              </a:rPr>
              <a:t> Naga Ajay Babu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5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cap="all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Advantage &amp; disadvantages</a:t>
            </a:r>
            <a:endParaRPr lang="en-US" sz="44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066680" y="2048400"/>
            <a:ext cx="4754520" cy="639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IN" sz="2000" b="1" spc="-1" dirty="0">
                <a:solidFill>
                  <a:srgbClr val="9E3611"/>
                </a:solidFill>
                <a:latin typeface="Rockwell"/>
              </a:rPr>
              <a:t>A</a:t>
            </a:r>
            <a:r>
              <a:rPr lang="en-IN" sz="2000" b="1" strike="noStrike" spc="-1" dirty="0">
                <a:solidFill>
                  <a:srgbClr val="9E3611"/>
                </a:solidFill>
                <a:latin typeface="Rockwell"/>
              </a:rPr>
              <a:t>dvantages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1069920" y="2743200"/>
            <a:ext cx="4754520" cy="3291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IN" sz="20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Less time to access highest priority element</a:t>
            </a:r>
            <a:endParaRPr lang="en-US" sz="20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IN" sz="20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Data is arranged with respect to its priority</a:t>
            </a:r>
            <a:endParaRPr lang="en-US" sz="2000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IN" sz="20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High priority node gets executed at any cost</a:t>
            </a:r>
            <a:endParaRPr lang="en-US" sz="20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6364080" y="2048400"/>
            <a:ext cx="4754520" cy="639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IN" sz="2000" b="1" spc="-1" dirty="0">
                <a:solidFill>
                  <a:srgbClr val="9E3611"/>
                </a:solidFill>
                <a:latin typeface="Rockwell"/>
              </a:rPr>
              <a:t>D</a:t>
            </a:r>
            <a:r>
              <a:rPr lang="en-IN" sz="2000" b="1" strike="noStrike" spc="-1" dirty="0">
                <a:solidFill>
                  <a:srgbClr val="9E3611"/>
                </a:solidFill>
                <a:latin typeface="Rockwell"/>
              </a:rPr>
              <a:t>isadvantages</a:t>
            </a:r>
            <a:endParaRPr lang="en-US" sz="20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3" name="TextShape 5"/>
          <p:cNvSpPr txBox="1"/>
          <p:nvPr/>
        </p:nvSpPr>
        <p:spPr>
          <a:xfrm>
            <a:off x="6364080" y="2743200"/>
            <a:ext cx="4754520" cy="3291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IN" sz="20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Time is required to access least priority element</a:t>
            </a:r>
            <a:endParaRPr lang="en-US" sz="20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lang="en-IN" sz="20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To include a new element we need to travel  till the last node of its priority</a:t>
            </a:r>
            <a:endParaRPr lang="en-US" sz="20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A9E5-AE44-7C7A-EC15-6AE5F399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ookman old style" panose="020506040505050202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DF07-2E7F-B73C-ED9D-CD5D4174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The hospital emergency queue.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It is used by CPU scheduler.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It can be implement round </a:t>
            </a:r>
            <a:r>
              <a:rPr lang="en-IN" dirty="0" err="1">
                <a:latin typeface="Bookman old style" panose="02050604050505020204" pitchFamily="18" charset="0"/>
              </a:rPr>
              <a:t>robbin</a:t>
            </a:r>
            <a:r>
              <a:rPr lang="en-IN" dirty="0">
                <a:latin typeface="Bookman old style" panose="02050604050505020204" pitchFamily="18" charset="0"/>
              </a:rPr>
              <a:t> mechanism.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Through this we can develop running queue &amp; waiting queue.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Through this we can implement polynomial equation.</a:t>
            </a:r>
          </a:p>
          <a:p>
            <a:r>
              <a:rPr lang="en-IN" dirty="0">
                <a:latin typeface="Bookman old style" panose="02050604050505020204" pitchFamily="18" charset="0"/>
              </a:rPr>
              <a:t>Used in RTOS.</a:t>
            </a:r>
          </a:p>
        </p:txBody>
      </p:sp>
    </p:spTree>
    <p:extLst>
      <p:ext uri="{BB962C8B-B14F-4D97-AF65-F5344CB8AC3E}">
        <p14:creationId xmlns:p14="http://schemas.microsoft.com/office/powerpoint/2010/main" val="187363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B76E-6CF0-B51C-6F48-DCE1E203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ookman old style" panose="020506040505050202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71324-EBCF-5973-4CCB-5B370691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C in depth </a:t>
            </a:r>
          </a:p>
          <a:p>
            <a:r>
              <a:rPr lang="en-IN" dirty="0" err="1">
                <a:latin typeface="Bookman old style" panose="02050604050505020204" pitchFamily="18" charset="0"/>
              </a:rPr>
              <a:t>Geeksforgeeks</a:t>
            </a:r>
            <a:endParaRPr lang="en-IN" dirty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1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0159C10-8435-E481-92AC-2F12D7862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38"/>
          <a:stretch/>
        </p:blipFill>
        <p:spPr>
          <a:xfrm>
            <a:off x="4261575" y="2614200"/>
            <a:ext cx="3668850" cy="24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0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78B0DBA-6152-D5B0-B797-9FDEEBE83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87392"/>
              </p:ext>
            </p:extLst>
          </p:nvPr>
        </p:nvGraphicFramePr>
        <p:xfrm>
          <a:off x="1554480" y="2828713"/>
          <a:ext cx="812800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40145184"/>
                    </a:ext>
                  </a:extLst>
                </a:gridCol>
              </a:tblGrid>
              <a:tr h="1200574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>
                          <a:latin typeface="Bookman old style" panose="02050604050505020204" pitchFamily="18" charset="0"/>
                        </a:rPr>
                        <a:t>Any quires?</a:t>
                      </a:r>
                      <a:endParaRPr lang="en-IN" sz="8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42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62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0DE1-0378-744B-8803-D7613F3F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ookman old style" panose="020506040505050202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D8E3-C37E-CA35-75D5-586EF56E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Introduction</a:t>
            </a:r>
          </a:p>
          <a:p>
            <a:r>
              <a:rPr lang="en-IN" dirty="0">
                <a:latin typeface="Bookman old style" panose="02050604050505020204" pitchFamily="18" charset="0"/>
              </a:rPr>
              <a:t>Implementation</a:t>
            </a:r>
          </a:p>
          <a:p>
            <a:r>
              <a:rPr lang="en-IN" dirty="0">
                <a:latin typeface="Bookman old style" panose="02050604050505020204" pitchFamily="18" charset="0"/>
              </a:rPr>
              <a:t>Create list code</a:t>
            </a:r>
          </a:p>
          <a:p>
            <a:r>
              <a:rPr lang="en-IN" dirty="0">
                <a:latin typeface="Bookman old style" panose="02050604050505020204" pitchFamily="18" charset="0"/>
              </a:rPr>
              <a:t>Output</a:t>
            </a:r>
          </a:p>
          <a:p>
            <a:r>
              <a:rPr lang="en-IN" dirty="0" err="1">
                <a:latin typeface="Bookman old style" panose="02050604050505020204" pitchFamily="18" charset="0"/>
              </a:rPr>
              <a:t>Sortings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Sorting code</a:t>
            </a:r>
          </a:p>
          <a:p>
            <a:r>
              <a:rPr lang="en-IN" dirty="0">
                <a:latin typeface="Bookman old style" panose="02050604050505020204" pitchFamily="18" charset="0"/>
              </a:rPr>
              <a:t>Sorting output</a:t>
            </a:r>
          </a:p>
          <a:p>
            <a:r>
              <a:rPr lang="en-IN" dirty="0">
                <a:latin typeface="Bookman old style" panose="02050604050505020204" pitchFamily="18" charset="0"/>
              </a:rPr>
              <a:t>Applications</a:t>
            </a:r>
          </a:p>
          <a:p>
            <a:r>
              <a:rPr lang="en-IN" dirty="0">
                <a:latin typeface="Bookman old style" panose="02050604050505020204" pitchFamily="18" charset="0"/>
              </a:rPr>
              <a:t>Advantages and disadvantages</a:t>
            </a:r>
          </a:p>
          <a:p>
            <a:r>
              <a:rPr lang="en-IN" dirty="0">
                <a:latin typeface="Bookman old style" panose="02050604050505020204" pitchFamily="18" charset="0"/>
              </a:rPr>
              <a:t>References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2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402E-BD53-BF8E-56E1-47722EF5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Introduction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56B1-EFBC-8CE1-09B3-46BB74946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4910"/>
            <a:ext cx="10058400" cy="4427290"/>
          </a:xfrm>
        </p:spPr>
        <p:txBody>
          <a:bodyPr/>
          <a:lstStyle/>
          <a:p>
            <a:r>
              <a:rPr lang="en-US" b="0" i="0" dirty="0">
                <a:effectLst/>
                <a:latin typeface="Bookman old style" panose="02050604050505020204" pitchFamily="18" charset="0"/>
              </a:rPr>
              <a:t>A priority queue is a </a:t>
            </a:r>
            <a:r>
              <a:rPr lang="en-US" i="0" dirty="0">
                <a:effectLst/>
                <a:latin typeface="Bookman old style" panose="02050604050505020204" pitchFamily="18" charset="0"/>
              </a:rPr>
              <a:t>special type of queue 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in which each element is associated with a </a:t>
            </a:r>
            <a:r>
              <a:rPr lang="en-US" i="0" dirty="0">
                <a:effectLst/>
                <a:latin typeface="Bookman old style" panose="02050604050505020204" pitchFamily="18" charset="0"/>
              </a:rPr>
              <a:t>priority value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 elements are served on the basis of their priority.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Based on the type of 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priority  </a:t>
            </a:r>
            <a:r>
              <a:rPr lang="en-US" dirty="0">
                <a:latin typeface="Bookman old style" panose="02050604050505020204" pitchFamily="18" charset="0"/>
              </a:rPr>
              <a:t>queue the 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elements are served with corresponding priority value.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1.</a:t>
            </a:r>
            <a:r>
              <a:rPr lang="en-US" b="1" u="sng" dirty="0">
                <a:latin typeface="Bookman old style" panose="02050604050505020204" pitchFamily="18" charset="0"/>
              </a:rPr>
              <a:t>Ascending priority queue</a:t>
            </a:r>
            <a:r>
              <a:rPr lang="en-US" dirty="0">
                <a:latin typeface="Bookman old style" panose="02050604050505020204" pitchFamily="18" charset="0"/>
              </a:rPr>
              <a:t>: lowest priority value corresponding elements execute first and removed.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Bookman old style" panose="02050604050505020204" pitchFamily="18" charset="0"/>
              </a:rPr>
              <a:t>2.</a:t>
            </a:r>
            <a:r>
              <a:rPr lang="en-US" b="1" i="0" u="sng" dirty="0">
                <a:effectLst/>
                <a:latin typeface="Bookman old style" panose="02050604050505020204" pitchFamily="18" charset="0"/>
              </a:rPr>
              <a:t>Descending priority queue:</a:t>
            </a:r>
            <a:r>
              <a:rPr lang="en-US" dirty="0">
                <a:latin typeface="Bookman old style" panose="02050604050505020204" pitchFamily="18" charset="0"/>
              </a:rPr>
              <a:t> highest priority value corresponding elements execute first and removed.</a:t>
            </a:r>
            <a:endParaRPr lang="en-US" b="1" i="0" u="sng" dirty="0">
              <a:effectLst/>
              <a:latin typeface="Bookman old style" panose="020506040505050202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FB0A-9852-39FA-53C9-1E2A475B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implementation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2343-E30D-325F-0EC5-F694A0FB1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36521"/>
            <a:ext cx="10058400" cy="4636847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Priority is implemented by the queue mechanism which is an example for FIFO(first in first out)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Queue is the collection of nodes which are added at last and removed at first</a:t>
            </a:r>
          </a:p>
          <a:p>
            <a:r>
              <a:rPr lang="en-US" dirty="0">
                <a:latin typeface="Bookman old style" panose="02050604050505020204" pitchFamily="18" charset="0"/>
              </a:rPr>
              <a:t>Nodes these are developed based on abstract datatypes or self-referential structures.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Self-referential these are the type of structures which contains a pointer of same type ,in some cases it will stores the same structure base address</a:t>
            </a:r>
          </a:p>
          <a:p>
            <a:r>
              <a:rPr lang="en-US" dirty="0">
                <a:latin typeface="Bookman old style" panose="02050604050505020204" pitchFamily="18" charset="0"/>
              </a:rPr>
              <a:t>Structures are user defined datatypes, which can store different datatypes of data in continues memory location</a:t>
            </a:r>
            <a:endParaRPr lang="en-IN" dirty="0">
              <a:latin typeface="Bookman old style" panose="02050604050505020204" pitchFamily="18" charset="0"/>
            </a:endParaRPr>
          </a:p>
          <a:p>
            <a:r>
              <a:rPr lang="en-IN" dirty="0">
                <a:latin typeface="Bookman old style" panose="02050604050505020204" pitchFamily="18" charset="0"/>
              </a:rPr>
              <a:t>The variables present in structure are known as structure members</a:t>
            </a:r>
          </a:p>
          <a:p>
            <a:r>
              <a:rPr lang="en-IN" dirty="0">
                <a:latin typeface="Bookman old style" panose="02050604050505020204" pitchFamily="18" charset="0"/>
              </a:rPr>
              <a:t>Structure members can access by structure variable through dot(.) operator or by structure pointer through arrow operator(-&gt;)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1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66980" y="0"/>
            <a:ext cx="10058040" cy="924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cap="all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Create list code</a:t>
            </a:r>
            <a:endParaRPr lang="en-US" sz="54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248000" y="720000"/>
            <a:ext cx="4820760" cy="5821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void 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create_list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(int *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priority_value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, int *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data_value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, int n)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{	int 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i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 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struct node *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,*temp,*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temp_prev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for(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i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=0;i&lt;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n;i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++)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{	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=(struct node*)malloc(1*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sizeof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(struct node));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if(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==NULL)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{	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printf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(“failed to allocate memory”);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exit(1); }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-&gt;priority=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priority_value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[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i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];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-&gt;data=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data_value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[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i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];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if(head==NULL)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{	head=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-&gt;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prev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=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-&gt;next=NULL;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continue; }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temp=head;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while(temp!=NULL)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{	if(temp-&gt;priority&gt;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priority_value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[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i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])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{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	if(temp==head)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		head=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	else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		temp-&gt;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prev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-&gt;next=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	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-&gt;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prev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=temp-&gt;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prev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	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-&gt;next=temp;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	temp-&gt;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prev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=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	break; }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temp_prev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=temp;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temp=temp-&gt;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prev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;}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if(temp==NULL)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{	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temp_prev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-&gt;next=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-&gt;next=NULL;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		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ptr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-&gt;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prev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=</a:t>
            </a:r>
            <a:r>
              <a:rPr lang="en-IN" sz="1100" b="0" strike="noStrike" spc="-1" dirty="0" err="1">
                <a:solidFill>
                  <a:srgbClr val="000000"/>
                </a:solidFill>
                <a:latin typeface="Bookman old style"/>
              </a:rPr>
              <a:t>temp_prev</a:t>
            </a: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; }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	}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100" b="0" strike="noStrike" spc="-1" dirty="0">
                <a:solidFill>
                  <a:srgbClr val="000000"/>
                </a:solidFill>
                <a:latin typeface="Bookman old style"/>
              </a:rPr>
              <a:t>}</a:t>
            </a: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Rockwell"/>
            </a:endParaRPr>
          </a:p>
        </p:txBody>
      </p:sp>
      <p:graphicFrame>
        <p:nvGraphicFramePr>
          <p:cNvPr id="149" name="Table 3"/>
          <p:cNvGraphicFramePr/>
          <p:nvPr>
            <p:extLst>
              <p:ext uri="{D42A27DB-BD31-4B8C-83A1-F6EECF244321}">
                <p14:modId xmlns:p14="http://schemas.microsoft.com/office/powerpoint/2010/main" val="2768308635"/>
              </p:ext>
            </p:extLst>
          </p:nvPr>
        </p:nvGraphicFramePr>
        <p:xfrm>
          <a:off x="8388991" y="1300287"/>
          <a:ext cx="3531388" cy="2013364"/>
        </p:xfrm>
        <a:graphic>
          <a:graphicData uri="http://schemas.openxmlformats.org/drawingml/2006/table">
            <a:tbl>
              <a:tblPr/>
              <a:tblGrid>
                <a:gridCol w="353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3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 dirty="0">
                          <a:solidFill>
                            <a:srgbClr val="000000"/>
                          </a:solidFill>
                          <a:latin typeface="Rockwell"/>
                        </a:rPr>
                        <a:t>Cases:</a:t>
                      </a:r>
                      <a:endParaRPr lang="en-IN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 dirty="0">
                          <a:solidFill>
                            <a:srgbClr val="000000"/>
                          </a:solidFill>
                          <a:latin typeface="Rockwell"/>
                        </a:rPr>
                        <a:t>(</a:t>
                      </a:r>
                      <a:r>
                        <a:rPr lang="en-IN" sz="2000" b="0" strike="noStrike" spc="-1" dirty="0" err="1">
                          <a:solidFill>
                            <a:srgbClr val="000000"/>
                          </a:solidFill>
                          <a:latin typeface="Rockwell"/>
                        </a:rPr>
                        <a:t>i</a:t>
                      </a:r>
                      <a:r>
                        <a:rPr lang="en-IN" sz="2000" b="0" strike="noStrike" spc="-1" dirty="0">
                          <a:solidFill>
                            <a:srgbClr val="000000"/>
                          </a:solidFill>
                          <a:latin typeface="Rockwell"/>
                        </a:rPr>
                        <a:t>)Priority is less than one</a:t>
                      </a:r>
                      <a:endParaRPr lang="en-IN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 dirty="0">
                          <a:solidFill>
                            <a:srgbClr val="000000"/>
                          </a:solidFill>
                          <a:latin typeface="Rockwell"/>
                        </a:rPr>
                        <a:t>(ii)Queue is empty</a:t>
                      </a:r>
                      <a:endParaRPr lang="en-IN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 dirty="0">
                          <a:solidFill>
                            <a:srgbClr val="000000"/>
                          </a:solidFill>
                          <a:latin typeface="Rockwell"/>
                        </a:rPr>
                        <a:t>(iii)Add before head node</a:t>
                      </a:r>
                      <a:endParaRPr lang="en-IN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 dirty="0">
                          <a:solidFill>
                            <a:srgbClr val="000000"/>
                          </a:solidFill>
                          <a:latin typeface="Rockwell"/>
                        </a:rPr>
                        <a:t>(iv)Add before a node</a:t>
                      </a:r>
                      <a:endParaRPr lang="en-IN" sz="2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0" strike="noStrike" spc="-1" dirty="0">
                          <a:solidFill>
                            <a:srgbClr val="000000"/>
                          </a:solidFill>
                          <a:latin typeface="Rockwell"/>
                        </a:rPr>
                        <a:t>(v)Add at last</a:t>
                      </a:r>
                      <a:endParaRPr lang="en-IN" sz="20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E00E8F-6BAA-A1A7-8DE9-334057102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83466"/>
              </p:ext>
            </p:extLst>
          </p:nvPr>
        </p:nvGraphicFramePr>
        <p:xfrm>
          <a:off x="203850" y="-4679377"/>
          <a:ext cx="3976380" cy="3244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6380">
                  <a:extLst>
                    <a:ext uri="{9D8B030D-6E8A-4147-A177-3AD203B41FA5}">
                      <a16:colId xmlns:a16="http://schemas.microsoft.com/office/drawing/2014/main" val="3330431020"/>
                    </a:ext>
                  </a:extLst>
                </a:gridCol>
              </a:tblGrid>
              <a:tr h="1622430">
                <a:tc>
                  <a:txBody>
                    <a:bodyPr/>
                    <a:lstStyle/>
                    <a:p>
                      <a:endParaRPr lang="en-IN" sz="1100" b="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07836"/>
                  </a:ext>
                </a:extLst>
              </a:tr>
              <a:tr h="1622430">
                <a:tc>
                  <a:txBody>
                    <a:bodyPr/>
                    <a:lstStyle/>
                    <a:p>
                      <a:endParaRPr lang="en-IN" sz="1100" b="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91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0B093B-A0FB-0F16-C903-53F9780E6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488682"/>
              </p:ext>
            </p:extLst>
          </p:nvPr>
        </p:nvGraphicFramePr>
        <p:xfrm>
          <a:off x="112143" y="1869230"/>
          <a:ext cx="4278701" cy="368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8701">
                  <a:extLst>
                    <a:ext uri="{9D8B030D-6E8A-4147-A177-3AD203B41FA5}">
                      <a16:colId xmlns:a16="http://schemas.microsoft.com/office/drawing/2014/main" val="363953662"/>
                    </a:ext>
                  </a:extLst>
                </a:gridCol>
              </a:tblGrid>
              <a:tr h="1871031">
                <a:tc>
                  <a:txBody>
                    <a:bodyPr/>
                    <a:lstStyle/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case 9: 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printf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(“enter list size”);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scanf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(“%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d”,&amp;n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);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priority_value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=(int*)malloc(n*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sizeof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(int));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data_value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=(int*)malloc(n*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sizeof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(int));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for(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i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=0;i&lt;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n;i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++)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{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   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printf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(“enter 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priority:data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”);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   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scanf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(“%d”,&amp;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priority_value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[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i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]);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   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scanf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(“%d”,&amp;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data_value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[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i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]);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   while(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priority_value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[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i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]&lt;1)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    {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          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printf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(“invalid priority enter priority again”);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          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scanf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(“%d”,&amp;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priority_value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[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i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]);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}</a:t>
                      </a:r>
                    </a:p>
                    <a:p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            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createlist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(</a:t>
                      </a:r>
                      <a:r>
                        <a:rPr lang="en-IN" sz="1100" b="0" dirty="0" err="1">
                          <a:latin typeface="Bookman old style" panose="02050604050505020204" pitchFamily="18" charset="0"/>
                        </a:rPr>
                        <a:t>priority_value,data_value,n</a:t>
                      </a:r>
                      <a:r>
                        <a:rPr lang="en-IN" sz="1100" b="0" dirty="0">
                          <a:latin typeface="Bookman old style" panose="02050604050505020204" pitchFamily="18" charset="0"/>
                        </a:rPr>
                        <a:t>);break;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40725"/>
                  </a:ext>
                </a:extLst>
              </a:tr>
              <a:tr h="540952">
                <a:tc>
                  <a:txBody>
                    <a:bodyPr/>
                    <a:lstStyle/>
                    <a:p>
                      <a:endParaRPr lang="en-IN" sz="1100" b="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86642"/>
                  </a:ext>
                </a:extLst>
              </a:tr>
              <a:tr h="540952">
                <a:tc>
                  <a:txBody>
                    <a:bodyPr/>
                    <a:lstStyle/>
                    <a:p>
                      <a:endParaRPr lang="en-IN" sz="1100" b="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424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0EF4-39AD-692D-2B76-A30D1B9B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5501"/>
            <a:ext cx="10058400" cy="1079863"/>
          </a:xfrm>
        </p:spPr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output</a:t>
            </a:r>
            <a:endParaRPr lang="en-IN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F29298-EA41-3C80-44E3-7E6ADBDD5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58893"/>
              </p:ext>
            </p:extLst>
          </p:nvPr>
        </p:nvGraphicFramePr>
        <p:xfrm>
          <a:off x="2405916" y="964734"/>
          <a:ext cx="8141896" cy="1257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92">
                  <a:extLst>
                    <a:ext uri="{9D8B030D-6E8A-4147-A177-3AD203B41FA5}">
                      <a16:colId xmlns:a16="http://schemas.microsoft.com/office/drawing/2014/main" val="464282804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387016845"/>
                    </a:ext>
                  </a:extLst>
                </a:gridCol>
                <a:gridCol w="897241">
                  <a:extLst>
                    <a:ext uri="{9D8B030D-6E8A-4147-A177-3AD203B41FA5}">
                      <a16:colId xmlns:a16="http://schemas.microsoft.com/office/drawing/2014/main" val="2685267735"/>
                    </a:ext>
                  </a:extLst>
                </a:gridCol>
                <a:gridCol w="1017737">
                  <a:extLst>
                    <a:ext uri="{9D8B030D-6E8A-4147-A177-3AD203B41FA5}">
                      <a16:colId xmlns:a16="http://schemas.microsoft.com/office/drawing/2014/main" val="2799687960"/>
                    </a:ext>
                  </a:extLst>
                </a:gridCol>
                <a:gridCol w="1017737">
                  <a:extLst>
                    <a:ext uri="{9D8B030D-6E8A-4147-A177-3AD203B41FA5}">
                      <a16:colId xmlns:a16="http://schemas.microsoft.com/office/drawing/2014/main" val="855033192"/>
                    </a:ext>
                  </a:extLst>
                </a:gridCol>
                <a:gridCol w="1017737">
                  <a:extLst>
                    <a:ext uri="{9D8B030D-6E8A-4147-A177-3AD203B41FA5}">
                      <a16:colId xmlns:a16="http://schemas.microsoft.com/office/drawing/2014/main" val="422702890"/>
                    </a:ext>
                  </a:extLst>
                </a:gridCol>
                <a:gridCol w="1017737">
                  <a:extLst>
                    <a:ext uri="{9D8B030D-6E8A-4147-A177-3AD203B41FA5}">
                      <a16:colId xmlns:a16="http://schemas.microsoft.com/office/drawing/2014/main" val="1717494867"/>
                    </a:ext>
                  </a:extLst>
                </a:gridCol>
                <a:gridCol w="1017737">
                  <a:extLst>
                    <a:ext uri="{9D8B030D-6E8A-4147-A177-3AD203B41FA5}">
                      <a16:colId xmlns:a16="http://schemas.microsoft.com/office/drawing/2014/main" val="3945180905"/>
                    </a:ext>
                  </a:extLst>
                </a:gridCol>
              </a:tblGrid>
              <a:tr h="4190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3787"/>
                  </a:ext>
                </a:extLst>
              </a:tr>
              <a:tr h="419014"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60239"/>
                  </a:ext>
                </a:extLst>
              </a:tr>
              <a:tr h="419014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1516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C4D2208-3BB2-3412-2B44-2F091455E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6136"/>
              </p:ext>
            </p:extLst>
          </p:nvPr>
        </p:nvGraphicFramePr>
        <p:xfrm>
          <a:off x="1378540" y="4467758"/>
          <a:ext cx="1723238" cy="29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68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297651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27152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3446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294480"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0X200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ED49B068-93A3-ECB0-8EFD-E7AE29783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59043"/>
              </p:ext>
            </p:extLst>
          </p:nvPr>
        </p:nvGraphicFramePr>
        <p:xfrm>
          <a:off x="7719190" y="5813624"/>
          <a:ext cx="2085310" cy="29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64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54491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755625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294480">
                <a:tc>
                  <a:txBody>
                    <a:bodyPr/>
                    <a:lstStyle/>
                    <a:p>
                      <a:r>
                        <a:rPr lang="en-US" sz="1200" dirty="0"/>
                        <a:t>0X600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0X400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3A68B64A-11B9-55A7-301A-00F0DD519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13767"/>
              </p:ext>
            </p:extLst>
          </p:nvPr>
        </p:nvGraphicFramePr>
        <p:xfrm>
          <a:off x="3707934" y="4467758"/>
          <a:ext cx="1895190" cy="29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49818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294480">
                <a:tc>
                  <a:txBody>
                    <a:bodyPr/>
                    <a:lstStyle/>
                    <a:p>
                      <a:r>
                        <a:rPr lang="en-US" sz="1200" dirty="0"/>
                        <a:t>0X100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9D95B688-E17C-9923-0CC9-344B1F8C4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69632"/>
              </p:ext>
            </p:extLst>
          </p:nvPr>
        </p:nvGraphicFramePr>
        <p:xfrm>
          <a:off x="6476864" y="4431825"/>
          <a:ext cx="1895190" cy="31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49818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319315">
                <a:tc>
                  <a:txBody>
                    <a:bodyPr/>
                    <a:lstStyle/>
                    <a:p>
                      <a:r>
                        <a:rPr lang="en-US" sz="1200" dirty="0"/>
                        <a:t>0X200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0X400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897E233E-C249-47BE-507F-091E92D20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70008"/>
              </p:ext>
            </p:extLst>
          </p:nvPr>
        </p:nvGraphicFramePr>
        <p:xfrm>
          <a:off x="9353649" y="4431824"/>
          <a:ext cx="1895190" cy="31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49818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319315">
                <a:tc>
                  <a:txBody>
                    <a:bodyPr/>
                    <a:lstStyle/>
                    <a:p>
                      <a:r>
                        <a:rPr lang="en-US" sz="1200" dirty="0"/>
                        <a:t>0X300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0X500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458AD2DD-C464-FE70-058E-17B55DBD3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45450"/>
              </p:ext>
            </p:extLst>
          </p:nvPr>
        </p:nvGraphicFramePr>
        <p:xfrm>
          <a:off x="4869309" y="5863988"/>
          <a:ext cx="1895190" cy="31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49818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319315">
                <a:tc>
                  <a:txBody>
                    <a:bodyPr/>
                    <a:lstStyle/>
                    <a:p>
                      <a:r>
                        <a:rPr lang="en-US" sz="1200" dirty="0"/>
                        <a:t>0X700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0X500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169F37A4-797F-8D3E-1CB8-79D897829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328380"/>
              </p:ext>
            </p:extLst>
          </p:nvPr>
        </p:nvGraphicFramePr>
        <p:xfrm>
          <a:off x="1638728" y="5904448"/>
          <a:ext cx="1895190" cy="31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49818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319315"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9C024468-97C6-5FF8-7559-0DCC21B6A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43935"/>
              </p:ext>
            </p:extLst>
          </p:nvPr>
        </p:nvGraphicFramePr>
        <p:xfrm>
          <a:off x="617774" y="3791325"/>
          <a:ext cx="904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148">
                  <a:extLst>
                    <a:ext uri="{9D8B030D-6E8A-4147-A177-3AD203B41FA5}">
                      <a16:colId xmlns:a16="http://schemas.microsoft.com/office/drawing/2014/main" val="288467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93812"/>
                  </a:ext>
                </a:extLst>
              </a:tr>
            </a:tbl>
          </a:graphicData>
        </a:graphic>
      </p:graphicFrame>
      <p:sp>
        <p:nvSpPr>
          <p:cNvPr id="22" name="Arrow: Down 21">
            <a:extLst>
              <a:ext uri="{FF2B5EF4-FFF2-40B4-BE49-F238E27FC236}">
                <a16:creationId xmlns:a16="http://schemas.microsoft.com/office/drawing/2014/main" id="{3D32D1C1-9C31-F960-E7A0-1D148165BE8D}"/>
              </a:ext>
            </a:extLst>
          </p:cNvPr>
          <p:cNvSpPr/>
          <p:nvPr/>
        </p:nvSpPr>
        <p:spPr>
          <a:xfrm>
            <a:off x="5183930" y="2340931"/>
            <a:ext cx="729842" cy="7981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59DEABBF-32E6-8BEB-DCBC-C7BC3009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30698"/>
              </p:ext>
            </p:extLst>
          </p:nvPr>
        </p:nvGraphicFramePr>
        <p:xfrm>
          <a:off x="680382" y="3404274"/>
          <a:ext cx="78622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224">
                  <a:extLst>
                    <a:ext uri="{9D8B030D-6E8A-4147-A177-3AD203B41FA5}">
                      <a16:colId xmlns:a16="http://schemas.microsoft.com/office/drawing/2014/main" val="1234847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23754"/>
                  </a:ext>
                </a:extLst>
              </a:tr>
            </a:tbl>
          </a:graphicData>
        </a:graphic>
      </p:graphicFrame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B12097BD-B114-2D56-25E7-9F5BD4BE3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21800"/>
              </p:ext>
            </p:extLst>
          </p:nvPr>
        </p:nvGraphicFramePr>
        <p:xfrm>
          <a:off x="2882725" y="6215766"/>
          <a:ext cx="651193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193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0X700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37" name="Table 32">
            <a:extLst>
              <a:ext uri="{FF2B5EF4-FFF2-40B4-BE49-F238E27FC236}">
                <a16:creationId xmlns:a16="http://schemas.microsoft.com/office/drawing/2014/main" id="{9912A376-4D5A-2BCC-8950-89427989A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80743"/>
              </p:ext>
            </p:extLst>
          </p:nvPr>
        </p:nvGraphicFramePr>
        <p:xfrm>
          <a:off x="9260523" y="4850669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0X400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38" name="Table 32">
            <a:extLst>
              <a:ext uri="{FF2B5EF4-FFF2-40B4-BE49-F238E27FC236}">
                <a16:creationId xmlns:a16="http://schemas.microsoft.com/office/drawing/2014/main" id="{2D0A296D-ADE3-2804-5B86-929D58FF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77249"/>
              </p:ext>
            </p:extLst>
          </p:nvPr>
        </p:nvGraphicFramePr>
        <p:xfrm>
          <a:off x="6368535" y="4821004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0X300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39" name="Table 32">
            <a:extLst>
              <a:ext uri="{FF2B5EF4-FFF2-40B4-BE49-F238E27FC236}">
                <a16:creationId xmlns:a16="http://schemas.microsoft.com/office/drawing/2014/main" id="{AF28FF91-319E-E8C4-EF96-61DA0B853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7175"/>
              </p:ext>
            </p:extLst>
          </p:nvPr>
        </p:nvGraphicFramePr>
        <p:xfrm>
          <a:off x="3616031" y="4821004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0X200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40" name="Table 32">
            <a:extLst>
              <a:ext uri="{FF2B5EF4-FFF2-40B4-BE49-F238E27FC236}">
                <a16:creationId xmlns:a16="http://schemas.microsoft.com/office/drawing/2014/main" id="{97AEA4F4-381C-4C1F-A852-B69EF98A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15641"/>
              </p:ext>
            </p:extLst>
          </p:nvPr>
        </p:nvGraphicFramePr>
        <p:xfrm>
          <a:off x="1219811" y="4795530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0X100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41" name="Table 32">
            <a:extLst>
              <a:ext uri="{FF2B5EF4-FFF2-40B4-BE49-F238E27FC236}">
                <a16:creationId xmlns:a16="http://schemas.microsoft.com/office/drawing/2014/main" id="{814E7402-4F72-B667-CAC7-ACA95603B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29275"/>
              </p:ext>
            </p:extLst>
          </p:nvPr>
        </p:nvGraphicFramePr>
        <p:xfrm>
          <a:off x="9260523" y="6068102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0X500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42" name="Table 32">
            <a:extLst>
              <a:ext uri="{FF2B5EF4-FFF2-40B4-BE49-F238E27FC236}">
                <a16:creationId xmlns:a16="http://schemas.microsoft.com/office/drawing/2014/main" id="{EC17F999-9DE9-3C1B-9821-DB0F1672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46244"/>
              </p:ext>
            </p:extLst>
          </p:nvPr>
        </p:nvGraphicFramePr>
        <p:xfrm>
          <a:off x="5991160" y="6175531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0X600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86189889-4E30-F05C-3AB7-031466DB80CF}"/>
              </a:ext>
            </a:extLst>
          </p:cNvPr>
          <p:cNvSpPr/>
          <p:nvPr/>
        </p:nvSpPr>
        <p:spPr>
          <a:xfrm>
            <a:off x="2785145" y="3984771"/>
            <a:ext cx="1112187" cy="44705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F172938F-5353-1D65-CF56-3FFEF8FB61C1}"/>
              </a:ext>
            </a:extLst>
          </p:cNvPr>
          <p:cNvSpPr/>
          <p:nvPr/>
        </p:nvSpPr>
        <p:spPr>
          <a:xfrm>
            <a:off x="5301842" y="3968022"/>
            <a:ext cx="1437316" cy="44705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C3F384AC-62AF-9023-72A8-F4DD76DE65D2}"/>
              </a:ext>
            </a:extLst>
          </p:cNvPr>
          <p:cNvSpPr/>
          <p:nvPr/>
        </p:nvSpPr>
        <p:spPr>
          <a:xfrm>
            <a:off x="8156015" y="3885241"/>
            <a:ext cx="1558435" cy="447053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C1F0CE11-5D57-B54C-6FA0-04F660DA49A1}"/>
              </a:ext>
            </a:extLst>
          </p:cNvPr>
          <p:cNvSpPr/>
          <p:nvPr/>
        </p:nvSpPr>
        <p:spPr>
          <a:xfrm>
            <a:off x="3101777" y="5443930"/>
            <a:ext cx="3106075" cy="375205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1FD76892-84AF-BAB1-6025-326BCCA99448}"/>
              </a:ext>
            </a:extLst>
          </p:cNvPr>
          <p:cNvSpPr/>
          <p:nvPr/>
        </p:nvSpPr>
        <p:spPr>
          <a:xfrm>
            <a:off x="6330955" y="5291555"/>
            <a:ext cx="3194007" cy="51430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FE84D160-B5D4-7177-4E77-36990BBE61F5}"/>
              </a:ext>
            </a:extLst>
          </p:cNvPr>
          <p:cNvSpPr/>
          <p:nvPr/>
        </p:nvSpPr>
        <p:spPr>
          <a:xfrm flipH="1">
            <a:off x="4577258" y="4783783"/>
            <a:ext cx="1943187" cy="388046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20AACCE5-BDDF-FFC0-F9C5-2544AC13A823}"/>
              </a:ext>
            </a:extLst>
          </p:cNvPr>
          <p:cNvSpPr/>
          <p:nvPr/>
        </p:nvSpPr>
        <p:spPr>
          <a:xfrm flipH="1">
            <a:off x="6860656" y="4751131"/>
            <a:ext cx="2511268" cy="362571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06D894A2-3D0D-DB46-FB3D-C29E5F1B0CCF}"/>
              </a:ext>
            </a:extLst>
          </p:cNvPr>
          <p:cNvSpPr/>
          <p:nvPr/>
        </p:nvSpPr>
        <p:spPr>
          <a:xfrm flipH="1">
            <a:off x="3414599" y="6256962"/>
            <a:ext cx="1635572" cy="447053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E10FEECD-DBCB-3711-015B-0CC8D5DFDEA0}"/>
              </a:ext>
            </a:extLst>
          </p:cNvPr>
          <p:cNvSpPr/>
          <p:nvPr/>
        </p:nvSpPr>
        <p:spPr>
          <a:xfrm flipV="1">
            <a:off x="864167" y="4247083"/>
            <a:ext cx="411362" cy="60358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0C1D277A-E505-7B73-8A9C-F2E631720922}"/>
              </a:ext>
            </a:extLst>
          </p:cNvPr>
          <p:cNvSpPr/>
          <p:nvPr/>
        </p:nvSpPr>
        <p:spPr>
          <a:xfrm flipH="1">
            <a:off x="6685271" y="6186418"/>
            <a:ext cx="1478376" cy="488511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36824090-DE02-B7EE-E808-1FE8FEBD0C32}"/>
              </a:ext>
            </a:extLst>
          </p:cNvPr>
          <p:cNvSpPr/>
          <p:nvPr/>
        </p:nvSpPr>
        <p:spPr>
          <a:xfrm flipH="1">
            <a:off x="1943144" y="4877176"/>
            <a:ext cx="1764790" cy="447053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Arrow: Curved Up 35">
            <a:extLst>
              <a:ext uri="{FF2B5EF4-FFF2-40B4-BE49-F238E27FC236}">
                <a16:creationId xmlns:a16="http://schemas.microsoft.com/office/drawing/2014/main" id="{EE919E8C-46A0-B07F-00CC-E3636E534438}"/>
              </a:ext>
            </a:extLst>
          </p:cNvPr>
          <p:cNvSpPr/>
          <p:nvPr/>
        </p:nvSpPr>
        <p:spPr>
          <a:xfrm rot="19140897" flipH="1">
            <a:off x="9759200" y="5323912"/>
            <a:ext cx="2213962" cy="963897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B462296-FE3B-A04D-D0C4-916AC1230433}"/>
              </a:ext>
            </a:extLst>
          </p:cNvPr>
          <p:cNvSpPr/>
          <p:nvPr/>
        </p:nvSpPr>
        <p:spPr>
          <a:xfrm rot="10800000">
            <a:off x="9308399" y="5130952"/>
            <a:ext cx="469577" cy="45252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03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5159-0838-D791-F61B-DAE21D4A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SORTINGS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C57C-511A-734D-ABAC-3E706F37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Sorting is nothing but arranging the data in a particular order within that priority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Types of sorting: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1.Selection sorting.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2.Bubble sorting.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3.Merge sorting.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4.Heap sort.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5.Quick sort.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6.Inseretion sort.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8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66980" y="100604"/>
            <a:ext cx="10058040" cy="1080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5400" b="0" strike="noStrike" cap="all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 sorting code</a:t>
            </a:r>
            <a:endParaRPr lang="en-US" sz="54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94283" y="1239327"/>
            <a:ext cx="8036653" cy="462233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void </a:t>
            </a:r>
            <a:r>
              <a:rPr lang="en-IN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selection</a:t>
            </a:r>
            <a:r>
              <a:rPr lang="en-IN" b="0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_sort</a:t>
            </a: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{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struct node *p,*q,*t;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if(head==NULL)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{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</a:t>
            </a:r>
            <a:r>
              <a:rPr lang="en-IN" b="0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printf</a:t>
            </a: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(“queue is empty”);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return ;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}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for(</a:t>
            </a:r>
            <a:r>
              <a:rPr lang="en-IN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p=</a:t>
            </a:r>
            <a:r>
              <a:rPr lang="en-IN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head</a:t>
            </a:r>
            <a:r>
              <a:rPr lang="en-IN" b="0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;</a:t>
            </a:r>
            <a:r>
              <a:rPr lang="en-IN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</a:t>
            </a: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-&gt;next!=</a:t>
            </a:r>
            <a:r>
              <a:rPr lang="en-IN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en-IN" b="0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;</a:t>
            </a:r>
            <a:r>
              <a:rPr lang="en-IN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</a:t>
            </a:r>
            <a:r>
              <a:rPr lang="en-IN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=p-&gt;next</a:t>
            </a: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{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for(q=p-&gt;next;((</a:t>
            </a:r>
            <a:r>
              <a:rPr lang="en-IN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q</a:t>
            </a: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!=</a:t>
            </a:r>
            <a:r>
              <a:rPr lang="en-IN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NULL)&amp;&amp;(</a:t>
            </a: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p-&gt;priority==q-&gt;priority)</a:t>
            </a:r>
            <a:r>
              <a:rPr lang="en-IN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;q=q-&gt;next)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{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if(p-&gt;data&gt;q-&gt;data)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{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if(p!=head)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	 p-&gt;</a:t>
            </a:r>
            <a:r>
              <a:rPr lang="en-IN" b="0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prev</a:t>
            </a: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-&gt;next=q; 	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else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	head=q;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if(q-&gt;next!=NULL)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	q-&gt;next-&gt;</a:t>
            </a:r>
            <a:r>
              <a:rPr lang="en-IN" b="0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prev</a:t>
            </a:r>
            <a:r>
              <a:rPr lang="en-IN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=p;</a:t>
            </a: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7FAAE-FFF1-9EE1-2EE1-280B98C6751D}"/>
              </a:ext>
            </a:extLst>
          </p:cNvPr>
          <p:cNvSpPr txBox="1"/>
          <p:nvPr/>
        </p:nvSpPr>
        <p:spPr>
          <a:xfrm>
            <a:off x="6644080" y="1197382"/>
            <a:ext cx="5282967" cy="557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     if(p-&gt;next==q)</a:t>
            </a:r>
            <a:endParaRPr lang="en-US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     {</a:t>
            </a: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			</a:t>
            </a: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p-&gt;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prev</a:t>
            </a: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=q;</a:t>
            </a:r>
            <a:endParaRPr lang="en-US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                	q-&gt;next=p;</a:t>
            </a: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		</a:t>
            </a: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      else{</a:t>
            </a:r>
            <a:endParaRPr lang="en-US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               p-&gt;next-&gt;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prev</a:t>
            </a: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=q;</a:t>
            </a:r>
            <a:endParaRPr lang="en-US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               q-&gt;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prev</a:t>
            </a: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-&gt;next=p;</a:t>
            </a: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		</a:t>
            </a: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                  t=p-&gt;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prev</a:t>
            </a: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                  p-&gt;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prev</a:t>
            </a: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=q-&gt;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prev</a:t>
            </a: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;</a:t>
            </a:r>
            <a:endParaRPr lang="en-US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                  q-&gt;</a:t>
            </a:r>
            <a:r>
              <a:rPr lang="en-IN" sz="1800" b="0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prev</a:t>
            </a: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=t;</a:t>
            </a:r>
            <a:endParaRPr lang="en-US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                  t=p-&gt;next;</a:t>
            </a:r>
            <a:endParaRPr lang="en-US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                 p-&gt;next=q-&gt;next;</a:t>
            </a:r>
            <a:endParaRPr lang="en-US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                 q-&gt;next=t;</a:t>
            </a: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				t=p;</a:t>
            </a: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				p=q;</a:t>
            </a: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pc="-1">
                <a:solidFill>
                  <a:srgbClr val="000000"/>
                </a:solidFill>
                <a:latin typeface="Bookman old style" panose="02050604050505020204" pitchFamily="18" charset="0"/>
              </a:rPr>
              <a:t>								q=t;</a:t>
            </a:r>
            <a:endParaRPr lang="en-IN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		</a:t>
            </a: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	}</a:t>
            </a:r>
            <a:endParaRPr lang="en-US" sz="1800" b="0" strike="noStrike" spc="-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		}</a:t>
            </a:r>
          </a:p>
          <a:p>
            <a:pPr algn="just">
              <a:lnSpc>
                <a:spcPct val="90000"/>
              </a:lnSpc>
              <a:tabLst>
                <a:tab pos="0" algn="l"/>
              </a:tabLst>
            </a:pPr>
            <a:r>
              <a:rPr lang="en-IN" sz="1800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0EF4-39AD-692D-2B76-A30D1B9B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2265"/>
            <a:ext cx="10058400" cy="6911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output</a:t>
            </a:r>
            <a:endParaRPr lang="en-IN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C4D2208-3BB2-3412-2B44-2F091455E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18992"/>
              </p:ext>
            </p:extLst>
          </p:nvPr>
        </p:nvGraphicFramePr>
        <p:xfrm>
          <a:off x="1336217" y="4115191"/>
          <a:ext cx="1723238" cy="29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68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297651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27152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3446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294480"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0X200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ED49B068-93A3-ECB0-8EFD-E7AE29783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74306"/>
              </p:ext>
            </p:extLst>
          </p:nvPr>
        </p:nvGraphicFramePr>
        <p:xfrm>
          <a:off x="7910844" y="5607959"/>
          <a:ext cx="2085310" cy="29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64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54491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755625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294480">
                <a:tc>
                  <a:txBody>
                    <a:bodyPr/>
                    <a:lstStyle/>
                    <a:p>
                      <a:r>
                        <a:rPr lang="en-US" sz="1200" dirty="0"/>
                        <a:t>0X600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0X500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3A68B64A-11B9-55A7-301A-00F0DD519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22178"/>
              </p:ext>
            </p:extLst>
          </p:nvPr>
        </p:nvGraphicFramePr>
        <p:xfrm>
          <a:off x="3770548" y="4065839"/>
          <a:ext cx="1895190" cy="29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49818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294480">
                <a:tc>
                  <a:txBody>
                    <a:bodyPr/>
                    <a:lstStyle/>
                    <a:p>
                      <a:r>
                        <a:rPr lang="en-US" sz="1200" dirty="0"/>
                        <a:t>0X300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0X100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9D95B688-E17C-9923-0CC9-344B1F8C4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13262"/>
              </p:ext>
            </p:extLst>
          </p:nvPr>
        </p:nvGraphicFramePr>
        <p:xfrm>
          <a:off x="6511135" y="4103331"/>
          <a:ext cx="1948902" cy="31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319315">
                <a:tc>
                  <a:txBody>
                    <a:bodyPr/>
                    <a:lstStyle/>
                    <a:p>
                      <a:r>
                        <a:rPr lang="en-US" sz="1200" dirty="0"/>
                        <a:t>0X200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0X500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897E233E-C249-47BE-507F-091E92D20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97360"/>
              </p:ext>
            </p:extLst>
          </p:nvPr>
        </p:nvGraphicFramePr>
        <p:xfrm>
          <a:off x="9366362" y="4130453"/>
          <a:ext cx="1948902" cy="31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319315">
                <a:tc>
                  <a:txBody>
                    <a:bodyPr/>
                    <a:lstStyle/>
                    <a:p>
                      <a:r>
                        <a:rPr lang="en-US" sz="1200" dirty="0"/>
                        <a:t>0X100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0X400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458AD2DD-C464-FE70-058E-17B55DBD3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50498"/>
              </p:ext>
            </p:extLst>
          </p:nvPr>
        </p:nvGraphicFramePr>
        <p:xfrm>
          <a:off x="4718143" y="5571695"/>
          <a:ext cx="1948902" cy="31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319315">
                <a:tc>
                  <a:txBody>
                    <a:bodyPr/>
                    <a:lstStyle/>
                    <a:p>
                      <a:r>
                        <a:rPr lang="en-US" sz="1200" dirty="0"/>
                        <a:t>0X700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0X400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169F37A4-797F-8D3E-1CB8-79D897829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28008"/>
              </p:ext>
            </p:extLst>
          </p:nvPr>
        </p:nvGraphicFramePr>
        <p:xfrm>
          <a:off x="1525442" y="5581504"/>
          <a:ext cx="1895190" cy="31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49818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319315"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9C024468-97C6-5FF8-7559-0DCC21B6A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8878"/>
              </p:ext>
            </p:extLst>
          </p:nvPr>
        </p:nvGraphicFramePr>
        <p:xfrm>
          <a:off x="314146" y="3752769"/>
          <a:ext cx="9041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148">
                  <a:extLst>
                    <a:ext uri="{9D8B030D-6E8A-4147-A177-3AD203B41FA5}">
                      <a16:colId xmlns:a16="http://schemas.microsoft.com/office/drawing/2014/main" val="288467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0X300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93812"/>
                  </a:ext>
                </a:extLst>
              </a:tr>
            </a:tbl>
          </a:graphicData>
        </a:graphic>
      </p:graphicFrame>
      <p:sp>
        <p:nvSpPr>
          <p:cNvPr id="22" name="Arrow: Down 21">
            <a:extLst>
              <a:ext uri="{FF2B5EF4-FFF2-40B4-BE49-F238E27FC236}">
                <a16:creationId xmlns:a16="http://schemas.microsoft.com/office/drawing/2014/main" id="{3D32D1C1-9C31-F960-E7A0-1D148165BE8D}"/>
              </a:ext>
            </a:extLst>
          </p:cNvPr>
          <p:cNvSpPr/>
          <p:nvPr/>
        </p:nvSpPr>
        <p:spPr>
          <a:xfrm>
            <a:off x="4931912" y="3253388"/>
            <a:ext cx="593016" cy="583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59DEABBF-32E6-8BEB-DCBC-C7BC3009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76312"/>
              </p:ext>
            </p:extLst>
          </p:nvPr>
        </p:nvGraphicFramePr>
        <p:xfrm>
          <a:off x="432070" y="3414548"/>
          <a:ext cx="78622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224">
                  <a:extLst>
                    <a:ext uri="{9D8B030D-6E8A-4147-A177-3AD203B41FA5}">
                      <a16:colId xmlns:a16="http://schemas.microsoft.com/office/drawing/2014/main" val="1234847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23754"/>
                  </a:ext>
                </a:extLst>
              </a:tr>
            </a:tbl>
          </a:graphicData>
        </a:graphic>
      </p:graphicFrame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B12097BD-B114-2D56-25E7-9F5BD4BE3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38065"/>
              </p:ext>
            </p:extLst>
          </p:nvPr>
        </p:nvGraphicFramePr>
        <p:xfrm>
          <a:off x="2706937" y="5967553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0X700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37" name="Table 32">
            <a:extLst>
              <a:ext uri="{FF2B5EF4-FFF2-40B4-BE49-F238E27FC236}">
                <a16:creationId xmlns:a16="http://schemas.microsoft.com/office/drawing/2014/main" id="{9912A376-4D5A-2BCC-8950-89427989A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26312"/>
              </p:ext>
            </p:extLst>
          </p:nvPr>
        </p:nvGraphicFramePr>
        <p:xfrm>
          <a:off x="9397222" y="4464059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0X500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38" name="Table 32">
            <a:extLst>
              <a:ext uri="{FF2B5EF4-FFF2-40B4-BE49-F238E27FC236}">
                <a16:creationId xmlns:a16="http://schemas.microsoft.com/office/drawing/2014/main" id="{2D0A296D-ADE3-2804-5B86-929D58FF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12671"/>
              </p:ext>
            </p:extLst>
          </p:nvPr>
        </p:nvGraphicFramePr>
        <p:xfrm>
          <a:off x="6445122" y="4552515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0X100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39" name="Table 32">
            <a:extLst>
              <a:ext uri="{FF2B5EF4-FFF2-40B4-BE49-F238E27FC236}">
                <a16:creationId xmlns:a16="http://schemas.microsoft.com/office/drawing/2014/main" id="{AF28FF91-319E-E8C4-EF96-61DA0B853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29958"/>
              </p:ext>
            </p:extLst>
          </p:nvPr>
        </p:nvGraphicFramePr>
        <p:xfrm>
          <a:off x="3726722" y="4503621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0X200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40" name="Table 32">
            <a:extLst>
              <a:ext uri="{FF2B5EF4-FFF2-40B4-BE49-F238E27FC236}">
                <a16:creationId xmlns:a16="http://schemas.microsoft.com/office/drawing/2014/main" id="{97AEA4F4-381C-4C1F-A852-B69EF98A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93919"/>
              </p:ext>
            </p:extLst>
          </p:nvPr>
        </p:nvGraphicFramePr>
        <p:xfrm>
          <a:off x="1186532" y="4432958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0X300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42" name="Table 32">
            <a:extLst>
              <a:ext uri="{FF2B5EF4-FFF2-40B4-BE49-F238E27FC236}">
                <a16:creationId xmlns:a16="http://schemas.microsoft.com/office/drawing/2014/main" id="{EC17F999-9DE9-3C1B-9821-DB0F1672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24492"/>
              </p:ext>
            </p:extLst>
          </p:nvPr>
        </p:nvGraphicFramePr>
        <p:xfrm>
          <a:off x="5942378" y="5947985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0X600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5" name="Table 31">
            <a:extLst>
              <a:ext uri="{FF2B5EF4-FFF2-40B4-BE49-F238E27FC236}">
                <a16:creationId xmlns:a16="http://schemas.microsoft.com/office/drawing/2014/main" id="{238A31E3-FC70-B6DB-2D50-98BAB18F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07005"/>
              </p:ext>
            </p:extLst>
          </p:nvPr>
        </p:nvGraphicFramePr>
        <p:xfrm>
          <a:off x="277528" y="542314"/>
          <a:ext cx="78622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224">
                  <a:extLst>
                    <a:ext uri="{9D8B030D-6E8A-4147-A177-3AD203B41FA5}">
                      <a16:colId xmlns:a16="http://schemas.microsoft.com/office/drawing/2014/main" val="1234847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23754"/>
                  </a:ext>
                </a:extLst>
              </a:tr>
            </a:tbl>
          </a:graphicData>
        </a:graphic>
      </p:graphicFrame>
      <p:graphicFrame>
        <p:nvGraphicFramePr>
          <p:cNvPr id="6" name="Table 21">
            <a:extLst>
              <a:ext uri="{FF2B5EF4-FFF2-40B4-BE49-F238E27FC236}">
                <a16:creationId xmlns:a16="http://schemas.microsoft.com/office/drawing/2014/main" id="{D04A0862-B794-2149-8251-0D79C04E0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52706"/>
              </p:ext>
            </p:extLst>
          </p:nvPr>
        </p:nvGraphicFramePr>
        <p:xfrm>
          <a:off x="218566" y="927374"/>
          <a:ext cx="9041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148">
                  <a:extLst>
                    <a:ext uri="{9D8B030D-6E8A-4147-A177-3AD203B41FA5}">
                      <a16:colId xmlns:a16="http://schemas.microsoft.com/office/drawing/2014/main" val="2884671788"/>
                    </a:ext>
                  </a:extLst>
                </a:gridCol>
              </a:tblGrid>
              <a:tr h="297707">
                <a:tc>
                  <a:txBody>
                    <a:bodyPr/>
                    <a:lstStyle/>
                    <a:p>
                      <a:r>
                        <a:rPr lang="en-US" dirty="0"/>
                        <a:t>0X100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93812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46A5D20C-5FEC-DCE9-1926-CA23B4563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41276"/>
              </p:ext>
            </p:extLst>
          </p:nvPr>
        </p:nvGraphicFramePr>
        <p:xfrm>
          <a:off x="1469351" y="1319852"/>
          <a:ext cx="1723238" cy="29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68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297651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27152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3446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294480"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0X200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13" name="Table 32">
            <a:extLst>
              <a:ext uri="{FF2B5EF4-FFF2-40B4-BE49-F238E27FC236}">
                <a16:creationId xmlns:a16="http://schemas.microsoft.com/office/drawing/2014/main" id="{F72AC9E4-E05B-140C-A856-12F092E77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25086"/>
              </p:ext>
            </p:extLst>
          </p:nvPr>
        </p:nvGraphicFramePr>
        <p:xfrm>
          <a:off x="1357484" y="1637140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0X100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44628F4B-5B97-2AAE-8CEC-043732082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37801"/>
              </p:ext>
            </p:extLst>
          </p:nvPr>
        </p:nvGraphicFramePr>
        <p:xfrm>
          <a:off x="7225177" y="2675918"/>
          <a:ext cx="2052310" cy="29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664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54491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70530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755625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294480">
                <a:tc>
                  <a:txBody>
                    <a:bodyPr/>
                    <a:lstStyle/>
                    <a:p>
                      <a:r>
                        <a:rPr lang="en-US" sz="1200" dirty="0"/>
                        <a:t>0X600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0X400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23" name="Table 32">
            <a:extLst>
              <a:ext uri="{FF2B5EF4-FFF2-40B4-BE49-F238E27FC236}">
                <a16:creationId xmlns:a16="http://schemas.microsoft.com/office/drawing/2014/main" id="{9F69833F-A677-D9C2-BE53-9B7906AB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45053"/>
              </p:ext>
            </p:extLst>
          </p:nvPr>
        </p:nvGraphicFramePr>
        <p:xfrm>
          <a:off x="3156758" y="2964246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0X700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24" name="Table 8">
            <a:extLst>
              <a:ext uri="{FF2B5EF4-FFF2-40B4-BE49-F238E27FC236}">
                <a16:creationId xmlns:a16="http://schemas.microsoft.com/office/drawing/2014/main" id="{0CB14FEE-6485-EA8A-068C-5729ACFD4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35286"/>
              </p:ext>
            </p:extLst>
          </p:nvPr>
        </p:nvGraphicFramePr>
        <p:xfrm>
          <a:off x="3559784" y="1334278"/>
          <a:ext cx="1895190" cy="29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49818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294480">
                <a:tc>
                  <a:txBody>
                    <a:bodyPr/>
                    <a:lstStyle/>
                    <a:p>
                      <a:r>
                        <a:rPr lang="en-US" sz="1200" dirty="0"/>
                        <a:t>0X100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26" name="Table 32">
            <a:extLst>
              <a:ext uri="{FF2B5EF4-FFF2-40B4-BE49-F238E27FC236}">
                <a16:creationId xmlns:a16="http://schemas.microsoft.com/office/drawing/2014/main" id="{7BF7B0F5-1382-E312-EB77-8FF7F18B1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1992"/>
              </p:ext>
            </p:extLst>
          </p:nvPr>
        </p:nvGraphicFramePr>
        <p:xfrm>
          <a:off x="3611385" y="1640448"/>
          <a:ext cx="614048" cy="305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05319">
                <a:tc>
                  <a:txBody>
                    <a:bodyPr/>
                    <a:lstStyle/>
                    <a:p>
                      <a:r>
                        <a:rPr lang="en-US" sz="1200" dirty="0"/>
                        <a:t>0X200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27" name="Table 8">
            <a:extLst>
              <a:ext uri="{FF2B5EF4-FFF2-40B4-BE49-F238E27FC236}">
                <a16:creationId xmlns:a16="http://schemas.microsoft.com/office/drawing/2014/main" id="{7F1A4BD3-801A-D6BA-B53E-825B1BC27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27315"/>
              </p:ext>
            </p:extLst>
          </p:nvPr>
        </p:nvGraphicFramePr>
        <p:xfrm>
          <a:off x="5935446" y="1337476"/>
          <a:ext cx="2094274" cy="318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35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5464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303827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848630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318936">
                <a:tc>
                  <a:txBody>
                    <a:bodyPr/>
                    <a:lstStyle/>
                    <a:p>
                      <a:r>
                        <a:rPr lang="en-US" sz="1200" dirty="0"/>
                        <a:t>0X200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0X400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29" name="Table 32">
            <a:extLst>
              <a:ext uri="{FF2B5EF4-FFF2-40B4-BE49-F238E27FC236}">
                <a16:creationId xmlns:a16="http://schemas.microsoft.com/office/drawing/2014/main" id="{79CB5CFF-F9DA-5000-2B05-1FF54DD51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47924"/>
              </p:ext>
            </p:extLst>
          </p:nvPr>
        </p:nvGraphicFramePr>
        <p:xfrm>
          <a:off x="5907071" y="1691558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0X300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2FBAC3E3-C3D2-D86B-5410-E78520416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68792"/>
              </p:ext>
            </p:extLst>
          </p:nvPr>
        </p:nvGraphicFramePr>
        <p:xfrm>
          <a:off x="8649193" y="1297326"/>
          <a:ext cx="1895190" cy="31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49818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319315">
                <a:tc>
                  <a:txBody>
                    <a:bodyPr/>
                    <a:lstStyle/>
                    <a:p>
                      <a:r>
                        <a:rPr lang="en-US" sz="1200" dirty="0"/>
                        <a:t>0X300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0X500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36" name="Table 32">
            <a:extLst>
              <a:ext uri="{FF2B5EF4-FFF2-40B4-BE49-F238E27FC236}">
                <a16:creationId xmlns:a16="http://schemas.microsoft.com/office/drawing/2014/main" id="{2F3B2705-AA58-1394-75FC-F5F50096F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08591"/>
              </p:ext>
            </p:extLst>
          </p:nvPr>
        </p:nvGraphicFramePr>
        <p:xfrm>
          <a:off x="8739621" y="1637140"/>
          <a:ext cx="674517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517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0X400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43" name="Table 8">
            <a:extLst>
              <a:ext uri="{FF2B5EF4-FFF2-40B4-BE49-F238E27FC236}">
                <a16:creationId xmlns:a16="http://schemas.microsoft.com/office/drawing/2014/main" id="{0F3A3D0E-A60D-A076-2195-7128DE7A0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84146"/>
              </p:ext>
            </p:extLst>
          </p:nvPr>
        </p:nvGraphicFramePr>
        <p:xfrm>
          <a:off x="4632210" y="2681886"/>
          <a:ext cx="1895190" cy="31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49818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319315">
                <a:tc>
                  <a:txBody>
                    <a:bodyPr/>
                    <a:lstStyle/>
                    <a:p>
                      <a:r>
                        <a:rPr lang="en-US" sz="1200" dirty="0"/>
                        <a:t>0X700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0X500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51" name="Table 32">
            <a:extLst>
              <a:ext uri="{FF2B5EF4-FFF2-40B4-BE49-F238E27FC236}">
                <a16:creationId xmlns:a16="http://schemas.microsoft.com/office/drawing/2014/main" id="{01122F97-E864-F65C-282D-819FCCDD4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688930"/>
              </p:ext>
            </p:extLst>
          </p:nvPr>
        </p:nvGraphicFramePr>
        <p:xfrm>
          <a:off x="5794178" y="3010257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0X600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52" name="Table 8">
            <a:extLst>
              <a:ext uri="{FF2B5EF4-FFF2-40B4-BE49-F238E27FC236}">
                <a16:creationId xmlns:a16="http://schemas.microsoft.com/office/drawing/2014/main" id="{9B71D00F-AC17-DC89-C81E-72E870CB8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5458"/>
              </p:ext>
            </p:extLst>
          </p:nvPr>
        </p:nvGraphicFramePr>
        <p:xfrm>
          <a:off x="1909954" y="2656756"/>
          <a:ext cx="1895190" cy="319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43">
                  <a:extLst>
                    <a:ext uri="{9D8B030D-6E8A-4147-A177-3AD203B41FA5}">
                      <a16:colId xmlns:a16="http://schemas.microsoft.com/office/drawing/2014/main" val="4140808465"/>
                    </a:ext>
                  </a:extLst>
                </a:gridCol>
                <a:gridCol w="327352">
                  <a:extLst>
                    <a:ext uri="{9D8B030D-6E8A-4147-A177-3AD203B41FA5}">
                      <a16:colId xmlns:a16="http://schemas.microsoft.com/office/drawing/2014/main" val="1588368797"/>
                    </a:ext>
                  </a:extLst>
                </a:gridCol>
                <a:gridCol w="249818">
                  <a:extLst>
                    <a:ext uri="{9D8B030D-6E8A-4147-A177-3AD203B41FA5}">
                      <a16:colId xmlns:a16="http://schemas.microsoft.com/office/drawing/2014/main" val="1627237585"/>
                    </a:ext>
                  </a:extLst>
                </a:gridCol>
                <a:gridCol w="697777">
                  <a:extLst>
                    <a:ext uri="{9D8B030D-6E8A-4147-A177-3AD203B41FA5}">
                      <a16:colId xmlns:a16="http://schemas.microsoft.com/office/drawing/2014/main" val="2263331219"/>
                    </a:ext>
                  </a:extLst>
                </a:gridCol>
              </a:tblGrid>
              <a:tr h="319315"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0X600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1162"/>
                  </a:ext>
                </a:extLst>
              </a:tr>
            </a:tbl>
          </a:graphicData>
        </a:graphic>
      </p:graphicFrame>
      <p:graphicFrame>
        <p:nvGraphicFramePr>
          <p:cNvPr id="56" name="Table 32">
            <a:extLst>
              <a:ext uri="{FF2B5EF4-FFF2-40B4-BE49-F238E27FC236}">
                <a16:creationId xmlns:a16="http://schemas.microsoft.com/office/drawing/2014/main" id="{9F1D470D-73FB-86E3-64DB-06B89D8BD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39916"/>
              </p:ext>
            </p:extLst>
          </p:nvPr>
        </p:nvGraphicFramePr>
        <p:xfrm>
          <a:off x="9213821" y="5941332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0X400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graphicFrame>
        <p:nvGraphicFramePr>
          <p:cNvPr id="58" name="Table 32">
            <a:extLst>
              <a:ext uri="{FF2B5EF4-FFF2-40B4-BE49-F238E27FC236}">
                <a16:creationId xmlns:a16="http://schemas.microsoft.com/office/drawing/2014/main" id="{D2BDD8B6-9CE3-8913-F9EE-221DDCE53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02863"/>
              </p:ext>
            </p:extLst>
          </p:nvPr>
        </p:nvGraphicFramePr>
        <p:xfrm>
          <a:off x="8646475" y="3017851"/>
          <a:ext cx="614048" cy="362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8">
                  <a:extLst>
                    <a:ext uri="{9D8B030D-6E8A-4147-A177-3AD203B41FA5}">
                      <a16:colId xmlns:a16="http://schemas.microsoft.com/office/drawing/2014/main" val="3287922650"/>
                    </a:ext>
                  </a:extLst>
                </a:gridCol>
              </a:tblGrid>
              <a:tr h="362572">
                <a:tc>
                  <a:txBody>
                    <a:bodyPr/>
                    <a:lstStyle/>
                    <a:p>
                      <a:r>
                        <a:rPr lang="en-US" sz="1200" dirty="0"/>
                        <a:t>0X500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0328"/>
                  </a:ext>
                </a:extLst>
              </a:tr>
            </a:tbl>
          </a:graphicData>
        </a:graphic>
      </p:graphicFrame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E9C53DA-A6E3-D07B-8B0E-8B3646ADCB79}"/>
              </a:ext>
            </a:extLst>
          </p:cNvPr>
          <p:cNvSpPr/>
          <p:nvPr/>
        </p:nvSpPr>
        <p:spPr>
          <a:xfrm flipH="1">
            <a:off x="1800580" y="4432958"/>
            <a:ext cx="2052310" cy="447052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39844806-771E-D1DB-1F90-3F11209BDE3F}"/>
              </a:ext>
            </a:extLst>
          </p:cNvPr>
          <p:cNvSpPr/>
          <p:nvPr/>
        </p:nvSpPr>
        <p:spPr>
          <a:xfrm flipH="1">
            <a:off x="4179821" y="4450368"/>
            <a:ext cx="2405927" cy="447053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DE24621F-86A1-14CB-121F-1EF755DD8DEE}"/>
              </a:ext>
            </a:extLst>
          </p:cNvPr>
          <p:cNvSpPr/>
          <p:nvPr/>
        </p:nvSpPr>
        <p:spPr>
          <a:xfrm flipH="1">
            <a:off x="6911764" y="4494627"/>
            <a:ext cx="2601096" cy="484383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4E6DA635-35ED-BD09-EDD5-F5E103D075D1}"/>
              </a:ext>
            </a:extLst>
          </p:cNvPr>
          <p:cNvSpPr/>
          <p:nvPr/>
        </p:nvSpPr>
        <p:spPr>
          <a:xfrm flipH="1">
            <a:off x="3192589" y="5967553"/>
            <a:ext cx="1780993" cy="336351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59BC70D6-32E3-D248-4686-B500207B488A}"/>
              </a:ext>
            </a:extLst>
          </p:cNvPr>
          <p:cNvSpPr/>
          <p:nvPr/>
        </p:nvSpPr>
        <p:spPr>
          <a:xfrm flipH="1">
            <a:off x="6406945" y="5947985"/>
            <a:ext cx="1622949" cy="306799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57AB96F2-9415-B010-9DAE-6C6A0E297EE3}"/>
              </a:ext>
            </a:extLst>
          </p:cNvPr>
          <p:cNvSpPr/>
          <p:nvPr/>
        </p:nvSpPr>
        <p:spPr>
          <a:xfrm>
            <a:off x="2680051" y="3732101"/>
            <a:ext cx="1403945" cy="34008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7E19AA8D-6589-33E1-4BCE-3DF8C8CDF056}"/>
              </a:ext>
            </a:extLst>
          </p:cNvPr>
          <p:cNvSpPr/>
          <p:nvPr/>
        </p:nvSpPr>
        <p:spPr>
          <a:xfrm>
            <a:off x="5615178" y="3765570"/>
            <a:ext cx="1367405" cy="28708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EC419DAE-ECB9-E988-4486-EBBAC112870F}"/>
              </a:ext>
            </a:extLst>
          </p:cNvPr>
          <p:cNvSpPr/>
          <p:nvPr/>
        </p:nvSpPr>
        <p:spPr>
          <a:xfrm>
            <a:off x="8145455" y="3778701"/>
            <a:ext cx="1367405" cy="28708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Arrow: Curved Up 32">
            <a:extLst>
              <a:ext uri="{FF2B5EF4-FFF2-40B4-BE49-F238E27FC236}">
                <a16:creationId xmlns:a16="http://schemas.microsoft.com/office/drawing/2014/main" id="{8CB59BCB-5D91-9EE8-0475-461213BD29D3}"/>
              </a:ext>
            </a:extLst>
          </p:cNvPr>
          <p:cNvSpPr/>
          <p:nvPr/>
        </p:nvSpPr>
        <p:spPr>
          <a:xfrm rot="19140897" flipH="1">
            <a:off x="9316181" y="2264616"/>
            <a:ext cx="2213962" cy="963897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5FCF32F9-CD09-7E85-A2E5-424B93D84908}"/>
              </a:ext>
            </a:extLst>
          </p:cNvPr>
          <p:cNvSpPr/>
          <p:nvPr/>
        </p:nvSpPr>
        <p:spPr>
          <a:xfrm>
            <a:off x="3059455" y="5146293"/>
            <a:ext cx="3129895" cy="42075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Arrow: Curved Down 34">
            <a:extLst>
              <a:ext uri="{FF2B5EF4-FFF2-40B4-BE49-F238E27FC236}">
                <a16:creationId xmlns:a16="http://schemas.microsoft.com/office/drawing/2014/main" id="{1CACDAF4-F111-F31B-C2E7-574070B33A0B}"/>
              </a:ext>
            </a:extLst>
          </p:cNvPr>
          <p:cNvSpPr/>
          <p:nvPr/>
        </p:nvSpPr>
        <p:spPr>
          <a:xfrm>
            <a:off x="6382965" y="5115224"/>
            <a:ext cx="3129895" cy="42075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Arrow: Curved Down 40">
            <a:extLst>
              <a:ext uri="{FF2B5EF4-FFF2-40B4-BE49-F238E27FC236}">
                <a16:creationId xmlns:a16="http://schemas.microsoft.com/office/drawing/2014/main" id="{E9414013-00D1-A716-CAC0-A8A460424C8E}"/>
              </a:ext>
            </a:extLst>
          </p:cNvPr>
          <p:cNvSpPr/>
          <p:nvPr/>
        </p:nvSpPr>
        <p:spPr>
          <a:xfrm>
            <a:off x="6249402" y="2225568"/>
            <a:ext cx="2893455" cy="37084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Arrow: Curved Down 43">
            <a:extLst>
              <a:ext uri="{FF2B5EF4-FFF2-40B4-BE49-F238E27FC236}">
                <a16:creationId xmlns:a16="http://schemas.microsoft.com/office/drawing/2014/main" id="{31DDE621-5513-5FD1-49DB-BD82BEBB404E}"/>
              </a:ext>
            </a:extLst>
          </p:cNvPr>
          <p:cNvSpPr/>
          <p:nvPr/>
        </p:nvSpPr>
        <p:spPr>
          <a:xfrm>
            <a:off x="3320985" y="2245887"/>
            <a:ext cx="2775015" cy="352959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Arrow: Curved Up 44">
            <a:extLst>
              <a:ext uri="{FF2B5EF4-FFF2-40B4-BE49-F238E27FC236}">
                <a16:creationId xmlns:a16="http://schemas.microsoft.com/office/drawing/2014/main" id="{74510757-5C1A-9335-9ED8-32188DBFCD71}"/>
              </a:ext>
            </a:extLst>
          </p:cNvPr>
          <p:cNvSpPr/>
          <p:nvPr/>
        </p:nvSpPr>
        <p:spPr>
          <a:xfrm flipH="1">
            <a:off x="3657599" y="3051625"/>
            <a:ext cx="1221364" cy="377375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8A83A53A-2388-FB60-A03A-0A903DFDEF48}"/>
              </a:ext>
            </a:extLst>
          </p:cNvPr>
          <p:cNvSpPr/>
          <p:nvPr/>
        </p:nvSpPr>
        <p:spPr>
          <a:xfrm flipH="1">
            <a:off x="6403487" y="3103433"/>
            <a:ext cx="1221364" cy="377375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Arrow: Curved Up 46">
            <a:extLst>
              <a:ext uri="{FF2B5EF4-FFF2-40B4-BE49-F238E27FC236}">
                <a16:creationId xmlns:a16="http://schemas.microsoft.com/office/drawing/2014/main" id="{D22A7E70-2B15-72D7-DD9C-7F6E83963EB7}"/>
              </a:ext>
            </a:extLst>
          </p:cNvPr>
          <p:cNvSpPr/>
          <p:nvPr/>
        </p:nvSpPr>
        <p:spPr>
          <a:xfrm rot="19140897" flipH="1">
            <a:off x="10054616" y="5212243"/>
            <a:ext cx="2213962" cy="963897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8" name="Arrow: Curved Up 47">
            <a:extLst>
              <a:ext uri="{FF2B5EF4-FFF2-40B4-BE49-F238E27FC236}">
                <a16:creationId xmlns:a16="http://schemas.microsoft.com/office/drawing/2014/main" id="{4774CE71-9152-72EF-3389-BD447BC8A97B}"/>
              </a:ext>
            </a:extLst>
          </p:cNvPr>
          <p:cNvSpPr/>
          <p:nvPr/>
        </p:nvSpPr>
        <p:spPr>
          <a:xfrm flipH="1">
            <a:off x="1798432" y="1642211"/>
            <a:ext cx="1895191" cy="416863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Arrow: Curved Up 48">
            <a:extLst>
              <a:ext uri="{FF2B5EF4-FFF2-40B4-BE49-F238E27FC236}">
                <a16:creationId xmlns:a16="http://schemas.microsoft.com/office/drawing/2014/main" id="{FF8F04BD-573A-F063-7899-77663D849E54}"/>
              </a:ext>
            </a:extLst>
          </p:cNvPr>
          <p:cNvSpPr/>
          <p:nvPr/>
        </p:nvSpPr>
        <p:spPr>
          <a:xfrm flipH="1">
            <a:off x="6403486" y="1728393"/>
            <a:ext cx="2398368" cy="416863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7B0B5DD7-E21F-B2A9-3373-3F307E2AFE69}"/>
              </a:ext>
            </a:extLst>
          </p:cNvPr>
          <p:cNvSpPr/>
          <p:nvPr/>
        </p:nvSpPr>
        <p:spPr>
          <a:xfrm flipH="1">
            <a:off x="4091056" y="1704792"/>
            <a:ext cx="1866564" cy="397794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Arrow: Curved Down 52">
            <a:extLst>
              <a:ext uri="{FF2B5EF4-FFF2-40B4-BE49-F238E27FC236}">
                <a16:creationId xmlns:a16="http://schemas.microsoft.com/office/drawing/2014/main" id="{9CE2EEF4-63E0-0263-E7D1-A68DCBABCDB1}"/>
              </a:ext>
            </a:extLst>
          </p:cNvPr>
          <p:cNvSpPr/>
          <p:nvPr/>
        </p:nvSpPr>
        <p:spPr>
          <a:xfrm>
            <a:off x="2746027" y="940212"/>
            <a:ext cx="1403945" cy="34008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" name="Arrow: Curved Down 53">
            <a:extLst>
              <a:ext uri="{FF2B5EF4-FFF2-40B4-BE49-F238E27FC236}">
                <a16:creationId xmlns:a16="http://schemas.microsoft.com/office/drawing/2014/main" id="{BA28F22C-8458-A88E-9CCC-78627DCE31BB}"/>
              </a:ext>
            </a:extLst>
          </p:cNvPr>
          <p:cNvSpPr/>
          <p:nvPr/>
        </p:nvSpPr>
        <p:spPr>
          <a:xfrm>
            <a:off x="5013422" y="957366"/>
            <a:ext cx="1403945" cy="34008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Arrow: Curved Down 54">
            <a:extLst>
              <a:ext uri="{FF2B5EF4-FFF2-40B4-BE49-F238E27FC236}">
                <a16:creationId xmlns:a16="http://schemas.microsoft.com/office/drawing/2014/main" id="{C57B4CD6-9EAB-9F3A-BE5C-4CA3D3AB63CB}"/>
              </a:ext>
            </a:extLst>
          </p:cNvPr>
          <p:cNvSpPr/>
          <p:nvPr/>
        </p:nvSpPr>
        <p:spPr>
          <a:xfrm>
            <a:off x="7602670" y="968173"/>
            <a:ext cx="1403945" cy="34008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CF340440-13BE-6D9C-1DEC-93C2099D1132}"/>
              </a:ext>
            </a:extLst>
          </p:cNvPr>
          <p:cNvSpPr/>
          <p:nvPr/>
        </p:nvSpPr>
        <p:spPr>
          <a:xfrm flipV="1">
            <a:off x="386528" y="4160037"/>
            <a:ext cx="786224" cy="60358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Arrow: Bent 58">
            <a:extLst>
              <a:ext uri="{FF2B5EF4-FFF2-40B4-BE49-F238E27FC236}">
                <a16:creationId xmlns:a16="http://schemas.microsoft.com/office/drawing/2014/main" id="{B80513B2-A40C-B7E0-E03D-89F1420B6740}"/>
              </a:ext>
            </a:extLst>
          </p:cNvPr>
          <p:cNvSpPr/>
          <p:nvPr/>
        </p:nvSpPr>
        <p:spPr>
          <a:xfrm flipV="1">
            <a:off x="478397" y="1306460"/>
            <a:ext cx="786224" cy="603586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A0732108-4B0E-6AD4-4AFB-C9324DFBF69F}"/>
              </a:ext>
            </a:extLst>
          </p:cNvPr>
          <p:cNvSpPr/>
          <p:nvPr/>
        </p:nvSpPr>
        <p:spPr>
          <a:xfrm rot="10800000">
            <a:off x="8842089" y="1872378"/>
            <a:ext cx="469577" cy="45252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8EEB2F5E-E033-4A9C-16A4-187DA4B18A10}"/>
              </a:ext>
            </a:extLst>
          </p:cNvPr>
          <p:cNvSpPr/>
          <p:nvPr/>
        </p:nvSpPr>
        <p:spPr>
          <a:xfrm rot="10800000">
            <a:off x="9423573" y="4873073"/>
            <a:ext cx="469577" cy="6465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18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842</TotalTime>
  <Words>1360</Words>
  <Application>Microsoft Office PowerPoint</Application>
  <PresentationFormat>Widescreen</PresentationFormat>
  <Paragraphs>294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Priority queue</vt:lpstr>
      <vt:lpstr>contents</vt:lpstr>
      <vt:lpstr>Introduction</vt:lpstr>
      <vt:lpstr>implementation</vt:lpstr>
      <vt:lpstr>PowerPoint Presentation</vt:lpstr>
      <vt:lpstr>output</vt:lpstr>
      <vt:lpstr>SORTINGS</vt:lpstr>
      <vt:lpstr>PowerPoint Presentation</vt:lpstr>
      <vt:lpstr>output</vt:lpstr>
      <vt:lpstr>PowerPoint Presentation</vt:lpstr>
      <vt:lpstr>applications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</dc:title>
  <dc:creator>188w1a02b2 R.Naga Ajay Babu</dc:creator>
  <cp:lastModifiedBy>188w1a02b2 R.Naga Ajay Babu</cp:lastModifiedBy>
  <cp:revision>15</cp:revision>
  <dcterms:created xsi:type="dcterms:W3CDTF">2023-01-01T07:12:16Z</dcterms:created>
  <dcterms:modified xsi:type="dcterms:W3CDTF">2023-02-02T15:59:20Z</dcterms:modified>
</cp:coreProperties>
</file>