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82" r:id="rId3"/>
    <p:sldId id="257" r:id="rId4"/>
    <p:sldId id="259" r:id="rId5"/>
    <p:sldId id="260" r:id="rId6"/>
    <p:sldId id="261" r:id="rId7"/>
    <p:sldId id="280" r:id="rId8"/>
    <p:sldId id="267" r:id="rId9"/>
    <p:sldId id="263" r:id="rId10"/>
    <p:sldId id="262" r:id="rId11"/>
    <p:sldId id="278" r:id="rId12"/>
    <p:sldId id="265" r:id="rId13"/>
    <p:sldId id="268" r:id="rId14"/>
    <p:sldId id="269" r:id="rId15"/>
    <p:sldId id="281" r:id="rId16"/>
    <p:sldId id="283" r:id="rId17"/>
    <p:sldId id="273" r:id="rId18"/>
    <p:sldId id="274" r:id="rId19"/>
    <p:sldId id="28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B227D-C8DA-482E-BC48-577D56BDA865}" v="1347" dt="2023-01-01T12:48:16.027"/>
    <p1510:client id="{25E6A312-10CE-4ABC-A0E6-4827C9170C6C}" v="126" dt="2022-12-29T08:10:52.290"/>
    <p1510:client id="{3789EC44-109C-61E1-61DA-32CEB2A5C9A2}" v="3617" dt="2022-12-31T10:31:09.049"/>
    <p1510:client id="{51DEC9D6-1F1C-4F25-B0CF-B0875F899DFD}" v="2767" dt="2023-01-01T16:28:07.405"/>
    <p1510:client id="{82F8A79E-4CFC-4CC6-B00C-71AFA5786815}" v="292" dt="2023-01-02T04:23:41.013"/>
    <p1510:client id="{A7C1B776-8217-CB54-E2AE-F683FC04B433}" v="237" dt="2023-01-02T04:56:25.084"/>
    <p1510:client id="{C80DDB11-E86A-9F41-253F-0F6C4FBBBDB7}" v="277" dt="2022-12-30T08:56:06.290"/>
    <p1510:client id="{D189F41D-530E-F970-3C96-8CA3888003B0}" v="290" dt="2023-01-02T05:29:10.746"/>
    <p1510:client id="{D3BD9A2B-C320-FD04-DC76-E0FBF23887AC}" v="2" dt="2023-01-01T12:49:57.508"/>
    <p1510:client id="{F7A9D355-7533-4B8B-5A7A-51FDD1A97938}" v="26" dt="2022-12-30T10:19:33.454"/>
    <p1510:client id="{F91CE341-8A8E-7237-4629-23993F372553}" v="491" dt="2022-12-30T10:33:29.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January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7681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January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1988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January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265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January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99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January 1,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240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January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20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January 1,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403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January 1,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383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January 1,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0270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January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211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January 1,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2670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January 1,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206000909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BE18C31E-4970-445B-8708-68FBB86D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C03E49-9410-44F8-BAE9-E96A49282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FB02789F-D14D-7AD2-0936-940782DEECAA}"/>
              </a:ext>
            </a:extLst>
          </p:cNvPr>
          <p:cNvPicPr>
            <a:picLocks noChangeAspect="1"/>
          </p:cNvPicPr>
          <p:nvPr/>
        </p:nvPicPr>
        <p:blipFill rotWithShape="1">
          <a:blip r:embed="rId2"/>
          <a:srcRect t="10532" r="7" b="7"/>
          <a:stretch/>
        </p:blipFill>
        <p:spPr>
          <a:xfrm>
            <a:off x="691214" y="10"/>
            <a:ext cx="11500787" cy="6857990"/>
          </a:xfrm>
          <a:custGeom>
            <a:avLst/>
            <a:gdLst/>
            <a:ahLst/>
            <a:cxnLst/>
            <a:rect l="l" t="t" r="r" b="b"/>
            <a:pathLst>
              <a:path w="11500787" h="6858000">
                <a:moveTo>
                  <a:pt x="629759" y="0"/>
                </a:moveTo>
                <a:lnTo>
                  <a:pt x="11500787" y="0"/>
                </a:lnTo>
                <a:lnTo>
                  <a:pt x="11500787" y="6858000"/>
                </a:lnTo>
                <a:lnTo>
                  <a:pt x="1473110" y="6858000"/>
                </a:lnTo>
                <a:lnTo>
                  <a:pt x="1372441" y="6756044"/>
                </a:lnTo>
                <a:cubicBezTo>
                  <a:pt x="1183996" y="6557083"/>
                  <a:pt x="1029169" y="6351056"/>
                  <a:pt x="916189" y="6137525"/>
                </a:cubicBezTo>
                <a:cubicBezTo>
                  <a:pt x="395786" y="5516721"/>
                  <a:pt x="178511" y="4501496"/>
                  <a:pt x="57412" y="3264987"/>
                </a:cubicBezTo>
                <a:cubicBezTo>
                  <a:pt x="-63688" y="2028479"/>
                  <a:pt x="3282" y="1268334"/>
                  <a:pt x="291807" y="604484"/>
                </a:cubicBezTo>
                <a:cubicBezTo>
                  <a:pt x="402742" y="406058"/>
                  <a:pt x="492877" y="244837"/>
                  <a:pt x="566111" y="113845"/>
                </a:cubicBezTo>
                <a:close/>
              </a:path>
            </a:pathLst>
          </a:custGeom>
        </p:spPr>
      </p:pic>
      <p:sp>
        <p:nvSpPr>
          <p:cNvPr id="13" name="Freeform: Shape 12">
            <a:extLst>
              <a:ext uri="{FF2B5EF4-FFF2-40B4-BE49-F238E27FC236}">
                <a16:creationId xmlns:a16="http://schemas.microsoft.com/office/drawing/2014/main" id="{76F1CA90-84C9-4052-98FA-85AB762EA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53239"/>
            <a:ext cx="1945626" cy="2940332"/>
          </a:xfrm>
          <a:custGeom>
            <a:avLst/>
            <a:gdLst>
              <a:gd name="connsiteX0" fmla="*/ 513846 w 1945626"/>
              <a:gd name="connsiteY0" fmla="*/ 379 h 2940332"/>
              <a:gd name="connsiteX1" fmla="*/ 598835 w 1945626"/>
              <a:gd name="connsiteY1" fmla="*/ 16329 h 2940332"/>
              <a:gd name="connsiteX2" fmla="*/ 660162 w 1945626"/>
              <a:gd name="connsiteY2" fmla="*/ 33387 h 2940332"/>
              <a:gd name="connsiteX3" fmla="*/ 747566 w 1945626"/>
              <a:gd name="connsiteY3" fmla="*/ 71368 h 2940332"/>
              <a:gd name="connsiteX4" fmla="*/ 836103 w 1945626"/>
              <a:gd name="connsiteY4" fmla="*/ 228136 h 2940332"/>
              <a:gd name="connsiteX5" fmla="*/ 934638 w 1945626"/>
              <a:gd name="connsiteY5" fmla="*/ 692980 h 2940332"/>
              <a:gd name="connsiteX6" fmla="*/ 934173 w 1945626"/>
              <a:gd name="connsiteY6" fmla="*/ 1014093 h 2940332"/>
              <a:gd name="connsiteX7" fmla="*/ 1158868 w 1945626"/>
              <a:gd name="connsiteY7" fmla="*/ 894326 h 2940332"/>
              <a:gd name="connsiteX8" fmla="*/ 1454063 w 1945626"/>
              <a:gd name="connsiteY8" fmla="*/ 766829 h 2940332"/>
              <a:gd name="connsiteX9" fmla="*/ 1653815 w 1945626"/>
              <a:gd name="connsiteY9" fmla="*/ 744926 h 2940332"/>
              <a:gd name="connsiteX10" fmla="*/ 1779046 w 1945626"/>
              <a:gd name="connsiteY10" fmla="*/ 802542 h 2940332"/>
              <a:gd name="connsiteX11" fmla="*/ 1902834 w 1945626"/>
              <a:gd name="connsiteY11" fmla="*/ 955446 h 2940332"/>
              <a:gd name="connsiteX12" fmla="*/ 1889331 w 1945626"/>
              <a:gd name="connsiteY12" fmla="*/ 1266097 h 2940332"/>
              <a:gd name="connsiteX13" fmla="*/ 1746887 w 1945626"/>
              <a:gd name="connsiteY13" fmla="*/ 1376846 h 2940332"/>
              <a:gd name="connsiteX14" fmla="*/ 1245343 w 1945626"/>
              <a:gd name="connsiteY14" fmla="*/ 1574533 h 2940332"/>
              <a:gd name="connsiteX15" fmla="*/ 1538786 w 1945626"/>
              <a:gd name="connsiteY15" fmla="*/ 1756399 h 2940332"/>
              <a:gd name="connsiteX16" fmla="*/ 1603978 w 1945626"/>
              <a:gd name="connsiteY16" fmla="*/ 1808707 h 2940332"/>
              <a:gd name="connsiteX17" fmla="*/ 1654843 w 1945626"/>
              <a:gd name="connsiteY17" fmla="*/ 1838803 h 2940332"/>
              <a:gd name="connsiteX18" fmla="*/ 1808573 w 1945626"/>
              <a:gd name="connsiteY18" fmla="*/ 2047880 h 2940332"/>
              <a:gd name="connsiteX19" fmla="*/ 1733898 w 1945626"/>
              <a:gd name="connsiteY19" fmla="*/ 2234436 h 2940332"/>
              <a:gd name="connsiteX20" fmla="*/ 1671127 w 1945626"/>
              <a:gd name="connsiteY20" fmla="*/ 2312666 h 2940332"/>
              <a:gd name="connsiteX21" fmla="*/ 1526107 w 1945626"/>
              <a:gd name="connsiteY21" fmla="*/ 2399914 h 2940332"/>
              <a:gd name="connsiteX22" fmla="*/ 1308164 w 1945626"/>
              <a:gd name="connsiteY22" fmla="*/ 2364355 h 2940332"/>
              <a:gd name="connsiteX23" fmla="*/ 873875 w 1945626"/>
              <a:gd name="connsiteY23" fmla="*/ 2090912 h 2940332"/>
              <a:gd name="connsiteX24" fmla="*/ 913969 w 1945626"/>
              <a:gd name="connsiteY24" fmla="*/ 2348122 h 2940332"/>
              <a:gd name="connsiteX25" fmla="*/ 904331 w 1945626"/>
              <a:gd name="connsiteY25" fmla="*/ 2694023 h 2940332"/>
              <a:gd name="connsiteX26" fmla="*/ 838829 w 1945626"/>
              <a:gd name="connsiteY26" fmla="*/ 2855791 h 2940332"/>
              <a:gd name="connsiteX27" fmla="*/ 610270 w 1945626"/>
              <a:gd name="connsiteY27" fmla="*/ 2940308 h 2940332"/>
              <a:gd name="connsiteX28" fmla="*/ 338884 w 1945626"/>
              <a:gd name="connsiteY28" fmla="*/ 2851153 h 2940332"/>
              <a:gd name="connsiteX29" fmla="*/ 264673 w 1945626"/>
              <a:gd name="connsiteY29" fmla="*/ 2716596 h 2940332"/>
              <a:gd name="connsiteX30" fmla="*/ 213448 w 1945626"/>
              <a:gd name="connsiteY30" fmla="*/ 2032524 h 2940332"/>
              <a:gd name="connsiteX31" fmla="*/ 28368 w 1945626"/>
              <a:gd name="connsiteY31" fmla="*/ 2162811 h 2940332"/>
              <a:gd name="connsiteX32" fmla="*/ 0 w 1945626"/>
              <a:gd name="connsiteY32" fmla="*/ 2182781 h 2940332"/>
              <a:gd name="connsiteX33" fmla="*/ 0 w 1945626"/>
              <a:gd name="connsiteY33" fmla="*/ 756775 h 2940332"/>
              <a:gd name="connsiteX34" fmla="*/ 65864 w 1945626"/>
              <a:gd name="connsiteY34" fmla="*/ 801963 h 2940332"/>
              <a:gd name="connsiteX35" fmla="*/ 362440 w 1945626"/>
              <a:gd name="connsiteY35" fmla="*/ 1005436 h 2940332"/>
              <a:gd name="connsiteX36" fmla="*/ 273233 w 1945626"/>
              <a:gd name="connsiteY36" fmla="*/ 408766 h 2940332"/>
              <a:gd name="connsiteX37" fmla="*/ 308948 w 1945626"/>
              <a:gd name="connsiteY37" fmla="*/ 83788 h 2940332"/>
              <a:gd name="connsiteX38" fmla="*/ 431757 w 1945626"/>
              <a:gd name="connsiteY38" fmla="*/ 10866 h 2940332"/>
              <a:gd name="connsiteX39" fmla="*/ 513846 w 1945626"/>
              <a:gd name="connsiteY39" fmla="*/ 379 h 294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45626" h="2940332">
                <a:moveTo>
                  <a:pt x="513846" y="379"/>
                </a:moveTo>
                <a:cubicBezTo>
                  <a:pt x="540767" y="1886"/>
                  <a:pt x="568171" y="7800"/>
                  <a:pt x="598835" y="16329"/>
                </a:cubicBezTo>
                <a:cubicBezTo>
                  <a:pt x="610584" y="15040"/>
                  <a:pt x="635373" y="24214"/>
                  <a:pt x="660162" y="33387"/>
                </a:cubicBezTo>
                <a:cubicBezTo>
                  <a:pt x="696700" y="41271"/>
                  <a:pt x="733239" y="49157"/>
                  <a:pt x="747566" y="71368"/>
                </a:cubicBezTo>
                <a:cubicBezTo>
                  <a:pt x="785393" y="91002"/>
                  <a:pt x="815335" y="147175"/>
                  <a:pt x="836103" y="228136"/>
                </a:cubicBezTo>
                <a:cubicBezTo>
                  <a:pt x="867334" y="296059"/>
                  <a:pt x="897121" y="459270"/>
                  <a:pt x="934638" y="692980"/>
                </a:cubicBezTo>
                <a:cubicBezTo>
                  <a:pt x="961848" y="832691"/>
                  <a:pt x="932885" y="1002343"/>
                  <a:pt x="934173" y="1014093"/>
                </a:cubicBezTo>
                <a:cubicBezTo>
                  <a:pt x="968135" y="998478"/>
                  <a:pt x="1080483" y="938594"/>
                  <a:pt x="1158868" y="894326"/>
                </a:cubicBezTo>
                <a:cubicBezTo>
                  <a:pt x="1194119" y="890461"/>
                  <a:pt x="1305177" y="818827"/>
                  <a:pt x="1454063" y="766829"/>
                </a:cubicBezTo>
                <a:cubicBezTo>
                  <a:pt x="1591200" y="716118"/>
                  <a:pt x="1559814" y="755233"/>
                  <a:pt x="1653815" y="744926"/>
                </a:cubicBezTo>
                <a:cubicBezTo>
                  <a:pt x="1689065" y="741061"/>
                  <a:pt x="1726892" y="760696"/>
                  <a:pt x="1779046" y="802542"/>
                </a:cubicBezTo>
                <a:cubicBezTo>
                  <a:pt x="1842950" y="843100"/>
                  <a:pt x="1872892" y="899273"/>
                  <a:pt x="1902834" y="955446"/>
                </a:cubicBezTo>
                <a:cubicBezTo>
                  <a:pt x="1961429" y="1056041"/>
                  <a:pt x="1962563" y="1174829"/>
                  <a:pt x="1889331" y="1266097"/>
                </a:cubicBezTo>
                <a:cubicBezTo>
                  <a:pt x="1857946" y="1305212"/>
                  <a:pt x="1813522" y="1333866"/>
                  <a:pt x="1746887" y="1376846"/>
                </a:cubicBezTo>
                <a:cubicBezTo>
                  <a:pt x="1458288" y="1456055"/>
                  <a:pt x="1471326" y="1466516"/>
                  <a:pt x="1245343" y="1574533"/>
                </a:cubicBezTo>
                <a:cubicBezTo>
                  <a:pt x="1538786" y="1756399"/>
                  <a:pt x="1538786" y="1756399"/>
                  <a:pt x="1538786" y="1756399"/>
                </a:cubicBezTo>
                <a:cubicBezTo>
                  <a:pt x="1553112" y="1778611"/>
                  <a:pt x="1579189" y="1799534"/>
                  <a:pt x="1603978" y="1808707"/>
                </a:cubicBezTo>
                <a:cubicBezTo>
                  <a:pt x="1617016" y="1819169"/>
                  <a:pt x="1641805" y="1828342"/>
                  <a:pt x="1654843" y="1838803"/>
                </a:cubicBezTo>
                <a:cubicBezTo>
                  <a:pt x="1759151" y="1922496"/>
                  <a:pt x="1802131" y="1989130"/>
                  <a:pt x="1808573" y="2047880"/>
                </a:cubicBezTo>
                <a:cubicBezTo>
                  <a:pt x="1803265" y="2107918"/>
                  <a:pt x="1786207" y="2169244"/>
                  <a:pt x="1733898" y="2234436"/>
                </a:cubicBezTo>
                <a:cubicBezTo>
                  <a:pt x="1722148" y="2235724"/>
                  <a:pt x="1712974" y="2260512"/>
                  <a:pt x="1671127" y="2312666"/>
                </a:cubicBezTo>
                <a:cubicBezTo>
                  <a:pt x="1639742" y="2351780"/>
                  <a:pt x="1595319" y="2380434"/>
                  <a:pt x="1526107" y="2399914"/>
                </a:cubicBezTo>
                <a:cubicBezTo>
                  <a:pt x="1456895" y="2419394"/>
                  <a:pt x="1383817" y="2403625"/>
                  <a:pt x="1308164" y="2364355"/>
                </a:cubicBezTo>
                <a:cubicBezTo>
                  <a:pt x="873875" y="2090912"/>
                  <a:pt x="873875" y="2090912"/>
                  <a:pt x="873875" y="2090912"/>
                </a:cubicBezTo>
                <a:cubicBezTo>
                  <a:pt x="898509" y="2207123"/>
                  <a:pt x="897220" y="2195373"/>
                  <a:pt x="913969" y="2348122"/>
                </a:cubicBezTo>
                <a:cubicBezTo>
                  <a:pt x="920256" y="2513909"/>
                  <a:pt x="921390" y="2632697"/>
                  <a:pt x="904331" y="2694023"/>
                </a:cubicBezTo>
                <a:cubicBezTo>
                  <a:pt x="888561" y="2767100"/>
                  <a:pt x="870214" y="2816676"/>
                  <a:pt x="838829" y="2855791"/>
                </a:cubicBezTo>
                <a:cubicBezTo>
                  <a:pt x="798271" y="2919694"/>
                  <a:pt x="717309" y="2940463"/>
                  <a:pt x="610270" y="2940308"/>
                </a:cubicBezTo>
                <a:cubicBezTo>
                  <a:pt x="491480" y="2941442"/>
                  <a:pt x="404076" y="2903461"/>
                  <a:pt x="338884" y="2851153"/>
                </a:cubicBezTo>
                <a:cubicBezTo>
                  <a:pt x="286730" y="2809307"/>
                  <a:pt x="271115" y="2775346"/>
                  <a:pt x="264673" y="2716596"/>
                </a:cubicBezTo>
                <a:cubicBezTo>
                  <a:pt x="213448" y="2032524"/>
                  <a:pt x="213448" y="2032524"/>
                  <a:pt x="213448" y="2032524"/>
                </a:cubicBezTo>
                <a:cubicBezTo>
                  <a:pt x="133414" y="2088864"/>
                  <a:pt x="73388" y="2131120"/>
                  <a:pt x="28368" y="2162811"/>
                </a:cubicBezTo>
                <a:lnTo>
                  <a:pt x="0" y="2182781"/>
                </a:lnTo>
                <a:lnTo>
                  <a:pt x="0" y="756775"/>
                </a:lnTo>
                <a:lnTo>
                  <a:pt x="65864" y="801963"/>
                </a:lnTo>
                <a:cubicBezTo>
                  <a:pt x="362440" y="1005436"/>
                  <a:pt x="362440" y="1005436"/>
                  <a:pt x="362440" y="1005436"/>
                </a:cubicBezTo>
                <a:cubicBezTo>
                  <a:pt x="273233" y="408766"/>
                  <a:pt x="273233" y="408766"/>
                  <a:pt x="273233" y="408766"/>
                </a:cubicBezTo>
                <a:cubicBezTo>
                  <a:pt x="234272" y="270344"/>
                  <a:pt x="246177" y="162018"/>
                  <a:pt x="308948" y="83788"/>
                </a:cubicBezTo>
                <a:cubicBezTo>
                  <a:pt x="340333" y="44673"/>
                  <a:pt x="384756" y="16020"/>
                  <a:pt x="431757" y="10866"/>
                </a:cubicBezTo>
                <a:cubicBezTo>
                  <a:pt x="460488" y="1770"/>
                  <a:pt x="486925" y="-1129"/>
                  <a:pt x="513846" y="379"/>
                </a:cubicBezTo>
                <a:close/>
              </a:path>
            </a:pathLst>
          </a:cu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57BD60C-1421-A07F-00A3-BF27C22C98BE}"/>
              </a:ext>
            </a:extLst>
          </p:cNvPr>
          <p:cNvSpPr txBox="1"/>
          <p:nvPr/>
        </p:nvSpPr>
        <p:spPr>
          <a:xfrm>
            <a:off x="1571256" y="1380920"/>
            <a:ext cx="76073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i="1">
                <a:latin typeface="Mystical Woods Rough Script"/>
                <a:cs typeface="Courier New"/>
              </a:rPr>
              <a:t>Structures &amp; Unions</a:t>
            </a:r>
          </a:p>
        </p:txBody>
      </p:sp>
      <p:sp>
        <p:nvSpPr>
          <p:cNvPr id="6" name="TextBox 5">
            <a:extLst>
              <a:ext uri="{FF2B5EF4-FFF2-40B4-BE49-F238E27FC236}">
                <a16:creationId xmlns:a16="http://schemas.microsoft.com/office/drawing/2014/main" id="{18B19A22-23CE-0458-3593-3E54579D63D4}"/>
              </a:ext>
            </a:extLst>
          </p:cNvPr>
          <p:cNvSpPr txBox="1"/>
          <p:nvPr/>
        </p:nvSpPr>
        <p:spPr>
          <a:xfrm>
            <a:off x="9887773" y="5196535"/>
            <a:ext cx="4917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 Presentation by</a:t>
            </a:r>
            <a:endParaRPr lang="en-US"/>
          </a:p>
          <a:p>
            <a:r>
              <a:rPr lang="en-US" b="1"/>
              <a:t>        </a:t>
            </a:r>
            <a:r>
              <a:rPr lang="en-US" b="1" err="1"/>
              <a:t>M.Surya</a:t>
            </a:r>
            <a:r>
              <a:rPr lang="en-US" b="1"/>
              <a:t> </a:t>
            </a:r>
            <a:r>
              <a:rPr lang="en-US" b="1" err="1"/>
              <a:t>sankar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9743-923B-515A-76CB-19E5CB754CE1}"/>
              </a:ext>
            </a:extLst>
          </p:cNvPr>
          <p:cNvSpPr>
            <a:spLocks noGrp="1"/>
          </p:cNvSpPr>
          <p:nvPr>
            <p:ph type="title"/>
          </p:nvPr>
        </p:nvSpPr>
        <p:spPr>
          <a:xfrm>
            <a:off x="352109" y="226547"/>
            <a:ext cx="6803137" cy="307748"/>
          </a:xfrm>
        </p:spPr>
        <p:txBody>
          <a:bodyPr>
            <a:normAutofit fontScale="90000"/>
          </a:bodyPr>
          <a:lstStyle/>
          <a:p>
            <a:r>
              <a:rPr lang="en-US"/>
              <a:t>Structure pointer</a:t>
            </a:r>
          </a:p>
        </p:txBody>
      </p:sp>
      <p:sp>
        <p:nvSpPr>
          <p:cNvPr id="5" name="TextBox 4">
            <a:extLst>
              <a:ext uri="{FF2B5EF4-FFF2-40B4-BE49-F238E27FC236}">
                <a16:creationId xmlns:a16="http://schemas.microsoft.com/office/drawing/2014/main" id="{77C01E4D-AAE6-9485-A5CB-4EBE610B9512}"/>
              </a:ext>
            </a:extLst>
          </p:cNvPr>
          <p:cNvSpPr txBox="1"/>
          <p:nvPr/>
        </p:nvSpPr>
        <p:spPr>
          <a:xfrm>
            <a:off x="638175" y="5800725"/>
            <a:ext cx="10915650" cy="8002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rgbClr val="FFFF00"/>
                </a:solidFill>
                <a:latin typeface="Rockwell Nova Light"/>
              </a:rPr>
              <a:t>Key points:</a:t>
            </a:r>
            <a:r>
              <a:rPr lang="en-US" sz="1400">
                <a:latin typeface="Rockwell Nova Light"/>
              </a:rPr>
              <a:t>​</a:t>
            </a:r>
          </a:p>
          <a:p>
            <a:r>
              <a:rPr lang="en-US" sz="1400">
                <a:latin typeface="Rockwell Nova Light"/>
              </a:rPr>
              <a:t>&gt;arrow operator and dot operator has same precedence and associativity is also from left to right.</a:t>
            </a:r>
          </a:p>
          <a:p>
            <a:endParaRPr lang="en-GB">
              <a:latin typeface="Rockwell Nova Light"/>
            </a:endParaRPr>
          </a:p>
        </p:txBody>
      </p:sp>
      <p:sp>
        <p:nvSpPr>
          <p:cNvPr id="6" name="TextBox 5">
            <a:extLst>
              <a:ext uri="{FF2B5EF4-FFF2-40B4-BE49-F238E27FC236}">
                <a16:creationId xmlns:a16="http://schemas.microsoft.com/office/drawing/2014/main" id="{6DF8384F-1CF5-FDEC-B72D-E0CD59354331}"/>
              </a:ext>
            </a:extLst>
          </p:cNvPr>
          <p:cNvSpPr txBox="1"/>
          <p:nvPr/>
        </p:nvSpPr>
        <p:spPr>
          <a:xfrm>
            <a:off x="797441" y="1154074"/>
            <a:ext cx="41134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latin typeface="Rockwell Nova Light"/>
              </a:rPr>
              <a:t>#include&lt;stdio.h&gt;</a:t>
            </a:r>
          </a:p>
          <a:p>
            <a:r>
              <a:rPr lang="en-GB" sz="1400">
                <a:latin typeface="Rockwell Nova Light"/>
              </a:rPr>
              <a:t>struct student</a:t>
            </a:r>
          </a:p>
          <a:p>
            <a:r>
              <a:rPr lang="en-GB" sz="1400">
                <a:latin typeface="Rockwell Nova Light"/>
              </a:rPr>
              <a:t>{</a:t>
            </a:r>
          </a:p>
          <a:p>
            <a:r>
              <a:rPr lang="en-GB" sz="1400">
                <a:latin typeface="Rockwell Nova Light"/>
              </a:rPr>
              <a:t>char name[20];</a:t>
            </a:r>
          </a:p>
          <a:p>
            <a:r>
              <a:rPr lang="en-GB" sz="1400">
                <a:latin typeface="Rockwell Nova Light"/>
              </a:rPr>
              <a:t>int </a:t>
            </a:r>
            <a:r>
              <a:rPr lang="en-GB" sz="1400" err="1">
                <a:latin typeface="Rockwell Nova Light"/>
              </a:rPr>
              <a:t>rollno</a:t>
            </a:r>
            <a:r>
              <a:rPr lang="en-GB" sz="1400">
                <a:latin typeface="Rockwell Nova Light"/>
              </a:rPr>
              <a:t>;</a:t>
            </a:r>
          </a:p>
          <a:p>
            <a:r>
              <a:rPr lang="en-GB" sz="1400">
                <a:latin typeface="Rockwell Nova Light"/>
              </a:rPr>
              <a:t>int marks;</a:t>
            </a:r>
          </a:p>
          <a:p>
            <a:r>
              <a:rPr lang="en-GB" sz="1400">
                <a:latin typeface="Rockwell Nova Light"/>
              </a:rPr>
              <a:t>};</a:t>
            </a:r>
          </a:p>
          <a:p>
            <a:r>
              <a:rPr lang="en-GB" sz="1400">
                <a:latin typeface="Rockwell Nova Light"/>
              </a:rPr>
              <a:t>int main(void)</a:t>
            </a:r>
          </a:p>
          <a:p>
            <a:r>
              <a:rPr lang="en-GB" sz="1400">
                <a:latin typeface="Rockwell Nova Light"/>
              </a:rPr>
              <a:t>{</a:t>
            </a:r>
          </a:p>
          <a:p>
            <a:r>
              <a:rPr lang="en-GB" sz="1400">
                <a:latin typeface="Rockwell Nova Light"/>
              </a:rPr>
              <a:t>struct student </a:t>
            </a:r>
            <a:r>
              <a:rPr lang="en-GB" sz="1400" err="1">
                <a:latin typeface="Rockwell Nova Light"/>
              </a:rPr>
              <a:t>stu</a:t>
            </a:r>
            <a:r>
              <a:rPr lang="en-GB" sz="1400">
                <a:latin typeface="Rockwell Nova Light"/>
              </a:rPr>
              <a:t>={"pranav",23,100};</a:t>
            </a:r>
          </a:p>
          <a:p>
            <a:r>
              <a:rPr lang="en-GB" sz="1400">
                <a:solidFill>
                  <a:srgbClr val="FFFF00"/>
                </a:solidFill>
                <a:latin typeface="Rockwell Nova Light"/>
              </a:rPr>
              <a:t>struct student *</a:t>
            </a:r>
            <a:r>
              <a:rPr lang="en-GB" sz="1400" err="1">
                <a:solidFill>
                  <a:srgbClr val="FFFF00"/>
                </a:solidFill>
                <a:latin typeface="Rockwell Nova Light"/>
              </a:rPr>
              <a:t>ptr</a:t>
            </a:r>
            <a:r>
              <a:rPr lang="en-GB" sz="1400">
                <a:latin typeface="Rockwell Nova Light"/>
              </a:rPr>
              <a:t>=&amp;</a:t>
            </a:r>
            <a:r>
              <a:rPr lang="en-GB" sz="1400" err="1">
                <a:latin typeface="Rockwell Nova Light"/>
              </a:rPr>
              <a:t>stu</a:t>
            </a:r>
            <a:r>
              <a:rPr lang="en-GB" sz="1400">
                <a:latin typeface="Rockwell Nova Light"/>
              </a:rPr>
              <a:t>;</a:t>
            </a:r>
          </a:p>
          <a:p>
            <a:r>
              <a:rPr lang="en-GB" sz="1400" err="1">
                <a:latin typeface="Rockwell Nova Light"/>
              </a:rPr>
              <a:t>printf</a:t>
            </a:r>
            <a:r>
              <a:rPr lang="en-GB" sz="1400">
                <a:latin typeface="Rockwell Nova Light"/>
              </a:rPr>
              <a:t>("name-%s\n",</a:t>
            </a:r>
            <a:r>
              <a:rPr lang="en-GB" sz="1400" err="1">
                <a:latin typeface="Rockwell Nova Light"/>
              </a:rPr>
              <a:t>ptr</a:t>
            </a:r>
            <a:r>
              <a:rPr lang="en-GB" sz="1400">
                <a:latin typeface="Rockwell Nova Light"/>
              </a:rPr>
              <a:t>-&gt;name);</a:t>
            </a:r>
          </a:p>
          <a:p>
            <a:r>
              <a:rPr lang="en-GB" sz="1400" err="1">
                <a:latin typeface="Rockwell Nova Light"/>
                <a:ea typeface="+mn-lt"/>
                <a:cs typeface="+mn-lt"/>
              </a:rPr>
              <a:t>printf</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-%d\n",</a:t>
            </a:r>
            <a:r>
              <a:rPr lang="en-GB" sz="1400" err="1">
                <a:latin typeface="Rockwell Nova Light"/>
                <a:ea typeface="+mn-lt"/>
                <a:cs typeface="+mn-lt"/>
              </a:rPr>
              <a:t>ptr</a:t>
            </a:r>
            <a:r>
              <a:rPr lang="en-GB" sz="1400">
                <a:latin typeface="Rockwell Nova Light"/>
                <a:ea typeface="+mn-lt"/>
                <a:cs typeface="+mn-lt"/>
              </a:rPr>
              <a:t>-&gt;</a:t>
            </a:r>
            <a:r>
              <a:rPr lang="en-GB" sz="1400" err="1">
                <a:latin typeface="Rockwell Nova Light"/>
                <a:ea typeface="+mn-lt"/>
                <a:cs typeface="+mn-lt"/>
              </a:rPr>
              <a:t>rollno</a:t>
            </a:r>
            <a:r>
              <a:rPr lang="en-GB" sz="1400">
                <a:latin typeface="Rockwell Nova Light"/>
                <a:ea typeface="+mn-lt"/>
                <a:cs typeface="+mn-lt"/>
              </a:rPr>
              <a:t>);</a:t>
            </a:r>
            <a:endParaRPr lang="en-GB" sz="1400">
              <a:latin typeface="Rockwell Nova Light"/>
            </a:endParaRPr>
          </a:p>
          <a:p>
            <a:r>
              <a:rPr lang="en-GB" sz="1400" err="1">
                <a:latin typeface="Rockwell Nova Light"/>
                <a:ea typeface="+mn-lt"/>
                <a:cs typeface="+mn-lt"/>
              </a:rPr>
              <a:t>printf</a:t>
            </a:r>
            <a:r>
              <a:rPr lang="en-GB" sz="1400">
                <a:latin typeface="Rockwell Nova Light"/>
                <a:ea typeface="+mn-lt"/>
                <a:cs typeface="+mn-lt"/>
              </a:rPr>
              <a:t>("marks-%d\n",</a:t>
            </a:r>
            <a:r>
              <a:rPr lang="en-GB" sz="1400" err="1">
                <a:latin typeface="Rockwell Nova Light"/>
                <a:ea typeface="+mn-lt"/>
                <a:cs typeface="+mn-lt"/>
              </a:rPr>
              <a:t>ptr</a:t>
            </a:r>
            <a:r>
              <a:rPr lang="en-GB" sz="1400">
                <a:latin typeface="Rockwell Nova Light"/>
                <a:ea typeface="+mn-lt"/>
                <a:cs typeface="+mn-lt"/>
              </a:rPr>
              <a:t>-&gt;marks);</a:t>
            </a:r>
            <a:endParaRPr lang="en-GB" sz="1400">
              <a:latin typeface="Rockwell Nova Light"/>
            </a:endParaRPr>
          </a:p>
          <a:p>
            <a:r>
              <a:rPr lang="en-GB" sz="1400" err="1">
                <a:latin typeface="Rockwell Nova Light"/>
                <a:ea typeface="+mn-lt"/>
                <a:cs typeface="+mn-lt"/>
              </a:rPr>
              <a:t>printf</a:t>
            </a:r>
            <a:r>
              <a:rPr lang="en-GB" sz="1400">
                <a:latin typeface="Rockwell Nova Light"/>
                <a:ea typeface="+mn-lt"/>
                <a:cs typeface="+mn-lt"/>
              </a:rPr>
              <a:t>("name-%s\n",(*</a:t>
            </a:r>
            <a:r>
              <a:rPr lang="en-GB" sz="1400" err="1">
                <a:latin typeface="Rockwell Nova Light"/>
                <a:ea typeface="+mn-lt"/>
                <a:cs typeface="+mn-lt"/>
              </a:rPr>
              <a:t>ptr</a:t>
            </a:r>
            <a:r>
              <a:rPr lang="en-GB" sz="1400">
                <a:latin typeface="Rockwell Nova Light"/>
                <a:ea typeface="+mn-lt"/>
                <a:cs typeface="+mn-lt"/>
              </a:rPr>
              <a:t>).name);</a:t>
            </a:r>
            <a:endParaRPr lang="en-US" sz="1400">
              <a:latin typeface="Rockwell Nova Light"/>
              <a:ea typeface="+mn-lt"/>
              <a:cs typeface="+mn-lt"/>
            </a:endParaRPr>
          </a:p>
          <a:p>
            <a:r>
              <a:rPr lang="en-GB" sz="1400" err="1">
                <a:latin typeface="Rockwell Nova Light"/>
                <a:ea typeface="+mn-lt"/>
                <a:cs typeface="+mn-lt"/>
              </a:rPr>
              <a:t>printf</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-%d\n",(*</a:t>
            </a:r>
            <a:r>
              <a:rPr lang="en-GB" sz="1400" err="1">
                <a:latin typeface="Rockwell Nova Light"/>
                <a:ea typeface="+mn-lt"/>
                <a:cs typeface="+mn-lt"/>
              </a:rPr>
              <a:t>ptr</a:t>
            </a:r>
            <a:r>
              <a:rPr lang="en-GB" sz="1400">
                <a:latin typeface="Rockwell Nova Light"/>
                <a:ea typeface="+mn-lt"/>
                <a:cs typeface="+mn-lt"/>
              </a:rPr>
              <a:t>).</a:t>
            </a:r>
            <a:r>
              <a:rPr lang="en-GB" sz="1400" err="1">
                <a:latin typeface="Rockwell Nova Light"/>
                <a:ea typeface="+mn-lt"/>
                <a:cs typeface="+mn-lt"/>
              </a:rPr>
              <a:t>rollno</a:t>
            </a:r>
            <a:r>
              <a:rPr lang="en-GB" sz="1400">
                <a:latin typeface="Rockwell Nova Light"/>
                <a:ea typeface="+mn-lt"/>
                <a:cs typeface="+mn-lt"/>
              </a:rPr>
              <a:t>);</a:t>
            </a:r>
          </a:p>
          <a:p>
            <a:r>
              <a:rPr lang="en-GB" sz="1400" err="1">
                <a:latin typeface="Rockwell Nova Light"/>
                <a:ea typeface="+mn-lt"/>
                <a:cs typeface="+mn-lt"/>
              </a:rPr>
              <a:t>printf</a:t>
            </a:r>
            <a:r>
              <a:rPr lang="en-GB" sz="1400">
                <a:latin typeface="Rockwell Nova Light"/>
                <a:ea typeface="+mn-lt"/>
                <a:cs typeface="+mn-lt"/>
              </a:rPr>
              <a:t>("marks-%d\n",(*</a:t>
            </a:r>
            <a:r>
              <a:rPr lang="en-GB" sz="1400" err="1">
                <a:latin typeface="Rockwell Nova Light"/>
                <a:ea typeface="+mn-lt"/>
                <a:cs typeface="+mn-lt"/>
              </a:rPr>
              <a:t>ptr</a:t>
            </a:r>
            <a:r>
              <a:rPr lang="en-GB" sz="1400">
                <a:latin typeface="Rockwell Nova Light"/>
                <a:ea typeface="+mn-lt"/>
                <a:cs typeface="+mn-lt"/>
              </a:rPr>
              <a:t>).marks);</a:t>
            </a:r>
            <a:endParaRPr lang="en-GB" sz="1400">
              <a:latin typeface="Rockwell Nova Light"/>
            </a:endParaRPr>
          </a:p>
          <a:p>
            <a:r>
              <a:rPr lang="en-GB" sz="1400">
                <a:latin typeface="Rockwell Nova Light"/>
              </a:rPr>
              <a:t>}</a:t>
            </a:r>
          </a:p>
        </p:txBody>
      </p:sp>
      <p:sp>
        <p:nvSpPr>
          <p:cNvPr id="7" name="TextBox 6">
            <a:extLst>
              <a:ext uri="{FF2B5EF4-FFF2-40B4-BE49-F238E27FC236}">
                <a16:creationId xmlns:a16="http://schemas.microsoft.com/office/drawing/2014/main" id="{EC9AAE31-1AE1-47AE-4D26-0182A5C7ECCA}"/>
              </a:ext>
            </a:extLst>
          </p:cNvPr>
          <p:cNvSpPr txBox="1"/>
          <p:nvPr/>
        </p:nvSpPr>
        <p:spPr>
          <a:xfrm>
            <a:off x="7090144" y="1818167"/>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ckwell Nova Light"/>
              </a:rPr>
              <a:t>Output:</a:t>
            </a:r>
            <a:endParaRPr lang="en-US">
              <a:latin typeface="Rockwell Nova Light"/>
            </a:endParaRPr>
          </a:p>
          <a:p>
            <a:endParaRPr lang="en-US" b="1">
              <a:latin typeface="Rockwell Nova Light"/>
            </a:endParaRPr>
          </a:p>
          <a:p>
            <a:r>
              <a:rPr lang="en-US">
                <a:latin typeface="Rockwell Nova Light"/>
              </a:rPr>
              <a:t>name-</a:t>
            </a:r>
            <a:r>
              <a:rPr lang="en-US" err="1">
                <a:latin typeface="Rockwell Nova Light"/>
              </a:rPr>
              <a:t>pranav</a:t>
            </a:r>
            <a:endParaRPr lang="en-US">
              <a:latin typeface="Rockwell Nova Light"/>
            </a:endParaRPr>
          </a:p>
          <a:p>
            <a:r>
              <a:rPr lang="en-US">
                <a:latin typeface="Rockwell Nova Light"/>
              </a:rPr>
              <a:t>name-23</a:t>
            </a:r>
          </a:p>
          <a:p>
            <a:r>
              <a:rPr lang="en-US">
                <a:latin typeface="Rockwell Nova Light"/>
              </a:rPr>
              <a:t>name-100</a:t>
            </a:r>
          </a:p>
          <a:p>
            <a:r>
              <a:rPr lang="en-US">
                <a:latin typeface="Rockwell Nova Light"/>
              </a:rPr>
              <a:t>name-</a:t>
            </a:r>
            <a:r>
              <a:rPr lang="en-US" err="1">
                <a:latin typeface="Rockwell Nova Light"/>
              </a:rPr>
              <a:t>pranav</a:t>
            </a:r>
            <a:endParaRPr lang="en-US">
              <a:latin typeface="Rockwell Nova Light"/>
            </a:endParaRPr>
          </a:p>
          <a:p>
            <a:r>
              <a:rPr lang="en-US">
                <a:latin typeface="Rockwell Nova Light"/>
              </a:rPr>
              <a:t>name-23</a:t>
            </a:r>
          </a:p>
          <a:p>
            <a:r>
              <a:rPr lang="en-US">
                <a:latin typeface="Rockwell Nova Light"/>
              </a:rPr>
              <a:t>name-100</a:t>
            </a:r>
          </a:p>
        </p:txBody>
      </p:sp>
      <p:sp>
        <p:nvSpPr>
          <p:cNvPr id="4" name="Rectangle 3">
            <a:extLst>
              <a:ext uri="{FF2B5EF4-FFF2-40B4-BE49-F238E27FC236}">
                <a16:creationId xmlns:a16="http://schemas.microsoft.com/office/drawing/2014/main" id="{FEB62A69-B471-D811-7305-CED030C75C50}"/>
              </a:ext>
            </a:extLst>
          </p:cNvPr>
          <p:cNvSpPr/>
          <p:nvPr/>
        </p:nvSpPr>
        <p:spPr>
          <a:xfrm>
            <a:off x="535301" y="1099570"/>
            <a:ext cx="4249901" cy="42153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08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5C64C-7CF5-479C-4D01-FE2A7EA98581}"/>
              </a:ext>
            </a:extLst>
          </p:cNvPr>
          <p:cNvSpPr txBox="1"/>
          <p:nvPr/>
        </p:nvSpPr>
        <p:spPr>
          <a:xfrm>
            <a:off x="444804" y="130348"/>
            <a:ext cx="95824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latin typeface="Rockwell Nova Light"/>
              </a:rPr>
              <a:t>Passing structure member as argument to a function</a:t>
            </a:r>
          </a:p>
        </p:txBody>
      </p:sp>
      <p:sp>
        <p:nvSpPr>
          <p:cNvPr id="3" name="TextBox 2">
            <a:extLst>
              <a:ext uri="{FF2B5EF4-FFF2-40B4-BE49-F238E27FC236}">
                <a16:creationId xmlns:a16="http://schemas.microsoft.com/office/drawing/2014/main" id="{4C92AD4D-8F3B-205B-F05F-A5B03BA2C9B0}"/>
              </a:ext>
            </a:extLst>
          </p:cNvPr>
          <p:cNvSpPr txBox="1"/>
          <p:nvPr/>
        </p:nvSpPr>
        <p:spPr>
          <a:xfrm>
            <a:off x="601250" y="841332"/>
            <a:ext cx="46012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ockwell Nova Light"/>
              </a:rPr>
              <a:t>#include&lt;stdio.h&gt;</a:t>
            </a:r>
          </a:p>
          <a:p>
            <a:r>
              <a:rPr lang="en-US" sz="1600" dirty="0">
                <a:latin typeface="Rockwell Nova Light"/>
              </a:rPr>
              <a:t>#include&lt;signal.h&gt;</a:t>
            </a:r>
          </a:p>
          <a:p>
            <a:r>
              <a:rPr lang="en-US" sz="1600" dirty="0">
                <a:latin typeface="Rockwell Nova Light"/>
              </a:rPr>
              <a:t>struct details</a:t>
            </a:r>
          </a:p>
          <a:p>
            <a:r>
              <a:rPr lang="en-US" sz="1600" dirty="0">
                <a:latin typeface="Rockwell Nova Light"/>
              </a:rPr>
              <a:t>{</a:t>
            </a:r>
          </a:p>
          <a:p>
            <a:r>
              <a:rPr lang="en-US" sz="1600" dirty="0">
                <a:latin typeface="Rockwell Nova Light"/>
              </a:rPr>
              <a:t>char str[10];</a:t>
            </a:r>
          </a:p>
          <a:p>
            <a:r>
              <a:rPr lang="en-US" sz="1600" dirty="0">
                <a:latin typeface="Rockwell Nova Light"/>
              </a:rPr>
              <a:t>};</a:t>
            </a:r>
          </a:p>
          <a:p>
            <a:r>
              <a:rPr lang="en-US" sz="1600" dirty="0">
                <a:latin typeface="Rockwell Nova Light"/>
              </a:rPr>
              <a:t>void read(char *name);</a:t>
            </a:r>
          </a:p>
          <a:p>
            <a:endParaRPr lang="en-US" sz="1600" dirty="0">
              <a:latin typeface="Rockwell Nova Light"/>
            </a:endParaRPr>
          </a:p>
          <a:p>
            <a:r>
              <a:rPr lang="en-US" sz="1600" dirty="0">
                <a:latin typeface="Rockwell Nova Light"/>
              </a:rPr>
              <a:t>int main()</a:t>
            </a:r>
          </a:p>
          <a:p>
            <a:r>
              <a:rPr lang="en-US" sz="1600" dirty="0">
                <a:latin typeface="Rockwell Nova Light"/>
              </a:rPr>
              <a:t>{</a:t>
            </a:r>
          </a:p>
          <a:p>
            <a:r>
              <a:rPr lang="en-US" sz="1600" dirty="0">
                <a:latin typeface="Rockwell Nova Light"/>
              </a:rPr>
              <a:t>struct details var;</a:t>
            </a:r>
          </a:p>
          <a:p>
            <a:r>
              <a:rPr lang="en-US" sz="1600" dirty="0" err="1">
                <a:latin typeface="Rockwell Nova Light"/>
              </a:rPr>
              <a:t>printf</a:t>
            </a:r>
            <a:r>
              <a:rPr lang="en-US" sz="1600" dirty="0">
                <a:latin typeface="Rockwell Nova Light"/>
              </a:rPr>
              <a:t>("enter the name\n");</a:t>
            </a:r>
          </a:p>
          <a:p>
            <a:r>
              <a:rPr lang="en-US" sz="1600" dirty="0" err="1">
                <a:latin typeface="Rockwell Nova Light"/>
              </a:rPr>
              <a:t>scanf</a:t>
            </a:r>
            <a:r>
              <a:rPr lang="en-US" sz="1600" dirty="0">
                <a:latin typeface="Rockwell Nova Light"/>
              </a:rPr>
              <a:t>("%s",</a:t>
            </a:r>
            <a:r>
              <a:rPr lang="en-US" sz="1600" dirty="0" err="1">
                <a:latin typeface="Rockwell Nova Light"/>
              </a:rPr>
              <a:t>var.str</a:t>
            </a:r>
            <a:r>
              <a:rPr lang="en-US" sz="1600" dirty="0">
                <a:latin typeface="Rockwell Nova Light"/>
              </a:rPr>
              <a:t>);</a:t>
            </a:r>
          </a:p>
          <a:p>
            <a:r>
              <a:rPr lang="en-US" sz="1600" dirty="0" err="1">
                <a:latin typeface="Rockwell Nova Light"/>
              </a:rPr>
              <a:t>printf</a:t>
            </a:r>
            <a:r>
              <a:rPr lang="en-US" sz="1600" dirty="0">
                <a:latin typeface="Rockwell Nova Light"/>
              </a:rPr>
              <a:t>("The name is: %s\n",</a:t>
            </a:r>
            <a:r>
              <a:rPr lang="en-US" sz="1600" dirty="0" err="1">
                <a:latin typeface="Rockwell Nova Light"/>
              </a:rPr>
              <a:t>var.str</a:t>
            </a:r>
            <a:r>
              <a:rPr lang="en-US" sz="1600" dirty="0">
                <a:latin typeface="Rockwell Nova Light"/>
              </a:rPr>
              <a:t>);</a:t>
            </a:r>
          </a:p>
          <a:p>
            <a:r>
              <a:rPr lang="en-US" sz="1600" dirty="0">
                <a:latin typeface="Rockwell Nova Light"/>
              </a:rPr>
              <a:t>read(</a:t>
            </a:r>
            <a:r>
              <a:rPr lang="en-US" sz="1600" dirty="0" err="1">
                <a:latin typeface="Rockwell Nova Light"/>
              </a:rPr>
              <a:t>var.str</a:t>
            </a:r>
            <a:r>
              <a:rPr lang="en-US" sz="1600" dirty="0">
                <a:latin typeface="Rockwell Nova Light"/>
              </a:rPr>
              <a:t>);</a:t>
            </a:r>
          </a:p>
          <a:p>
            <a:r>
              <a:rPr lang="en-US" sz="1600" dirty="0">
                <a:latin typeface="Rockwell Nova Light"/>
              </a:rPr>
              <a:t>}</a:t>
            </a:r>
          </a:p>
          <a:p>
            <a:r>
              <a:rPr lang="en-US" sz="1600" dirty="0">
                <a:latin typeface="Rockwell Nova Light"/>
              </a:rPr>
              <a:t>//function</a:t>
            </a:r>
          </a:p>
          <a:p>
            <a:r>
              <a:rPr lang="en-US" sz="1600" dirty="0">
                <a:latin typeface="Rockwell Nova Light"/>
              </a:rPr>
              <a:t>void read(char *name)</a:t>
            </a:r>
          </a:p>
          <a:p>
            <a:r>
              <a:rPr lang="en-US" sz="1600" dirty="0">
                <a:latin typeface="Rockwell Nova Light"/>
              </a:rPr>
              <a:t>{</a:t>
            </a:r>
          </a:p>
          <a:p>
            <a:r>
              <a:rPr lang="en-US" sz="1600" dirty="0" err="1">
                <a:latin typeface="Rockwell Nova Light"/>
              </a:rPr>
              <a:t>printf</a:t>
            </a:r>
            <a:r>
              <a:rPr lang="en-US" sz="1600" dirty="0">
                <a:latin typeface="Rockwell Nova Light"/>
              </a:rPr>
              <a:t>("The received name: %s\</a:t>
            </a:r>
            <a:r>
              <a:rPr lang="en-US" sz="1600" dirty="0" err="1">
                <a:latin typeface="Rockwell Nova Light"/>
              </a:rPr>
              <a:t>n",name</a:t>
            </a:r>
            <a:r>
              <a:rPr lang="en-US" sz="1600" dirty="0">
                <a:latin typeface="Rockwell Nova Light"/>
              </a:rPr>
              <a:t>);</a:t>
            </a:r>
          </a:p>
          <a:p>
            <a:r>
              <a:rPr lang="en-US" sz="1600" dirty="0">
                <a:latin typeface="Rockwell Nova Light"/>
              </a:rPr>
              <a:t>}</a:t>
            </a:r>
          </a:p>
        </p:txBody>
      </p:sp>
      <p:sp>
        <p:nvSpPr>
          <p:cNvPr id="5" name="TextBox 4">
            <a:extLst>
              <a:ext uri="{FF2B5EF4-FFF2-40B4-BE49-F238E27FC236}">
                <a16:creationId xmlns:a16="http://schemas.microsoft.com/office/drawing/2014/main" id="{FD077BE6-884C-89BD-2D52-D4E6B9E2C655}"/>
              </a:ext>
            </a:extLst>
          </p:cNvPr>
          <p:cNvSpPr txBox="1"/>
          <p:nvPr/>
        </p:nvSpPr>
        <p:spPr>
          <a:xfrm>
            <a:off x="8095989" y="1791222"/>
            <a:ext cx="373484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Output:</a:t>
            </a:r>
          </a:p>
          <a:p>
            <a:r>
              <a:rPr lang="en-US"/>
              <a:t>enter the name</a:t>
            </a:r>
          </a:p>
          <a:p>
            <a:r>
              <a:rPr lang="en-US" err="1"/>
              <a:t>surya</a:t>
            </a:r>
            <a:endParaRPr lang="en-US"/>
          </a:p>
          <a:p>
            <a:r>
              <a:rPr lang="en-US"/>
              <a:t>The name is: </a:t>
            </a:r>
            <a:r>
              <a:rPr lang="en-US" err="1"/>
              <a:t>surya</a:t>
            </a:r>
            <a:endParaRPr lang="en-US"/>
          </a:p>
          <a:p>
            <a:r>
              <a:rPr lang="en-US"/>
              <a:t>The received name: </a:t>
            </a:r>
            <a:r>
              <a:rPr lang="en-US" err="1"/>
              <a:t>surya</a:t>
            </a:r>
            <a:endParaRPr lang="en-US"/>
          </a:p>
          <a:p>
            <a:endParaRPr lang="en-US"/>
          </a:p>
        </p:txBody>
      </p:sp>
      <p:sp>
        <p:nvSpPr>
          <p:cNvPr id="6" name="Rectangle 5">
            <a:extLst>
              <a:ext uri="{FF2B5EF4-FFF2-40B4-BE49-F238E27FC236}">
                <a16:creationId xmlns:a16="http://schemas.microsoft.com/office/drawing/2014/main" id="{7ED2C12B-DAB6-ECE7-D236-95EDF1FF381F}"/>
              </a:ext>
            </a:extLst>
          </p:cNvPr>
          <p:cNvSpPr/>
          <p:nvPr/>
        </p:nvSpPr>
        <p:spPr>
          <a:xfrm>
            <a:off x="556178" y="755104"/>
            <a:ext cx="4792695" cy="5906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7034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3CF7-F9BA-8908-0E6F-B0AF898CB23E}"/>
              </a:ext>
            </a:extLst>
          </p:cNvPr>
          <p:cNvSpPr>
            <a:spLocks noGrp="1"/>
          </p:cNvSpPr>
          <p:nvPr>
            <p:ph type="title"/>
          </p:nvPr>
        </p:nvSpPr>
        <p:spPr>
          <a:xfrm>
            <a:off x="354658" y="232981"/>
            <a:ext cx="10728322" cy="1477328"/>
          </a:xfrm>
        </p:spPr>
        <p:txBody>
          <a:bodyPr/>
          <a:lstStyle/>
          <a:p>
            <a:r>
              <a:rPr lang="en-US"/>
              <a:t>structure in another structure</a:t>
            </a:r>
          </a:p>
        </p:txBody>
      </p:sp>
      <p:sp>
        <p:nvSpPr>
          <p:cNvPr id="4" name="TextBox 3">
            <a:extLst>
              <a:ext uri="{FF2B5EF4-FFF2-40B4-BE49-F238E27FC236}">
                <a16:creationId xmlns:a16="http://schemas.microsoft.com/office/drawing/2014/main" id="{91D6ED29-3224-E577-D080-78E8C853FBAA}"/>
              </a:ext>
            </a:extLst>
          </p:cNvPr>
          <p:cNvSpPr txBox="1"/>
          <p:nvPr/>
        </p:nvSpPr>
        <p:spPr>
          <a:xfrm>
            <a:off x="288100" y="799578"/>
            <a:ext cx="598952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Rockwell Nova Light"/>
              </a:rPr>
              <a:t>#include&lt;stdio.h&gt;</a:t>
            </a:r>
          </a:p>
          <a:p>
            <a:r>
              <a:rPr lang="en-US" sz="1600" dirty="0">
                <a:latin typeface="Rockwell Nova Light"/>
              </a:rPr>
              <a:t>struct age</a:t>
            </a:r>
          </a:p>
          <a:p>
            <a:r>
              <a:rPr lang="en-US" sz="1600" dirty="0">
                <a:latin typeface="Rockwell Nova Light"/>
              </a:rPr>
              <a:t>{</a:t>
            </a:r>
          </a:p>
          <a:p>
            <a:r>
              <a:rPr lang="en-US" sz="1600" dirty="0">
                <a:latin typeface="Rockwell Nova Light"/>
              </a:rPr>
              <a:t>int </a:t>
            </a:r>
            <a:r>
              <a:rPr lang="en-US" sz="1600" dirty="0" err="1">
                <a:latin typeface="Rockwell Nova Light"/>
              </a:rPr>
              <a:t>val</a:t>
            </a:r>
            <a:r>
              <a:rPr lang="en-US" sz="1600" dirty="0">
                <a:latin typeface="Rockwell Nova Light"/>
              </a:rPr>
              <a:t>;</a:t>
            </a:r>
          </a:p>
          <a:p>
            <a:r>
              <a:rPr lang="en-US" sz="1600" dirty="0">
                <a:latin typeface="Rockwell Nova Light"/>
              </a:rPr>
              <a:t>};</a:t>
            </a:r>
          </a:p>
          <a:p>
            <a:r>
              <a:rPr lang="en-US" sz="1600" dirty="0">
                <a:latin typeface="Rockwell Nova Light"/>
              </a:rPr>
              <a:t>struct details</a:t>
            </a:r>
          </a:p>
          <a:p>
            <a:r>
              <a:rPr lang="en-US" sz="1600" dirty="0">
                <a:latin typeface="Rockwell Nova Light"/>
              </a:rPr>
              <a:t>{</a:t>
            </a:r>
          </a:p>
          <a:p>
            <a:r>
              <a:rPr lang="en-US" sz="1600" dirty="0">
                <a:latin typeface="Rockwell Nova Light"/>
              </a:rPr>
              <a:t>char str[20];</a:t>
            </a:r>
          </a:p>
          <a:p>
            <a:r>
              <a:rPr lang="en-US" sz="1600" dirty="0">
                <a:latin typeface="Rockwell Nova Light"/>
              </a:rPr>
              <a:t>struct age num;</a:t>
            </a:r>
          </a:p>
          <a:p>
            <a:r>
              <a:rPr lang="en-US" sz="1600" dirty="0">
                <a:latin typeface="Rockwell Nova Light"/>
              </a:rPr>
              <a:t>};</a:t>
            </a:r>
          </a:p>
          <a:p>
            <a:r>
              <a:rPr lang="en-US" sz="1600" dirty="0">
                <a:latin typeface="Rockwell Nova Light"/>
              </a:rPr>
              <a:t>int main()</a:t>
            </a:r>
          </a:p>
          <a:p>
            <a:r>
              <a:rPr lang="en-US" sz="1600" dirty="0">
                <a:latin typeface="Rockwell Nova Light"/>
              </a:rPr>
              <a:t>{</a:t>
            </a:r>
          </a:p>
          <a:p>
            <a:r>
              <a:rPr lang="en-US" sz="1600" dirty="0">
                <a:latin typeface="Rockwell Nova Light"/>
              </a:rPr>
              <a:t>struct details var;</a:t>
            </a:r>
          </a:p>
          <a:p>
            <a:r>
              <a:rPr lang="en-US" sz="1600" dirty="0" err="1">
                <a:latin typeface="Rockwell Nova Light"/>
              </a:rPr>
              <a:t>printf</a:t>
            </a:r>
            <a:r>
              <a:rPr lang="en-US" sz="1600" dirty="0">
                <a:latin typeface="Rockwell Nova Light"/>
              </a:rPr>
              <a:t>("enter the name\n");</a:t>
            </a:r>
          </a:p>
          <a:p>
            <a:r>
              <a:rPr lang="en-US" sz="1600" dirty="0" err="1">
                <a:latin typeface="Rockwell Nova Light"/>
              </a:rPr>
              <a:t>scanf</a:t>
            </a:r>
            <a:r>
              <a:rPr lang="en-US" sz="1600" dirty="0">
                <a:latin typeface="Rockwell Nova Light"/>
              </a:rPr>
              <a:t>("%s",</a:t>
            </a:r>
            <a:r>
              <a:rPr lang="en-US" sz="1600" dirty="0" err="1">
                <a:latin typeface="Rockwell Nova Light"/>
              </a:rPr>
              <a:t>var.str</a:t>
            </a:r>
            <a:r>
              <a:rPr lang="en-US" sz="1600" dirty="0">
                <a:latin typeface="Rockwell Nova Light"/>
              </a:rPr>
              <a:t>);</a:t>
            </a:r>
          </a:p>
          <a:p>
            <a:r>
              <a:rPr lang="en-US" sz="1600" dirty="0" err="1">
                <a:latin typeface="Rockwell Nova Light"/>
              </a:rPr>
              <a:t>printf</a:t>
            </a:r>
            <a:r>
              <a:rPr lang="en-US" sz="1600" dirty="0">
                <a:latin typeface="Rockwell Nova Light"/>
              </a:rPr>
              <a:t>("The name is: %s\n",</a:t>
            </a:r>
            <a:r>
              <a:rPr lang="en-US" sz="1600" dirty="0" err="1">
                <a:latin typeface="Rockwell Nova Light"/>
              </a:rPr>
              <a:t>var.str</a:t>
            </a:r>
            <a:r>
              <a:rPr lang="en-US" sz="1600" dirty="0">
                <a:latin typeface="Rockwell Nova Light"/>
              </a:rPr>
              <a:t>);</a:t>
            </a:r>
          </a:p>
          <a:p>
            <a:r>
              <a:rPr lang="en-US" sz="1600" dirty="0" err="1">
                <a:latin typeface="Rockwell Nova Light"/>
              </a:rPr>
              <a:t>var.num.val</a:t>
            </a:r>
            <a:r>
              <a:rPr lang="en-US" sz="1600" dirty="0">
                <a:latin typeface="Rockwell Nova Light"/>
              </a:rPr>
              <a:t>=22;</a:t>
            </a:r>
          </a:p>
          <a:p>
            <a:r>
              <a:rPr lang="en-US" sz="1600" dirty="0" err="1">
                <a:latin typeface="Rockwell Nova Light"/>
              </a:rPr>
              <a:t>printf</a:t>
            </a:r>
            <a:r>
              <a:rPr lang="en-US" sz="1600" dirty="0">
                <a:latin typeface="Rockwell Nova Light"/>
              </a:rPr>
              <a:t>("The age is: %d\n",</a:t>
            </a:r>
            <a:r>
              <a:rPr lang="en-US" sz="1600" dirty="0" err="1">
                <a:latin typeface="Rockwell Nova Light"/>
              </a:rPr>
              <a:t>var.num.val</a:t>
            </a:r>
            <a:r>
              <a:rPr lang="en-US" sz="1600" dirty="0">
                <a:latin typeface="Rockwell Nova Light"/>
              </a:rPr>
              <a:t>);</a:t>
            </a:r>
          </a:p>
          <a:p>
            <a:r>
              <a:rPr lang="en-US" sz="1600" dirty="0">
                <a:latin typeface="Rockwell Nova Light"/>
              </a:rPr>
              <a:t>}</a:t>
            </a:r>
          </a:p>
          <a:p>
            <a:endParaRPr lang="en-US" sz="1600" dirty="0">
              <a:latin typeface="Rockwell Nova Light"/>
            </a:endParaRPr>
          </a:p>
        </p:txBody>
      </p:sp>
      <p:sp>
        <p:nvSpPr>
          <p:cNvPr id="5" name="TextBox 4">
            <a:extLst>
              <a:ext uri="{FF2B5EF4-FFF2-40B4-BE49-F238E27FC236}">
                <a16:creationId xmlns:a16="http://schemas.microsoft.com/office/drawing/2014/main" id="{E7798CC4-9926-574E-32EE-81E7EC507D35}"/>
              </a:ext>
            </a:extLst>
          </p:cNvPr>
          <p:cNvSpPr txBox="1"/>
          <p:nvPr/>
        </p:nvSpPr>
        <p:spPr>
          <a:xfrm>
            <a:off x="6676373" y="1342373"/>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rPr>
              <a:t>Output:</a:t>
            </a:r>
          </a:p>
          <a:p>
            <a:endParaRPr lang="en-US" b="1" dirty="0">
              <a:latin typeface="Rockwell Nova Light"/>
            </a:endParaRPr>
          </a:p>
          <a:p>
            <a:r>
              <a:rPr lang="en-US" dirty="0">
                <a:latin typeface="Rockwell Nova Light"/>
              </a:rPr>
              <a:t>enter the name</a:t>
            </a:r>
          </a:p>
          <a:p>
            <a:r>
              <a:rPr lang="en-US" dirty="0" err="1">
                <a:latin typeface="Rockwell Nova Light"/>
              </a:rPr>
              <a:t>surya</a:t>
            </a:r>
            <a:endParaRPr lang="en-US" dirty="0">
              <a:latin typeface="Rockwell Nova Light"/>
            </a:endParaRPr>
          </a:p>
          <a:p>
            <a:r>
              <a:rPr lang="en-US" dirty="0">
                <a:latin typeface="Rockwell Nova Light"/>
              </a:rPr>
              <a:t>The name is: </a:t>
            </a:r>
            <a:r>
              <a:rPr lang="en-US" dirty="0" err="1">
                <a:latin typeface="Rockwell Nova Light"/>
              </a:rPr>
              <a:t>surya</a:t>
            </a:r>
            <a:endParaRPr lang="en-US" dirty="0">
              <a:latin typeface="Rockwell Nova Light"/>
            </a:endParaRPr>
          </a:p>
          <a:p>
            <a:r>
              <a:rPr lang="en-US" dirty="0">
                <a:latin typeface="Rockwell Nova Light"/>
              </a:rPr>
              <a:t>The age is: 22</a:t>
            </a:r>
          </a:p>
        </p:txBody>
      </p:sp>
      <p:sp>
        <p:nvSpPr>
          <p:cNvPr id="6" name="Rectangle 5">
            <a:extLst>
              <a:ext uri="{FF2B5EF4-FFF2-40B4-BE49-F238E27FC236}">
                <a16:creationId xmlns:a16="http://schemas.microsoft.com/office/drawing/2014/main" id="{9BAE7A70-6FA2-BCA8-3334-6DA9794282A5}"/>
              </a:ext>
            </a:extLst>
          </p:cNvPr>
          <p:cNvSpPr/>
          <p:nvPr/>
        </p:nvSpPr>
        <p:spPr>
          <a:xfrm>
            <a:off x="284781" y="799989"/>
            <a:ext cx="4322969" cy="49240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4695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0668-0709-CDCA-7323-55DCDD542BF7}"/>
              </a:ext>
            </a:extLst>
          </p:cNvPr>
          <p:cNvSpPr>
            <a:spLocks noGrp="1"/>
          </p:cNvSpPr>
          <p:nvPr>
            <p:ph type="title"/>
          </p:nvPr>
        </p:nvSpPr>
        <p:spPr>
          <a:xfrm>
            <a:off x="691425" y="409650"/>
            <a:ext cx="10728322" cy="1477328"/>
          </a:xfrm>
        </p:spPr>
        <p:txBody>
          <a:bodyPr>
            <a:normAutofit/>
          </a:bodyPr>
          <a:lstStyle/>
          <a:p>
            <a:r>
              <a:rPr lang="en-US" sz="2400" b="1" dirty="0"/>
              <a:t>Bit fields</a:t>
            </a:r>
          </a:p>
        </p:txBody>
      </p:sp>
      <p:sp>
        <p:nvSpPr>
          <p:cNvPr id="5" name="TextBox 4">
            <a:extLst>
              <a:ext uri="{FF2B5EF4-FFF2-40B4-BE49-F238E27FC236}">
                <a16:creationId xmlns:a16="http://schemas.microsoft.com/office/drawing/2014/main" id="{85FD1AD5-0097-8DF2-E523-760677425DE9}"/>
              </a:ext>
            </a:extLst>
          </p:cNvPr>
          <p:cNvSpPr txBox="1"/>
          <p:nvPr/>
        </p:nvSpPr>
        <p:spPr>
          <a:xfrm>
            <a:off x="638175" y="5800725"/>
            <a:ext cx="10915650"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00"/>
                </a:solidFill>
                <a:latin typeface="Rockwell Nova Light"/>
              </a:rPr>
              <a:t>Key points:</a:t>
            </a:r>
            <a:r>
              <a:rPr lang="en-US" sz="1400" dirty="0">
                <a:latin typeface="Rockwell Nova Light"/>
              </a:rPr>
              <a:t>​</a:t>
            </a:r>
          </a:p>
          <a:p>
            <a:r>
              <a:rPr lang="en-US" sz="1400" dirty="0">
                <a:latin typeface="Rockwell Nova Light"/>
              </a:rPr>
              <a:t>&gt;you can't access address of bit fields its byte addressable.</a:t>
            </a:r>
          </a:p>
          <a:p>
            <a:r>
              <a:rPr lang="en-US" sz="1400" dirty="0">
                <a:latin typeface="Rockwell Nova Light"/>
              </a:rPr>
              <a:t>&gt;bit fields size shouldn't exceed size of that datatype.</a:t>
            </a:r>
          </a:p>
          <a:p>
            <a:endParaRPr lang="en-GB" dirty="0">
              <a:latin typeface="Rockwell Nova Light"/>
            </a:endParaRPr>
          </a:p>
        </p:txBody>
      </p:sp>
      <p:sp>
        <p:nvSpPr>
          <p:cNvPr id="6" name="TextBox 5">
            <a:extLst>
              <a:ext uri="{FF2B5EF4-FFF2-40B4-BE49-F238E27FC236}">
                <a16:creationId xmlns:a16="http://schemas.microsoft.com/office/drawing/2014/main" id="{49889D0B-9336-855D-ABB0-0EF85E44670F}"/>
              </a:ext>
            </a:extLst>
          </p:cNvPr>
          <p:cNvSpPr txBox="1"/>
          <p:nvPr/>
        </p:nvSpPr>
        <p:spPr>
          <a:xfrm>
            <a:off x="789140" y="1217113"/>
            <a:ext cx="6678460"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#include &lt;</a:t>
            </a:r>
            <a:r>
              <a:rPr lang="en-US" sz="1400" dirty="0" err="1">
                <a:latin typeface="Rockwell Nova Light"/>
              </a:rPr>
              <a:t>stdio.h</a:t>
            </a:r>
            <a:r>
              <a:rPr lang="en-US" sz="1400" dirty="0">
                <a:latin typeface="Rockwell Nova Light"/>
              </a:rPr>
              <a:t>&gt;</a:t>
            </a:r>
          </a:p>
          <a:p>
            <a:r>
              <a:rPr lang="en-US" sz="1400" dirty="0">
                <a:latin typeface="Rockwell Nova Light"/>
              </a:rPr>
              <a:t>struct date {</a:t>
            </a:r>
          </a:p>
          <a:p>
            <a:r>
              <a:rPr lang="en-US" sz="1400" dirty="0">
                <a:latin typeface="Rockwell Nova Light"/>
              </a:rPr>
              <a:t>        // day range 0-31,5 bits</a:t>
            </a:r>
          </a:p>
          <a:p>
            <a:r>
              <a:rPr lang="en-US" sz="1400" dirty="0">
                <a:latin typeface="Rockwell Nova Light"/>
              </a:rPr>
              <a:t>        unsigned int d:5;</a:t>
            </a:r>
          </a:p>
          <a:p>
            <a:r>
              <a:rPr lang="en-US" sz="1400" dirty="0">
                <a:latin typeface="Rockwell Nova Light"/>
              </a:rPr>
              <a:t>        // month range 0-12,4 bits</a:t>
            </a:r>
          </a:p>
          <a:p>
            <a:r>
              <a:rPr lang="en-US" sz="1400" dirty="0">
                <a:latin typeface="Rockwell Nova Light"/>
              </a:rPr>
              <a:t>        unsigned int m:4;</a:t>
            </a:r>
          </a:p>
          <a:p>
            <a:r>
              <a:rPr lang="en-US" sz="1400" dirty="0">
                <a:latin typeface="Rockwell Nova Light"/>
              </a:rPr>
              <a:t>        unsigned int y;</a:t>
            </a:r>
          </a:p>
          <a:p>
            <a:r>
              <a:rPr lang="en-US" sz="1400" dirty="0">
                <a:latin typeface="Rockwell Nova Light"/>
              </a:rPr>
              <a:t>};</a:t>
            </a:r>
          </a:p>
          <a:p>
            <a:r>
              <a:rPr lang="en-US" sz="1400" dirty="0">
                <a:latin typeface="Rockwell Nova Light"/>
              </a:rPr>
              <a:t>int main()</a:t>
            </a:r>
          </a:p>
          <a:p>
            <a:r>
              <a:rPr lang="en-US" sz="1400" dirty="0">
                <a:latin typeface="Rockwell Nova Light"/>
              </a:rPr>
              <a:t>{</a:t>
            </a:r>
          </a:p>
          <a:p>
            <a:r>
              <a:rPr lang="en-US" sz="1400" dirty="0">
                <a:latin typeface="Rockwell Nova Light"/>
              </a:rPr>
              <a:t>        </a:t>
            </a:r>
            <a:r>
              <a:rPr lang="en-US" sz="1400" dirty="0" err="1">
                <a:latin typeface="Rockwell Nova Light"/>
              </a:rPr>
              <a:t>printf</a:t>
            </a:r>
            <a:r>
              <a:rPr lang="en-US" sz="1400" dirty="0">
                <a:latin typeface="Rockwell Nova Light"/>
              </a:rPr>
              <a:t>("Size of date is %</a:t>
            </a:r>
            <a:r>
              <a:rPr lang="en-US" sz="1400" dirty="0" err="1">
                <a:latin typeface="Rockwell Nova Light"/>
              </a:rPr>
              <a:t>lu</a:t>
            </a:r>
            <a:r>
              <a:rPr lang="en-US" sz="1400" dirty="0">
                <a:latin typeface="Rockwell Nova Light"/>
              </a:rPr>
              <a:t> bytes\n",</a:t>
            </a:r>
            <a:r>
              <a:rPr lang="en-US" sz="1400" dirty="0" err="1">
                <a:latin typeface="Rockwell Nova Light"/>
              </a:rPr>
              <a:t>sizeof</a:t>
            </a:r>
            <a:r>
              <a:rPr lang="en-US" sz="1400" dirty="0">
                <a:latin typeface="Rockwell Nova Light"/>
              </a:rPr>
              <a:t>(struct date));</a:t>
            </a:r>
          </a:p>
          <a:p>
            <a:r>
              <a:rPr lang="en-US" sz="1400" dirty="0">
                <a:latin typeface="Rockwell Nova Light"/>
              </a:rPr>
              <a:t>        struct date dt = {31,12,2014};</a:t>
            </a:r>
          </a:p>
          <a:p>
            <a:r>
              <a:rPr lang="en-US" sz="1400" dirty="0">
                <a:latin typeface="Rockwell Nova Light"/>
              </a:rPr>
              <a:t>        </a:t>
            </a:r>
            <a:r>
              <a:rPr lang="en-US" sz="1400" dirty="0" err="1">
                <a:latin typeface="Rockwell Nova Light"/>
              </a:rPr>
              <a:t>printf</a:t>
            </a:r>
            <a:r>
              <a:rPr lang="en-US" sz="1400" dirty="0">
                <a:latin typeface="Rockwell Nova Light"/>
              </a:rPr>
              <a:t>("Date is %d/%d/%d",</a:t>
            </a:r>
            <a:r>
              <a:rPr lang="en-US" sz="1400" dirty="0" err="1">
                <a:latin typeface="Rockwell Nova Light"/>
              </a:rPr>
              <a:t>dt.d,dt.m,dt.y</a:t>
            </a:r>
            <a:r>
              <a:rPr lang="en-US" sz="1400" dirty="0">
                <a:latin typeface="Rockwell Nova Light"/>
              </a:rPr>
              <a:t>);</a:t>
            </a:r>
          </a:p>
          <a:p>
            <a:r>
              <a:rPr lang="en-US" sz="1400" dirty="0">
                <a:latin typeface="Rockwell Nova Light"/>
              </a:rPr>
              <a:t>}</a:t>
            </a:r>
          </a:p>
          <a:p>
            <a:endParaRPr lang="en-US" dirty="0">
              <a:latin typeface="Rockwell Nova Light"/>
            </a:endParaRPr>
          </a:p>
        </p:txBody>
      </p:sp>
      <p:sp>
        <p:nvSpPr>
          <p:cNvPr id="7" name="TextBox 6">
            <a:extLst>
              <a:ext uri="{FF2B5EF4-FFF2-40B4-BE49-F238E27FC236}">
                <a16:creationId xmlns:a16="http://schemas.microsoft.com/office/drawing/2014/main" id="{A9594E51-C9CA-7C3C-5CE0-2F5AFCCD99D8}"/>
              </a:ext>
            </a:extLst>
          </p:cNvPr>
          <p:cNvSpPr txBox="1"/>
          <p:nvPr/>
        </p:nvSpPr>
        <p:spPr>
          <a:xfrm>
            <a:off x="8482208" y="1363249"/>
            <a:ext cx="274320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ea typeface="+mn-lt"/>
                <a:cs typeface="+mn-lt"/>
              </a:rPr>
              <a:t>Output:</a:t>
            </a:r>
          </a:p>
          <a:p>
            <a:endParaRPr lang="en-US" b="1" dirty="0">
              <a:latin typeface="Rockwell Nova Light"/>
              <a:ea typeface="+mn-lt"/>
              <a:cs typeface="+mn-lt"/>
            </a:endParaRPr>
          </a:p>
          <a:p>
            <a:r>
              <a:rPr lang="en-US" sz="1400" dirty="0">
                <a:latin typeface="Rockwell Nova Light"/>
                <a:ea typeface="+mn-lt"/>
                <a:cs typeface="+mn-lt"/>
              </a:rPr>
              <a:t>Size of date is 8 bytes</a:t>
            </a:r>
            <a:endParaRPr lang="en-US" sz="1400">
              <a:latin typeface="Rockwell Nova Light"/>
            </a:endParaRPr>
          </a:p>
          <a:p>
            <a:r>
              <a:rPr lang="en-US" sz="1400" dirty="0">
                <a:latin typeface="Rockwell Nova Light"/>
                <a:ea typeface="+mn-lt"/>
                <a:cs typeface="+mn-lt"/>
              </a:rPr>
              <a:t>Date is 31/12/2014</a:t>
            </a:r>
            <a:endParaRPr lang="en-US" sz="1400" dirty="0">
              <a:latin typeface="Rockwell Nova Light"/>
            </a:endParaRPr>
          </a:p>
        </p:txBody>
      </p:sp>
      <p:sp>
        <p:nvSpPr>
          <p:cNvPr id="4" name="Rectangle 3">
            <a:extLst>
              <a:ext uri="{FF2B5EF4-FFF2-40B4-BE49-F238E27FC236}">
                <a16:creationId xmlns:a16="http://schemas.microsoft.com/office/drawing/2014/main" id="{A7494B74-8A2A-8A5E-A55F-444C0BF019CF}"/>
              </a:ext>
            </a:extLst>
          </p:cNvPr>
          <p:cNvSpPr/>
          <p:nvPr/>
        </p:nvSpPr>
        <p:spPr>
          <a:xfrm>
            <a:off x="691224" y="1151761"/>
            <a:ext cx="6526115" cy="3271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540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133A-9FE8-3937-7966-4232EBDE97A0}"/>
              </a:ext>
            </a:extLst>
          </p:cNvPr>
          <p:cNvSpPr>
            <a:spLocks noGrp="1"/>
          </p:cNvSpPr>
          <p:nvPr>
            <p:ph type="title"/>
          </p:nvPr>
        </p:nvSpPr>
        <p:spPr>
          <a:xfrm>
            <a:off x="448603" y="149474"/>
            <a:ext cx="9767993" cy="1185054"/>
          </a:xfrm>
        </p:spPr>
        <p:txBody>
          <a:bodyPr>
            <a:normAutofit/>
          </a:bodyPr>
          <a:lstStyle/>
          <a:p>
            <a:r>
              <a:rPr lang="en-US" sz="2400" b="1" dirty="0"/>
              <a:t>Size of structure and structure padding</a:t>
            </a:r>
          </a:p>
        </p:txBody>
      </p:sp>
      <p:sp>
        <p:nvSpPr>
          <p:cNvPr id="6" name="TextBox 5">
            <a:extLst>
              <a:ext uri="{FF2B5EF4-FFF2-40B4-BE49-F238E27FC236}">
                <a16:creationId xmlns:a16="http://schemas.microsoft.com/office/drawing/2014/main" id="{AB68ED8E-1958-F9B4-46FA-F5286A87FC09}"/>
              </a:ext>
            </a:extLst>
          </p:cNvPr>
          <p:cNvSpPr txBox="1"/>
          <p:nvPr/>
        </p:nvSpPr>
        <p:spPr>
          <a:xfrm>
            <a:off x="52192" y="417535"/>
            <a:ext cx="119206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dirty="0">
              <a:latin typeface="Rockwell Nova Light"/>
            </a:endParaRPr>
          </a:p>
          <a:p>
            <a:pPr marL="285750" indent="-285750">
              <a:buFont typeface="Arial"/>
              <a:buChar char="•"/>
            </a:pPr>
            <a:r>
              <a:rPr lang="en-GB" sz="1600" dirty="0">
                <a:latin typeface="Rockwell Nova Light"/>
              </a:rPr>
              <a:t>When you try to find the size of structure tag (or) structure variable using </a:t>
            </a:r>
            <a:r>
              <a:rPr lang="en-GB" sz="1600" dirty="0" err="1">
                <a:latin typeface="Rockwell Nova Light"/>
              </a:rPr>
              <a:t>sizeof</a:t>
            </a:r>
            <a:r>
              <a:rPr lang="en-GB" sz="1600" dirty="0">
                <a:latin typeface="Rockwell Nova Light"/>
              </a:rPr>
              <a:t> (); keyword.  that size of structure may be more than what you expect. That is because of structure padding.</a:t>
            </a:r>
            <a:endParaRPr lang="en-US" sz="1600">
              <a:latin typeface="Rockwell Nova Light"/>
            </a:endParaRPr>
          </a:p>
          <a:p>
            <a:pPr marL="285750" indent="-285750">
              <a:buFont typeface="Arial"/>
              <a:buChar char="•"/>
            </a:pPr>
            <a:endParaRPr lang="en-GB" sz="1600" dirty="0">
              <a:latin typeface="Rockwell Nova Light"/>
            </a:endParaRPr>
          </a:p>
          <a:p>
            <a:endParaRPr lang="en-GB" sz="1600" dirty="0">
              <a:latin typeface="Rockwell Nova Light"/>
            </a:endParaRPr>
          </a:p>
          <a:p>
            <a:endParaRPr lang="en-GB" sz="1600" dirty="0">
              <a:latin typeface="Rockwell Nova Light"/>
              <a:ea typeface="+mn-lt"/>
              <a:cs typeface="+mn-lt"/>
            </a:endParaRPr>
          </a:p>
          <a:p>
            <a:endParaRPr lang="en-GB" sz="1600" dirty="0">
              <a:latin typeface="Rockwell Nova Light"/>
            </a:endParaRPr>
          </a:p>
        </p:txBody>
      </p:sp>
      <p:sp>
        <p:nvSpPr>
          <p:cNvPr id="7" name="TextBox 6">
            <a:extLst>
              <a:ext uri="{FF2B5EF4-FFF2-40B4-BE49-F238E27FC236}">
                <a16:creationId xmlns:a16="http://schemas.microsoft.com/office/drawing/2014/main" id="{D1C884FE-9703-4FEB-F1AD-1C24E421235D}"/>
              </a:ext>
            </a:extLst>
          </p:cNvPr>
          <p:cNvSpPr txBox="1"/>
          <p:nvPr/>
        </p:nvSpPr>
        <p:spPr>
          <a:xfrm>
            <a:off x="350730" y="1373687"/>
            <a:ext cx="3421693"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Rockwell Nova Light"/>
              </a:rPr>
              <a:t>Example:</a:t>
            </a:r>
          </a:p>
          <a:p>
            <a:endParaRPr lang="en-US" sz="1400" dirty="0">
              <a:latin typeface="Rockwell Nova Light"/>
            </a:endParaRPr>
          </a:p>
          <a:p>
            <a:r>
              <a:rPr lang="en-US" sz="1400" dirty="0">
                <a:latin typeface="Rockwell Nova Light"/>
              </a:rPr>
              <a:t>#include&lt;stdio.h&gt;</a:t>
            </a:r>
          </a:p>
          <a:p>
            <a:r>
              <a:rPr lang="en-US" sz="1400" dirty="0">
                <a:latin typeface="Rockwell Nova Light"/>
              </a:rPr>
              <a:t>struct padding</a:t>
            </a:r>
          </a:p>
          <a:p>
            <a:r>
              <a:rPr lang="en-US" sz="1400" dirty="0">
                <a:latin typeface="Rockwell Nova Light"/>
              </a:rPr>
              <a:t>{</a:t>
            </a:r>
          </a:p>
          <a:p>
            <a:r>
              <a:rPr lang="en-US" sz="1400" dirty="0">
                <a:latin typeface="Rockwell Nova Light"/>
              </a:rPr>
              <a:t>        int a;                    //4bytes</a:t>
            </a:r>
          </a:p>
          <a:p>
            <a:r>
              <a:rPr lang="en-US" sz="1400" dirty="0">
                <a:latin typeface="Rockwell Nova Light"/>
              </a:rPr>
              <a:t>        char b;                //1byte</a:t>
            </a:r>
          </a:p>
          <a:p>
            <a:r>
              <a:rPr lang="en-US" sz="1400" dirty="0">
                <a:latin typeface="Rockwell Nova Light"/>
              </a:rPr>
              <a:t>        int c;                    //4bytes</a:t>
            </a:r>
          </a:p>
          <a:p>
            <a:r>
              <a:rPr lang="en-US" sz="1400" dirty="0">
                <a:latin typeface="Rockwell Nova Light"/>
              </a:rPr>
              <a:t>}s;</a:t>
            </a:r>
          </a:p>
          <a:p>
            <a:r>
              <a:rPr lang="en-US" sz="1400" dirty="0">
                <a:latin typeface="Rockwell Nova Light"/>
              </a:rPr>
              <a:t>int main()</a:t>
            </a:r>
          </a:p>
          <a:p>
            <a:r>
              <a:rPr lang="en-US" sz="1400" dirty="0">
                <a:latin typeface="Rockwell Nova Light"/>
              </a:rPr>
              <a:t>{</a:t>
            </a:r>
          </a:p>
          <a:p>
            <a:r>
              <a:rPr lang="en-US" sz="1400" dirty="0">
                <a:latin typeface="Rockwell Nova Light"/>
              </a:rPr>
              <a:t>        </a:t>
            </a:r>
            <a:r>
              <a:rPr lang="en-US" sz="1400" dirty="0" err="1">
                <a:latin typeface="Rockwell Nova Light"/>
              </a:rPr>
              <a:t>printf</a:t>
            </a:r>
            <a:r>
              <a:rPr lang="en-US" sz="1400" dirty="0">
                <a:latin typeface="Rockwell Nova Light"/>
              </a:rPr>
              <a:t>("%</a:t>
            </a:r>
            <a:r>
              <a:rPr lang="en-US" sz="1400" dirty="0" err="1">
                <a:latin typeface="Rockwell Nova Light"/>
              </a:rPr>
              <a:t>ld</a:t>
            </a:r>
            <a:r>
              <a:rPr lang="en-US" sz="1400" dirty="0">
                <a:latin typeface="Rockwell Nova Light"/>
              </a:rPr>
              <a:t>",</a:t>
            </a:r>
            <a:r>
              <a:rPr lang="en-US" sz="1400" dirty="0" err="1">
                <a:latin typeface="Rockwell Nova Light"/>
              </a:rPr>
              <a:t>sizeof</a:t>
            </a:r>
            <a:r>
              <a:rPr lang="en-US" sz="1400" dirty="0">
                <a:latin typeface="Rockwell Nova Light"/>
              </a:rPr>
              <a:t>(s));</a:t>
            </a:r>
          </a:p>
          <a:p>
            <a:r>
              <a:rPr lang="en-US" sz="1400" dirty="0">
                <a:latin typeface="Rockwell Nova Light"/>
              </a:rPr>
              <a:t>}</a:t>
            </a:r>
          </a:p>
          <a:p>
            <a:endParaRPr lang="en-US" dirty="0">
              <a:latin typeface="Rockwell Nova Light"/>
            </a:endParaRPr>
          </a:p>
          <a:p>
            <a:r>
              <a:rPr lang="en-US" b="1" dirty="0">
                <a:latin typeface="Rockwell Nova Light"/>
              </a:rPr>
              <a:t>Output: </a:t>
            </a:r>
            <a:r>
              <a:rPr lang="en-US" dirty="0">
                <a:latin typeface="Rockwell Nova Light"/>
              </a:rPr>
              <a:t>12</a:t>
            </a:r>
          </a:p>
          <a:p>
            <a:endParaRPr lang="en-US" dirty="0">
              <a:latin typeface="Rockwell Nova Light"/>
            </a:endParaRPr>
          </a:p>
        </p:txBody>
      </p:sp>
      <p:sp>
        <p:nvSpPr>
          <p:cNvPr id="9" name="TextBox 8">
            <a:extLst>
              <a:ext uri="{FF2B5EF4-FFF2-40B4-BE49-F238E27FC236}">
                <a16:creationId xmlns:a16="http://schemas.microsoft.com/office/drawing/2014/main" id="{838155B8-EB5E-22EB-1288-C3FD7497E3B2}"/>
              </a:ext>
            </a:extLst>
          </p:cNvPr>
          <p:cNvSpPr txBox="1"/>
          <p:nvPr/>
        </p:nvSpPr>
        <p:spPr>
          <a:xfrm>
            <a:off x="350729" y="4943605"/>
            <a:ext cx="1129773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FFFF00"/>
                </a:solidFill>
                <a:latin typeface="Rockwell Nova Light"/>
                <a:cs typeface="arial"/>
              </a:rPr>
              <a:t>Structure padding</a:t>
            </a:r>
            <a:r>
              <a:rPr lang="en-US" b="1" dirty="0">
                <a:solidFill>
                  <a:srgbClr val="FFFF00"/>
                </a:solidFill>
                <a:latin typeface="Rockwell Nova Light"/>
                <a:cs typeface="arial"/>
              </a:rPr>
              <a:t>:</a:t>
            </a:r>
            <a:endParaRPr lang="en-US" sz="1600" dirty="0">
              <a:solidFill>
                <a:srgbClr val="FFFFFF"/>
              </a:solidFill>
              <a:latin typeface="Rockwell Nova Light"/>
              <a:cs typeface="arial"/>
            </a:endParaRPr>
          </a:p>
          <a:p>
            <a:r>
              <a:rPr lang="en-US" b="1" dirty="0">
                <a:solidFill>
                  <a:srgbClr val="FFFF00"/>
                </a:solidFill>
                <a:latin typeface="Rockwell Nova Light"/>
                <a:cs typeface="arial"/>
              </a:rPr>
              <a:t> </a:t>
            </a:r>
            <a:r>
              <a:rPr lang="en-US" sz="1600" dirty="0">
                <a:latin typeface="Rockwell Nova Light"/>
                <a:cs typeface="arial"/>
              </a:rPr>
              <a:t>It is defined as the process of adding one or more empty bytes between the different data types to align data in memory. Structure padding increases memory consumption but is reduces CPU cycles. </a:t>
            </a:r>
            <a:endParaRPr lang="en-US" sz="1600">
              <a:latin typeface="Rockwell Nova Light"/>
            </a:endParaRPr>
          </a:p>
        </p:txBody>
      </p:sp>
      <p:sp>
        <p:nvSpPr>
          <p:cNvPr id="11" name="Rectangle 10">
            <a:extLst>
              <a:ext uri="{FF2B5EF4-FFF2-40B4-BE49-F238E27FC236}">
                <a16:creationId xmlns:a16="http://schemas.microsoft.com/office/drawing/2014/main" id="{C772724E-E2CE-FF28-45F7-E321E5C25E19}"/>
              </a:ext>
            </a:extLst>
          </p:cNvPr>
          <p:cNvSpPr/>
          <p:nvPr/>
        </p:nvSpPr>
        <p:spPr>
          <a:xfrm>
            <a:off x="347411" y="1713215"/>
            <a:ext cx="3226942" cy="2578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467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CE621E-745A-A68B-E258-B657B35917BF}"/>
              </a:ext>
            </a:extLst>
          </p:cNvPr>
          <p:cNvSpPr txBox="1"/>
          <p:nvPr/>
        </p:nvSpPr>
        <p:spPr>
          <a:xfrm>
            <a:off x="407095" y="438411"/>
            <a:ext cx="11304738"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latin typeface="Rockwell Nova Light"/>
              <a:ea typeface="+mn-lt"/>
              <a:cs typeface="+mn-lt"/>
            </a:endParaRPr>
          </a:p>
          <a:p>
            <a:r>
              <a:rPr lang="en-GB" sz="2000" b="1" dirty="0">
                <a:solidFill>
                  <a:srgbClr val="FFFF00"/>
                </a:solidFill>
                <a:latin typeface="Rockwell Nova Light"/>
                <a:ea typeface="+mn-lt"/>
                <a:cs typeface="+mn-lt"/>
              </a:rPr>
              <a:t>#pragma pack(1)</a:t>
            </a:r>
          </a:p>
          <a:p>
            <a:endParaRPr lang="en-GB" dirty="0">
              <a:latin typeface="Rockwell Nova Light"/>
              <a:ea typeface="+mn-lt"/>
              <a:cs typeface="+mn-lt"/>
            </a:endParaRPr>
          </a:p>
          <a:p>
            <a:pPr algn="just"/>
            <a:r>
              <a:rPr lang="en-GB" dirty="0">
                <a:latin typeface="Rockwell Nova Light"/>
                <a:ea typeface="+mn-lt"/>
                <a:cs typeface="+mn-lt"/>
              </a:rPr>
              <a:t>A pragma is a pre processor directive that </a:t>
            </a:r>
            <a:r>
              <a:rPr lang="en-GB" b="1" dirty="0">
                <a:latin typeface="Rockwell Nova Light"/>
                <a:ea typeface="+mn-lt"/>
                <a:cs typeface="+mn-lt"/>
              </a:rPr>
              <a:t>allows you to provide additional information to the compiler</a:t>
            </a:r>
            <a:r>
              <a:rPr lang="en-GB" dirty="0">
                <a:latin typeface="Rockwell Nova Light"/>
                <a:ea typeface="+mn-lt"/>
                <a:cs typeface="+mn-lt"/>
              </a:rPr>
              <a:t>. This information can change compilation details that are not otherwise under your control. For example, the pack pragma affects the layout of data within a structure.</a:t>
            </a:r>
            <a:endParaRPr lang="en-US" dirty="0">
              <a:latin typeface="Rockwell Nova Light"/>
            </a:endParaRPr>
          </a:p>
        </p:txBody>
      </p:sp>
      <p:pic>
        <p:nvPicPr>
          <p:cNvPr id="6" name="Picture 6" descr="Text&#10;&#10;Description automatically generated">
            <a:extLst>
              <a:ext uri="{FF2B5EF4-FFF2-40B4-BE49-F238E27FC236}">
                <a16:creationId xmlns:a16="http://schemas.microsoft.com/office/drawing/2014/main" id="{1BCF9998-1E37-06EC-587C-5AF80B156646}"/>
              </a:ext>
            </a:extLst>
          </p:cNvPr>
          <p:cNvPicPr>
            <a:picLocks noChangeAspect="1"/>
          </p:cNvPicPr>
          <p:nvPr/>
        </p:nvPicPr>
        <p:blipFill>
          <a:blip r:embed="rId2"/>
          <a:stretch>
            <a:fillRect/>
          </a:stretch>
        </p:blipFill>
        <p:spPr>
          <a:xfrm>
            <a:off x="444674" y="2508946"/>
            <a:ext cx="2743200" cy="1986246"/>
          </a:xfrm>
          <a:prstGeom prst="rect">
            <a:avLst/>
          </a:prstGeom>
        </p:spPr>
      </p:pic>
      <p:pic>
        <p:nvPicPr>
          <p:cNvPr id="7" name="Picture 7" descr="Text&#10;&#10;Description automatically generated">
            <a:extLst>
              <a:ext uri="{FF2B5EF4-FFF2-40B4-BE49-F238E27FC236}">
                <a16:creationId xmlns:a16="http://schemas.microsoft.com/office/drawing/2014/main" id="{5D62CF34-F026-37AE-E11C-A72293605398}"/>
              </a:ext>
            </a:extLst>
          </p:cNvPr>
          <p:cNvPicPr>
            <a:picLocks noChangeAspect="1"/>
          </p:cNvPicPr>
          <p:nvPr/>
        </p:nvPicPr>
        <p:blipFill>
          <a:blip r:embed="rId3"/>
          <a:stretch>
            <a:fillRect/>
          </a:stretch>
        </p:blipFill>
        <p:spPr>
          <a:xfrm>
            <a:off x="402921" y="4660280"/>
            <a:ext cx="3588706" cy="387111"/>
          </a:xfrm>
          <a:prstGeom prst="rect">
            <a:avLst/>
          </a:prstGeom>
        </p:spPr>
      </p:pic>
    </p:spTree>
    <p:extLst>
      <p:ext uri="{BB962C8B-B14F-4D97-AF65-F5344CB8AC3E}">
        <p14:creationId xmlns:p14="http://schemas.microsoft.com/office/powerpoint/2010/main" val="245313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A952-D10E-82DD-DD54-24F9C92D9D52}"/>
              </a:ext>
            </a:extLst>
          </p:cNvPr>
          <p:cNvSpPr>
            <a:spLocks noGrp="1"/>
          </p:cNvSpPr>
          <p:nvPr>
            <p:ph type="title"/>
          </p:nvPr>
        </p:nvSpPr>
        <p:spPr>
          <a:xfrm>
            <a:off x="471907" y="533475"/>
            <a:ext cx="10976415" cy="352934"/>
          </a:xfrm>
        </p:spPr>
        <p:txBody>
          <a:bodyPr>
            <a:normAutofit fontScale="90000"/>
          </a:bodyPr>
          <a:lstStyle/>
          <a:p>
            <a:r>
              <a:rPr lang="en-US" sz="2000" b="1" dirty="0"/>
              <a:t>Why</a:t>
            </a:r>
            <a:r>
              <a:rPr lang="en-US" sz="1800" b="1" dirty="0"/>
              <a:t> </a:t>
            </a:r>
            <a:r>
              <a:rPr lang="en-US" sz="2000" b="1" dirty="0"/>
              <a:t>Union</a:t>
            </a:r>
            <a:r>
              <a:rPr lang="en-US" sz="1800" b="1" dirty="0"/>
              <a:t> ?</a:t>
            </a:r>
            <a:br>
              <a:rPr lang="en-US" sz="1800" b="1" dirty="0"/>
            </a:br>
            <a:br>
              <a:rPr lang="en-US" sz="1800" b="1" dirty="0"/>
            </a:br>
            <a:br>
              <a:rPr lang="en-US" sz="1800" b="1" dirty="0"/>
            </a:br>
            <a:endParaRPr lang="en-US" sz="1800" b="1" dirty="0"/>
          </a:p>
        </p:txBody>
      </p:sp>
      <p:sp>
        <p:nvSpPr>
          <p:cNvPr id="9" name="TextBox 8">
            <a:extLst>
              <a:ext uri="{FF2B5EF4-FFF2-40B4-BE49-F238E27FC236}">
                <a16:creationId xmlns:a16="http://schemas.microsoft.com/office/drawing/2014/main" id="{BBAAD909-1BAE-14B8-7CD8-20A68A1CF638}"/>
              </a:ext>
            </a:extLst>
          </p:cNvPr>
          <p:cNvSpPr txBox="1"/>
          <p:nvPr/>
        </p:nvSpPr>
        <p:spPr>
          <a:xfrm>
            <a:off x="384765" y="831998"/>
            <a:ext cx="110255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Even though structures are there sometimes there in some applications that perform single task at time.</a:t>
            </a:r>
          </a:p>
          <a:p>
            <a:endParaRPr lang="en-US" dirty="0">
              <a:latin typeface="Rockwell Nova Light"/>
            </a:endParaRPr>
          </a:p>
        </p:txBody>
      </p:sp>
      <p:sp>
        <p:nvSpPr>
          <p:cNvPr id="3" name="TextBox 2">
            <a:extLst>
              <a:ext uri="{FF2B5EF4-FFF2-40B4-BE49-F238E27FC236}">
                <a16:creationId xmlns:a16="http://schemas.microsoft.com/office/drawing/2014/main" id="{084DBF98-FC04-8D0A-0CBF-0A09D359CD5B}"/>
              </a:ext>
            </a:extLst>
          </p:cNvPr>
          <p:cNvSpPr txBox="1"/>
          <p:nvPr/>
        </p:nvSpPr>
        <p:spPr>
          <a:xfrm>
            <a:off x="380999" y="3200399"/>
            <a:ext cx="829627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rgbClr val="FFFFFF"/>
                </a:solidFill>
                <a:latin typeface="Rockwell Nova Light"/>
              </a:rPr>
              <a:t>Syntax for declaring and defining a structure:</a:t>
            </a:r>
          </a:p>
          <a:p>
            <a:endParaRPr lang="en-US" sz="1200" b="1" dirty="0">
              <a:latin typeface="Rockwell Nova Light"/>
            </a:endParaRPr>
          </a:p>
          <a:p>
            <a:r>
              <a:rPr lang="en-US" sz="1200" dirty="0">
                <a:solidFill>
                  <a:srgbClr val="FFFF00"/>
                </a:solidFill>
                <a:latin typeface="Rockwell Nova Light"/>
              </a:rPr>
              <a:t>union &lt;tag name&gt;</a:t>
            </a:r>
            <a:endParaRPr lang="en-US" dirty="0">
              <a:solidFill>
                <a:srgbClr val="FFFF00"/>
              </a:solidFill>
              <a:latin typeface="Rockwell Nova Light"/>
            </a:endParaRPr>
          </a:p>
          <a:p>
            <a:r>
              <a:rPr lang="en-US" sz="1200" dirty="0">
                <a:solidFill>
                  <a:srgbClr val="FFFF00"/>
                </a:solidFill>
                <a:latin typeface="Rockwell Nova Light"/>
              </a:rPr>
              <a:t>{</a:t>
            </a:r>
          </a:p>
          <a:p>
            <a:r>
              <a:rPr lang="en-US" sz="1200" dirty="0">
                <a:solidFill>
                  <a:srgbClr val="FFFF00"/>
                </a:solidFill>
                <a:latin typeface="Rockwell Nova Light"/>
              </a:rPr>
              <a:t>datatype member 1; </a:t>
            </a:r>
          </a:p>
          <a:p>
            <a:r>
              <a:rPr lang="en-US" sz="1200" dirty="0">
                <a:solidFill>
                  <a:srgbClr val="FFFF00"/>
                </a:solidFill>
                <a:latin typeface="Rockwell Nova Light"/>
                <a:ea typeface="+mn-lt"/>
                <a:cs typeface="+mn-lt"/>
              </a:rPr>
              <a:t>datatype member 2; </a:t>
            </a:r>
          </a:p>
          <a:p>
            <a:r>
              <a:rPr lang="en-US" sz="1200" dirty="0">
                <a:solidFill>
                  <a:srgbClr val="FFFF00"/>
                </a:solidFill>
                <a:latin typeface="Rockwell Nova Light"/>
                <a:ea typeface="+mn-lt"/>
                <a:cs typeface="+mn-lt"/>
              </a:rPr>
              <a:t>datatype member 3; </a:t>
            </a:r>
            <a:endParaRPr lang="en-US" sz="1200" dirty="0">
              <a:solidFill>
                <a:srgbClr val="FFFF00"/>
              </a:solidFill>
              <a:latin typeface="Rockwell Nova Light"/>
            </a:endParaRPr>
          </a:p>
          <a:p>
            <a:r>
              <a:rPr lang="en-US" sz="1200" dirty="0">
                <a:solidFill>
                  <a:srgbClr val="FFFF00"/>
                </a:solidFill>
                <a:latin typeface="Rockwell Nova Light"/>
                <a:ea typeface="+mn-lt"/>
                <a:cs typeface="+mn-lt"/>
              </a:rPr>
              <a:t>                                   .</a:t>
            </a:r>
          </a:p>
          <a:p>
            <a:r>
              <a:rPr lang="en-US" sz="1200" dirty="0">
                <a:solidFill>
                  <a:srgbClr val="FFFF00"/>
                </a:solidFill>
                <a:latin typeface="Rockwell Nova Light"/>
              </a:rPr>
              <a:t>                                   .</a:t>
            </a:r>
          </a:p>
          <a:p>
            <a:r>
              <a:rPr lang="en-US" sz="1200" dirty="0">
                <a:solidFill>
                  <a:srgbClr val="FFFF00"/>
                </a:solidFill>
                <a:latin typeface="Rockwell Nova Light"/>
                <a:ea typeface="+mn-lt"/>
                <a:cs typeface="+mn-lt"/>
              </a:rPr>
              <a:t>datatype member N; </a:t>
            </a:r>
            <a:endParaRPr lang="en-US" sz="1200" dirty="0">
              <a:solidFill>
                <a:srgbClr val="FFFF00"/>
              </a:solidFill>
              <a:latin typeface="Rockwell Nova Light"/>
            </a:endParaRPr>
          </a:p>
          <a:p>
            <a:r>
              <a:rPr lang="en-US" sz="1200" dirty="0">
                <a:solidFill>
                  <a:srgbClr val="FFFF00"/>
                </a:solidFill>
                <a:latin typeface="Rockwell Nova Light"/>
              </a:rPr>
              <a:t>};</a:t>
            </a:r>
          </a:p>
        </p:txBody>
      </p:sp>
      <p:sp>
        <p:nvSpPr>
          <p:cNvPr id="4" name="TextBox 3">
            <a:extLst>
              <a:ext uri="{FF2B5EF4-FFF2-40B4-BE49-F238E27FC236}">
                <a16:creationId xmlns:a16="http://schemas.microsoft.com/office/drawing/2014/main" id="{077654E2-0DD4-419F-87C4-B38CDCD26705}"/>
              </a:ext>
            </a:extLst>
          </p:cNvPr>
          <p:cNvSpPr txBox="1"/>
          <p:nvPr/>
        </p:nvSpPr>
        <p:spPr>
          <a:xfrm>
            <a:off x="5829300" y="3381375"/>
            <a:ext cx="28003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Rockwell Nova Light"/>
                <a:ea typeface="+mn-lt"/>
                <a:cs typeface="+mn-lt"/>
              </a:rPr>
              <a:t>Example:</a:t>
            </a:r>
            <a:br>
              <a:rPr lang="en-US" sz="1400" dirty="0">
                <a:latin typeface="Rockwell Nova Light"/>
                <a:ea typeface="+mn-lt"/>
                <a:cs typeface="+mn-lt"/>
              </a:rPr>
            </a:br>
            <a:r>
              <a:rPr lang="en-US" sz="1400" dirty="0">
                <a:solidFill>
                  <a:srgbClr val="FFFF00"/>
                </a:solidFill>
                <a:latin typeface="Rockwell Nova Light"/>
                <a:ea typeface="+mn-lt"/>
                <a:cs typeface="+mn-lt"/>
              </a:rPr>
              <a:t>union student</a:t>
            </a:r>
            <a:endParaRPr lang="en-US" sz="1400" dirty="0">
              <a:latin typeface="Rockwell Nova Light"/>
              <a:ea typeface="+mn-lt"/>
              <a:cs typeface="+mn-lt"/>
            </a:endParaRPr>
          </a:p>
          <a:p>
            <a:r>
              <a:rPr lang="en-US" sz="1400" dirty="0">
                <a:solidFill>
                  <a:srgbClr val="FFFF00"/>
                </a:solidFill>
                <a:latin typeface="Rockwell Nova Light"/>
                <a:ea typeface="+mn-lt"/>
                <a:cs typeface="+mn-lt"/>
              </a:rPr>
              <a:t>{</a:t>
            </a:r>
          </a:p>
          <a:p>
            <a:r>
              <a:rPr lang="en-US" sz="1400" dirty="0">
                <a:solidFill>
                  <a:srgbClr val="FFFF00"/>
                </a:solidFill>
                <a:latin typeface="Rockwell Nova Light"/>
                <a:ea typeface="+mn-lt"/>
                <a:cs typeface="+mn-lt"/>
              </a:rPr>
              <a:t> int </a:t>
            </a:r>
            <a:r>
              <a:rPr lang="en-US" sz="1400" dirty="0" err="1">
                <a:solidFill>
                  <a:srgbClr val="FFFF00"/>
                </a:solidFill>
                <a:latin typeface="Rockwell Nova Light"/>
                <a:ea typeface="+mn-lt"/>
                <a:cs typeface="+mn-lt"/>
              </a:rPr>
              <a:t>roll_no</a:t>
            </a:r>
            <a:r>
              <a:rPr lang="en-US" sz="1400" dirty="0">
                <a:solidFill>
                  <a:srgbClr val="FFFF00"/>
                </a:solidFill>
                <a:latin typeface="Rockwell Nova Light"/>
                <a:ea typeface="+mn-lt"/>
                <a:cs typeface="+mn-lt"/>
              </a:rPr>
              <a:t>;</a:t>
            </a:r>
            <a:endParaRPr lang="en-US" sz="1400" dirty="0">
              <a:solidFill>
                <a:srgbClr val="FFFFFF"/>
              </a:solidFill>
              <a:latin typeface="Rockwell Nova Light"/>
              <a:ea typeface="+mn-lt"/>
              <a:cs typeface="+mn-lt"/>
            </a:endParaRPr>
          </a:p>
          <a:p>
            <a:r>
              <a:rPr lang="en-US" sz="1400" dirty="0">
                <a:solidFill>
                  <a:srgbClr val="FFFF00"/>
                </a:solidFill>
                <a:latin typeface="Rockwell Nova Light"/>
                <a:ea typeface="+mn-lt"/>
                <a:cs typeface="+mn-lt"/>
              </a:rPr>
              <a:t> char name[15];</a:t>
            </a:r>
            <a:endParaRPr lang="en-US" sz="1400" dirty="0">
              <a:solidFill>
                <a:srgbClr val="FFFF00"/>
              </a:solidFill>
              <a:latin typeface="Rockwell Nova Light"/>
            </a:endParaRPr>
          </a:p>
          <a:p>
            <a:r>
              <a:rPr lang="en-US" sz="1400" dirty="0">
                <a:solidFill>
                  <a:srgbClr val="FFFF00"/>
                </a:solidFill>
                <a:latin typeface="Rockwell Nova Light"/>
                <a:ea typeface="+mn-lt"/>
                <a:cs typeface="+mn-lt"/>
              </a:rPr>
              <a:t> char gender; </a:t>
            </a:r>
            <a:endParaRPr lang="en-US" sz="1400" dirty="0">
              <a:latin typeface="Rockwell Nova Light"/>
              <a:ea typeface="+mn-lt"/>
              <a:cs typeface="+mn-lt"/>
            </a:endParaRPr>
          </a:p>
          <a:p>
            <a:r>
              <a:rPr lang="en-US" sz="1400" dirty="0">
                <a:solidFill>
                  <a:srgbClr val="FFFF00"/>
                </a:solidFill>
                <a:latin typeface="Rockwell Nova Light"/>
                <a:ea typeface="+mn-lt"/>
                <a:cs typeface="+mn-lt"/>
              </a:rPr>
              <a:t> Int grade; </a:t>
            </a:r>
          </a:p>
          <a:p>
            <a:r>
              <a:rPr lang="en-US" sz="1400" dirty="0">
                <a:solidFill>
                  <a:srgbClr val="FFFF00"/>
                </a:solidFill>
                <a:latin typeface="Rockwell Nova Light"/>
                <a:ea typeface="+mn-lt"/>
                <a:cs typeface="+mn-lt"/>
              </a:rPr>
              <a:t>};</a:t>
            </a:r>
          </a:p>
        </p:txBody>
      </p:sp>
      <p:sp>
        <p:nvSpPr>
          <p:cNvPr id="7" name="Title 1">
            <a:extLst>
              <a:ext uri="{FF2B5EF4-FFF2-40B4-BE49-F238E27FC236}">
                <a16:creationId xmlns:a16="http://schemas.microsoft.com/office/drawing/2014/main" id="{DD1D83CC-EBDE-BDAF-F6E7-DE758F1326DB}"/>
              </a:ext>
            </a:extLst>
          </p:cNvPr>
          <p:cNvSpPr txBox="1">
            <a:spLocks/>
          </p:cNvSpPr>
          <p:nvPr/>
        </p:nvSpPr>
        <p:spPr>
          <a:xfrm>
            <a:off x="471907" y="1457400"/>
            <a:ext cx="10976415" cy="352934"/>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1800" b="1" dirty="0"/>
              <a:t>What is union ?</a:t>
            </a:r>
          </a:p>
        </p:txBody>
      </p:sp>
      <p:sp>
        <p:nvSpPr>
          <p:cNvPr id="8" name="TextBox 7">
            <a:extLst>
              <a:ext uri="{FF2B5EF4-FFF2-40B4-BE49-F238E27FC236}">
                <a16:creationId xmlns:a16="http://schemas.microsoft.com/office/drawing/2014/main" id="{5250B7ED-4143-B821-519D-A28015081883}"/>
              </a:ext>
            </a:extLst>
          </p:cNvPr>
          <p:cNvSpPr txBox="1"/>
          <p:nvPr/>
        </p:nvSpPr>
        <p:spPr>
          <a:xfrm>
            <a:off x="384765" y="1717822"/>
            <a:ext cx="1133031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Rockwell Nova Light"/>
              </a:rPr>
              <a:t>&gt;</a:t>
            </a:r>
            <a:r>
              <a:rPr lang="en-US" sz="1400" dirty="0">
                <a:latin typeface="Rockwell Nova Light"/>
                <a:ea typeface="+mn-lt"/>
                <a:cs typeface="+mn-lt"/>
              </a:rPr>
              <a:t>Union in C is a special data type available in C that allows storing different data types in the same memory location.</a:t>
            </a:r>
            <a:endParaRPr lang="en-US" dirty="0">
              <a:latin typeface="Rockwell Nova Light"/>
              <a:ea typeface="+mn-lt"/>
              <a:cs typeface="+mn-lt"/>
            </a:endParaRPr>
          </a:p>
          <a:p>
            <a:r>
              <a:rPr lang="en-US" sz="1400" dirty="0">
                <a:latin typeface="Rockwell Nova Light"/>
              </a:rPr>
              <a:t>&gt;In c language to define these unions we have a </a:t>
            </a:r>
            <a:r>
              <a:rPr lang="en-US" sz="1400" dirty="0">
                <a:solidFill>
                  <a:srgbClr val="FFFF00"/>
                </a:solidFill>
                <a:latin typeface="Rockwell Nova Light"/>
              </a:rPr>
              <a:t>keyword: union</a:t>
            </a:r>
            <a:endParaRPr lang="en-US" sz="1400" dirty="0">
              <a:solidFill>
                <a:srgbClr val="FFFFFF"/>
              </a:solidFill>
              <a:latin typeface="Rockwell Nova Light"/>
            </a:endParaRPr>
          </a:p>
          <a:p>
            <a:endParaRPr lang="en-US" sz="1400" dirty="0">
              <a:latin typeface="Rockwell Nova Light"/>
            </a:endParaRPr>
          </a:p>
          <a:p>
            <a:endParaRPr lang="en-US" dirty="0">
              <a:latin typeface="Rockwell Nova Light"/>
            </a:endParaRPr>
          </a:p>
        </p:txBody>
      </p:sp>
      <p:sp>
        <p:nvSpPr>
          <p:cNvPr id="10" name="TextBox 9">
            <a:extLst>
              <a:ext uri="{FF2B5EF4-FFF2-40B4-BE49-F238E27FC236}">
                <a16:creationId xmlns:a16="http://schemas.microsoft.com/office/drawing/2014/main" id="{1D15D027-970A-D932-1E9B-87BCAD1DA6B7}"/>
              </a:ext>
            </a:extLst>
          </p:cNvPr>
          <p:cNvSpPr txBox="1"/>
          <p:nvPr/>
        </p:nvSpPr>
        <p:spPr>
          <a:xfrm>
            <a:off x="390524" y="2266949"/>
            <a:ext cx="111633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latin typeface="Rockwell Nova Light"/>
                <a:ea typeface="+mn-lt"/>
                <a:cs typeface="+mn-lt"/>
              </a:rPr>
              <a:t>Definition of a union: </a:t>
            </a:r>
            <a:r>
              <a:rPr lang="en-US" sz="1400" dirty="0">
                <a:latin typeface="Rockwell Nova Light"/>
                <a:ea typeface="+mn-lt"/>
                <a:cs typeface="+mn-lt"/>
              </a:rPr>
              <a:t>It creates a template or format that describes the characteristics of its members.</a:t>
            </a:r>
          </a:p>
          <a:p>
            <a:r>
              <a:rPr lang="en-US" sz="1400" dirty="0">
                <a:latin typeface="Rockwell Nova Light"/>
                <a:ea typeface="+mn-lt"/>
                <a:cs typeface="+mn-lt"/>
              </a:rPr>
              <a:t>All the variables that would be declared of this union type, will take the form of this template.</a:t>
            </a:r>
          </a:p>
          <a:p>
            <a:pPr algn="l"/>
            <a:endParaRPr lang="en-US" dirty="0">
              <a:latin typeface="Rockwell Nova Light"/>
            </a:endParaRPr>
          </a:p>
        </p:txBody>
      </p:sp>
      <p:sp>
        <p:nvSpPr>
          <p:cNvPr id="11" name="TextBox 10">
            <a:extLst>
              <a:ext uri="{FF2B5EF4-FFF2-40B4-BE49-F238E27FC236}">
                <a16:creationId xmlns:a16="http://schemas.microsoft.com/office/drawing/2014/main" id="{F5C37410-AD10-A45F-22F8-A753246A8B06}"/>
              </a:ext>
            </a:extLst>
          </p:cNvPr>
          <p:cNvSpPr txBox="1"/>
          <p:nvPr/>
        </p:nvSpPr>
        <p:spPr>
          <a:xfrm>
            <a:off x="381000" y="5867400"/>
            <a:ext cx="110680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latin typeface="Rockwell Nova Light"/>
              </a:rPr>
              <a:t>Key points: </a:t>
            </a:r>
            <a:r>
              <a:rPr lang="en-US" sz="1400" dirty="0">
                <a:solidFill>
                  <a:srgbClr val="FFFFFF"/>
                </a:solidFill>
                <a:latin typeface="Rockwell Nova Light"/>
              </a:rPr>
              <a:t>unions also</a:t>
            </a:r>
            <a:r>
              <a:rPr lang="en-US" sz="1400" dirty="0">
                <a:latin typeface="Rockwell Nova Light"/>
              </a:rPr>
              <a:t> defined above function declarations and below macro definitions</a:t>
            </a:r>
          </a:p>
        </p:txBody>
      </p:sp>
      <p:sp>
        <p:nvSpPr>
          <p:cNvPr id="5" name="Rectangle 4">
            <a:extLst>
              <a:ext uri="{FF2B5EF4-FFF2-40B4-BE49-F238E27FC236}">
                <a16:creationId xmlns:a16="http://schemas.microsoft.com/office/drawing/2014/main" id="{9DA0EFD0-08FD-A8EE-175F-5B83424FB7BA}"/>
              </a:ext>
            </a:extLst>
          </p:cNvPr>
          <p:cNvSpPr/>
          <p:nvPr/>
        </p:nvSpPr>
        <p:spPr>
          <a:xfrm>
            <a:off x="3891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8721FA-DB55-39BC-8941-8022DA16D5AC}"/>
              </a:ext>
            </a:extLst>
          </p:cNvPr>
          <p:cNvSpPr/>
          <p:nvPr/>
        </p:nvSpPr>
        <p:spPr>
          <a:xfrm>
            <a:off x="56469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13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E816-DCA3-988C-E52E-3DDC4D303838}"/>
              </a:ext>
            </a:extLst>
          </p:cNvPr>
          <p:cNvSpPr>
            <a:spLocks noGrp="1"/>
          </p:cNvSpPr>
          <p:nvPr>
            <p:ph type="title"/>
          </p:nvPr>
        </p:nvSpPr>
        <p:spPr>
          <a:xfrm>
            <a:off x="436465" y="415409"/>
            <a:ext cx="10728322" cy="1477328"/>
          </a:xfrm>
        </p:spPr>
        <p:txBody>
          <a:bodyPr>
            <a:normAutofit/>
          </a:bodyPr>
          <a:lstStyle/>
          <a:p>
            <a:r>
              <a:rPr lang="en-US" sz="2000" b="1" dirty="0"/>
              <a:t>Structure vs union</a:t>
            </a:r>
          </a:p>
        </p:txBody>
      </p:sp>
      <p:sp>
        <p:nvSpPr>
          <p:cNvPr id="5" name="TextBox 4">
            <a:extLst>
              <a:ext uri="{FF2B5EF4-FFF2-40B4-BE49-F238E27FC236}">
                <a16:creationId xmlns:a16="http://schemas.microsoft.com/office/drawing/2014/main" id="{2E64624C-2673-DF2B-B41F-01A7B93932E1}"/>
              </a:ext>
            </a:extLst>
          </p:cNvPr>
          <p:cNvSpPr txBox="1"/>
          <p:nvPr/>
        </p:nvSpPr>
        <p:spPr>
          <a:xfrm>
            <a:off x="1153633" y="1242237"/>
            <a:ext cx="70671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600"/>
          </a:p>
          <a:p>
            <a:endParaRPr lang="en-US" sz="600"/>
          </a:p>
          <a:p>
            <a:endParaRPr lang="en-US" sz="600"/>
          </a:p>
        </p:txBody>
      </p:sp>
      <p:sp>
        <p:nvSpPr>
          <p:cNvPr id="3" name="TextBox 2">
            <a:extLst>
              <a:ext uri="{FF2B5EF4-FFF2-40B4-BE49-F238E27FC236}">
                <a16:creationId xmlns:a16="http://schemas.microsoft.com/office/drawing/2014/main" id="{F54B7049-FDB9-E749-7C07-D9EB8BAE31E2}"/>
              </a:ext>
            </a:extLst>
          </p:cNvPr>
          <p:cNvSpPr txBox="1"/>
          <p:nvPr/>
        </p:nvSpPr>
        <p:spPr>
          <a:xfrm>
            <a:off x="347330" y="692888"/>
            <a:ext cx="927554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900"/>
          </a:p>
        </p:txBody>
      </p:sp>
      <p:sp>
        <p:nvSpPr>
          <p:cNvPr id="4" name="TextBox 3">
            <a:extLst>
              <a:ext uri="{FF2B5EF4-FFF2-40B4-BE49-F238E27FC236}">
                <a16:creationId xmlns:a16="http://schemas.microsoft.com/office/drawing/2014/main" id="{BA63A6E6-FE7D-E847-2D8E-57138AACAA81}"/>
              </a:ext>
            </a:extLst>
          </p:cNvPr>
          <p:cNvSpPr txBox="1"/>
          <p:nvPr/>
        </p:nvSpPr>
        <p:spPr>
          <a:xfrm>
            <a:off x="517743" y="810017"/>
            <a:ext cx="6949857"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Rockwell Nova Light"/>
              </a:rPr>
              <a:t>#include &lt;</a:t>
            </a:r>
            <a:r>
              <a:rPr lang="en-US" sz="1100" err="1">
                <a:latin typeface="Rockwell Nova Light"/>
              </a:rPr>
              <a:t>stdio.h</a:t>
            </a:r>
            <a:r>
              <a:rPr lang="en-US" sz="1100">
                <a:latin typeface="Rockwell Nova Light"/>
              </a:rPr>
              <a:t>&gt;</a:t>
            </a:r>
          </a:p>
          <a:p>
            <a:r>
              <a:rPr lang="en-US" sz="1100">
                <a:latin typeface="Rockwell Nova Light"/>
              </a:rPr>
              <a:t>#include &lt;</a:t>
            </a:r>
            <a:r>
              <a:rPr lang="en-US" sz="1100" err="1">
                <a:latin typeface="Rockwell Nova Light"/>
              </a:rPr>
              <a:t>string.h</a:t>
            </a:r>
            <a:r>
              <a:rPr lang="en-US" sz="1100">
                <a:latin typeface="Rockwell Nova Light"/>
              </a:rPr>
              <a:t>&gt;</a:t>
            </a:r>
          </a:p>
          <a:p>
            <a:r>
              <a:rPr lang="en-US" sz="1100">
                <a:latin typeface="Rockwell Nova Light"/>
              </a:rPr>
              <a:t>struct </a:t>
            </a:r>
            <a:r>
              <a:rPr lang="en-US" sz="1100" err="1">
                <a:latin typeface="Rockwell Nova Light"/>
              </a:rPr>
              <a:t>struct_example</a:t>
            </a:r>
            <a:endParaRPr lang="en-US" sz="1100">
              <a:latin typeface="Rockwell Nova Light"/>
            </a:endParaRPr>
          </a:p>
          <a:p>
            <a:r>
              <a:rPr lang="en-US" sz="1100">
                <a:latin typeface="Rockwell Nova Light"/>
              </a:rPr>
              <a:t>{</a:t>
            </a:r>
          </a:p>
          <a:p>
            <a:r>
              <a:rPr lang="en-US" sz="1100">
                <a:latin typeface="Rockwell Nova Light"/>
              </a:rPr>
              <a:t>int integer;</a:t>
            </a:r>
          </a:p>
          <a:p>
            <a:r>
              <a:rPr lang="en-US" sz="1100">
                <a:latin typeface="Rockwell Nova Light"/>
              </a:rPr>
              <a:t>char name[20];</a:t>
            </a:r>
          </a:p>
          <a:p>
            <a:r>
              <a:rPr lang="en-US" sz="1100">
                <a:latin typeface="Rockwell Nova Light"/>
              </a:rPr>
              <a:t>};</a:t>
            </a:r>
          </a:p>
          <a:p>
            <a:r>
              <a:rPr lang="en-US" sz="1100">
                <a:latin typeface="Rockwell Nova Light"/>
              </a:rPr>
              <a:t>union </a:t>
            </a:r>
            <a:r>
              <a:rPr lang="en-US" sz="1100" err="1">
                <a:latin typeface="Rockwell Nova Light"/>
              </a:rPr>
              <a:t>union_example</a:t>
            </a:r>
            <a:endParaRPr lang="en-US" sz="1100">
              <a:latin typeface="Rockwell Nova Light"/>
            </a:endParaRPr>
          </a:p>
          <a:p>
            <a:r>
              <a:rPr lang="en-US" sz="1100">
                <a:latin typeface="Rockwell Nova Light"/>
              </a:rPr>
              <a:t>{</a:t>
            </a:r>
          </a:p>
          <a:p>
            <a:r>
              <a:rPr lang="en-US" sz="1100">
                <a:latin typeface="Rockwell Nova Light"/>
              </a:rPr>
              <a:t>int integer;</a:t>
            </a:r>
          </a:p>
          <a:p>
            <a:r>
              <a:rPr lang="en-US" sz="1100">
                <a:latin typeface="Rockwell Nova Light"/>
              </a:rPr>
              <a:t>char name[20];</a:t>
            </a:r>
          </a:p>
          <a:p>
            <a:r>
              <a:rPr lang="en-US" sz="1100">
                <a:latin typeface="Rockwell Nova Light"/>
              </a:rPr>
              <a:t>};</a:t>
            </a:r>
          </a:p>
          <a:p>
            <a:r>
              <a:rPr lang="en-US" sz="1100">
                <a:latin typeface="Rockwell Nova Light"/>
              </a:rPr>
              <a:t>void main()</a:t>
            </a:r>
          </a:p>
          <a:p>
            <a:r>
              <a:rPr lang="en-US" sz="1100">
                <a:latin typeface="Rockwell Nova Light"/>
              </a:rPr>
              <a:t>{</a:t>
            </a:r>
          </a:p>
          <a:p>
            <a:r>
              <a:rPr lang="en-US" sz="1100">
                <a:latin typeface="Rockwell Nova Light"/>
              </a:rPr>
              <a:t>struct </a:t>
            </a:r>
            <a:r>
              <a:rPr lang="en-US" sz="1100" err="1">
                <a:latin typeface="Rockwell Nova Light"/>
              </a:rPr>
              <a:t>struct_example</a:t>
            </a:r>
            <a:r>
              <a:rPr lang="en-US" sz="1100">
                <a:latin typeface="Rockwell Nova Light"/>
              </a:rPr>
              <a:t> s={18,"moschip"};</a:t>
            </a:r>
          </a:p>
          <a:p>
            <a:r>
              <a:rPr lang="en-US" sz="1100">
                <a:latin typeface="Rockwell Nova Light"/>
              </a:rPr>
              <a:t>union </a:t>
            </a:r>
            <a:r>
              <a:rPr lang="en-US" sz="1100" err="1">
                <a:latin typeface="Rockwell Nova Light"/>
              </a:rPr>
              <a:t>union_example</a:t>
            </a:r>
            <a:r>
              <a:rPr lang="en-US" sz="1100">
                <a:latin typeface="Rockwell Nova Light"/>
              </a:rPr>
              <a:t> u={18,"moschip"};</a:t>
            </a:r>
          </a:p>
          <a:p>
            <a:r>
              <a:rPr lang="en-US" sz="1100" err="1">
                <a:latin typeface="Rockwell Nova Light"/>
              </a:rPr>
              <a:t>printf</a:t>
            </a:r>
            <a:r>
              <a:rPr lang="en-US" sz="1100">
                <a:latin typeface="Rockwell Nova Light"/>
              </a:rPr>
              <a:t>("structure data:\n integer: %d\n name: %s\n",</a:t>
            </a:r>
            <a:r>
              <a:rPr lang="en-US" sz="1100" err="1">
                <a:latin typeface="Rockwell Nova Light"/>
              </a:rPr>
              <a:t>s.integer,s.name</a:t>
            </a:r>
            <a:r>
              <a:rPr lang="en-US" sz="1100">
                <a:latin typeface="Rockwell Nova Light"/>
              </a:rPr>
              <a:t>);</a:t>
            </a:r>
          </a:p>
          <a:p>
            <a:r>
              <a:rPr lang="en-US" sz="1100" err="1">
                <a:latin typeface="Rockwell Nova Light"/>
              </a:rPr>
              <a:t>printf</a:t>
            </a:r>
            <a:r>
              <a:rPr lang="en-US" sz="1100">
                <a:latin typeface="Rockwell Nova Light"/>
              </a:rPr>
              <a:t>("\</a:t>
            </a:r>
            <a:r>
              <a:rPr lang="en-US" sz="1100" err="1">
                <a:latin typeface="Rockwell Nova Light"/>
              </a:rPr>
              <a:t>nunion</a:t>
            </a:r>
            <a:r>
              <a:rPr lang="en-US" sz="1100">
                <a:latin typeface="Rockwell Nova Light"/>
              </a:rPr>
              <a:t> data:\n integer: %d\n name: %s\n",</a:t>
            </a:r>
            <a:r>
              <a:rPr lang="en-US" sz="1100" err="1">
                <a:latin typeface="Rockwell Nova Light"/>
              </a:rPr>
              <a:t>u.integer,u.name</a:t>
            </a:r>
            <a:r>
              <a:rPr lang="en-US" sz="1100">
                <a:latin typeface="Rockwell Nova Light"/>
              </a:rPr>
              <a:t>);</a:t>
            </a:r>
          </a:p>
          <a:p>
            <a:r>
              <a:rPr lang="en-US" sz="1100" err="1">
                <a:latin typeface="Rockwell Nova Light"/>
              </a:rPr>
              <a:t>printf</a:t>
            </a:r>
            <a:r>
              <a:rPr lang="en-US" sz="1100">
                <a:latin typeface="Rockwell Nova Light"/>
              </a:rPr>
              <a:t>("\</a:t>
            </a:r>
            <a:r>
              <a:rPr lang="en-US" sz="1100" err="1">
                <a:latin typeface="Rockwell Nova Light"/>
              </a:rPr>
              <a:t>nsize</a:t>
            </a:r>
            <a:r>
              <a:rPr lang="en-US" sz="1100">
                <a:latin typeface="Rockwell Nova Light"/>
              </a:rPr>
              <a:t> of structure :%</a:t>
            </a:r>
            <a:r>
              <a:rPr lang="en-US" sz="1100" err="1">
                <a:latin typeface="Rockwell Nova Light"/>
              </a:rPr>
              <a:t>ld</a:t>
            </a:r>
            <a:r>
              <a:rPr lang="en-US" sz="1100">
                <a:latin typeface="Rockwell Nova Light"/>
              </a:rPr>
              <a:t>\n", </a:t>
            </a:r>
            <a:r>
              <a:rPr lang="en-US" sz="1100" err="1">
                <a:latin typeface="Rockwell Nova Light"/>
              </a:rPr>
              <a:t>sizeof</a:t>
            </a:r>
            <a:r>
              <a:rPr lang="en-US" sz="1100">
                <a:latin typeface="Rockwell Nova Light"/>
              </a:rPr>
              <a:t>(s));</a:t>
            </a:r>
          </a:p>
          <a:p>
            <a:r>
              <a:rPr lang="en-US" sz="1100" err="1">
                <a:latin typeface="Rockwell Nova Light"/>
              </a:rPr>
              <a:t>printf</a:t>
            </a:r>
            <a:r>
              <a:rPr lang="en-US" sz="1100">
                <a:latin typeface="Rockwell Nova Light"/>
              </a:rPr>
              <a:t>("size of union : %</a:t>
            </a:r>
            <a:r>
              <a:rPr lang="en-US" sz="1100" err="1">
                <a:latin typeface="Rockwell Nova Light"/>
              </a:rPr>
              <a:t>ld</a:t>
            </a:r>
            <a:r>
              <a:rPr lang="en-US" sz="1100">
                <a:latin typeface="Rockwell Nova Light"/>
              </a:rPr>
              <a:t>\n", </a:t>
            </a:r>
            <a:r>
              <a:rPr lang="en-US" sz="1100" err="1">
                <a:latin typeface="Rockwell Nova Light"/>
              </a:rPr>
              <a:t>sizeof</a:t>
            </a:r>
            <a:r>
              <a:rPr lang="en-US" sz="1100">
                <a:latin typeface="Rockwell Nova Light"/>
              </a:rPr>
              <a:t>(u));</a:t>
            </a:r>
          </a:p>
          <a:p>
            <a:r>
              <a:rPr lang="en-US" sz="1100" err="1">
                <a:latin typeface="Rockwell Nova Light"/>
              </a:rPr>
              <a:t>printf</a:t>
            </a:r>
            <a:r>
              <a:rPr lang="en-US" sz="1100">
                <a:latin typeface="Rockwell Nova Light"/>
              </a:rPr>
              <a:t>("\n Accessing one member at time:\n");</a:t>
            </a:r>
          </a:p>
          <a:p>
            <a:r>
              <a:rPr lang="en-US" sz="1100" err="1">
                <a:latin typeface="Rockwell Nova Light"/>
              </a:rPr>
              <a:t>printf</a:t>
            </a:r>
            <a:r>
              <a:rPr lang="en-US" sz="1100">
                <a:latin typeface="Rockwell Nova Light"/>
              </a:rPr>
              <a:t>("\</a:t>
            </a:r>
            <a:r>
              <a:rPr lang="en-US" sz="1100" err="1">
                <a:latin typeface="Rockwell Nova Light"/>
              </a:rPr>
              <a:t>nstructure</a:t>
            </a:r>
            <a:r>
              <a:rPr lang="en-US" sz="1100">
                <a:latin typeface="Rockwell Nova Light"/>
              </a:rPr>
              <a:t> data:");</a:t>
            </a:r>
          </a:p>
          <a:p>
            <a:r>
              <a:rPr lang="en-US" sz="1100" err="1">
                <a:latin typeface="Rockwell Nova Light"/>
              </a:rPr>
              <a:t>s.integer</a:t>
            </a:r>
            <a:r>
              <a:rPr lang="en-US" sz="1100">
                <a:latin typeface="Rockwell Nova Light"/>
              </a:rPr>
              <a:t> = 240;</a:t>
            </a:r>
          </a:p>
          <a:p>
            <a:r>
              <a:rPr lang="en-US" sz="1100" err="1">
                <a:latin typeface="Rockwell Nova Light"/>
              </a:rPr>
              <a:t>printf</a:t>
            </a:r>
            <a:r>
              <a:rPr lang="en-US" sz="1100">
                <a:latin typeface="Rockwell Nova Light"/>
              </a:rPr>
              <a:t>("\</a:t>
            </a:r>
            <a:r>
              <a:rPr lang="en-US" sz="1100" err="1">
                <a:latin typeface="Rockwell Nova Light"/>
              </a:rPr>
              <a:t>ninteger</a:t>
            </a:r>
            <a:r>
              <a:rPr lang="en-US" sz="1100">
                <a:latin typeface="Rockwell Nova Light"/>
              </a:rPr>
              <a:t>: %d", </a:t>
            </a:r>
            <a:r>
              <a:rPr lang="en-US" sz="1100" err="1">
                <a:latin typeface="Rockwell Nova Light"/>
              </a:rPr>
              <a:t>s.integer</a:t>
            </a:r>
            <a:r>
              <a:rPr lang="en-US" sz="1100">
                <a:latin typeface="Rockwell Nova Light"/>
              </a:rPr>
              <a:t>);</a:t>
            </a:r>
          </a:p>
          <a:p>
            <a:r>
              <a:rPr lang="en-US" sz="1100" err="1">
                <a:latin typeface="Rockwell Nova Light"/>
              </a:rPr>
              <a:t>strcpy</a:t>
            </a:r>
            <a:r>
              <a:rPr lang="en-US" sz="1100">
                <a:latin typeface="Rockwell Nova Light"/>
              </a:rPr>
              <a:t>(s.name, "embedded");</a:t>
            </a:r>
          </a:p>
          <a:p>
            <a:r>
              <a:rPr lang="en-US" sz="1100" err="1">
                <a:latin typeface="Rockwell Nova Light"/>
              </a:rPr>
              <a:t>printf</a:t>
            </a:r>
            <a:r>
              <a:rPr lang="en-US" sz="1100">
                <a:latin typeface="Rockwell Nova Light"/>
              </a:rPr>
              <a:t>("\</a:t>
            </a:r>
            <a:r>
              <a:rPr lang="en-US" sz="1100" err="1">
                <a:latin typeface="Rockwell Nova Light"/>
              </a:rPr>
              <a:t>nname</a:t>
            </a:r>
            <a:r>
              <a:rPr lang="en-US" sz="1100">
                <a:latin typeface="Rockwell Nova Light"/>
              </a:rPr>
              <a:t>: %s\n", s.name);</a:t>
            </a:r>
          </a:p>
          <a:p>
            <a:r>
              <a:rPr lang="en-US" sz="1100" err="1">
                <a:latin typeface="Rockwell Nova Light"/>
              </a:rPr>
              <a:t>printf</a:t>
            </a:r>
            <a:r>
              <a:rPr lang="en-US" sz="1100">
                <a:latin typeface="Rockwell Nova Light"/>
              </a:rPr>
              <a:t>("\n union data:");</a:t>
            </a:r>
          </a:p>
          <a:p>
            <a:r>
              <a:rPr lang="en-US" sz="1100" err="1">
                <a:latin typeface="Rockwell Nova Light"/>
              </a:rPr>
              <a:t>u.integer</a:t>
            </a:r>
            <a:r>
              <a:rPr lang="en-US" sz="1100">
                <a:latin typeface="Rockwell Nova Light"/>
              </a:rPr>
              <a:t> = 240;</a:t>
            </a:r>
          </a:p>
          <a:p>
            <a:r>
              <a:rPr lang="en-US" sz="1100" err="1">
                <a:latin typeface="Rockwell Nova Light"/>
              </a:rPr>
              <a:t>printf</a:t>
            </a:r>
            <a:r>
              <a:rPr lang="en-US" sz="1100">
                <a:latin typeface="Rockwell Nova Light"/>
              </a:rPr>
              <a:t>("\</a:t>
            </a:r>
            <a:r>
              <a:rPr lang="en-US" sz="1100" err="1">
                <a:latin typeface="Rockwell Nova Light"/>
              </a:rPr>
              <a:t>ninteger</a:t>
            </a:r>
            <a:r>
              <a:rPr lang="en-US" sz="1100">
                <a:latin typeface="Rockwell Nova Light"/>
              </a:rPr>
              <a:t>: %d", </a:t>
            </a:r>
            <a:r>
              <a:rPr lang="en-US" sz="1100" err="1">
                <a:latin typeface="Rockwell Nova Light"/>
              </a:rPr>
              <a:t>u.integer</a:t>
            </a:r>
            <a:r>
              <a:rPr lang="en-US" sz="1100">
                <a:latin typeface="Rockwell Nova Light"/>
              </a:rPr>
              <a:t>);</a:t>
            </a:r>
          </a:p>
          <a:p>
            <a:r>
              <a:rPr lang="en-US" sz="1100" err="1">
                <a:latin typeface="Rockwell Nova Light"/>
              </a:rPr>
              <a:t>strcpy</a:t>
            </a:r>
            <a:r>
              <a:rPr lang="en-US" sz="1100">
                <a:latin typeface="Rockwell Nova Light"/>
              </a:rPr>
              <a:t>(u.name, "embedded");</a:t>
            </a:r>
          </a:p>
          <a:p>
            <a:r>
              <a:rPr lang="en-US" sz="1100" err="1">
                <a:latin typeface="Rockwell Nova Light"/>
              </a:rPr>
              <a:t>printf</a:t>
            </a:r>
            <a:r>
              <a:rPr lang="en-US" sz="1100">
                <a:latin typeface="Rockwell Nova Light"/>
              </a:rPr>
              <a:t>("\</a:t>
            </a:r>
            <a:r>
              <a:rPr lang="en-US" sz="1100" err="1">
                <a:latin typeface="Rockwell Nova Light"/>
              </a:rPr>
              <a:t>nname</a:t>
            </a:r>
            <a:r>
              <a:rPr lang="en-US" sz="1100">
                <a:latin typeface="Rockwell Nova Light"/>
              </a:rPr>
              <a:t>: %s\n", u.name);</a:t>
            </a:r>
          </a:p>
          <a:p>
            <a:r>
              <a:rPr lang="en-US" sz="1100">
                <a:latin typeface="Rockwell Nova Light"/>
              </a:rPr>
              <a:t>}</a:t>
            </a:r>
          </a:p>
          <a:p>
            <a:endParaRPr lang="en-US" sz="1100">
              <a:latin typeface="Rockwell Nova Light"/>
            </a:endParaRPr>
          </a:p>
        </p:txBody>
      </p:sp>
      <p:sp>
        <p:nvSpPr>
          <p:cNvPr id="8" name="Rectangle 7">
            <a:extLst>
              <a:ext uri="{FF2B5EF4-FFF2-40B4-BE49-F238E27FC236}">
                <a16:creationId xmlns:a16="http://schemas.microsoft.com/office/drawing/2014/main" id="{1B8B9363-5303-7997-4F3D-3E9AE2E045E7}"/>
              </a:ext>
            </a:extLst>
          </p:cNvPr>
          <p:cNvSpPr/>
          <p:nvPr/>
        </p:nvSpPr>
        <p:spPr>
          <a:xfrm>
            <a:off x="432706" y="759279"/>
            <a:ext cx="5203370" cy="5551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8" descr="Text&#10;&#10;Description automatically generated">
            <a:extLst>
              <a:ext uri="{FF2B5EF4-FFF2-40B4-BE49-F238E27FC236}">
                <a16:creationId xmlns:a16="http://schemas.microsoft.com/office/drawing/2014/main" id="{F3E39B06-BE11-F15D-F9FF-3BDBBAFBC079}"/>
              </a:ext>
            </a:extLst>
          </p:cNvPr>
          <p:cNvPicPr>
            <a:picLocks noChangeAspect="1"/>
          </p:cNvPicPr>
          <p:nvPr/>
        </p:nvPicPr>
        <p:blipFill>
          <a:blip r:embed="rId2"/>
          <a:stretch>
            <a:fillRect/>
          </a:stretch>
        </p:blipFill>
        <p:spPr>
          <a:xfrm>
            <a:off x="7705725" y="1487497"/>
            <a:ext cx="2743200" cy="3121006"/>
          </a:xfrm>
          <a:prstGeom prst="rect">
            <a:avLst/>
          </a:prstGeom>
        </p:spPr>
      </p:pic>
      <p:sp>
        <p:nvSpPr>
          <p:cNvPr id="9" name="TextBox 8">
            <a:extLst>
              <a:ext uri="{FF2B5EF4-FFF2-40B4-BE49-F238E27FC236}">
                <a16:creationId xmlns:a16="http://schemas.microsoft.com/office/drawing/2014/main" id="{5980CB63-7746-F8DE-96D6-863A0C34CDF5}"/>
              </a:ext>
            </a:extLst>
          </p:cNvPr>
          <p:cNvSpPr txBox="1"/>
          <p:nvPr/>
        </p:nvSpPr>
        <p:spPr>
          <a:xfrm>
            <a:off x="7648574" y="952500"/>
            <a:ext cx="26765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Rockwell Nova Light"/>
              </a:rPr>
              <a:t>Output:</a:t>
            </a:r>
          </a:p>
        </p:txBody>
      </p:sp>
    </p:spTree>
    <p:extLst>
      <p:ext uri="{BB962C8B-B14F-4D97-AF65-F5344CB8AC3E}">
        <p14:creationId xmlns:p14="http://schemas.microsoft.com/office/powerpoint/2010/main" val="569776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0119-0CBE-4625-5A47-003499193D7E}"/>
              </a:ext>
            </a:extLst>
          </p:cNvPr>
          <p:cNvSpPr>
            <a:spLocks noGrp="1"/>
          </p:cNvSpPr>
          <p:nvPr>
            <p:ph type="title"/>
          </p:nvPr>
        </p:nvSpPr>
        <p:spPr/>
        <p:txBody>
          <a:bodyPr/>
          <a:lstStyle/>
          <a:p>
            <a:r>
              <a:rPr lang="en-US" b="1" dirty="0"/>
              <a:t>Uses of structure  </a:t>
            </a:r>
          </a:p>
        </p:txBody>
      </p:sp>
      <p:sp>
        <p:nvSpPr>
          <p:cNvPr id="4" name="TextBox 3">
            <a:extLst>
              <a:ext uri="{FF2B5EF4-FFF2-40B4-BE49-F238E27FC236}">
                <a16:creationId xmlns:a16="http://schemas.microsoft.com/office/drawing/2014/main" id="{8DD6AC4D-BB51-4568-3F3A-783E05A46673}"/>
              </a:ext>
            </a:extLst>
          </p:cNvPr>
          <p:cNvSpPr txBox="1"/>
          <p:nvPr/>
        </p:nvSpPr>
        <p:spPr>
          <a:xfrm>
            <a:off x="716071" y="3002071"/>
            <a:ext cx="34634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Rockwell Nova Light"/>
              </a:rPr>
              <a:t>uses of union</a:t>
            </a:r>
            <a:r>
              <a:rPr lang="en-GB" sz="3200" b="1" dirty="0">
                <a:latin typeface="Rockwell Nova Light"/>
              </a:rPr>
              <a:t>​</a:t>
            </a:r>
          </a:p>
        </p:txBody>
      </p:sp>
    </p:spTree>
    <p:extLst>
      <p:ext uri="{BB962C8B-B14F-4D97-AF65-F5344CB8AC3E}">
        <p14:creationId xmlns:p14="http://schemas.microsoft.com/office/powerpoint/2010/main" val="1868697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802-73C6-14C0-1189-6C4418E5A11E}"/>
              </a:ext>
            </a:extLst>
          </p:cNvPr>
          <p:cNvSpPr>
            <a:spLocks noGrp="1"/>
          </p:cNvSpPr>
          <p:nvPr>
            <p:ph type="title"/>
          </p:nvPr>
        </p:nvSpPr>
        <p:spPr>
          <a:xfrm>
            <a:off x="393429" y="336171"/>
            <a:ext cx="10728322" cy="1477328"/>
          </a:xfrm>
        </p:spPr>
        <p:txBody>
          <a:bodyPr/>
          <a:lstStyle/>
          <a:p>
            <a:r>
              <a:rPr lang="en-GB" b="1"/>
              <a:t>References</a:t>
            </a:r>
          </a:p>
        </p:txBody>
      </p:sp>
      <p:sp>
        <p:nvSpPr>
          <p:cNvPr id="3" name="TextBox 2">
            <a:extLst>
              <a:ext uri="{FF2B5EF4-FFF2-40B4-BE49-F238E27FC236}">
                <a16:creationId xmlns:a16="http://schemas.microsoft.com/office/drawing/2014/main" id="{5A745D0F-E9C5-68D4-270E-8FDD173A29C8}"/>
              </a:ext>
            </a:extLst>
          </p:cNvPr>
          <p:cNvSpPr txBox="1"/>
          <p:nvPr/>
        </p:nvSpPr>
        <p:spPr>
          <a:xfrm>
            <a:off x="737755" y="1300348"/>
            <a:ext cx="100366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Rockwell Nova Light"/>
              </a:rPr>
              <a:t>Book Reference:</a:t>
            </a:r>
          </a:p>
          <a:p>
            <a:endParaRPr lang="en-GB" b="1">
              <a:latin typeface="Rockwell Nova Light"/>
            </a:endParaRPr>
          </a:p>
          <a:p>
            <a:pPr marL="285750" indent="-285750">
              <a:buFont typeface="Wingdings"/>
              <a:buChar char="v"/>
            </a:pPr>
            <a:r>
              <a:rPr lang="en-GB">
                <a:latin typeface="Rockwell Nova Light"/>
              </a:rPr>
              <a:t> C in Depth by S.K </a:t>
            </a:r>
            <a:r>
              <a:rPr lang="en-GB" err="1">
                <a:latin typeface="Rockwell Nova Light"/>
              </a:rPr>
              <a:t>Srivatsava</a:t>
            </a:r>
            <a:r>
              <a:rPr lang="en-GB">
                <a:latin typeface="Rockwell Nova Light"/>
              </a:rPr>
              <a:t>.</a:t>
            </a:r>
            <a:endParaRPr lang="en-US">
              <a:latin typeface="Rockwell Nova Light"/>
            </a:endParaRPr>
          </a:p>
          <a:p>
            <a:endParaRPr lang="en-GB">
              <a:latin typeface="Rockwell Nova Light"/>
            </a:endParaRPr>
          </a:p>
        </p:txBody>
      </p:sp>
      <p:sp>
        <p:nvSpPr>
          <p:cNvPr id="4" name="TextBox 3">
            <a:extLst>
              <a:ext uri="{FF2B5EF4-FFF2-40B4-BE49-F238E27FC236}">
                <a16:creationId xmlns:a16="http://schemas.microsoft.com/office/drawing/2014/main" id="{C6129013-14D8-2B1E-8CC8-452CC1B161B4}"/>
              </a:ext>
            </a:extLst>
          </p:cNvPr>
          <p:cNvSpPr txBox="1"/>
          <p:nvPr/>
        </p:nvSpPr>
        <p:spPr>
          <a:xfrm>
            <a:off x="742950" y="2751364"/>
            <a:ext cx="4572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Rockwell Nova Light"/>
              </a:rPr>
              <a:t>Website Reference:</a:t>
            </a:r>
          </a:p>
          <a:p>
            <a:endParaRPr lang="en-GB" b="1">
              <a:latin typeface="Rockwell Nova Light"/>
            </a:endParaRPr>
          </a:p>
          <a:p>
            <a:pPr marL="285750" indent="-285750">
              <a:buFont typeface="Wingdings"/>
              <a:buChar char="v"/>
            </a:pPr>
            <a:r>
              <a:rPr lang="en-GB">
                <a:latin typeface="Rockwell Nova Light"/>
              </a:rPr>
              <a:t>Includehelp.com</a:t>
            </a:r>
          </a:p>
          <a:p>
            <a:pPr marL="285750" indent="-285750">
              <a:buFont typeface="Wingdings"/>
              <a:buChar char="v"/>
            </a:pPr>
            <a:r>
              <a:rPr lang="en-GB">
                <a:latin typeface="Rockwell Nova Light"/>
              </a:rPr>
              <a:t>Stack overflow</a:t>
            </a:r>
          </a:p>
          <a:p>
            <a:pPr marL="285750" indent="-285750">
              <a:buFont typeface="Wingdings"/>
              <a:buChar char="v"/>
            </a:pPr>
            <a:r>
              <a:rPr lang="en-GB">
                <a:latin typeface="Rockwell Nova Light"/>
              </a:rPr>
              <a:t>Tutorial points</a:t>
            </a:r>
          </a:p>
        </p:txBody>
      </p:sp>
    </p:spTree>
    <p:extLst>
      <p:ext uri="{BB962C8B-B14F-4D97-AF65-F5344CB8AC3E}">
        <p14:creationId xmlns:p14="http://schemas.microsoft.com/office/powerpoint/2010/main" val="178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BD17-1B75-1CFB-FE07-1C2D1A228AC5}"/>
              </a:ext>
            </a:extLst>
          </p:cNvPr>
          <p:cNvSpPr>
            <a:spLocks noGrp="1"/>
          </p:cNvSpPr>
          <p:nvPr>
            <p:ph type="title"/>
          </p:nvPr>
        </p:nvSpPr>
        <p:spPr>
          <a:xfrm>
            <a:off x="730438" y="347803"/>
            <a:ext cx="10728322" cy="1477328"/>
          </a:xfrm>
        </p:spPr>
        <p:txBody>
          <a:bodyPr/>
          <a:lstStyle/>
          <a:p>
            <a:r>
              <a:rPr lang="en-GB" b="1"/>
              <a:t>contents</a:t>
            </a:r>
          </a:p>
        </p:txBody>
      </p:sp>
      <p:sp>
        <p:nvSpPr>
          <p:cNvPr id="4" name="TextBox 3">
            <a:extLst>
              <a:ext uri="{FF2B5EF4-FFF2-40B4-BE49-F238E27FC236}">
                <a16:creationId xmlns:a16="http://schemas.microsoft.com/office/drawing/2014/main" id="{089BDFA8-8F3A-5E40-4FAC-FA95A2018C19}"/>
              </a:ext>
            </a:extLst>
          </p:cNvPr>
          <p:cNvSpPr txBox="1"/>
          <p:nvPr/>
        </p:nvSpPr>
        <p:spPr>
          <a:xfrm>
            <a:off x="730685" y="918574"/>
            <a:ext cx="828805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GB">
                <a:solidFill>
                  <a:srgbClr val="FFFF00"/>
                </a:solidFill>
                <a:latin typeface="Rockwell Nova Light"/>
              </a:rPr>
              <a:t>Introduction to structure</a:t>
            </a:r>
            <a:endParaRPr lang="en-GB">
              <a:solidFill>
                <a:srgbClr val="FFFFFF"/>
              </a:solidFill>
              <a:latin typeface="Rockwell Nova Light"/>
            </a:endParaRPr>
          </a:p>
          <a:p>
            <a:r>
              <a:rPr lang="en-GB">
                <a:latin typeface="Rockwell Nova Light"/>
              </a:rPr>
              <a:t>              -ways of declaring structure.</a:t>
            </a:r>
          </a:p>
          <a:p>
            <a:r>
              <a:rPr lang="en-GB">
                <a:latin typeface="Rockwell Nova Light"/>
              </a:rPr>
              <a:t>              -Accessing and assigning data for a structures.</a:t>
            </a:r>
          </a:p>
          <a:p>
            <a:pPr marL="285750" indent="-285750">
              <a:buFont typeface="Arial"/>
              <a:buChar char="•"/>
            </a:pPr>
            <a:r>
              <a:rPr lang="en-GB">
                <a:latin typeface="Rockwell Nova Light"/>
              </a:rPr>
              <a:t>void pointer in structure.</a:t>
            </a:r>
          </a:p>
          <a:p>
            <a:pPr marL="285750" indent="-285750">
              <a:buFont typeface="Arial"/>
              <a:buChar char="•"/>
            </a:pPr>
            <a:r>
              <a:rPr lang="en-US">
                <a:latin typeface="Rockwell Nova Light"/>
                <a:ea typeface="+mn-lt"/>
                <a:cs typeface="+mn-lt"/>
              </a:rPr>
              <a:t>Function pointer in a structure.</a:t>
            </a:r>
            <a:endParaRPr lang="en-GB">
              <a:latin typeface="Rockwell Nova Light"/>
              <a:ea typeface="+mn-lt"/>
              <a:cs typeface="+mn-lt"/>
            </a:endParaRPr>
          </a:p>
          <a:p>
            <a:pPr marL="285750" indent="-285750">
              <a:buFont typeface="Arial"/>
              <a:buChar char="•"/>
            </a:pPr>
            <a:r>
              <a:rPr lang="en-GB">
                <a:latin typeface="Rockwell Nova Light"/>
              </a:rPr>
              <a:t>Structure array.</a:t>
            </a:r>
          </a:p>
          <a:p>
            <a:pPr marL="285750" indent="-285750">
              <a:buFont typeface="Arial"/>
              <a:buChar char="•"/>
            </a:pPr>
            <a:r>
              <a:rPr lang="en-GB">
                <a:latin typeface="Rockwell Nova Light"/>
              </a:rPr>
              <a:t>Structure pointer.</a:t>
            </a:r>
          </a:p>
          <a:p>
            <a:pPr marL="285750" indent="-285750">
              <a:buFont typeface="Arial"/>
              <a:buChar char="•"/>
            </a:pPr>
            <a:r>
              <a:rPr lang="en-GB">
                <a:latin typeface="Rockwell Nova Light"/>
                <a:ea typeface="+mn-lt"/>
                <a:cs typeface="+mn-lt"/>
              </a:rPr>
              <a:t>structure member as argument to a function.</a:t>
            </a:r>
          </a:p>
          <a:p>
            <a:pPr marL="285750" indent="-285750">
              <a:buFont typeface="Arial"/>
              <a:buChar char="•"/>
            </a:pPr>
            <a:r>
              <a:rPr lang="en-GB">
                <a:latin typeface="Rockwell Nova Light"/>
              </a:rPr>
              <a:t>Structure in structure.</a:t>
            </a:r>
          </a:p>
          <a:p>
            <a:pPr marL="285750" indent="-285750">
              <a:buFont typeface="Arial"/>
              <a:buChar char="•"/>
            </a:pPr>
            <a:r>
              <a:rPr lang="en-GB">
                <a:latin typeface="Rockwell Nova Light"/>
              </a:rPr>
              <a:t>Bit fields.</a:t>
            </a:r>
          </a:p>
          <a:p>
            <a:pPr marL="285750" indent="-285750">
              <a:buFont typeface="Arial"/>
              <a:buChar char="•"/>
            </a:pPr>
            <a:r>
              <a:rPr lang="en-GB">
                <a:latin typeface="Rockwell Nova Light"/>
              </a:rPr>
              <a:t>Size of structure &amp; structure padding.</a:t>
            </a:r>
          </a:p>
          <a:p>
            <a:pPr marL="285750" indent="-285750">
              <a:buFont typeface="Arial"/>
              <a:buChar char="•"/>
            </a:pPr>
            <a:endParaRPr lang="en-GB">
              <a:latin typeface="Rockwell Nova Light"/>
            </a:endParaRPr>
          </a:p>
          <a:p>
            <a:pPr marL="285750" indent="-285750">
              <a:buFont typeface="Arial"/>
              <a:buChar char="•"/>
            </a:pPr>
            <a:r>
              <a:rPr lang="en-GB">
                <a:solidFill>
                  <a:srgbClr val="FFFF00"/>
                </a:solidFill>
                <a:latin typeface="Rockwell Nova Light"/>
              </a:rPr>
              <a:t>Introduction to union</a:t>
            </a:r>
            <a:endParaRPr lang="en-GB">
              <a:latin typeface="Rockwell Nova Light"/>
            </a:endParaRPr>
          </a:p>
          <a:p>
            <a:r>
              <a:rPr lang="en-GB">
                <a:latin typeface="Rockwell Nova Light"/>
              </a:rPr>
              <a:t>     </a:t>
            </a:r>
            <a:r>
              <a:rPr lang="en-GB">
                <a:latin typeface="Rockwell Nova Light"/>
                <a:ea typeface="+mn-lt"/>
                <a:cs typeface="+mn-lt"/>
              </a:rPr>
              <a:t>          -ways of declaring unions.</a:t>
            </a:r>
            <a:endParaRPr lang="en-US">
              <a:latin typeface="Rockwell Nova Light"/>
              <a:ea typeface="+mn-lt"/>
              <a:cs typeface="+mn-lt"/>
            </a:endParaRPr>
          </a:p>
          <a:p>
            <a:r>
              <a:rPr lang="en-GB">
                <a:latin typeface="Rockwell Nova Light"/>
                <a:ea typeface="+mn-lt"/>
                <a:cs typeface="+mn-lt"/>
              </a:rPr>
              <a:t>              -Accessing and assigning data for unions.</a:t>
            </a:r>
            <a:endParaRPr lang="en-US">
              <a:latin typeface="Rockwell Nova Light"/>
              <a:ea typeface="+mn-lt"/>
              <a:cs typeface="+mn-lt"/>
            </a:endParaRPr>
          </a:p>
          <a:p>
            <a:pPr marL="285750" indent="-285750">
              <a:buFont typeface="Arial"/>
              <a:buChar char="•"/>
            </a:pPr>
            <a:r>
              <a:rPr lang="en-GB">
                <a:latin typeface="Rockwell Nova Light"/>
              </a:rPr>
              <a:t>Size of unions</a:t>
            </a:r>
          </a:p>
          <a:p>
            <a:endParaRPr lang="en-GB">
              <a:latin typeface="Rockwell Nova Light"/>
            </a:endParaRPr>
          </a:p>
          <a:p>
            <a:pPr marL="285750" indent="-285750">
              <a:buFont typeface="Arial"/>
              <a:buChar char="•"/>
            </a:pPr>
            <a:r>
              <a:rPr lang="en-GB">
                <a:latin typeface="Rockwell Nova Light"/>
              </a:rPr>
              <a:t>Differences b/w </a:t>
            </a:r>
            <a:r>
              <a:rPr lang="en-GB">
                <a:solidFill>
                  <a:srgbClr val="FFFF00"/>
                </a:solidFill>
                <a:latin typeface="Rockwell Nova Light"/>
              </a:rPr>
              <a:t>structures and unions</a:t>
            </a:r>
            <a:r>
              <a:rPr lang="en-GB">
                <a:latin typeface="Rockwell Nova Light"/>
              </a:rPr>
              <a:t>.</a:t>
            </a:r>
          </a:p>
          <a:p>
            <a:pPr marL="285750" indent="-285750">
              <a:buFont typeface="Arial"/>
              <a:buChar char="•"/>
            </a:pPr>
            <a:r>
              <a:rPr lang="en-GB">
                <a:latin typeface="Rockwell Nova Light"/>
              </a:rPr>
              <a:t>References</a:t>
            </a:r>
          </a:p>
          <a:p>
            <a:pPr marL="285750" indent="-285750">
              <a:buFont typeface="Arial"/>
              <a:buChar char="•"/>
            </a:pPr>
            <a:endParaRPr lang="en-GB">
              <a:latin typeface="Rockwell Nova Light"/>
            </a:endParaRPr>
          </a:p>
          <a:p>
            <a:pPr marL="285750" indent="-285750">
              <a:buFont typeface="Arial"/>
              <a:buChar char="•"/>
            </a:pPr>
            <a:endParaRPr lang="en-GB">
              <a:latin typeface="Rockwell Nova Light"/>
            </a:endParaRPr>
          </a:p>
          <a:p>
            <a:endParaRPr lang="en-GB">
              <a:latin typeface="Rockwell Nova Light"/>
            </a:endParaRPr>
          </a:p>
        </p:txBody>
      </p:sp>
    </p:spTree>
    <p:extLst>
      <p:ext uri="{BB962C8B-B14F-4D97-AF65-F5344CB8AC3E}">
        <p14:creationId xmlns:p14="http://schemas.microsoft.com/office/powerpoint/2010/main" val="126205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A3182-85C5-5C83-25B2-8D891F04B476}"/>
              </a:ext>
            </a:extLst>
          </p:cNvPr>
          <p:cNvSpPr txBox="1"/>
          <p:nvPr/>
        </p:nvSpPr>
        <p:spPr>
          <a:xfrm>
            <a:off x="3414232" y="3020106"/>
            <a:ext cx="76073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i="1">
                <a:latin typeface="Mystical Woods Rough Script"/>
                <a:cs typeface="Courier New"/>
              </a:rPr>
              <a:t>Thank you ...</a:t>
            </a:r>
          </a:p>
        </p:txBody>
      </p:sp>
    </p:spTree>
    <p:extLst>
      <p:ext uri="{BB962C8B-B14F-4D97-AF65-F5344CB8AC3E}">
        <p14:creationId xmlns:p14="http://schemas.microsoft.com/office/powerpoint/2010/main" val="320191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A952-D10E-82DD-DD54-24F9C92D9D52}"/>
              </a:ext>
            </a:extLst>
          </p:cNvPr>
          <p:cNvSpPr>
            <a:spLocks noGrp="1"/>
          </p:cNvSpPr>
          <p:nvPr>
            <p:ph type="title"/>
          </p:nvPr>
        </p:nvSpPr>
        <p:spPr>
          <a:xfrm>
            <a:off x="471907" y="619200"/>
            <a:ext cx="10976415" cy="352934"/>
          </a:xfrm>
        </p:spPr>
        <p:txBody>
          <a:bodyPr>
            <a:normAutofit fontScale="90000"/>
          </a:bodyPr>
          <a:lstStyle/>
          <a:p>
            <a:r>
              <a:rPr lang="en-US" sz="1800" b="1"/>
              <a:t>Why Structure ?</a:t>
            </a:r>
            <a:br>
              <a:rPr lang="en-US" sz="1800" b="1"/>
            </a:br>
            <a:br>
              <a:rPr lang="en-US" sz="1800" b="1"/>
            </a:br>
            <a:br>
              <a:rPr lang="en-US" sz="1800" b="1"/>
            </a:br>
            <a:endParaRPr lang="en-US" sz="1800" b="1"/>
          </a:p>
        </p:txBody>
      </p:sp>
      <p:sp>
        <p:nvSpPr>
          <p:cNvPr id="9" name="TextBox 8">
            <a:extLst>
              <a:ext uri="{FF2B5EF4-FFF2-40B4-BE49-F238E27FC236}">
                <a16:creationId xmlns:a16="http://schemas.microsoft.com/office/drawing/2014/main" id="{BBAAD909-1BAE-14B8-7CD8-20A68A1CF638}"/>
              </a:ext>
            </a:extLst>
          </p:cNvPr>
          <p:cNvSpPr txBox="1"/>
          <p:nvPr/>
        </p:nvSpPr>
        <p:spPr>
          <a:xfrm>
            <a:off x="384765" y="831998"/>
            <a:ext cx="1102551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In real world there are many requirements to collect different types data within a single entity. we have arrays but they are only capable of  collecting same datatype. To solve this problem structure concept is introduced.</a:t>
            </a:r>
          </a:p>
          <a:p>
            <a:endParaRPr lang="en-US">
              <a:latin typeface="Rockwell Nova Light"/>
            </a:endParaRPr>
          </a:p>
        </p:txBody>
      </p:sp>
      <p:sp>
        <p:nvSpPr>
          <p:cNvPr id="3" name="TextBox 2">
            <a:extLst>
              <a:ext uri="{FF2B5EF4-FFF2-40B4-BE49-F238E27FC236}">
                <a16:creationId xmlns:a16="http://schemas.microsoft.com/office/drawing/2014/main" id="{084DBF98-FC04-8D0A-0CBF-0A09D359CD5B}"/>
              </a:ext>
            </a:extLst>
          </p:cNvPr>
          <p:cNvSpPr txBox="1"/>
          <p:nvPr/>
        </p:nvSpPr>
        <p:spPr>
          <a:xfrm>
            <a:off x="380999" y="3200399"/>
            <a:ext cx="829627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FFFFFF"/>
                </a:solidFill>
                <a:latin typeface="Rockwell Nova Light"/>
              </a:rPr>
              <a:t>Syntax for declaring and defining a structure:</a:t>
            </a:r>
          </a:p>
          <a:p>
            <a:endParaRPr lang="en-US" sz="1200" b="1">
              <a:latin typeface="Rockwell Nova Light"/>
            </a:endParaRPr>
          </a:p>
          <a:p>
            <a:r>
              <a:rPr lang="en-US" sz="1200">
                <a:solidFill>
                  <a:srgbClr val="FFFF00"/>
                </a:solidFill>
                <a:latin typeface="Rockwell Nova Light"/>
              </a:rPr>
              <a:t>struct &lt;tag name&gt;</a:t>
            </a:r>
            <a:endParaRPr lang="en-US">
              <a:solidFill>
                <a:srgbClr val="FFFF00"/>
              </a:solidFill>
              <a:latin typeface="Rockwell Nova Light"/>
            </a:endParaRPr>
          </a:p>
          <a:p>
            <a:r>
              <a:rPr lang="en-US" sz="1200">
                <a:solidFill>
                  <a:srgbClr val="FFFF00"/>
                </a:solidFill>
                <a:latin typeface="Rockwell Nova Light"/>
              </a:rPr>
              <a:t>{</a:t>
            </a:r>
          </a:p>
          <a:p>
            <a:r>
              <a:rPr lang="en-US" sz="1200">
                <a:solidFill>
                  <a:srgbClr val="FFFF00"/>
                </a:solidFill>
                <a:latin typeface="Rockwell Nova Light"/>
              </a:rPr>
              <a:t>datatype member 1; </a:t>
            </a:r>
          </a:p>
          <a:p>
            <a:r>
              <a:rPr lang="en-US" sz="1200">
                <a:solidFill>
                  <a:srgbClr val="FFFF00"/>
                </a:solidFill>
                <a:latin typeface="Rockwell Nova Light"/>
                <a:ea typeface="+mn-lt"/>
                <a:cs typeface="+mn-lt"/>
              </a:rPr>
              <a:t>datatype member 2; </a:t>
            </a:r>
          </a:p>
          <a:p>
            <a:r>
              <a:rPr lang="en-US" sz="1200">
                <a:solidFill>
                  <a:srgbClr val="FFFF00"/>
                </a:solidFill>
                <a:latin typeface="Rockwell Nova Light"/>
                <a:ea typeface="+mn-lt"/>
                <a:cs typeface="+mn-lt"/>
              </a:rPr>
              <a:t>datatype member 3; </a:t>
            </a:r>
            <a:endParaRPr lang="en-US" sz="1200">
              <a:solidFill>
                <a:srgbClr val="FFFF00"/>
              </a:solidFill>
              <a:latin typeface="Rockwell Nova Light"/>
            </a:endParaRPr>
          </a:p>
          <a:p>
            <a:r>
              <a:rPr lang="en-US" sz="1200">
                <a:solidFill>
                  <a:srgbClr val="FFFF00"/>
                </a:solidFill>
                <a:latin typeface="Rockwell Nova Light"/>
                <a:ea typeface="+mn-lt"/>
                <a:cs typeface="+mn-lt"/>
              </a:rPr>
              <a:t>                                   .</a:t>
            </a:r>
          </a:p>
          <a:p>
            <a:r>
              <a:rPr lang="en-US" sz="1200">
                <a:solidFill>
                  <a:srgbClr val="FFFF00"/>
                </a:solidFill>
                <a:latin typeface="Rockwell Nova Light"/>
              </a:rPr>
              <a:t>                                   .</a:t>
            </a:r>
          </a:p>
          <a:p>
            <a:r>
              <a:rPr lang="en-US" sz="1200">
                <a:solidFill>
                  <a:srgbClr val="FFFF00"/>
                </a:solidFill>
                <a:latin typeface="Rockwell Nova Light"/>
                <a:ea typeface="+mn-lt"/>
                <a:cs typeface="+mn-lt"/>
              </a:rPr>
              <a:t>datatype member N; </a:t>
            </a:r>
            <a:endParaRPr lang="en-US" sz="1200">
              <a:solidFill>
                <a:srgbClr val="FFFF00"/>
              </a:solidFill>
              <a:latin typeface="Rockwell Nova Light"/>
            </a:endParaRPr>
          </a:p>
          <a:p>
            <a:r>
              <a:rPr lang="en-US" sz="1200">
                <a:solidFill>
                  <a:srgbClr val="FFFF00"/>
                </a:solidFill>
                <a:latin typeface="Rockwell Nova Light"/>
              </a:rPr>
              <a:t>};</a:t>
            </a:r>
          </a:p>
        </p:txBody>
      </p:sp>
      <p:sp>
        <p:nvSpPr>
          <p:cNvPr id="4" name="TextBox 3">
            <a:extLst>
              <a:ext uri="{FF2B5EF4-FFF2-40B4-BE49-F238E27FC236}">
                <a16:creationId xmlns:a16="http://schemas.microsoft.com/office/drawing/2014/main" id="{077654E2-0DD4-419F-87C4-B38CDCD26705}"/>
              </a:ext>
            </a:extLst>
          </p:cNvPr>
          <p:cNvSpPr txBox="1"/>
          <p:nvPr/>
        </p:nvSpPr>
        <p:spPr>
          <a:xfrm>
            <a:off x="5819775" y="3476625"/>
            <a:ext cx="280035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ea typeface="+mn-lt"/>
                <a:cs typeface="+mn-lt"/>
              </a:rPr>
              <a:t>Example:</a:t>
            </a:r>
            <a:br>
              <a:rPr lang="en-US" sz="1400">
                <a:latin typeface="Rockwell Nova Light"/>
                <a:ea typeface="+mn-lt"/>
                <a:cs typeface="+mn-lt"/>
              </a:rPr>
            </a:br>
            <a:r>
              <a:rPr lang="en-US" sz="1400">
                <a:solidFill>
                  <a:srgbClr val="FFFF00"/>
                </a:solidFill>
                <a:latin typeface="Rockwell Nova Light"/>
                <a:ea typeface="+mn-lt"/>
                <a:cs typeface="+mn-lt"/>
              </a:rPr>
              <a:t>struct student</a:t>
            </a:r>
            <a:endParaRPr lang="en-US" sz="1400">
              <a:latin typeface="Rockwell Nova Light"/>
              <a:ea typeface="+mn-lt"/>
              <a:cs typeface="+mn-lt"/>
            </a:endParaRPr>
          </a:p>
          <a:p>
            <a:r>
              <a:rPr lang="en-US" sz="1400">
                <a:solidFill>
                  <a:srgbClr val="FFFF00"/>
                </a:solidFill>
                <a:latin typeface="Rockwell Nova Light"/>
                <a:ea typeface="+mn-lt"/>
                <a:cs typeface="+mn-lt"/>
              </a:rPr>
              <a:t>{</a:t>
            </a:r>
          </a:p>
          <a:p>
            <a:r>
              <a:rPr lang="en-US" sz="1400">
                <a:solidFill>
                  <a:srgbClr val="FFFF00"/>
                </a:solidFill>
                <a:latin typeface="Rockwell Nova Light"/>
                <a:ea typeface="+mn-lt"/>
                <a:cs typeface="+mn-lt"/>
              </a:rPr>
              <a:t> int roll_no;</a:t>
            </a:r>
            <a:endParaRPr lang="en-US" sz="1400">
              <a:solidFill>
                <a:srgbClr val="FFFFFF"/>
              </a:solidFill>
              <a:latin typeface="Rockwell Nova Light"/>
              <a:ea typeface="+mn-lt"/>
              <a:cs typeface="+mn-lt"/>
            </a:endParaRPr>
          </a:p>
          <a:p>
            <a:r>
              <a:rPr lang="en-US" sz="1400">
                <a:solidFill>
                  <a:srgbClr val="FFFF00"/>
                </a:solidFill>
                <a:latin typeface="Rockwell Nova Light"/>
                <a:ea typeface="+mn-lt"/>
                <a:cs typeface="+mn-lt"/>
              </a:rPr>
              <a:t> char name[15];</a:t>
            </a:r>
            <a:endParaRPr lang="en-US" sz="1400">
              <a:solidFill>
                <a:srgbClr val="FFFF00"/>
              </a:solidFill>
              <a:latin typeface="Rockwell Nova Light"/>
            </a:endParaRPr>
          </a:p>
          <a:p>
            <a:r>
              <a:rPr lang="en-US" sz="1400">
                <a:solidFill>
                  <a:srgbClr val="FFFF00"/>
                </a:solidFill>
                <a:latin typeface="Rockwell Nova Light"/>
                <a:ea typeface="+mn-lt"/>
                <a:cs typeface="+mn-lt"/>
              </a:rPr>
              <a:t> char gender; </a:t>
            </a:r>
            <a:endParaRPr lang="en-US" sz="1400">
              <a:latin typeface="Rockwell Nova Light"/>
              <a:ea typeface="+mn-lt"/>
              <a:cs typeface="+mn-lt"/>
            </a:endParaRPr>
          </a:p>
          <a:p>
            <a:r>
              <a:rPr lang="en-US" sz="1400">
                <a:solidFill>
                  <a:srgbClr val="FFFF00"/>
                </a:solidFill>
                <a:latin typeface="Rockwell Nova Light"/>
                <a:ea typeface="+mn-lt"/>
                <a:cs typeface="+mn-lt"/>
              </a:rPr>
              <a:t> Int grade; </a:t>
            </a:r>
          </a:p>
          <a:p>
            <a:r>
              <a:rPr lang="en-US" sz="1400">
                <a:solidFill>
                  <a:srgbClr val="FFFF00"/>
                </a:solidFill>
                <a:latin typeface="Rockwell Nova Light"/>
                <a:ea typeface="+mn-lt"/>
                <a:cs typeface="+mn-lt"/>
              </a:rPr>
              <a:t>};</a:t>
            </a:r>
          </a:p>
        </p:txBody>
      </p:sp>
      <p:sp>
        <p:nvSpPr>
          <p:cNvPr id="7" name="Title 1">
            <a:extLst>
              <a:ext uri="{FF2B5EF4-FFF2-40B4-BE49-F238E27FC236}">
                <a16:creationId xmlns:a16="http://schemas.microsoft.com/office/drawing/2014/main" id="{DD1D83CC-EBDE-BDAF-F6E7-DE758F1326DB}"/>
              </a:ext>
            </a:extLst>
          </p:cNvPr>
          <p:cNvSpPr txBox="1">
            <a:spLocks/>
          </p:cNvSpPr>
          <p:nvPr/>
        </p:nvSpPr>
        <p:spPr>
          <a:xfrm>
            <a:off x="471907" y="1457400"/>
            <a:ext cx="10976415" cy="352934"/>
          </a:xfrm>
          <a:prstGeom prst="rect">
            <a:avLst/>
          </a:prstGeom>
        </p:spPr>
        <p:txBody>
          <a:bodyPr vert="horz" wrap="square" lIns="0" tIns="0" rIns="0" bIns="0" rtlCol="0" anchor="t" anchorCtr="0">
            <a:normAutofit fontScale="97500"/>
          </a:bodyPr>
          <a:lst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a:lstStyle>
          <a:p>
            <a:r>
              <a:rPr lang="en-US" sz="1600" b="1"/>
              <a:t>What is structure ?</a:t>
            </a:r>
          </a:p>
        </p:txBody>
      </p:sp>
      <p:sp>
        <p:nvSpPr>
          <p:cNvPr id="8" name="TextBox 7">
            <a:extLst>
              <a:ext uri="{FF2B5EF4-FFF2-40B4-BE49-F238E27FC236}">
                <a16:creationId xmlns:a16="http://schemas.microsoft.com/office/drawing/2014/main" id="{5250B7ED-4143-B821-519D-A28015081883}"/>
              </a:ext>
            </a:extLst>
          </p:cNvPr>
          <p:cNvSpPr txBox="1"/>
          <p:nvPr/>
        </p:nvSpPr>
        <p:spPr>
          <a:xfrm>
            <a:off x="384765" y="1717822"/>
            <a:ext cx="1133031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&gt;The structure is used to store the different types of data in single entity. which means heterogenous(collection of different type of data).</a:t>
            </a:r>
          </a:p>
          <a:p>
            <a:r>
              <a:rPr lang="en-US" sz="1400">
                <a:latin typeface="Rockwell Nova Light"/>
              </a:rPr>
              <a:t>&gt;which means using structure we can define your own data type (User defined datatype).</a:t>
            </a:r>
          </a:p>
          <a:p>
            <a:r>
              <a:rPr lang="en-US" sz="1400">
                <a:latin typeface="Rockwell Nova Light"/>
              </a:rPr>
              <a:t>&gt;In c language to define these structures we have a </a:t>
            </a:r>
            <a:r>
              <a:rPr lang="en-US" sz="1400">
                <a:solidFill>
                  <a:srgbClr val="FFFF00"/>
                </a:solidFill>
                <a:latin typeface="Rockwell Nova Light"/>
              </a:rPr>
              <a:t>keyword: struct</a:t>
            </a:r>
            <a:endParaRPr lang="en-US" sz="1400">
              <a:solidFill>
                <a:srgbClr val="FFFFFF"/>
              </a:solidFill>
              <a:latin typeface="Rockwell Nova Light"/>
            </a:endParaRPr>
          </a:p>
          <a:p>
            <a:endParaRPr lang="en-US" sz="1400">
              <a:latin typeface="Rockwell Nova Light"/>
            </a:endParaRPr>
          </a:p>
          <a:p>
            <a:endParaRPr lang="en-US">
              <a:latin typeface="Rockwell Nova Light"/>
            </a:endParaRPr>
          </a:p>
        </p:txBody>
      </p:sp>
      <p:sp>
        <p:nvSpPr>
          <p:cNvPr id="10" name="TextBox 9">
            <a:extLst>
              <a:ext uri="{FF2B5EF4-FFF2-40B4-BE49-F238E27FC236}">
                <a16:creationId xmlns:a16="http://schemas.microsoft.com/office/drawing/2014/main" id="{1D15D027-970A-D932-1E9B-87BCAD1DA6B7}"/>
              </a:ext>
            </a:extLst>
          </p:cNvPr>
          <p:cNvSpPr txBox="1"/>
          <p:nvPr/>
        </p:nvSpPr>
        <p:spPr>
          <a:xfrm>
            <a:off x="380999" y="2524124"/>
            <a:ext cx="111633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00"/>
                </a:solidFill>
                <a:latin typeface="Rockwell Nova Light"/>
                <a:ea typeface="+mn-lt"/>
                <a:cs typeface="+mn-lt"/>
              </a:rPr>
              <a:t>Definition of a structure: </a:t>
            </a:r>
            <a:r>
              <a:rPr lang="en-US" sz="1400">
                <a:latin typeface="Rockwell Nova Light"/>
                <a:ea typeface="+mn-lt"/>
                <a:cs typeface="+mn-lt"/>
              </a:rPr>
              <a:t>It creates a template or format that describes the characteristics of its members.</a:t>
            </a:r>
          </a:p>
          <a:p>
            <a:r>
              <a:rPr lang="en-US" sz="1400">
                <a:latin typeface="Rockwell Nova Light"/>
                <a:ea typeface="+mn-lt"/>
                <a:cs typeface="+mn-lt"/>
              </a:rPr>
              <a:t>All the variables that would be declared of this structure type, will take the form of this template.</a:t>
            </a:r>
          </a:p>
          <a:p>
            <a:pPr algn="l"/>
            <a:endParaRPr lang="en-US">
              <a:latin typeface="Rockwell Nova Light"/>
            </a:endParaRPr>
          </a:p>
        </p:txBody>
      </p:sp>
      <p:sp>
        <p:nvSpPr>
          <p:cNvPr id="11" name="TextBox 10">
            <a:extLst>
              <a:ext uri="{FF2B5EF4-FFF2-40B4-BE49-F238E27FC236}">
                <a16:creationId xmlns:a16="http://schemas.microsoft.com/office/drawing/2014/main" id="{F5C37410-AD10-A45F-22F8-A753246A8B06}"/>
              </a:ext>
            </a:extLst>
          </p:cNvPr>
          <p:cNvSpPr txBox="1"/>
          <p:nvPr/>
        </p:nvSpPr>
        <p:spPr>
          <a:xfrm>
            <a:off x="381000" y="5867400"/>
            <a:ext cx="110680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FFFF00"/>
                </a:solidFill>
                <a:latin typeface="Rockwell Nova Light"/>
              </a:rPr>
              <a:t>Key points: </a:t>
            </a:r>
            <a:r>
              <a:rPr lang="en-US" sz="1400">
                <a:latin typeface="Rockwell Nova Light"/>
              </a:rPr>
              <a:t>structures should be defined above function declarations and below macro definitions to make the macros being used by structure variables, and we can use structure variables in functions.</a:t>
            </a:r>
          </a:p>
        </p:txBody>
      </p:sp>
      <p:sp>
        <p:nvSpPr>
          <p:cNvPr id="5" name="Rectangle 4">
            <a:extLst>
              <a:ext uri="{FF2B5EF4-FFF2-40B4-BE49-F238E27FC236}">
                <a16:creationId xmlns:a16="http://schemas.microsoft.com/office/drawing/2014/main" id="{9DA0EFD0-08FD-A8EE-175F-5B83424FB7BA}"/>
              </a:ext>
            </a:extLst>
          </p:cNvPr>
          <p:cNvSpPr/>
          <p:nvPr/>
        </p:nvSpPr>
        <p:spPr>
          <a:xfrm>
            <a:off x="3891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8721FA-DB55-39BC-8941-8022DA16D5AC}"/>
              </a:ext>
            </a:extLst>
          </p:cNvPr>
          <p:cNvSpPr/>
          <p:nvPr/>
        </p:nvSpPr>
        <p:spPr>
          <a:xfrm>
            <a:off x="5646964" y="3197679"/>
            <a:ext cx="3592285" cy="2242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7212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6BCD-DD97-1D92-E1AE-0A9F33068C56}"/>
              </a:ext>
            </a:extLst>
          </p:cNvPr>
          <p:cNvSpPr>
            <a:spLocks noGrp="1"/>
          </p:cNvSpPr>
          <p:nvPr>
            <p:ph type="title"/>
          </p:nvPr>
        </p:nvSpPr>
        <p:spPr>
          <a:xfrm>
            <a:off x="596175" y="285825"/>
            <a:ext cx="4746622" cy="343853"/>
          </a:xfrm>
        </p:spPr>
        <p:txBody>
          <a:bodyPr>
            <a:normAutofit/>
          </a:bodyPr>
          <a:lstStyle/>
          <a:p>
            <a:r>
              <a:rPr lang="en-US" sz="1800" b="1"/>
              <a:t>Ways of declaring structure variable </a:t>
            </a:r>
          </a:p>
        </p:txBody>
      </p:sp>
      <p:sp>
        <p:nvSpPr>
          <p:cNvPr id="5" name="TextBox 4">
            <a:extLst>
              <a:ext uri="{FF2B5EF4-FFF2-40B4-BE49-F238E27FC236}">
                <a16:creationId xmlns:a16="http://schemas.microsoft.com/office/drawing/2014/main" id="{2857EC99-5760-F530-A06A-DDFB1647C842}"/>
              </a:ext>
            </a:extLst>
          </p:cNvPr>
          <p:cNvSpPr txBox="1"/>
          <p:nvPr/>
        </p:nvSpPr>
        <p:spPr>
          <a:xfrm>
            <a:off x="476250" y="5753100"/>
            <a:ext cx="110680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FFFF00"/>
                </a:solidFill>
                <a:latin typeface="Rockwell Nova Light"/>
              </a:rPr>
              <a:t>Key points:</a:t>
            </a:r>
            <a:endParaRPr lang="en-US">
              <a:latin typeface="Rockwell Nova Light"/>
            </a:endParaRPr>
          </a:p>
          <a:p>
            <a:r>
              <a:rPr lang="en-US" sz="1400">
                <a:latin typeface="Rockwell Nova Light"/>
              </a:rPr>
              <a:t>&gt;we can define a structure without tag name. </a:t>
            </a:r>
            <a:endParaRPr lang="en-US">
              <a:latin typeface="Rockwell Nova Light"/>
            </a:endParaRPr>
          </a:p>
          <a:p>
            <a:r>
              <a:rPr lang="en-US" sz="1400">
                <a:latin typeface="Rockwell Nova Light"/>
              </a:rPr>
              <a:t>&gt;After defining a structure, we have to end it with semicolon (;)</a:t>
            </a:r>
          </a:p>
        </p:txBody>
      </p:sp>
      <p:sp>
        <p:nvSpPr>
          <p:cNvPr id="9" name="TextBox 8">
            <a:extLst>
              <a:ext uri="{FF2B5EF4-FFF2-40B4-BE49-F238E27FC236}">
                <a16:creationId xmlns:a16="http://schemas.microsoft.com/office/drawing/2014/main" id="{EF7B71F6-E2AE-7364-CE3C-07BAFF6BE7B3}"/>
              </a:ext>
            </a:extLst>
          </p:cNvPr>
          <p:cNvSpPr txBox="1"/>
          <p:nvPr/>
        </p:nvSpPr>
        <p:spPr>
          <a:xfrm>
            <a:off x="324894" y="1183062"/>
            <a:ext cx="5015244"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Rockwell Nova Light"/>
            </a:endParaRPr>
          </a:p>
          <a:p>
            <a:r>
              <a:rPr lang="en-US" sz="1400">
                <a:latin typeface="Rockwell Nova Light"/>
              </a:rPr>
              <a:t>#include&lt;stdio.h&gt;</a:t>
            </a:r>
          </a:p>
          <a:p>
            <a:r>
              <a:rPr lang="en-US" sz="1400">
                <a:latin typeface="Rockwell Nova Light"/>
              </a:rPr>
              <a:t>struct student</a:t>
            </a:r>
          </a:p>
          <a:p>
            <a:r>
              <a:rPr lang="en-US" sz="1400">
                <a:latin typeface="Rockwell Nova Light"/>
              </a:rPr>
              <a:t>{</a:t>
            </a:r>
            <a:br>
              <a:rPr lang="en-US" sz="1400">
                <a:latin typeface="Rockwell Nova Light"/>
              </a:rPr>
            </a:br>
            <a:r>
              <a:rPr lang="en-US" sz="1400">
                <a:latin typeface="Rockwell Nova Light"/>
              </a:rPr>
              <a:t>int roll_no ;</a:t>
            </a:r>
          </a:p>
          <a:p>
            <a:r>
              <a:rPr lang="en-US" sz="1400">
                <a:latin typeface="Rockwell Nova Light"/>
              </a:rPr>
              <a:t>int grade;</a:t>
            </a:r>
          </a:p>
          <a:p>
            <a:r>
              <a:rPr lang="en-US" sz="1400">
                <a:latin typeface="Rockwell Nova Light"/>
              </a:rPr>
              <a:t>char name[20];</a:t>
            </a:r>
          </a:p>
          <a:p>
            <a:r>
              <a:rPr lang="en-US" sz="1400">
                <a:latin typeface="Rockwell Nova Light"/>
              </a:rPr>
              <a:t>int *</a:t>
            </a:r>
            <a:r>
              <a:rPr lang="en-US" sz="1400" err="1">
                <a:latin typeface="Rockwell Nova Light"/>
              </a:rPr>
              <a:t>ptr</a:t>
            </a:r>
            <a:r>
              <a:rPr lang="en-US" sz="1400">
                <a:latin typeface="Rockwell Nova Light"/>
              </a:rPr>
              <a:t>;</a:t>
            </a:r>
          </a:p>
          <a:p>
            <a:r>
              <a:rPr lang="en-US" sz="1400">
                <a:latin typeface="Rockwell Nova Light"/>
              </a:rPr>
              <a:t>}</a:t>
            </a:r>
            <a:r>
              <a:rPr lang="en-US" sz="1400">
                <a:solidFill>
                  <a:srgbClr val="FFFF00"/>
                </a:solidFill>
                <a:latin typeface="Rockwell Nova Light"/>
              </a:rPr>
              <a:t>sixth_class,ninth_class</a:t>
            </a:r>
            <a:r>
              <a:rPr lang="en-US" sz="1400">
                <a:latin typeface="Rockwell Nova Light"/>
              </a:rPr>
              <a:t>;</a:t>
            </a:r>
          </a:p>
          <a:p>
            <a:r>
              <a:rPr lang="en-US" sz="1400">
                <a:solidFill>
                  <a:srgbClr val="FFFF00"/>
                </a:solidFill>
                <a:latin typeface="Rockwell Nova Light"/>
                <a:ea typeface="+mn-lt"/>
                <a:cs typeface="+mn-lt"/>
              </a:rPr>
              <a:t>struct student class1,class2;</a:t>
            </a:r>
            <a:endParaRPr lang="en-US" sz="1400">
              <a:latin typeface="Rockwell Nova Light"/>
              <a:ea typeface="+mn-lt"/>
              <a:cs typeface="+mn-lt"/>
            </a:endParaRPr>
          </a:p>
          <a:p>
            <a:endParaRPr lang="en-US">
              <a:latin typeface="Rockwell Nova Light"/>
            </a:endParaRPr>
          </a:p>
          <a:p>
            <a:endParaRPr lang="en-US">
              <a:latin typeface="Rockwell Nova Light"/>
            </a:endParaRPr>
          </a:p>
          <a:p>
            <a:endParaRPr lang="en-US">
              <a:latin typeface="Rockwell Nova Light"/>
            </a:endParaRPr>
          </a:p>
          <a:p>
            <a:endParaRPr lang="en-US">
              <a:latin typeface="Rockwell Nova Light"/>
            </a:endParaRPr>
          </a:p>
        </p:txBody>
      </p:sp>
      <p:sp>
        <p:nvSpPr>
          <p:cNvPr id="10" name="TextBox 9">
            <a:extLst>
              <a:ext uri="{FF2B5EF4-FFF2-40B4-BE49-F238E27FC236}">
                <a16:creationId xmlns:a16="http://schemas.microsoft.com/office/drawing/2014/main" id="{BBE1ACA5-024B-15FB-66C5-08339CF153C0}"/>
              </a:ext>
            </a:extLst>
          </p:cNvPr>
          <p:cNvSpPr txBox="1"/>
          <p:nvPr/>
        </p:nvSpPr>
        <p:spPr>
          <a:xfrm>
            <a:off x="3138851" y="1183061"/>
            <a:ext cx="4196094"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Rockwell Nova Light"/>
            </a:endParaRPr>
          </a:p>
          <a:p>
            <a:r>
              <a:rPr lang="en-US" sz="1400">
                <a:latin typeface="Rockwell Nova Light"/>
              </a:rPr>
              <a:t>#include&lt;stdio.h&gt;</a:t>
            </a:r>
          </a:p>
          <a:p>
            <a:r>
              <a:rPr lang="en-US" sz="1400">
                <a:latin typeface="Rockwell Nova Light"/>
              </a:rPr>
              <a:t>struct student</a:t>
            </a:r>
          </a:p>
          <a:p>
            <a:r>
              <a:rPr lang="en-US" sz="1400">
                <a:latin typeface="Rockwell Nova Light"/>
              </a:rPr>
              <a:t>{</a:t>
            </a:r>
            <a:br>
              <a:rPr lang="en-US" sz="1400">
                <a:latin typeface="Rockwell Nova Light"/>
              </a:rPr>
            </a:br>
            <a:r>
              <a:rPr lang="en-US" sz="1400">
                <a:latin typeface="Rockwell Nova Light"/>
              </a:rPr>
              <a:t>int roll_no ;</a:t>
            </a:r>
          </a:p>
          <a:p>
            <a:r>
              <a:rPr lang="en-US" sz="1400">
                <a:latin typeface="Rockwell Nova Light"/>
              </a:rPr>
              <a:t>int grade;</a:t>
            </a:r>
          </a:p>
          <a:p>
            <a:r>
              <a:rPr lang="en-US" sz="1400">
                <a:latin typeface="Rockwell Nova Light"/>
              </a:rPr>
              <a:t>char name[];</a:t>
            </a:r>
          </a:p>
          <a:p>
            <a:r>
              <a:rPr lang="en-US" sz="1400">
                <a:latin typeface="Rockwell Nova Light"/>
              </a:rPr>
              <a:t>};</a:t>
            </a:r>
          </a:p>
          <a:p>
            <a:r>
              <a:rPr lang="en-US" sz="1400">
                <a:latin typeface="Rockwell Nova Light"/>
              </a:rPr>
              <a:t>int main()</a:t>
            </a:r>
          </a:p>
          <a:p>
            <a:r>
              <a:rPr lang="en-US" sz="1400">
                <a:latin typeface="Rockwell Nova Light"/>
              </a:rPr>
              <a:t>{</a:t>
            </a:r>
          </a:p>
          <a:p>
            <a:r>
              <a:rPr lang="en-US" sz="1400">
                <a:latin typeface="Rockwell Nova Light"/>
              </a:rPr>
              <a:t>int status;</a:t>
            </a:r>
          </a:p>
          <a:p>
            <a:r>
              <a:rPr lang="en-US" sz="1400">
                <a:latin typeface="Rockwell Nova Light"/>
              </a:rPr>
              <a:t>char check;</a:t>
            </a:r>
          </a:p>
          <a:p>
            <a:r>
              <a:rPr lang="en-US" sz="1400">
                <a:solidFill>
                  <a:srgbClr val="FFFF00"/>
                </a:solidFill>
                <a:latin typeface="Rockwell Nova Light"/>
              </a:rPr>
              <a:t>struct student class3,class4;</a:t>
            </a:r>
          </a:p>
          <a:p>
            <a:r>
              <a:rPr lang="en-US" sz="1400">
                <a:latin typeface="Rockwell Nova Light"/>
              </a:rPr>
              <a:t>}</a:t>
            </a:r>
          </a:p>
          <a:p>
            <a:endParaRPr lang="en-US">
              <a:latin typeface="Rockwell Nova Light"/>
            </a:endParaRPr>
          </a:p>
          <a:p>
            <a:endParaRPr lang="en-US">
              <a:latin typeface="Rockwell Nova Light"/>
            </a:endParaRPr>
          </a:p>
          <a:p>
            <a:endParaRPr lang="en-US">
              <a:latin typeface="Rockwell Nova Light"/>
            </a:endParaRPr>
          </a:p>
          <a:p>
            <a:endParaRPr lang="en-US">
              <a:latin typeface="Rockwell Nova Light"/>
            </a:endParaRPr>
          </a:p>
        </p:txBody>
      </p:sp>
      <p:cxnSp>
        <p:nvCxnSpPr>
          <p:cNvPr id="6" name="Straight Arrow Connector 5">
            <a:extLst>
              <a:ext uri="{FF2B5EF4-FFF2-40B4-BE49-F238E27FC236}">
                <a16:creationId xmlns:a16="http://schemas.microsoft.com/office/drawing/2014/main" id="{C4859F9A-4682-8C94-8FC9-F3C90773D7D5}"/>
              </a:ext>
            </a:extLst>
          </p:cNvPr>
          <p:cNvCxnSpPr/>
          <p:nvPr/>
        </p:nvCxnSpPr>
        <p:spPr>
          <a:xfrm>
            <a:off x="5648325" y="133350"/>
            <a:ext cx="38100" cy="5229225"/>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60BBAB-6CFA-3F67-1493-AC21888142C6}"/>
              </a:ext>
            </a:extLst>
          </p:cNvPr>
          <p:cNvSpPr txBox="1"/>
          <p:nvPr/>
        </p:nvSpPr>
        <p:spPr>
          <a:xfrm>
            <a:off x="5734050" y="781050"/>
            <a:ext cx="611505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400">
                <a:latin typeface="Rockwell Nova Light"/>
              </a:rPr>
              <a:t> The Dot (.) operator is used to normally access members of a structure or union.</a:t>
            </a:r>
          </a:p>
          <a:p>
            <a:pPr>
              <a:buChar char="•"/>
            </a:pPr>
            <a:r>
              <a:rPr lang="en-US" sz="1400">
                <a:latin typeface="Rockwell Nova Light"/>
              </a:rPr>
              <a:t> The Arrow(-&gt;) operator exists to access the members of the structure or the unions using pointers.</a:t>
            </a:r>
          </a:p>
        </p:txBody>
      </p:sp>
      <p:sp>
        <p:nvSpPr>
          <p:cNvPr id="8" name="TextBox 7">
            <a:extLst>
              <a:ext uri="{FF2B5EF4-FFF2-40B4-BE49-F238E27FC236}">
                <a16:creationId xmlns:a16="http://schemas.microsoft.com/office/drawing/2014/main" id="{35C2096D-B895-4C2D-E1FD-EB656CC870E1}"/>
              </a:ext>
            </a:extLst>
          </p:cNvPr>
          <p:cNvSpPr txBox="1"/>
          <p:nvPr/>
        </p:nvSpPr>
        <p:spPr>
          <a:xfrm>
            <a:off x="7158718" y="2305050"/>
            <a:ext cx="38671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struct emp </a:t>
            </a:r>
          </a:p>
          <a:p>
            <a:r>
              <a:rPr lang="en-US" sz="1200" dirty="0">
                <a:latin typeface="Rockwell Nova Light"/>
              </a:rPr>
              <a:t>{ </a:t>
            </a:r>
          </a:p>
          <a:p>
            <a:r>
              <a:rPr lang="en-US" sz="1200" dirty="0">
                <a:latin typeface="Rockwell Nova Light"/>
              </a:rPr>
              <a:t>char name[100];</a:t>
            </a:r>
            <a:endParaRPr lang="en-US" dirty="0">
              <a:latin typeface="Rockwell Nova Light"/>
            </a:endParaRPr>
          </a:p>
          <a:p>
            <a:r>
              <a:rPr lang="en-US" sz="1200" dirty="0">
                <a:latin typeface="Rockwell Nova Light"/>
              </a:rPr>
              <a:t>int age; </a:t>
            </a:r>
          </a:p>
          <a:p>
            <a:r>
              <a:rPr lang="en-US" sz="1200" dirty="0">
                <a:latin typeface="Rockwell Nova Light"/>
              </a:rPr>
              <a:t>float salary; </a:t>
            </a:r>
          </a:p>
          <a:p>
            <a:r>
              <a:rPr lang="en-US" sz="1200" dirty="0">
                <a:latin typeface="Rockwell Nova Light"/>
              </a:rPr>
              <a:t>char department[50]; </a:t>
            </a:r>
          </a:p>
          <a:p>
            <a:r>
              <a:rPr lang="en-US" sz="1200" dirty="0">
                <a:latin typeface="Rockwell Nova Light"/>
              </a:rPr>
              <a:t>};</a:t>
            </a:r>
          </a:p>
          <a:p>
            <a:r>
              <a:rPr lang="en-US" sz="1200" dirty="0">
                <a:latin typeface="Rockwell Nova Light"/>
              </a:rPr>
              <a:t>int main()</a:t>
            </a:r>
          </a:p>
          <a:p>
            <a:r>
              <a:rPr lang="en-US" sz="1200" dirty="0">
                <a:latin typeface="Rockwell Nova Light"/>
              </a:rPr>
              <a:t>{</a:t>
            </a:r>
          </a:p>
          <a:p>
            <a:r>
              <a:rPr lang="en-US" sz="1200" dirty="0">
                <a:latin typeface="Rockwell Nova Light"/>
              </a:rPr>
              <a:t>struct emp new = {"Dharmi", 23,70000.53, "ES"};</a:t>
            </a:r>
          </a:p>
          <a:p>
            <a:r>
              <a:rPr lang="en-US" sz="1200" dirty="0" err="1">
                <a:solidFill>
                  <a:srgbClr val="FFFF00"/>
                </a:solidFill>
                <a:latin typeface="Rockwell Nova Light"/>
              </a:rPr>
              <a:t>new.salary</a:t>
            </a:r>
            <a:r>
              <a:rPr lang="en-US" sz="1200" dirty="0">
                <a:latin typeface="Rockwell Nova Light"/>
              </a:rPr>
              <a:t>=10000.53;</a:t>
            </a:r>
          </a:p>
          <a:p>
            <a:r>
              <a:rPr lang="en-US" sz="1200" dirty="0">
                <a:latin typeface="Rockwell Nova Light"/>
              </a:rPr>
              <a:t>struct emp *</a:t>
            </a:r>
            <a:r>
              <a:rPr lang="en-US" sz="1200" dirty="0" err="1">
                <a:latin typeface="Rockwell Nova Light"/>
              </a:rPr>
              <a:t>ptr</a:t>
            </a:r>
            <a:r>
              <a:rPr lang="en-US" sz="1200" dirty="0">
                <a:latin typeface="Rockwell Nova Light"/>
              </a:rPr>
              <a:t> = &amp;new;</a:t>
            </a:r>
            <a:endParaRPr lang="en-US" dirty="0">
              <a:latin typeface="Rockwell Nova Light"/>
            </a:endParaRPr>
          </a:p>
          <a:p>
            <a:r>
              <a:rPr lang="en-US" sz="1200" dirty="0">
                <a:latin typeface="Rockwell Nova Light"/>
              </a:rPr>
              <a:t>int age = </a:t>
            </a:r>
            <a:r>
              <a:rPr lang="en-US" sz="1200" dirty="0" err="1">
                <a:solidFill>
                  <a:srgbClr val="FFFF00"/>
                </a:solidFill>
                <a:latin typeface="Rockwell Nova Light"/>
              </a:rPr>
              <a:t>ptr</a:t>
            </a:r>
            <a:r>
              <a:rPr lang="en-US" sz="1200" dirty="0">
                <a:solidFill>
                  <a:srgbClr val="FFFF00"/>
                </a:solidFill>
                <a:latin typeface="Rockwell Nova Light"/>
              </a:rPr>
              <a:t>-&gt;age;</a:t>
            </a:r>
            <a:r>
              <a:rPr lang="en-US" sz="1200" dirty="0">
                <a:latin typeface="Rockwell Nova Light"/>
              </a:rPr>
              <a:t> </a:t>
            </a:r>
          </a:p>
          <a:p>
            <a:r>
              <a:rPr lang="en-US" sz="1200" dirty="0">
                <a:latin typeface="Rockwell Nova Light"/>
              </a:rPr>
              <a:t>}</a:t>
            </a:r>
          </a:p>
        </p:txBody>
      </p:sp>
      <p:sp>
        <p:nvSpPr>
          <p:cNvPr id="3" name="TextBox 2">
            <a:extLst>
              <a:ext uri="{FF2B5EF4-FFF2-40B4-BE49-F238E27FC236}">
                <a16:creationId xmlns:a16="http://schemas.microsoft.com/office/drawing/2014/main" id="{E9F961B2-630E-1747-DD60-2F416E69EC90}"/>
              </a:ext>
            </a:extLst>
          </p:cNvPr>
          <p:cNvSpPr txBox="1"/>
          <p:nvPr/>
        </p:nvSpPr>
        <p:spPr>
          <a:xfrm>
            <a:off x="6014357" y="1891392"/>
            <a:ext cx="2000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latin typeface="Rockwell Nova Light"/>
              </a:rPr>
              <a:t>Example:</a:t>
            </a:r>
          </a:p>
        </p:txBody>
      </p:sp>
      <p:sp>
        <p:nvSpPr>
          <p:cNvPr id="4" name="Oval 3">
            <a:extLst>
              <a:ext uri="{FF2B5EF4-FFF2-40B4-BE49-F238E27FC236}">
                <a16:creationId xmlns:a16="http://schemas.microsoft.com/office/drawing/2014/main" id="{9650D7D7-D55A-D17E-F868-552970DB27EB}"/>
              </a:ext>
            </a:extLst>
          </p:cNvPr>
          <p:cNvSpPr/>
          <p:nvPr/>
        </p:nvSpPr>
        <p:spPr>
          <a:xfrm>
            <a:off x="278408" y="1073762"/>
            <a:ext cx="192398" cy="1678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B8E6D7F-232B-6AAB-4159-F57586F2E7AD}"/>
              </a:ext>
            </a:extLst>
          </p:cNvPr>
          <p:cNvSpPr txBox="1"/>
          <p:nvPr/>
        </p:nvSpPr>
        <p:spPr>
          <a:xfrm>
            <a:off x="3428999" y="952499"/>
            <a:ext cx="172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LOCAL</a:t>
            </a:r>
          </a:p>
        </p:txBody>
      </p:sp>
      <p:sp>
        <p:nvSpPr>
          <p:cNvPr id="13" name="TextBox 12">
            <a:extLst>
              <a:ext uri="{FF2B5EF4-FFF2-40B4-BE49-F238E27FC236}">
                <a16:creationId xmlns:a16="http://schemas.microsoft.com/office/drawing/2014/main" id="{3B0B232A-F8A3-3BE5-FE5A-674A0E47B781}"/>
              </a:ext>
            </a:extLst>
          </p:cNvPr>
          <p:cNvSpPr txBox="1"/>
          <p:nvPr/>
        </p:nvSpPr>
        <p:spPr>
          <a:xfrm>
            <a:off x="469603" y="970219"/>
            <a:ext cx="17286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GLOBAL</a:t>
            </a:r>
          </a:p>
        </p:txBody>
      </p:sp>
      <p:sp>
        <p:nvSpPr>
          <p:cNvPr id="14" name="Oval 13">
            <a:extLst>
              <a:ext uri="{FF2B5EF4-FFF2-40B4-BE49-F238E27FC236}">
                <a16:creationId xmlns:a16="http://schemas.microsoft.com/office/drawing/2014/main" id="{2902D1F1-4723-A0A5-2F88-50BCAC5AFCCD}"/>
              </a:ext>
            </a:extLst>
          </p:cNvPr>
          <p:cNvSpPr/>
          <p:nvPr/>
        </p:nvSpPr>
        <p:spPr>
          <a:xfrm>
            <a:off x="3237803" y="1054712"/>
            <a:ext cx="192398" cy="1678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089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6F40-FBB1-B92E-71FE-5C0E77F674D4}"/>
              </a:ext>
            </a:extLst>
          </p:cNvPr>
          <p:cNvSpPr>
            <a:spLocks noGrp="1"/>
          </p:cNvSpPr>
          <p:nvPr>
            <p:ph type="title"/>
          </p:nvPr>
        </p:nvSpPr>
        <p:spPr>
          <a:xfrm>
            <a:off x="586650" y="133425"/>
            <a:ext cx="10728322" cy="277178"/>
          </a:xfrm>
        </p:spPr>
        <p:txBody>
          <a:bodyPr>
            <a:normAutofit fontScale="90000"/>
          </a:bodyPr>
          <a:lstStyle/>
          <a:p>
            <a:r>
              <a:rPr lang="en-US" sz="2200"/>
              <a:t>Accessing members and Assigning data:</a:t>
            </a:r>
            <a:br>
              <a:rPr lang="en-US" sz="1800"/>
            </a:br>
            <a:br>
              <a:rPr lang="en-US" sz="1800"/>
            </a:br>
            <a:endParaRPr lang="en-US" sz="1800"/>
          </a:p>
        </p:txBody>
      </p:sp>
      <p:sp>
        <p:nvSpPr>
          <p:cNvPr id="7" name="TextBox 6">
            <a:extLst>
              <a:ext uri="{FF2B5EF4-FFF2-40B4-BE49-F238E27FC236}">
                <a16:creationId xmlns:a16="http://schemas.microsoft.com/office/drawing/2014/main" id="{82F958F3-A85D-8BC4-D6A7-387EFE3E0D3E}"/>
              </a:ext>
            </a:extLst>
          </p:cNvPr>
          <p:cNvSpPr txBox="1"/>
          <p:nvPr/>
        </p:nvSpPr>
        <p:spPr>
          <a:xfrm>
            <a:off x="323850" y="771134"/>
            <a:ext cx="11763375" cy="5932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latin typeface="Rockwell Nova Light"/>
                <a:ea typeface="+mn-lt"/>
                <a:cs typeface="+mn-lt"/>
              </a:rPr>
              <a:t>#include&lt;stdio.h&gt;</a:t>
            </a:r>
            <a:endParaRPr lang="en-US" sz="1050">
              <a:latin typeface="Rockwell Nova Light"/>
            </a:endParaRPr>
          </a:p>
          <a:p>
            <a:r>
              <a:rPr lang="en-US" sz="1050">
                <a:latin typeface="Rockwell Nova Light"/>
                <a:ea typeface="+mn-lt"/>
                <a:cs typeface="+mn-lt"/>
              </a:rPr>
              <a:t>#include&lt;string.h&gt;</a:t>
            </a:r>
            <a:endParaRPr lang="en-US" sz="1050">
              <a:latin typeface="Rockwell Nova Light"/>
            </a:endParaRPr>
          </a:p>
          <a:p>
            <a:r>
              <a:rPr lang="en-US" sz="1050">
                <a:latin typeface="Rockwell Nova Light"/>
                <a:ea typeface="+mn-lt"/>
                <a:cs typeface="+mn-lt"/>
              </a:rPr>
              <a:t>struct vehicle</a:t>
            </a:r>
            <a:endParaRPr lang="en-US" sz="1050">
              <a:latin typeface="Rockwell Nova Light"/>
            </a:endParaRPr>
          </a:p>
          <a:p>
            <a:r>
              <a:rPr lang="en-US" sz="1050">
                <a:latin typeface="Rockwell Nova Light"/>
                <a:ea typeface="+mn-lt"/>
                <a:cs typeface="+mn-lt"/>
              </a:rPr>
              <a:t>{</a:t>
            </a:r>
            <a:endParaRPr lang="en-US" sz="1050">
              <a:latin typeface="Rockwell Nova Light"/>
            </a:endParaRPr>
          </a:p>
          <a:p>
            <a:r>
              <a:rPr lang="en-US" sz="1050">
                <a:latin typeface="Rockwell Nova Light"/>
                <a:ea typeface="+mn-lt"/>
                <a:cs typeface="+mn-lt"/>
              </a:rPr>
              <a:t>int wheels;</a:t>
            </a:r>
            <a:endParaRPr lang="en-US" sz="1050">
              <a:latin typeface="Rockwell Nova Light"/>
            </a:endParaRPr>
          </a:p>
          <a:p>
            <a:r>
              <a:rPr lang="en-US" sz="1050">
                <a:latin typeface="Rockwell Nova Light"/>
                <a:ea typeface="+mn-lt"/>
                <a:cs typeface="+mn-lt"/>
              </a:rPr>
              <a:t>char </a:t>
            </a:r>
            <a:r>
              <a:rPr lang="en-US" sz="1050" err="1">
                <a:latin typeface="Rockwell Nova Light"/>
                <a:ea typeface="+mn-lt"/>
                <a:cs typeface="+mn-lt"/>
              </a:rPr>
              <a:t>v_make</a:t>
            </a:r>
            <a:r>
              <a:rPr lang="en-US" sz="1050">
                <a:latin typeface="Rockwell Nova Light"/>
                <a:ea typeface="+mn-lt"/>
                <a:cs typeface="+mn-lt"/>
              </a:rPr>
              <a:t>[20];</a:t>
            </a:r>
            <a:endParaRPr lang="en-US" sz="1050">
              <a:latin typeface="Rockwell Nova Light"/>
            </a:endParaRPr>
          </a:p>
          <a:p>
            <a:r>
              <a:rPr lang="en-US" sz="1050">
                <a:latin typeface="Rockwell Nova Light"/>
                <a:ea typeface="+mn-lt"/>
                <a:cs typeface="+mn-lt"/>
              </a:rPr>
              <a:t>char </a:t>
            </a:r>
            <a:r>
              <a:rPr lang="en-US" sz="1050" err="1">
                <a:latin typeface="Rockwell Nova Light"/>
                <a:ea typeface="+mn-lt"/>
                <a:cs typeface="+mn-lt"/>
              </a:rPr>
              <a:t>colour</a:t>
            </a:r>
            <a:r>
              <a:rPr lang="en-US" sz="1050">
                <a:latin typeface="Rockwell Nova Light"/>
                <a:ea typeface="+mn-lt"/>
                <a:cs typeface="+mn-lt"/>
              </a:rPr>
              <a:t>[20];</a:t>
            </a:r>
            <a:endParaRPr lang="en-US" sz="1050">
              <a:latin typeface="Rockwell Nova Light"/>
            </a:endParaRPr>
          </a:p>
          <a:p>
            <a:r>
              <a:rPr lang="en-US" sz="1050">
                <a:latin typeface="Rockwell Nova Light"/>
                <a:ea typeface="+mn-lt"/>
                <a:cs typeface="+mn-lt"/>
              </a:rPr>
              <a:t>char </a:t>
            </a:r>
            <a:r>
              <a:rPr lang="en-US" sz="1050" err="1">
                <a:latin typeface="Rockwell Nova Light"/>
                <a:ea typeface="+mn-lt"/>
                <a:cs typeface="+mn-lt"/>
              </a:rPr>
              <a:t>v_model</a:t>
            </a:r>
            <a:r>
              <a:rPr lang="en-US" sz="1050">
                <a:latin typeface="Rockwell Nova Light"/>
                <a:ea typeface="+mn-lt"/>
                <a:cs typeface="+mn-lt"/>
              </a:rPr>
              <a:t>[20];</a:t>
            </a:r>
            <a:endParaRPr lang="en-US" sz="1050">
              <a:latin typeface="Rockwell Nova Light"/>
            </a:endParaRPr>
          </a:p>
          <a:p>
            <a:r>
              <a:rPr lang="en-US" sz="1050">
                <a:latin typeface="Rockwell Nova Light"/>
                <a:ea typeface="+mn-lt"/>
                <a:cs typeface="+mn-lt"/>
              </a:rPr>
              <a:t>int </a:t>
            </a:r>
            <a:r>
              <a:rPr lang="en-US" sz="1050" err="1">
                <a:latin typeface="Rockwell Nova Light"/>
                <a:ea typeface="+mn-lt"/>
                <a:cs typeface="+mn-lt"/>
              </a:rPr>
              <a:t>arr</a:t>
            </a:r>
            <a:r>
              <a:rPr lang="en-US" sz="1050">
                <a:latin typeface="Rockwell Nova Light"/>
                <a:ea typeface="+mn-lt"/>
                <a:cs typeface="+mn-lt"/>
              </a:rPr>
              <a:t>[3];</a:t>
            </a:r>
            <a:endParaRPr lang="en-US" sz="1050">
              <a:latin typeface="Rockwell Nova Light"/>
            </a:endParaRPr>
          </a:p>
          <a:p>
            <a:r>
              <a:rPr lang="en-US" sz="1050">
                <a:latin typeface="Rockwell Nova Light"/>
                <a:ea typeface="+mn-lt"/>
                <a:cs typeface="+mn-lt"/>
              </a:rPr>
              <a:t>char *</a:t>
            </a:r>
            <a:r>
              <a:rPr lang="en-US" sz="1050" err="1">
                <a:latin typeface="Rockwell Nova Light"/>
                <a:ea typeface="+mn-lt"/>
                <a:cs typeface="+mn-lt"/>
              </a:rPr>
              <a:t>cptr</a:t>
            </a:r>
            <a:r>
              <a:rPr lang="en-US" sz="1050">
                <a:latin typeface="Rockwell Nova Light"/>
                <a:ea typeface="+mn-lt"/>
                <a:cs typeface="+mn-lt"/>
              </a:rPr>
              <a:t>;</a:t>
            </a:r>
            <a:endParaRPr lang="en-US" sz="1050">
              <a:latin typeface="Rockwell Nova Light"/>
            </a:endParaRPr>
          </a:p>
          <a:p>
            <a:r>
              <a:rPr lang="en-US" sz="1050">
                <a:latin typeface="Rockwell Nova Light"/>
                <a:ea typeface="+mn-lt"/>
                <a:cs typeface="+mn-lt"/>
              </a:rPr>
              <a:t>int *</a:t>
            </a:r>
            <a:r>
              <a:rPr lang="en-US" sz="1050" err="1">
                <a:latin typeface="Rockwell Nova Light"/>
                <a:ea typeface="+mn-lt"/>
                <a:cs typeface="+mn-lt"/>
              </a:rPr>
              <a:t>iptr</a:t>
            </a:r>
            <a:r>
              <a:rPr lang="en-US" sz="1050">
                <a:latin typeface="Rockwell Nova Light"/>
                <a:ea typeface="+mn-lt"/>
                <a:cs typeface="+mn-lt"/>
              </a:rPr>
              <a:t>;</a:t>
            </a:r>
            <a:endParaRPr lang="en-US" sz="1050">
              <a:latin typeface="Rockwell Nova Light"/>
            </a:endParaRPr>
          </a:p>
          <a:p>
            <a:r>
              <a:rPr lang="en-US" sz="1050">
                <a:latin typeface="Rockwell Nova Light"/>
                <a:ea typeface="+mn-lt"/>
                <a:cs typeface="+mn-lt"/>
              </a:rPr>
              <a:t>}v1 = {4,"MAHINDRA","RED","THAR"};</a:t>
            </a:r>
            <a:endParaRPr lang="en-US" sz="1050">
              <a:latin typeface="Rockwell Nova Light"/>
            </a:endParaRPr>
          </a:p>
          <a:p>
            <a:r>
              <a:rPr lang="en-US" sz="1050">
                <a:latin typeface="Rockwell Nova Light"/>
                <a:ea typeface="+mn-lt"/>
                <a:cs typeface="+mn-lt"/>
              </a:rPr>
              <a:t>struct vehicle v2={2,"ROYALENFIELD","REDDITCH BLUE","CLASSIC 350"};</a:t>
            </a:r>
            <a:endParaRPr lang="en-US" sz="1050">
              <a:latin typeface="Rockwell Nova Light"/>
            </a:endParaRPr>
          </a:p>
          <a:p>
            <a:r>
              <a:rPr lang="en-US" sz="1050">
                <a:latin typeface="Rockwell Nova Light"/>
                <a:ea typeface="+mn-lt"/>
                <a:cs typeface="+mn-lt"/>
              </a:rPr>
              <a:t>struct vehicle v3={.</a:t>
            </a:r>
            <a:r>
              <a:rPr lang="en-US" sz="1050" err="1">
                <a:latin typeface="Rockwell Nova Light"/>
                <a:ea typeface="+mn-lt"/>
                <a:cs typeface="+mn-lt"/>
              </a:rPr>
              <a:t>v_model</a:t>
            </a:r>
            <a:r>
              <a:rPr lang="en-US" sz="1050">
                <a:latin typeface="Rockwell Nova Light"/>
                <a:ea typeface="+mn-lt"/>
                <a:cs typeface="+mn-lt"/>
              </a:rPr>
              <a:t>="duke350",.v_make="</a:t>
            </a:r>
            <a:r>
              <a:rPr lang="en-US" sz="1050" err="1">
                <a:latin typeface="Rockwell Nova Light"/>
                <a:ea typeface="+mn-lt"/>
                <a:cs typeface="+mn-lt"/>
              </a:rPr>
              <a:t>KTM",.wheels</a:t>
            </a:r>
            <a:r>
              <a:rPr lang="en-US" sz="1050">
                <a:latin typeface="Rockwell Nova Light"/>
                <a:ea typeface="+mn-lt"/>
                <a:cs typeface="+mn-lt"/>
              </a:rPr>
              <a:t>=2,.colour="white"};</a:t>
            </a:r>
            <a:endParaRPr lang="en-US" sz="1050">
              <a:latin typeface="Rockwell Nova Light"/>
            </a:endParaRPr>
          </a:p>
          <a:p>
            <a:r>
              <a:rPr lang="en-US" sz="1050">
                <a:latin typeface="Rockwell Nova Light"/>
                <a:ea typeface="+mn-lt"/>
                <a:cs typeface="+mn-lt"/>
              </a:rPr>
              <a:t>void main ()</a:t>
            </a:r>
            <a:endParaRPr lang="en-US" sz="1050">
              <a:latin typeface="Rockwell Nova Light"/>
            </a:endParaRPr>
          </a:p>
          <a:p>
            <a:r>
              <a:rPr lang="en-US" sz="1050">
                <a:latin typeface="Rockwell Nova Light"/>
                <a:ea typeface="+mn-lt"/>
                <a:cs typeface="+mn-lt"/>
              </a:rPr>
              <a:t>{</a:t>
            </a:r>
            <a:endParaRPr lang="en-US" sz="1050">
              <a:latin typeface="Rockwell Nova Light"/>
            </a:endParaRPr>
          </a:p>
          <a:p>
            <a:r>
              <a:rPr lang="en-US" sz="1050">
                <a:latin typeface="Rockwell Nova Light"/>
                <a:ea typeface="+mn-lt"/>
                <a:cs typeface="+mn-lt"/>
              </a:rPr>
              <a:t>        struct vehicle v4;</a:t>
            </a:r>
            <a:endParaRPr lang="en-US" sz="1050">
              <a:latin typeface="Rockwell Nova Light"/>
            </a:endParaRPr>
          </a:p>
          <a:p>
            <a:r>
              <a:rPr lang="en-US" sz="1050">
                <a:latin typeface="Rockwell Nova Light"/>
                <a:ea typeface="+mn-lt"/>
                <a:cs typeface="+mn-lt"/>
              </a:rPr>
              <a:t>        </a:t>
            </a:r>
            <a:r>
              <a:rPr lang="en-US" sz="1050" err="1">
                <a:latin typeface="Rockwell Nova Light"/>
                <a:ea typeface="+mn-lt"/>
                <a:cs typeface="+mn-lt"/>
              </a:rPr>
              <a:t>strcpy</a:t>
            </a:r>
            <a:r>
              <a:rPr lang="en-US" sz="1050">
                <a:latin typeface="Rockwell Nova Light"/>
                <a:ea typeface="+mn-lt"/>
                <a:cs typeface="+mn-lt"/>
              </a:rPr>
              <a:t>(v4.v_model,"RX100");</a:t>
            </a:r>
            <a:endParaRPr lang="en-US" sz="1050">
              <a:latin typeface="Rockwell Nova Light"/>
            </a:endParaRPr>
          </a:p>
          <a:p>
            <a:r>
              <a:rPr lang="en-US" sz="1050">
                <a:latin typeface="Rockwell Nova Light"/>
                <a:ea typeface="+mn-lt"/>
                <a:cs typeface="+mn-lt"/>
              </a:rPr>
              <a:t>        </a:t>
            </a:r>
            <a:r>
              <a:rPr lang="en-US" sz="1050" err="1">
                <a:latin typeface="Rockwell Nova Light"/>
                <a:ea typeface="+mn-lt"/>
                <a:cs typeface="+mn-lt"/>
              </a:rPr>
              <a:t>strcpy</a:t>
            </a:r>
            <a:r>
              <a:rPr lang="en-US" sz="1050">
                <a:latin typeface="Rockwell Nova Light"/>
                <a:ea typeface="+mn-lt"/>
                <a:cs typeface="+mn-lt"/>
              </a:rPr>
              <a:t>(v4.colour,"RED");</a:t>
            </a:r>
            <a:endParaRPr lang="en-US" sz="1050">
              <a:latin typeface="Rockwell Nova Light"/>
            </a:endParaRPr>
          </a:p>
          <a:p>
            <a:r>
              <a:rPr lang="en-US" sz="1050">
                <a:latin typeface="Rockwell Nova Light"/>
                <a:ea typeface="+mn-lt"/>
                <a:cs typeface="+mn-lt"/>
              </a:rPr>
              <a:t>        </a:t>
            </a:r>
            <a:r>
              <a:rPr lang="en-US" sz="1050" err="1">
                <a:latin typeface="Rockwell Nova Light"/>
                <a:ea typeface="+mn-lt"/>
                <a:cs typeface="+mn-lt"/>
              </a:rPr>
              <a:t>strcpy</a:t>
            </a:r>
            <a:r>
              <a:rPr lang="en-US" sz="1050">
                <a:latin typeface="Rockwell Nova Light"/>
                <a:ea typeface="+mn-lt"/>
                <a:cs typeface="+mn-lt"/>
              </a:rPr>
              <a:t>(v4.v_make,"YAMAHA");</a:t>
            </a:r>
            <a:endParaRPr lang="en-US" sz="1050">
              <a:latin typeface="Rockwell Nova Light"/>
            </a:endParaRPr>
          </a:p>
          <a:p>
            <a:r>
              <a:rPr lang="en-US" sz="1050">
                <a:latin typeface="Rockwell Nova Light"/>
                <a:ea typeface="+mn-lt"/>
                <a:cs typeface="+mn-lt"/>
              </a:rPr>
              <a:t>        </a:t>
            </a:r>
            <a:r>
              <a:rPr lang="en-US" sz="1050" err="1">
                <a:latin typeface="Rockwell Nova Light"/>
                <a:ea typeface="+mn-lt"/>
                <a:cs typeface="+mn-lt"/>
              </a:rPr>
              <a:t>printf</a:t>
            </a:r>
            <a:r>
              <a:rPr lang="en-US" sz="1050">
                <a:latin typeface="Rockwell Nova Light"/>
                <a:ea typeface="+mn-lt"/>
                <a:cs typeface="+mn-lt"/>
              </a:rPr>
              <a:t>("enter number of wheels for bike\n");</a:t>
            </a:r>
            <a:endParaRPr lang="en-US" sz="1050">
              <a:latin typeface="Rockwell Nova Light"/>
            </a:endParaRPr>
          </a:p>
          <a:p>
            <a:r>
              <a:rPr lang="en-US" sz="1050">
                <a:latin typeface="Rockwell Nova Light"/>
                <a:ea typeface="+mn-lt"/>
                <a:cs typeface="+mn-lt"/>
              </a:rPr>
              <a:t>        </a:t>
            </a:r>
            <a:r>
              <a:rPr lang="en-US" sz="1050" err="1">
                <a:latin typeface="Rockwell Nova Light"/>
                <a:ea typeface="+mn-lt"/>
                <a:cs typeface="+mn-lt"/>
              </a:rPr>
              <a:t>scanf</a:t>
            </a:r>
            <a:r>
              <a:rPr lang="en-US" sz="1050">
                <a:latin typeface="Rockwell Nova Light"/>
                <a:ea typeface="+mn-lt"/>
                <a:cs typeface="+mn-lt"/>
              </a:rPr>
              <a:t>("%d",&amp;v4.wheels);</a:t>
            </a:r>
            <a:endParaRPr lang="en-US" sz="1050">
              <a:latin typeface="Rockwell Nova Light"/>
            </a:endParaRPr>
          </a:p>
          <a:p>
            <a:endParaRPr lang="en-US" sz="1200">
              <a:latin typeface="Rockwell Nova Light"/>
            </a:endParaRPr>
          </a:p>
          <a:p>
            <a:r>
              <a:rPr lang="en-US" sz="1050" err="1">
                <a:latin typeface="Rockwell Nova Light"/>
                <a:ea typeface="+mn-lt"/>
                <a:cs typeface="+mn-lt"/>
              </a:rPr>
              <a:t>printf</a:t>
            </a:r>
            <a:r>
              <a:rPr lang="en-US" sz="1050">
                <a:latin typeface="Rockwell Nova Light"/>
                <a:ea typeface="+mn-lt"/>
                <a:cs typeface="+mn-lt"/>
              </a:rPr>
              <a:t>("No of Wheels  : %d\</a:t>
            </a:r>
            <a:r>
              <a:rPr lang="en-US" sz="1050" err="1">
                <a:latin typeface="Rockwell Nova Light"/>
                <a:ea typeface="+mn-lt"/>
                <a:cs typeface="+mn-lt"/>
              </a:rPr>
              <a:t>nVehicle</a:t>
            </a:r>
            <a:r>
              <a:rPr lang="en-US" sz="1050">
                <a:latin typeface="Rockwell Nova Light"/>
                <a:ea typeface="+mn-lt"/>
                <a:cs typeface="+mn-lt"/>
              </a:rPr>
              <a:t> maker : %s\</a:t>
            </a:r>
            <a:r>
              <a:rPr lang="en-US" sz="1050" err="1">
                <a:latin typeface="Rockwell Nova Light"/>
                <a:ea typeface="+mn-lt"/>
                <a:cs typeface="+mn-lt"/>
              </a:rPr>
              <a:t>nVehicle</a:t>
            </a:r>
            <a:r>
              <a:rPr lang="en-US" sz="1050">
                <a:latin typeface="Rockwell Nova Light"/>
                <a:ea typeface="+mn-lt"/>
                <a:cs typeface="+mn-lt"/>
              </a:rPr>
              <a:t> Color : %s\</a:t>
            </a:r>
            <a:r>
              <a:rPr lang="en-US" sz="1050" err="1">
                <a:latin typeface="Rockwell Nova Light"/>
                <a:ea typeface="+mn-lt"/>
                <a:cs typeface="+mn-lt"/>
              </a:rPr>
              <a:t>nVehicle</a:t>
            </a:r>
            <a:r>
              <a:rPr lang="en-US" sz="1050">
                <a:latin typeface="Rockwell Nova Light"/>
                <a:ea typeface="+mn-lt"/>
                <a:cs typeface="+mn-lt"/>
              </a:rPr>
              <a:t> model : %s\n\n",v1.wheels,v1.v_make,v1.colour,v1.v_model);</a:t>
            </a:r>
            <a:endParaRPr lang="en-US" sz="1050">
              <a:latin typeface="Rockwell Nova Light"/>
            </a:endParaRPr>
          </a:p>
          <a:p>
            <a:r>
              <a:rPr lang="en-US" sz="1050" err="1">
                <a:latin typeface="Rockwell Nova Light"/>
                <a:ea typeface="+mn-lt"/>
                <a:cs typeface="+mn-lt"/>
              </a:rPr>
              <a:t>printf</a:t>
            </a:r>
            <a:r>
              <a:rPr lang="en-US" sz="1050">
                <a:latin typeface="Rockwell Nova Light"/>
                <a:ea typeface="+mn-lt"/>
                <a:cs typeface="+mn-lt"/>
              </a:rPr>
              <a:t>("No of Wheels  : %d\</a:t>
            </a:r>
            <a:r>
              <a:rPr lang="en-US" sz="1050" err="1">
                <a:latin typeface="Rockwell Nova Light"/>
                <a:ea typeface="+mn-lt"/>
                <a:cs typeface="+mn-lt"/>
              </a:rPr>
              <a:t>nVehicle</a:t>
            </a:r>
            <a:r>
              <a:rPr lang="en-US" sz="1050">
                <a:latin typeface="Rockwell Nova Light"/>
                <a:ea typeface="+mn-lt"/>
                <a:cs typeface="+mn-lt"/>
              </a:rPr>
              <a:t> maker : %s\</a:t>
            </a:r>
            <a:r>
              <a:rPr lang="en-US" sz="1050" err="1">
                <a:latin typeface="Rockwell Nova Light"/>
                <a:ea typeface="+mn-lt"/>
                <a:cs typeface="+mn-lt"/>
              </a:rPr>
              <a:t>nVehicle</a:t>
            </a:r>
            <a:r>
              <a:rPr lang="en-US" sz="1050">
                <a:latin typeface="Rockwell Nova Light"/>
                <a:ea typeface="+mn-lt"/>
                <a:cs typeface="+mn-lt"/>
              </a:rPr>
              <a:t> Color : %s\</a:t>
            </a:r>
            <a:r>
              <a:rPr lang="en-US" sz="1050" err="1">
                <a:latin typeface="Rockwell Nova Light"/>
                <a:ea typeface="+mn-lt"/>
                <a:cs typeface="+mn-lt"/>
              </a:rPr>
              <a:t>nVehicle</a:t>
            </a:r>
            <a:r>
              <a:rPr lang="en-US" sz="1050">
                <a:latin typeface="Rockwell Nova Light"/>
                <a:ea typeface="+mn-lt"/>
                <a:cs typeface="+mn-lt"/>
              </a:rPr>
              <a:t> model : %s\n\n",v2.wheels,v2.v_make,v2.colour,v2.v_model);</a:t>
            </a:r>
            <a:endParaRPr lang="en-US" sz="1050">
              <a:latin typeface="Rockwell Nova Light"/>
            </a:endParaRPr>
          </a:p>
          <a:p>
            <a:r>
              <a:rPr lang="en-US" sz="1050" err="1">
                <a:latin typeface="Rockwell Nova Light"/>
                <a:ea typeface="+mn-lt"/>
                <a:cs typeface="+mn-lt"/>
              </a:rPr>
              <a:t>printf</a:t>
            </a:r>
            <a:r>
              <a:rPr lang="en-US" sz="1050">
                <a:latin typeface="Rockwell Nova Light"/>
                <a:ea typeface="+mn-lt"/>
                <a:cs typeface="+mn-lt"/>
              </a:rPr>
              <a:t>("No of Wheels  : %d\</a:t>
            </a:r>
            <a:r>
              <a:rPr lang="en-US" sz="1050" err="1">
                <a:latin typeface="Rockwell Nova Light"/>
                <a:ea typeface="+mn-lt"/>
                <a:cs typeface="+mn-lt"/>
              </a:rPr>
              <a:t>nVehicle</a:t>
            </a:r>
            <a:r>
              <a:rPr lang="en-US" sz="1050">
                <a:latin typeface="Rockwell Nova Light"/>
                <a:ea typeface="+mn-lt"/>
                <a:cs typeface="+mn-lt"/>
              </a:rPr>
              <a:t> maker : %s\</a:t>
            </a:r>
            <a:r>
              <a:rPr lang="en-US" sz="1050" err="1">
                <a:latin typeface="Rockwell Nova Light"/>
                <a:ea typeface="+mn-lt"/>
                <a:cs typeface="+mn-lt"/>
              </a:rPr>
              <a:t>nVehicle</a:t>
            </a:r>
            <a:r>
              <a:rPr lang="en-US" sz="1050">
                <a:latin typeface="Rockwell Nova Light"/>
                <a:ea typeface="+mn-lt"/>
                <a:cs typeface="+mn-lt"/>
              </a:rPr>
              <a:t> Color : %s\</a:t>
            </a:r>
            <a:r>
              <a:rPr lang="en-US" sz="1050" err="1">
                <a:latin typeface="Rockwell Nova Light"/>
                <a:ea typeface="+mn-lt"/>
                <a:cs typeface="+mn-lt"/>
              </a:rPr>
              <a:t>nVehicle</a:t>
            </a:r>
            <a:r>
              <a:rPr lang="en-US" sz="1050">
                <a:latin typeface="Rockwell Nova Light"/>
                <a:ea typeface="+mn-lt"/>
                <a:cs typeface="+mn-lt"/>
              </a:rPr>
              <a:t> model : %s\n\n",v3.wheels,v3.v_make,v3.colour,v3.v_model);</a:t>
            </a:r>
            <a:endParaRPr lang="en-US" sz="1050">
              <a:latin typeface="Rockwell Nova Light"/>
            </a:endParaRPr>
          </a:p>
          <a:p>
            <a:r>
              <a:rPr lang="en-US" sz="1050" err="1">
                <a:latin typeface="Rockwell Nova Light"/>
                <a:ea typeface="+mn-lt"/>
                <a:cs typeface="+mn-lt"/>
              </a:rPr>
              <a:t>printf</a:t>
            </a:r>
            <a:r>
              <a:rPr lang="en-US" sz="1050">
                <a:latin typeface="Rockwell Nova Light"/>
                <a:ea typeface="+mn-lt"/>
                <a:cs typeface="+mn-lt"/>
              </a:rPr>
              <a:t>("No of Wheels  : %d\</a:t>
            </a:r>
            <a:r>
              <a:rPr lang="en-US" sz="1050" err="1">
                <a:latin typeface="Rockwell Nova Light"/>
                <a:ea typeface="+mn-lt"/>
                <a:cs typeface="+mn-lt"/>
              </a:rPr>
              <a:t>nVehicle</a:t>
            </a:r>
            <a:r>
              <a:rPr lang="en-US" sz="1050">
                <a:latin typeface="Rockwell Nova Light"/>
                <a:ea typeface="+mn-lt"/>
                <a:cs typeface="+mn-lt"/>
              </a:rPr>
              <a:t> maker : %s\</a:t>
            </a:r>
            <a:r>
              <a:rPr lang="en-US" sz="1050" err="1">
                <a:latin typeface="Rockwell Nova Light"/>
                <a:ea typeface="+mn-lt"/>
                <a:cs typeface="+mn-lt"/>
              </a:rPr>
              <a:t>nVehicle</a:t>
            </a:r>
            <a:r>
              <a:rPr lang="en-US" sz="1050">
                <a:latin typeface="Rockwell Nova Light"/>
                <a:ea typeface="+mn-lt"/>
                <a:cs typeface="+mn-lt"/>
              </a:rPr>
              <a:t> Color : %s\</a:t>
            </a:r>
            <a:r>
              <a:rPr lang="en-US" sz="1050" err="1">
                <a:latin typeface="Rockwell Nova Light"/>
                <a:ea typeface="+mn-lt"/>
                <a:cs typeface="+mn-lt"/>
              </a:rPr>
              <a:t>nVehicle</a:t>
            </a:r>
            <a:r>
              <a:rPr lang="en-US" sz="1050">
                <a:latin typeface="Rockwell Nova Light"/>
                <a:ea typeface="+mn-lt"/>
                <a:cs typeface="+mn-lt"/>
              </a:rPr>
              <a:t> model : %s\n\n",v4.wheels,v4.v_make,v4.colour,v4.v_model);</a:t>
            </a:r>
            <a:endParaRPr lang="en-US" sz="1050">
              <a:latin typeface="Rockwell Nova Light"/>
            </a:endParaRPr>
          </a:p>
          <a:p>
            <a:r>
              <a:rPr lang="en-US" sz="1050">
                <a:latin typeface="Rockwell Nova Light"/>
                <a:ea typeface="+mn-lt"/>
                <a:cs typeface="+mn-lt"/>
              </a:rPr>
              <a:t>v4.v_model[0]='k';</a:t>
            </a:r>
            <a:endParaRPr lang="en-US" sz="1050">
              <a:latin typeface="Rockwell Nova Light"/>
            </a:endParaRPr>
          </a:p>
          <a:p>
            <a:r>
              <a:rPr lang="en-US" sz="1050">
                <a:latin typeface="Rockwell Nova Light"/>
                <a:ea typeface="+mn-lt"/>
                <a:cs typeface="+mn-lt"/>
              </a:rPr>
              <a:t>v4.arr[1]=10;</a:t>
            </a:r>
            <a:endParaRPr lang="en-US" sz="1050">
              <a:latin typeface="Rockwell Nova Light"/>
            </a:endParaRPr>
          </a:p>
          <a:p>
            <a:r>
              <a:rPr lang="en-US" sz="1050">
                <a:latin typeface="Rockwell Nova Light"/>
                <a:ea typeface="+mn-lt"/>
                <a:cs typeface="+mn-lt"/>
              </a:rPr>
              <a:t>v4.cptr = "</a:t>
            </a:r>
            <a:r>
              <a:rPr lang="en-US" sz="1050" err="1">
                <a:latin typeface="Rockwell Nova Light"/>
                <a:ea typeface="+mn-lt"/>
                <a:cs typeface="+mn-lt"/>
              </a:rPr>
              <a:t>surya</a:t>
            </a:r>
            <a:r>
              <a:rPr lang="en-US" sz="1050">
                <a:latin typeface="Rockwell Nova Light"/>
                <a:ea typeface="+mn-lt"/>
                <a:cs typeface="+mn-lt"/>
              </a:rPr>
              <a:t>";</a:t>
            </a:r>
            <a:endParaRPr lang="en-US" sz="1050">
              <a:latin typeface="Rockwell Nova Light"/>
            </a:endParaRPr>
          </a:p>
          <a:p>
            <a:r>
              <a:rPr lang="en-US" sz="1050">
                <a:latin typeface="Rockwell Nova Light"/>
                <a:ea typeface="+mn-lt"/>
                <a:cs typeface="+mn-lt"/>
              </a:rPr>
              <a:t>v4.iptr = &amp;v4.wheels;</a:t>
            </a:r>
            <a:endParaRPr lang="en-US" sz="1050">
              <a:latin typeface="Rockwell Nova Light"/>
            </a:endParaRPr>
          </a:p>
          <a:p>
            <a:r>
              <a:rPr lang="en-US" sz="1050" err="1">
                <a:latin typeface="Rockwell Nova Light"/>
                <a:ea typeface="+mn-lt"/>
                <a:cs typeface="+mn-lt"/>
              </a:rPr>
              <a:t>printf</a:t>
            </a:r>
            <a:r>
              <a:rPr lang="en-US" sz="1050">
                <a:latin typeface="Rockwell Nova Light"/>
                <a:ea typeface="+mn-lt"/>
                <a:cs typeface="+mn-lt"/>
              </a:rPr>
              <a:t>("No of Wheels  : %d\</a:t>
            </a:r>
            <a:r>
              <a:rPr lang="en-US" sz="1050" err="1">
                <a:latin typeface="Rockwell Nova Light"/>
                <a:ea typeface="+mn-lt"/>
                <a:cs typeface="+mn-lt"/>
              </a:rPr>
              <a:t>nVehicle</a:t>
            </a:r>
            <a:r>
              <a:rPr lang="en-US" sz="1050">
                <a:latin typeface="Rockwell Nova Light"/>
                <a:ea typeface="+mn-lt"/>
                <a:cs typeface="+mn-lt"/>
              </a:rPr>
              <a:t> maker : %s\</a:t>
            </a:r>
            <a:r>
              <a:rPr lang="en-US" sz="1050" err="1">
                <a:latin typeface="Rockwell Nova Light"/>
                <a:ea typeface="+mn-lt"/>
                <a:cs typeface="+mn-lt"/>
              </a:rPr>
              <a:t>nVehicle</a:t>
            </a:r>
            <a:r>
              <a:rPr lang="en-US" sz="1050">
                <a:latin typeface="Rockwell Nova Light"/>
                <a:ea typeface="+mn-lt"/>
                <a:cs typeface="+mn-lt"/>
              </a:rPr>
              <a:t> Color : %s\</a:t>
            </a:r>
            <a:r>
              <a:rPr lang="en-US" sz="1050" err="1">
                <a:latin typeface="Rockwell Nova Light"/>
                <a:ea typeface="+mn-lt"/>
                <a:cs typeface="+mn-lt"/>
              </a:rPr>
              <a:t>nVehicle</a:t>
            </a:r>
            <a:r>
              <a:rPr lang="en-US" sz="1050">
                <a:latin typeface="Rockwell Nova Light"/>
                <a:ea typeface="+mn-lt"/>
                <a:cs typeface="+mn-lt"/>
              </a:rPr>
              <a:t> model : %s\n pointer:%p\n dereferenced :%c\n\n",v4.wheels,v4.v_make,v4.colour,v4.v_model,v4.cptr,*(v4.cptr));</a:t>
            </a:r>
            <a:endParaRPr lang="en-US" sz="1050">
              <a:latin typeface="Rockwell Nova Light"/>
            </a:endParaRPr>
          </a:p>
          <a:p>
            <a:r>
              <a:rPr lang="en-US" sz="1050" err="1">
                <a:latin typeface="Rockwell Nova Light"/>
                <a:ea typeface="+mn-lt"/>
                <a:cs typeface="+mn-lt"/>
              </a:rPr>
              <a:t>printf</a:t>
            </a:r>
            <a:r>
              <a:rPr lang="en-US" sz="1050">
                <a:latin typeface="Rockwell Nova Light"/>
                <a:ea typeface="+mn-lt"/>
                <a:cs typeface="+mn-lt"/>
              </a:rPr>
              <a:t>("wheels using pointer: %d and address of wheels var: %p\n",*(v4.iptr), v4.iptr);</a:t>
            </a:r>
            <a:endParaRPr lang="en-US" sz="1050">
              <a:latin typeface="Rockwell Nova Light"/>
            </a:endParaRPr>
          </a:p>
          <a:p>
            <a:r>
              <a:rPr lang="en-US" sz="1050">
                <a:latin typeface="Rockwell Nova Light"/>
                <a:ea typeface="+mn-lt"/>
                <a:cs typeface="+mn-lt"/>
              </a:rPr>
              <a:t>}</a:t>
            </a:r>
            <a:endParaRPr lang="en-US" sz="1050">
              <a:latin typeface="Rockwell Nova Light"/>
            </a:endParaRPr>
          </a:p>
          <a:p>
            <a:endParaRPr lang="en-US" sz="1050">
              <a:latin typeface="Rockwell Nova Light"/>
              <a:cs typeface="Arial"/>
            </a:endParaRPr>
          </a:p>
        </p:txBody>
      </p:sp>
      <p:sp>
        <p:nvSpPr>
          <p:cNvPr id="4" name="Rectangle 3">
            <a:extLst>
              <a:ext uri="{FF2B5EF4-FFF2-40B4-BE49-F238E27FC236}">
                <a16:creationId xmlns:a16="http://schemas.microsoft.com/office/drawing/2014/main" id="{9A3F9249-14EC-5FF7-7121-F30B22A54E93}"/>
              </a:ext>
            </a:extLst>
          </p:cNvPr>
          <p:cNvSpPr/>
          <p:nvPr/>
        </p:nvSpPr>
        <p:spPr>
          <a:xfrm>
            <a:off x="326534" y="671597"/>
            <a:ext cx="11619380" cy="5939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791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904C66FD-7D24-6E22-5BE5-8DD4709D4225}"/>
              </a:ext>
            </a:extLst>
          </p:cNvPr>
          <p:cNvSpPr txBox="1"/>
          <p:nvPr/>
        </p:nvSpPr>
        <p:spPr>
          <a:xfrm>
            <a:off x="857250" y="5819775"/>
            <a:ext cx="10810875" cy="8617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FFFF00"/>
                </a:solidFill>
                <a:latin typeface="Rockwell Nova Light"/>
              </a:rPr>
              <a:t>Key points:</a:t>
            </a:r>
            <a:r>
              <a:rPr lang="en-US" sz="1400" dirty="0">
                <a:latin typeface="Rockwell Nova Light"/>
              </a:rPr>
              <a:t>​</a:t>
            </a:r>
          </a:p>
          <a:p>
            <a:r>
              <a:rPr lang="en-US" sz="1200" dirty="0">
                <a:latin typeface="Rockwell Nova Light"/>
              </a:rPr>
              <a:t>&gt;structure definition won't occupy memory it is used for compiler verification purpose.</a:t>
            </a:r>
          </a:p>
          <a:p>
            <a:r>
              <a:rPr lang="en-US" sz="1200" dirty="0">
                <a:latin typeface="Rockwell Nova Light"/>
              </a:rPr>
              <a:t>&gt;while defining structure we can't initialize members inside the definition. because as said before memory is not allocated to members while  writing  definition. unless the variable of that structure type is created, we can't initialize members with data. </a:t>
            </a:r>
          </a:p>
        </p:txBody>
      </p:sp>
      <p:sp>
        <p:nvSpPr>
          <p:cNvPr id="5" name="TextBox 4">
            <a:extLst>
              <a:ext uri="{FF2B5EF4-FFF2-40B4-BE49-F238E27FC236}">
                <a16:creationId xmlns:a16="http://schemas.microsoft.com/office/drawing/2014/main" id="{2201DC54-00D3-F677-0E35-A92808536285}"/>
              </a:ext>
            </a:extLst>
          </p:cNvPr>
          <p:cNvSpPr txBox="1"/>
          <p:nvPr/>
        </p:nvSpPr>
        <p:spPr>
          <a:xfrm>
            <a:off x="1133475" y="352425"/>
            <a:ext cx="3086100"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Rockwell Nova Light"/>
              </a:rPr>
              <a:t>enter number of wheels for bike</a:t>
            </a:r>
            <a:br>
              <a:rPr lang="en-US" sz="1100">
                <a:latin typeface="Rockwell Nova Light"/>
              </a:rPr>
            </a:br>
            <a:r>
              <a:rPr lang="en-US" sz="1100">
                <a:latin typeface="Rockwell Nova Light"/>
              </a:rPr>
              <a:t>2</a:t>
            </a:r>
            <a:br>
              <a:rPr lang="en-US" sz="1100">
                <a:latin typeface="Rockwell Nova Light"/>
              </a:rPr>
            </a:br>
            <a:r>
              <a:rPr lang="en-US" sz="1100">
                <a:latin typeface="Rockwell Nova Light"/>
              </a:rPr>
              <a:t>No of Wheels  : 4</a:t>
            </a:r>
            <a:br>
              <a:rPr lang="en-US" sz="1100">
                <a:latin typeface="Rockwell Nova Light"/>
              </a:rPr>
            </a:br>
            <a:r>
              <a:rPr lang="en-US" sz="1100">
                <a:latin typeface="Rockwell Nova Light"/>
              </a:rPr>
              <a:t>Vehicle maker : MAHINDRA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THAR</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ROYALENFIELD</a:t>
            </a:r>
            <a:br>
              <a:rPr lang="en-US" sz="1100">
                <a:latin typeface="Rockwell Nova Light"/>
              </a:rPr>
            </a:br>
            <a:r>
              <a:rPr lang="en-US" sz="1100">
                <a:latin typeface="Rockwell Nova Light"/>
              </a:rPr>
              <a:t>Vehicle Color : REDDITCH BLUE</a:t>
            </a:r>
            <a:br>
              <a:rPr lang="en-US" sz="1100">
                <a:latin typeface="Rockwell Nova Light"/>
              </a:rPr>
            </a:br>
            <a:r>
              <a:rPr lang="en-US" sz="1100">
                <a:latin typeface="Rockwell Nova Light"/>
              </a:rPr>
              <a:t>Vehicle model : CLASSIC 350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KTM</a:t>
            </a:r>
            <a:br>
              <a:rPr lang="en-US" sz="1100">
                <a:latin typeface="Rockwell Nova Light"/>
              </a:rPr>
            </a:br>
            <a:r>
              <a:rPr lang="en-US" sz="1100">
                <a:latin typeface="Rockwell Nova Light"/>
              </a:rPr>
              <a:t>Vehicle Color : white</a:t>
            </a:r>
            <a:br>
              <a:rPr lang="en-US" sz="1100">
                <a:latin typeface="Rockwell Nova Light"/>
              </a:rPr>
            </a:br>
            <a:r>
              <a:rPr lang="en-US" sz="1100">
                <a:latin typeface="Rockwell Nova Light"/>
              </a:rPr>
              <a:t>Vehicle model : duke350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YAMAHA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RX100</a:t>
            </a:r>
            <a:br>
              <a:rPr lang="en-US" sz="1100">
                <a:latin typeface="Rockwell Nova Light"/>
              </a:rPr>
            </a:br>
            <a:br>
              <a:rPr lang="en-US" sz="1100">
                <a:latin typeface="Rockwell Nova Light"/>
              </a:rPr>
            </a:br>
            <a:r>
              <a:rPr lang="en-US" sz="1100">
                <a:latin typeface="Rockwell Nova Light"/>
              </a:rPr>
              <a:t>No of Wheels  : 2</a:t>
            </a:r>
            <a:br>
              <a:rPr lang="en-US" sz="1100">
                <a:latin typeface="Rockwell Nova Light"/>
              </a:rPr>
            </a:br>
            <a:r>
              <a:rPr lang="en-US" sz="1100">
                <a:latin typeface="Rockwell Nova Light"/>
              </a:rPr>
              <a:t>Vehicle maker : YAMAHA</a:t>
            </a:r>
            <a:br>
              <a:rPr lang="en-US" sz="1100">
                <a:latin typeface="Rockwell Nova Light"/>
              </a:rPr>
            </a:br>
            <a:r>
              <a:rPr lang="en-US" sz="1100">
                <a:latin typeface="Rockwell Nova Light"/>
              </a:rPr>
              <a:t>Vehicle Color : RED</a:t>
            </a:r>
            <a:br>
              <a:rPr lang="en-US" sz="1100">
                <a:latin typeface="Rockwell Nova Light"/>
              </a:rPr>
            </a:br>
            <a:r>
              <a:rPr lang="en-US" sz="1100">
                <a:latin typeface="Rockwell Nova Light"/>
              </a:rPr>
              <a:t>Vehicle model : kX100</a:t>
            </a:r>
            <a:br>
              <a:rPr lang="en-US" sz="1100">
                <a:latin typeface="Rockwell Nova Light"/>
              </a:rPr>
            </a:br>
            <a:r>
              <a:rPr lang="en-US" sz="1100">
                <a:latin typeface="Rockwell Nova Light"/>
              </a:rPr>
              <a:t> pointer:0x559cb121207e</a:t>
            </a:r>
            <a:br>
              <a:rPr lang="en-US" sz="1100">
                <a:latin typeface="Rockwell Nova Light"/>
              </a:rPr>
            </a:br>
            <a:r>
              <a:rPr lang="en-US" sz="1100">
                <a:latin typeface="Rockwell Nova Light"/>
              </a:rPr>
              <a:t> dereferenced :s</a:t>
            </a:r>
            <a:br>
              <a:rPr lang="en-US" sz="1100">
                <a:latin typeface="Rockwell Nova Light"/>
              </a:rPr>
            </a:br>
            <a:br>
              <a:rPr lang="en-US" sz="1100">
                <a:latin typeface="Rockwell Nova Light"/>
              </a:rPr>
            </a:br>
            <a:r>
              <a:rPr lang="en-US" sz="1100">
                <a:latin typeface="Rockwell Nova Light"/>
              </a:rPr>
              <a:t>wheels using pointer: 2 and address of wheels var: 0x7fffa9aa0010</a:t>
            </a:r>
            <a:br>
              <a:rPr lang="en-US" sz="1100">
                <a:latin typeface="Rockwell Nova Light"/>
              </a:rPr>
            </a:br>
            <a:endParaRPr lang="en-US" sz="1100">
              <a:latin typeface="Rockwell Nova Light"/>
            </a:endParaRPr>
          </a:p>
        </p:txBody>
      </p:sp>
      <p:sp>
        <p:nvSpPr>
          <p:cNvPr id="6" name="TextBox 5">
            <a:extLst>
              <a:ext uri="{FF2B5EF4-FFF2-40B4-BE49-F238E27FC236}">
                <a16:creationId xmlns:a16="http://schemas.microsoft.com/office/drawing/2014/main" id="{6307557F-817A-7E20-54B7-F6B1C82E81E3}"/>
              </a:ext>
            </a:extLst>
          </p:cNvPr>
          <p:cNvSpPr txBox="1"/>
          <p:nvPr/>
        </p:nvSpPr>
        <p:spPr>
          <a:xfrm>
            <a:off x="723899" y="114299"/>
            <a:ext cx="13239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Rockwell Nova Light"/>
              </a:rPr>
              <a:t>Output:</a:t>
            </a:r>
          </a:p>
        </p:txBody>
      </p:sp>
    </p:spTree>
    <p:extLst>
      <p:ext uri="{BB962C8B-B14F-4D97-AF65-F5344CB8AC3E}">
        <p14:creationId xmlns:p14="http://schemas.microsoft.com/office/powerpoint/2010/main" val="121415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C4EABA-407A-0B10-4710-5629C3A8178D}"/>
              </a:ext>
            </a:extLst>
          </p:cNvPr>
          <p:cNvSpPr txBox="1"/>
          <p:nvPr/>
        </p:nvSpPr>
        <p:spPr>
          <a:xfrm>
            <a:off x="590811" y="663880"/>
            <a:ext cx="5342350" cy="3877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#include&lt;stdio.h&gt;</a:t>
            </a:r>
          </a:p>
          <a:p>
            <a:r>
              <a:rPr lang="en-US" sz="1200" dirty="0">
                <a:latin typeface="Rockwell Nova Light"/>
              </a:rPr>
              <a:t>#include&lt;stdlib.h&gt;</a:t>
            </a:r>
          </a:p>
          <a:p>
            <a:r>
              <a:rPr lang="en-US" sz="1200" dirty="0">
                <a:latin typeface="Rockwell Nova Light"/>
              </a:rPr>
              <a:t>struct details</a:t>
            </a:r>
          </a:p>
          <a:p>
            <a:r>
              <a:rPr lang="en-US" sz="1200" dirty="0">
                <a:latin typeface="Rockwell Nova Light"/>
              </a:rPr>
              <a:t>{</a:t>
            </a:r>
          </a:p>
          <a:p>
            <a:r>
              <a:rPr lang="en-US" sz="1200" dirty="0">
                <a:latin typeface="Rockwell Nova Light"/>
              </a:rPr>
              <a:t>        void *str;</a:t>
            </a:r>
          </a:p>
          <a:p>
            <a:r>
              <a:rPr lang="en-US" sz="1200" dirty="0">
                <a:latin typeface="Rockwell Nova Light"/>
              </a:rPr>
              <a:t>};</a:t>
            </a:r>
          </a:p>
          <a:p>
            <a:r>
              <a:rPr lang="en-US" sz="1200" dirty="0">
                <a:latin typeface="Rockwell Nova Light"/>
              </a:rPr>
              <a:t>int main()</a:t>
            </a:r>
          </a:p>
          <a:p>
            <a:r>
              <a:rPr lang="en-US" sz="1200" dirty="0">
                <a:latin typeface="Rockwell Nova Light"/>
              </a:rPr>
              <a:t>{</a:t>
            </a:r>
          </a:p>
          <a:p>
            <a:r>
              <a:rPr lang="en-US" sz="1200" dirty="0">
                <a:latin typeface="Rockwell Nova Light"/>
              </a:rPr>
              <a:t>struct details var;</a:t>
            </a:r>
          </a:p>
          <a:p>
            <a:r>
              <a:rPr lang="en-US" sz="1200" dirty="0" err="1">
                <a:latin typeface="Rockwell Nova Light"/>
              </a:rPr>
              <a:t>var.str</a:t>
            </a:r>
            <a:r>
              <a:rPr lang="en-US" sz="1200" dirty="0">
                <a:latin typeface="Rockwell Nova Light"/>
              </a:rPr>
              <a:t>=(char*)malloc(10*</a:t>
            </a:r>
            <a:r>
              <a:rPr lang="en-US" sz="1200" dirty="0" err="1">
                <a:latin typeface="Rockwell Nova Light"/>
              </a:rPr>
              <a:t>sizeof</a:t>
            </a:r>
            <a:r>
              <a:rPr lang="en-US" sz="1200" dirty="0">
                <a:latin typeface="Rockwell Nova Light"/>
              </a:rPr>
              <a:t>(char));</a:t>
            </a:r>
          </a:p>
          <a:p>
            <a:r>
              <a:rPr lang="en-US" sz="1200" dirty="0">
                <a:latin typeface="Rockwell Nova Light"/>
              </a:rPr>
              <a:t>if(</a:t>
            </a:r>
            <a:r>
              <a:rPr lang="en-US" sz="1200" dirty="0" err="1">
                <a:latin typeface="Rockwell Nova Light"/>
              </a:rPr>
              <a:t>var.str</a:t>
            </a:r>
            <a:r>
              <a:rPr lang="en-US" sz="1200" dirty="0">
                <a:latin typeface="Rockwell Nova Light"/>
              </a:rPr>
              <a:t>==NULL)</a:t>
            </a:r>
          </a:p>
          <a:p>
            <a:r>
              <a:rPr lang="en-US" sz="1200" dirty="0">
                <a:latin typeface="Rockwell Nova Light"/>
              </a:rPr>
              <a:t>{</a:t>
            </a:r>
          </a:p>
          <a:p>
            <a:r>
              <a:rPr lang="en-US" sz="1200" dirty="0" err="1">
                <a:latin typeface="Rockwell Nova Light"/>
              </a:rPr>
              <a:t>printf</a:t>
            </a:r>
            <a:r>
              <a:rPr lang="en-US" sz="1200" dirty="0">
                <a:latin typeface="Rockwell Nova Light"/>
              </a:rPr>
              <a:t>("Failed to allocate the memory in heap segment\n");</a:t>
            </a:r>
          </a:p>
          <a:p>
            <a:r>
              <a:rPr lang="en-US" sz="1200" dirty="0">
                <a:latin typeface="Rockwell Nova Light"/>
              </a:rPr>
              <a:t>exit(-1);</a:t>
            </a:r>
          </a:p>
          <a:p>
            <a:r>
              <a:rPr lang="en-US" sz="1200" dirty="0">
                <a:latin typeface="Rockwell Nova Light"/>
              </a:rPr>
              <a:t>}</a:t>
            </a:r>
          </a:p>
          <a:p>
            <a:r>
              <a:rPr lang="en-US" sz="1200" dirty="0" err="1">
                <a:latin typeface="Rockwell Nova Light"/>
              </a:rPr>
              <a:t>printf</a:t>
            </a:r>
            <a:r>
              <a:rPr lang="en-US" sz="1200" dirty="0">
                <a:latin typeface="Rockwell Nova Light"/>
              </a:rPr>
              <a:t>("Enter the name\n");</a:t>
            </a:r>
          </a:p>
          <a:p>
            <a:r>
              <a:rPr lang="en-US" sz="1200" dirty="0" err="1">
                <a:latin typeface="Rockwell Nova Light"/>
              </a:rPr>
              <a:t>scanf</a:t>
            </a:r>
            <a:r>
              <a:rPr lang="en-US" sz="1200" dirty="0">
                <a:latin typeface="Rockwell Nova Light"/>
              </a:rPr>
              <a:t>("%s",(char*)</a:t>
            </a:r>
            <a:r>
              <a:rPr lang="en-US" sz="1200" dirty="0" err="1">
                <a:latin typeface="Rockwell Nova Light"/>
              </a:rPr>
              <a:t>var.str</a:t>
            </a:r>
            <a:r>
              <a:rPr lang="en-US" sz="1200" dirty="0">
                <a:latin typeface="Rockwell Nova Light"/>
              </a:rPr>
              <a:t>);</a:t>
            </a:r>
          </a:p>
          <a:p>
            <a:r>
              <a:rPr lang="en-US" sz="1200" dirty="0" err="1">
                <a:latin typeface="Rockwell Nova Light"/>
              </a:rPr>
              <a:t>printf</a:t>
            </a:r>
            <a:r>
              <a:rPr lang="en-US" sz="1200" dirty="0">
                <a:latin typeface="Rockwell Nova Light"/>
              </a:rPr>
              <a:t>("The name is: %s\n",(char*)</a:t>
            </a:r>
            <a:r>
              <a:rPr lang="en-US" sz="1200" dirty="0" err="1">
                <a:latin typeface="Rockwell Nova Light"/>
              </a:rPr>
              <a:t>var.str</a:t>
            </a:r>
            <a:r>
              <a:rPr lang="en-US" sz="1200" dirty="0">
                <a:latin typeface="Rockwell Nova Light"/>
              </a:rPr>
              <a:t>);</a:t>
            </a:r>
          </a:p>
          <a:p>
            <a:r>
              <a:rPr lang="en-US" sz="1200" dirty="0">
                <a:latin typeface="Rockwell Nova Light"/>
              </a:rPr>
              <a:t>}</a:t>
            </a:r>
          </a:p>
          <a:p>
            <a:endParaRPr lang="en-US">
              <a:latin typeface="Rockwell Nova Light"/>
            </a:endParaRPr>
          </a:p>
        </p:txBody>
      </p:sp>
      <p:sp>
        <p:nvSpPr>
          <p:cNvPr id="5" name="TextBox 4">
            <a:extLst>
              <a:ext uri="{FF2B5EF4-FFF2-40B4-BE49-F238E27FC236}">
                <a16:creationId xmlns:a16="http://schemas.microsoft.com/office/drawing/2014/main" id="{142C86DF-2877-6879-1DF7-81A2243F3FDD}"/>
              </a:ext>
            </a:extLst>
          </p:cNvPr>
          <p:cNvSpPr txBox="1"/>
          <p:nvPr/>
        </p:nvSpPr>
        <p:spPr>
          <a:xfrm>
            <a:off x="505086" y="4997624"/>
            <a:ext cx="274320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Rockwell Nova Light"/>
              </a:rPr>
              <a:t>Output:</a:t>
            </a:r>
          </a:p>
          <a:p>
            <a:r>
              <a:rPr lang="en-US" sz="1600" dirty="0">
                <a:latin typeface="Rockwell Nova Light"/>
              </a:rPr>
              <a:t>Enter the name</a:t>
            </a:r>
          </a:p>
          <a:p>
            <a:r>
              <a:rPr lang="en-US" sz="1600" dirty="0" err="1">
                <a:latin typeface="Rockwell Nova Light"/>
              </a:rPr>
              <a:t>surya</a:t>
            </a:r>
            <a:endParaRPr lang="en-US" sz="1600">
              <a:latin typeface="Rockwell Nova Light"/>
            </a:endParaRPr>
          </a:p>
          <a:p>
            <a:r>
              <a:rPr lang="en-US" sz="1600" dirty="0">
                <a:latin typeface="Rockwell Nova Light"/>
              </a:rPr>
              <a:t>The name is: </a:t>
            </a:r>
            <a:r>
              <a:rPr lang="en-US" sz="1600" dirty="0" err="1">
                <a:latin typeface="Rockwell Nova Light"/>
              </a:rPr>
              <a:t>surya</a:t>
            </a:r>
            <a:endParaRPr lang="en-US" sz="1600">
              <a:latin typeface="Rockwell Nova Light"/>
            </a:endParaRPr>
          </a:p>
          <a:p>
            <a:endParaRPr lang="en-US">
              <a:latin typeface="Rockwell Nova Light"/>
            </a:endParaRPr>
          </a:p>
        </p:txBody>
      </p:sp>
      <p:sp>
        <p:nvSpPr>
          <p:cNvPr id="6" name="TextBox 5">
            <a:extLst>
              <a:ext uri="{FF2B5EF4-FFF2-40B4-BE49-F238E27FC236}">
                <a16:creationId xmlns:a16="http://schemas.microsoft.com/office/drawing/2014/main" id="{C8E74670-6815-D24E-0D2E-7626538B7BF9}"/>
              </a:ext>
            </a:extLst>
          </p:cNvPr>
          <p:cNvSpPr txBox="1"/>
          <p:nvPr/>
        </p:nvSpPr>
        <p:spPr>
          <a:xfrm>
            <a:off x="156575" y="187890"/>
            <a:ext cx="5688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Rockwell Nova Light"/>
              </a:rPr>
              <a:t>Void pointer as a member of structure</a:t>
            </a:r>
          </a:p>
        </p:txBody>
      </p:sp>
      <p:sp>
        <p:nvSpPr>
          <p:cNvPr id="8" name="TextBox 7">
            <a:extLst>
              <a:ext uri="{FF2B5EF4-FFF2-40B4-BE49-F238E27FC236}">
                <a16:creationId xmlns:a16="http://schemas.microsoft.com/office/drawing/2014/main" id="{9CF75E97-9F39-FCC0-9A1F-2FAE84D28781}"/>
              </a:ext>
            </a:extLst>
          </p:cNvPr>
          <p:cNvSpPr txBox="1"/>
          <p:nvPr/>
        </p:nvSpPr>
        <p:spPr>
          <a:xfrm>
            <a:off x="6064685" y="187889"/>
            <a:ext cx="5688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Rockwell Nova Light"/>
              </a:rPr>
              <a:t>Type casting a void pointer to structure type</a:t>
            </a:r>
          </a:p>
        </p:txBody>
      </p:sp>
      <p:sp>
        <p:nvSpPr>
          <p:cNvPr id="9" name="TextBox 8">
            <a:extLst>
              <a:ext uri="{FF2B5EF4-FFF2-40B4-BE49-F238E27FC236}">
                <a16:creationId xmlns:a16="http://schemas.microsoft.com/office/drawing/2014/main" id="{15A7B501-6A69-31AF-37B0-50B354442B32}"/>
              </a:ext>
            </a:extLst>
          </p:cNvPr>
          <p:cNvSpPr txBox="1"/>
          <p:nvPr/>
        </p:nvSpPr>
        <p:spPr>
          <a:xfrm>
            <a:off x="6175332" y="663879"/>
            <a:ext cx="5926898"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Rockwell Nova Light"/>
              </a:rPr>
              <a:t>#include&lt;stdio.h&gt;</a:t>
            </a:r>
          </a:p>
          <a:p>
            <a:r>
              <a:rPr lang="en-US" sz="1200" dirty="0">
                <a:latin typeface="Rockwell Nova Light"/>
              </a:rPr>
              <a:t>#include&lt;stdlib.h&gt;</a:t>
            </a:r>
          </a:p>
          <a:p>
            <a:r>
              <a:rPr lang="en-US" sz="1200" dirty="0">
                <a:latin typeface="Rockwell Nova Light"/>
              </a:rPr>
              <a:t>#include&lt;stdio_ext.h&gt;</a:t>
            </a:r>
          </a:p>
          <a:p>
            <a:r>
              <a:rPr lang="en-US" sz="1200" dirty="0">
                <a:latin typeface="Rockwell Nova Light"/>
              </a:rPr>
              <a:t>struct details</a:t>
            </a:r>
          </a:p>
          <a:p>
            <a:r>
              <a:rPr lang="en-US" sz="1200" dirty="0">
                <a:latin typeface="Rockwell Nova Light"/>
              </a:rPr>
              <a:t>{</a:t>
            </a:r>
          </a:p>
          <a:p>
            <a:r>
              <a:rPr lang="en-US" sz="1200" dirty="0">
                <a:latin typeface="Rockwell Nova Light"/>
              </a:rPr>
              <a:t>        char str[20];</a:t>
            </a:r>
          </a:p>
          <a:p>
            <a:r>
              <a:rPr lang="en-US" sz="1200" dirty="0">
                <a:latin typeface="Rockwell Nova Light"/>
              </a:rPr>
              <a:t>        int age;</a:t>
            </a:r>
          </a:p>
          <a:p>
            <a:r>
              <a:rPr lang="en-US" sz="1200" dirty="0">
                <a:latin typeface="Rockwell Nova Light"/>
              </a:rPr>
              <a:t>};</a:t>
            </a:r>
          </a:p>
          <a:p>
            <a:r>
              <a:rPr lang="en-US" sz="1200" dirty="0">
                <a:latin typeface="Rockwell Nova Light"/>
              </a:rPr>
              <a:t>void read(char *name);</a:t>
            </a:r>
          </a:p>
          <a:p>
            <a:r>
              <a:rPr lang="en-US" sz="1200" dirty="0">
                <a:latin typeface="Rockwell Nova Light"/>
              </a:rPr>
              <a:t>int main()</a:t>
            </a:r>
          </a:p>
          <a:p>
            <a:r>
              <a:rPr lang="en-US" sz="1200" dirty="0">
                <a:latin typeface="Rockwell Nova Light"/>
              </a:rPr>
              <a:t>{</a:t>
            </a:r>
          </a:p>
          <a:p>
            <a:r>
              <a:rPr lang="en-US" sz="1200" dirty="0">
                <a:latin typeface="Rockwell Nova Light"/>
              </a:rPr>
              <a:t>struct details var;</a:t>
            </a:r>
          </a:p>
          <a:p>
            <a:r>
              <a:rPr lang="en-US" sz="1200" dirty="0">
                <a:latin typeface="Rockwell Nova Light"/>
              </a:rPr>
              <a:t>void *</a:t>
            </a:r>
            <a:r>
              <a:rPr lang="en-US" sz="1200" dirty="0" err="1">
                <a:latin typeface="Rockwell Nova Light"/>
              </a:rPr>
              <a:t>ptr</a:t>
            </a:r>
            <a:r>
              <a:rPr lang="en-US" sz="1200" dirty="0">
                <a:latin typeface="Rockwell Nova Light"/>
              </a:rPr>
              <a:t>;</a:t>
            </a:r>
          </a:p>
          <a:p>
            <a:r>
              <a:rPr lang="en-US" sz="1200" dirty="0" err="1">
                <a:latin typeface="Rockwell Nova Light"/>
              </a:rPr>
              <a:t>printf</a:t>
            </a:r>
            <a:r>
              <a:rPr lang="en-US" sz="1200" dirty="0">
                <a:latin typeface="Rockwell Nova Light"/>
              </a:rPr>
              <a:t>("Enter the name\n");</a:t>
            </a:r>
          </a:p>
          <a:p>
            <a:r>
              <a:rPr lang="en-US" sz="1200" dirty="0" err="1">
                <a:latin typeface="Rockwell Nova Light"/>
              </a:rPr>
              <a:t>scanf</a:t>
            </a:r>
            <a:r>
              <a:rPr lang="en-US" sz="1200" dirty="0">
                <a:latin typeface="Rockwell Nova Light"/>
              </a:rPr>
              <a:t>("%s",</a:t>
            </a:r>
            <a:r>
              <a:rPr lang="en-US" sz="1200" dirty="0" err="1">
                <a:latin typeface="Rockwell Nova Light"/>
              </a:rPr>
              <a:t>var.str</a:t>
            </a:r>
            <a:r>
              <a:rPr lang="en-US" sz="1200" dirty="0">
                <a:latin typeface="Rockwell Nova Light"/>
              </a:rPr>
              <a:t>);</a:t>
            </a:r>
          </a:p>
          <a:p>
            <a:r>
              <a:rPr lang="en-US" sz="1200" dirty="0">
                <a:latin typeface="Rockwell Nova Light"/>
              </a:rPr>
              <a:t>__</a:t>
            </a:r>
            <a:r>
              <a:rPr lang="en-US" sz="1200" dirty="0" err="1">
                <a:latin typeface="Rockwell Nova Light"/>
              </a:rPr>
              <a:t>fpurge</a:t>
            </a:r>
            <a:r>
              <a:rPr lang="en-US" sz="1200" dirty="0">
                <a:latin typeface="Rockwell Nova Light"/>
              </a:rPr>
              <a:t>(stdin);</a:t>
            </a:r>
          </a:p>
          <a:p>
            <a:r>
              <a:rPr lang="en-US" sz="1200" dirty="0" err="1">
                <a:latin typeface="Rockwell Nova Light"/>
              </a:rPr>
              <a:t>printf</a:t>
            </a:r>
            <a:r>
              <a:rPr lang="en-US" sz="1200" dirty="0">
                <a:latin typeface="Rockwell Nova Light"/>
              </a:rPr>
              <a:t>("Enter the age\n");</a:t>
            </a:r>
          </a:p>
          <a:p>
            <a:r>
              <a:rPr lang="en-US" sz="1200" err="1">
                <a:latin typeface="Rockwell Nova Light"/>
              </a:rPr>
              <a:t>scanf</a:t>
            </a:r>
            <a:r>
              <a:rPr lang="en-US" sz="1200" dirty="0">
                <a:latin typeface="Rockwell Nova Light"/>
              </a:rPr>
              <a:t>("%d",&amp;</a:t>
            </a:r>
            <a:r>
              <a:rPr lang="en-US" sz="1200" err="1">
                <a:latin typeface="Rockwell Nova Light"/>
              </a:rPr>
              <a:t>var.age</a:t>
            </a:r>
            <a:r>
              <a:rPr lang="en-US" sz="1200" dirty="0">
                <a:latin typeface="Rockwell Nova Light"/>
              </a:rPr>
              <a:t>);</a:t>
            </a:r>
          </a:p>
          <a:p>
            <a:r>
              <a:rPr lang="en-US" sz="1200" err="1">
                <a:latin typeface="Rockwell Nova Light"/>
              </a:rPr>
              <a:t>ptr</a:t>
            </a:r>
            <a:r>
              <a:rPr lang="en-US" sz="1200" dirty="0">
                <a:latin typeface="Rockwell Nova Light"/>
              </a:rPr>
              <a:t>=&amp;var;</a:t>
            </a:r>
          </a:p>
          <a:p>
            <a:r>
              <a:rPr lang="en-US" sz="1200" err="1">
                <a:latin typeface="Rockwell Nova Light"/>
              </a:rPr>
              <a:t>printf</a:t>
            </a:r>
            <a:r>
              <a:rPr lang="en-US" sz="1200" dirty="0">
                <a:latin typeface="Rockwell Nova Light"/>
              </a:rPr>
              <a:t>("The name is: %s\n",((struct details*)</a:t>
            </a:r>
            <a:r>
              <a:rPr lang="en-US" sz="1200" err="1">
                <a:latin typeface="Rockwell Nova Light"/>
              </a:rPr>
              <a:t>ptr</a:t>
            </a:r>
            <a:r>
              <a:rPr lang="en-US" sz="1200" dirty="0">
                <a:latin typeface="Rockwell Nova Light"/>
              </a:rPr>
              <a:t>)-&gt;str);</a:t>
            </a:r>
          </a:p>
          <a:p>
            <a:r>
              <a:rPr lang="en-US" sz="1200" err="1">
                <a:latin typeface="Rockwell Nova Light"/>
              </a:rPr>
              <a:t>printf</a:t>
            </a:r>
            <a:r>
              <a:rPr lang="en-US" sz="1200" dirty="0">
                <a:latin typeface="Rockwell Nova Light"/>
              </a:rPr>
              <a:t>("The age is: %d\n",((struct details*)</a:t>
            </a:r>
            <a:r>
              <a:rPr lang="en-US" sz="1200" err="1">
                <a:latin typeface="Rockwell Nova Light"/>
              </a:rPr>
              <a:t>ptr</a:t>
            </a:r>
            <a:r>
              <a:rPr lang="en-US" sz="1200" dirty="0">
                <a:latin typeface="Rockwell Nova Light"/>
              </a:rPr>
              <a:t>)-&gt;age);</a:t>
            </a:r>
          </a:p>
          <a:p>
            <a:r>
              <a:rPr lang="en-US" sz="1200" dirty="0">
                <a:latin typeface="Rockwell Nova Light"/>
              </a:rPr>
              <a:t>}</a:t>
            </a:r>
          </a:p>
          <a:p>
            <a:endParaRPr lang="en-US" sz="1200" dirty="0">
              <a:latin typeface="Rockwell Nova Light"/>
            </a:endParaRPr>
          </a:p>
        </p:txBody>
      </p:sp>
      <p:sp>
        <p:nvSpPr>
          <p:cNvPr id="10" name="TextBox 9">
            <a:extLst>
              <a:ext uri="{FF2B5EF4-FFF2-40B4-BE49-F238E27FC236}">
                <a16:creationId xmlns:a16="http://schemas.microsoft.com/office/drawing/2014/main" id="{41871C6C-2662-01BA-8D15-18235E66DCE5}"/>
              </a:ext>
            </a:extLst>
          </p:cNvPr>
          <p:cNvSpPr txBox="1"/>
          <p:nvPr/>
        </p:nvSpPr>
        <p:spPr>
          <a:xfrm>
            <a:off x="6063250" y="5001930"/>
            <a:ext cx="274320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Rockwell Nova Light"/>
              </a:rPr>
              <a:t>Output:</a:t>
            </a:r>
          </a:p>
          <a:p>
            <a:r>
              <a:rPr lang="en-US" sz="1600" dirty="0">
                <a:latin typeface="Rockwell Nova Light"/>
              </a:rPr>
              <a:t>Enter the name</a:t>
            </a:r>
          </a:p>
          <a:p>
            <a:r>
              <a:rPr lang="en-US" sz="1600" dirty="0" err="1">
                <a:latin typeface="Rockwell Nova Light"/>
              </a:rPr>
              <a:t>surya</a:t>
            </a:r>
            <a:endParaRPr lang="en-US" sz="1600" dirty="0">
              <a:latin typeface="Rockwell Nova Light"/>
            </a:endParaRPr>
          </a:p>
          <a:p>
            <a:r>
              <a:rPr lang="en-US" sz="1600" dirty="0">
                <a:latin typeface="Rockwell Nova Light"/>
              </a:rPr>
              <a:t>Enter the age</a:t>
            </a:r>
          </a:p>
          <a:p>
            <a:r>
              <a:rPr lang="en-US" sz="1600" dirty="0">
                <a:latin typeface="Rockwell Nova Light"/>
              </a:rPr>
              <a:t>22</a:t>
            </a:r>
          </a:p>
          <a:p>
            <a:r>
              <a:rPr lang="en-US" sz="1600" dirty="0">
                <a:latin typeface="Rockwell Nova Light"/>
              </a:rPr>
              <a:t>The name is: </a:t>
            </a:r>
            <a:r>
              <a:rPr lang="en-US" sz="1600" dirty="0" err="1">
                <a:latin typeface="Rockwell Nova Light"/>
              </a:rPr>
              <a:t>surya</a:t>
            </a:r>
            <a:endParaRPr lang="en-US" sz="1600" dirty="0">
              <a:latin typeface="Rockwell Nova Light"/>
            </a:endParaRPr>
          </a:p>
          <a:p>
            <a:r>
              <a:rPr lang="en-US" sz="1600" dirty="0">
                <a:latin typeface="Rockwell Nova Light"/>
              </a:rPr>
              <a:t>The age is: 22</a:t>
            </a:r>
          </a:p>
          <a:p>
            <a:endParaRPr lang="en-US" sz="1600" dirty="0">
              <a:latin typeface="Rockwell Nova Light"/>
            </a:endParaRPr>
          </a:p>
        </p:txBody>
      </p:sp>
      <p:sp>
        <p:nvSpPr>
          <p:cNvPr id="3" name="Rectangle 2">
            <a:extLst>
              <a:ext uri="{FF2B5EF4-FFF2-40B4-BE49-F238E27FC236}">
                <a16:creationId xmlns:a16="http://schemas.microsoft.com/office/drawing/2014/main" id="{91C69CCB-759A-28CB-0A6F-0FA130CAE3EF}"/>
              </a:ext>
            </a:extLst>
          </p:cNvPr>
          <p:cNvSpPr/>
          <p:nvPr/>
        </p:nvSpPr>
        <p:spPr>
          <a:xfrm>
            <a:off x="503985" y="661159"/>
            <a:ext cx="5011902" cy="4131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A30D93-8440-BE62-67DE-EBF6D6DF2833}"/>
              </a:ext>
            </a:extLst>
          </p:cNvPr>
          <p:cNvSpPr/>
          <p:nvPr/>
        </p:nvSpPr>
        <p:spPr>
          <a:xfrm>
            <a:off x="6098945" y="666116"/>
            <a:ext cx="5168476" cy="4128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234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0A09-EB6E-E638-42A0-A45CF6D0A0F1}"/>
              </a:ext>
            </a:extLst>
          </p:cNvPr>
          <p:cNvSpPr>
            <a:spLocks noGrp="1"/>
          </p:cNvSpPr>
          <p:nvPr>
            <p:ph type="title"/>
          </p:nvPr>
        </p:nvSpPr>
        <p:spPr>
          <a:xfrm>
            <a:off x="426923" y="160046"/>
            <a:ext cx="10728322" cy="1477328"/>
          </a:xfrm>
        </p:spPr>
        <p:txBody>
          <a:bodyPr>
            <a:normAutofit/>
          </a:bodyPr>
          <a:lstStyle/>
          <a:p>
            <a:r>
              <a:rPr lang="en-US" sz="2400"/>
              <a:t>Function pointer in a structure</a:t>
            </a:r>
          </a:p>
        </p:txBody>
      </p:sp>
      <p:sp>
        <p:nvSpPr>
          <p:cNvPr id="4" name="TextBox 3">
            <a:extLst>
              <a:ext uri="{FF2B5EF4-FFF2-40B4-BE49-F238E27FC236}">
                <a16:creationId xmlns:a16="http://schemas.microsoft.com/office/drawing/2014/main" id="{324B7D64-E41D-2A6E-6ED6-C2A3AC0265BC}"/>
              </a:ext>
            </a:extLst>
          </p:cNvPr>
          <p:cNvSpPr txBox="1"/>
          <p:nvPr/>
        </p:nvSpPr>
        <p:spPr>
          <a:xfrm>
            <a:off x="399971" y="694417"/>
            <a:ext cx="3851439"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Rockwell Nova Light"/>
                <a:ea typeface="+mn-lt"/>
                <a:cs typeface="+mn-lt"/>
              </a:rPr>
              <a:t>#include&lt;stdio.h&gt;</a:t>
            </a:r>
            <a:endParaRPr lang="en-US" sz="1400">
              <a:latin typeface="Rockwell Nova Light"/>
            </a:endParaRPr>
          </a:p>
          <a:p>
            <a:r>
              <a:rPr lang="en-US" sz="1100">
                <a:latin typeface="Rockwell Nova Light"/>
                <a:ea typeface="+mn-lt"/>
                <a:cs typeface="+mn-lt"/>
              </a:rPr>
              <a:t>#include&lt;stdlib.h&gt;</a:t>
            </a:r>
            <a:endParaRPr lang="en-US" sz="1400">
              <a:latin typeface="Rockwell Nova Light"/>
            </a:endParaRPr>
          </a:p>
          <a:p>
            <a:r>
              <a:rPr lang="en-US" sz="1100">
                <a:latin typeface="Rockwell Nova Light"/>
                <a:ea typeface="+mn-lt"/>
                <a:cs typeface="+mn-lt"/>
              </a:rPr>
              <a:t>#include&lt;stdio_ext.h&gt;</a:t>
            </a:r>
            <a:endParaRPr lang="en-US" sz="1400">
              <a:latin typeface="Rockwell Nova Light"/>
            </a:endParaRPr>
          </a:p>
          <a:p>
            <a:r>
              <a:rPr lang="en-US" sz="1100">
                <a:latin typeface="Rockwell Nova Light"/>
                <a:ea typeface="+mn-lt"/>
                <a:cs typeface="+mn-lt"/>
              </a:rPr>
              <a:t>struct details</a:t>
            </a:r>
            <a:endParaRPr lang="en-US" sz="1400">
              <a:latin typeface="Rockwell Nova Light"/>
            </a:endParaRPr>
          </a:p>
          <a:p>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char str[20];</a:t>
            </a:r>
            <a:endParaRPr lang="en-US" sz="1400">
              <a:latin typeface="Rockwell Nova Light"/>
            </a:endParaRPr>
          </a:p>
          <a:p>
            <a:r>
              <a:rPr lang="en-US" sz="1100">
                <a:latin typeface="Rockwell Nova Light"/>
                <a:ea typeface="+mn-lt"/>
                <a:cs typeface="+mn-lt"/>
              </a:rPr>
              <a:t>        int age;</a:t>
            </a:r>
            <a:endParaRPr lang="en-US" sz="1400">
              <a:latin typeface="Rockwell Nova Light"/>
            </a:endParaRPr>
          </a:p>
          <a:p>
            <a:r>
              <a:rPr lang="en-US" sz="1100">
                <a:latin typeface="Rockwell Nova Light"/>
                <a:ea typeface="+mn-lt"/>
                <a:cs typeface="+mn-lt"/>
              </a:rPr>
              <a:t>        void (*</a:t>
            </a:r>
            <a:r>
              <a:rPr lang="en-US" sz="1100" err="1">
                <a:latin typeface="Rockwell Nova Light"/>
                <a:ea typeface="+mn-lt"/>
                <a:cs typeface="+mn-lt"/>
              </a:rPr>
              <a:t>surya</a:t>
            </a:r>
            <a:r>
              <a:rPr lang="en-US" sz="1100">
                <a:latin typeface="Rockwell Nova Light"/>
                <a:ea typeface="+mn-lt"/>
                <a:cs typeface="+mn-lt"/>
              </a:rPr>
              <a:t>) (int);</a:t>
            </a:r>
            <a:endParaRPr lang="en-US" sz="1400">
              <a:latin typeface="Rockwell Nova Light"/>
            </a:endParaRPr>
          </a:p>
          <a:p>
            <a:r>
              <a:rPr lang="en-US" sz="1100">
                <a:latin typeface="Rockwell Nova Light"/>
                <a:ea typeface="+mn-lt"/>
                <a:cs typeface="+mn-lt"/>
              </a:rPr>
              <a:t>        int (*</a:t>
            </a:r>
            <a:r>
              <a:rPr lang="en-US" sz="1100" err="1">
                <a:latin typeface="Rockwell Nova Light"/>
                <a:ea typeface="+mn-lt"/>
                <a:cs typeface="+mn-lt"/>
              </a:rPr>
              <a:t>suryaf</a:t>
            </a:r>
            <a:r>
              <a:rPr lang="en-US" sz="1100">
                <a:latin typeface="Rockwell Nova Light"/>
                <a:ea typeface="+mn-lt"/>
                <a:cs typeface="+mn-lt"/>
              </a:rPr>
              <a:t>) (char *</a:t>
            </a:r>
            <a:r>
              <a:rPr lang="en-US" sz="1100" err="1">
                <a:latin typeface="Rockwell Nova Light"/>
                <a:ea typeface="+mn-lt"/>
                <a:cs typeface="+mn-lt"/>
              </a:rPr>
              <a:t>src</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void read(int);</a:t>
            </a:r>
            <a:endParaRPr lang="en-US" sz="1400">
              <a:latin typeface="Rockwell Nova Light"/>
            </a:endParaRPr>
          </a:p>
          <a:p>
            <a:r>
              <a:rPr lang="en-US" sz="1100">
                <a:latin typeface="Rockwell Nova Light"/>
                <a:ea typeface="+mn-lt"/>
                <a:cs typeface="+mn-lt"/>
              </a:rPr>
              <a:t>int main()</a:t>
            </a:r>
            <a:endParaRPr lang="en-US" sz="1400">
              <a:latin typeface="Rockwell Nova Light"/>
            </a:endParaRPr>
          </a:p>
          <a:p>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struct details var;</a:t>
            </a:r>
            <a:endParaRPr lang="en-US" sz="1400">
              <a:latin typeface="Rockwell Nova Light"/>
            </a:endParaRPr>
          </a:p>
          <a:p>
            <a:r>
              <a:rPr lang="en-US" sz="1100">
                <a:latin typeface="Rockwell Nova Light"/>
                <a:ea typeface="+mn-lt"/>
                <a:cs typeface="+mn-lt"/>
              </a:rPr>
              <a:t>        struct details *</a:t>
            </a:r>
            <a:r>
              <a:rPr lang="en-US" sz="1100" err="1">
                <a:latin typeface="Rockwell Nova Light"/>
                <a:ea typeface="+mn-lt"/>
                <a:cs typeface="+mn-lt"/>
              </a:rPr>
              <a:t>ptr</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printf</a:t>
            </a:r>
            <a:r>
              <a:rPr lang="en-US" sz="1100">
                <a:latin typeface="Rockwell Nova Light"/>
                <a:ea typeface="+mn-lt"/>
                <a:cs typeface="+mn-lt"/>
              </a:rPr>
              <a:t>("Enter the name\n");</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scanf</a:t>
            </a:r>
            <a:r>
              <a:rPr lang="en-US" sz="1100">
                <a:latin typeface="Rockwell Nova Light"/>
                <a:ea typeface="+mn-lt"/>
                <a:cs typeface="+mn-lt"/>
              </a:rPr>
              <a:t>("%s", </a:t>
            </a:r>
            <a:r>
              <a:rPr lang="en-US" sz="1100" err="1">
                <a:latin typeface="Rockwell Nova Light"/>
                <a:ea typeface="+mn-lt"/>
                <a:cs typeface="+mn-lt"/>
              </a:rPr>
              <a:t>var.str</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__</a:t>
            </a:r>
            <a:r>
              <a:rPr lang="en-US" sz="1100" err="1">
                <a:latin typeface="Rockwell Nova Light"/>
                <a:ea typeface="+mn-lt"/>
                <a:cs typeface="+mn-lt"/>
              </a:rPr>
              <a:t>fpurge</a:t>
            </a:r>
            <a:r>
              <a:rPr lang="en-US" sz="1100">
                <a:latin typeface="Rockwell Nova Light"/>
                <a:ea typeface="+mn-lt"/>
                <a:cs typeface="+mn-lt"/>
              </a:rPr>
              <a:t>(stdin);</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printf</a:t>
            </a:r>
            <a:r>
              <a:rPr lang="en-US" sz="1100">
                <a:latin typeface="Rockwell Nova Light"/>
                <a:ea typeface="+mn-lt"/>
                <a:cs typeface="+mn-lt"/>
              </a:rPr>
              <a:t>("Enter the age\n");</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scanf</a:t>
            </a:r>
            <a:r>
              <a:rPr lang="en-US" sz="1100">
                <a:latin typeface="Rockwell Nova Light"/>
                <a:ea typeface="+mn-lt"/>
                <a:cs typeface="+mn-lt"/>
              </a:rPr>
              <a:t>("%d",&amp;</a:t>
            </a:r>
            <a:r>
              <a:rPr lang="en-US" sz="1100" err="1">
                <a:latin typeface="Rockwell Nova Light"/>
                <a:ea typeface="+mn-lt"/>
                <a:cs typeface="+mn-lt"/>
              </a:rPr>
              <a:t>var.age</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ptr</a:t>
            </a:r>
            <a:r>
              <a:rPr lang="en-US" sz="1100">
                <a:latin typeface="Rockwell Nova Light"/>
                <a:ea typeface="+mn-lt"/>
                <a:cs typeface="+mn-lt"/>
              </a:rPr>
              <a:t>=&amp;var;</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printf</a:t>
            </a:r>
            <a:r>
              <a:rPr lang="en-US" sz="1100">
                <a:latin typeface="Rockwell Nova Light"/>
                <a:ea typeface="+mn-lt"/>
                <a:cs typeface="+mn-lt"/>
              </a:rPr>
              <a:t>("The name is:%s\n",</a:t>
            </a:r>
            <a:r>
              <a:rPr lang="en-US" sz="1100" err="1">
                <a:latin typeface="Rockwell Nova Light"/>
                <a:ea typeface="+mn-lt"/>
                <a:cs typeface="+mn-lt"/>
              </a:rPr>
              <a:t>ptr</a:t>
            </a:r>
            <a:r>
              <a:rPr lang="en-US" sz="1100">
                <a:latin typeface="Rockwell Nova Light"/>
                <a:ea typeface="+mn-lt"/>
                <a:cs typeface="+mn-lt"/>
              </a:rPr>
              <a:t>-&gt;str);</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printf</a:t>
            </a:r>
            <a:r>
              <a:rPr lang="en-US" sz="1100">
                <a:latin typeface="Rockwell Nova Light"/>
                <a:ea typeface="+mn-lt"/>
                <a:cs typeface="+mn-lt"/>
              </a:rPr>
              <a:t>("The age is:%d\n",</a:t>
            </a:r>
            <a:r>
              <a:rPr lang="en-US" sz="1100" err="1">
                <a:latin typeface="Rockwell Nova Light"/>
                <a:ea typeface="+mn-lt"/>
                <a:cs typeface="+mn-lt"/>
              </a:rPr>
              <a:t>ptr</a:t>
            </a:r>
            <a:r>
              <a:rPr lang="en-US" sz="1100">
                <a:latin typeface="Rockwell Nova Light"/>
                <a:ea typeface="+mn-lt"/>
                <a:cs typeface="+mn-lt"/>
              </a:rPr>
              <a:t>-&gt;age);</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var.surya</a:t>
            </a:r>
            <a:r>
              <a:rPr lang="en-US" sz="1100">
                <a:latin typeface="Rockwell Nova Light"/>
                <a:ea typeface="+mn-lt"/>
                <a:cs typeface="+mn-lt"/>
              </a:rPr>
              <a:t>=read;</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var.surya</a:t>
            </a:r>
            <a:r>
              <a:rPr lang="en-US" sz="1100">
                <a:latin typeface="Rockwell Nova Light"/>
                <a:ea typeface="+mn-lt"/>
                <a:cs typeface="+mn-lt"/>
              </a:rPr>
              <a:t>(</a:t>
            </a:r>
            <a:r>
              <a:rPr lang="en-US" sz="1100" err="1">
                <a:latin typeface="Rockwell Nova Light"/>
                <a:ea typeface="+mn-lt"/>
                <a:cs typeface="+mn-lt"/>
              </a:rPr>
              <a:t>var.age</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var.suryaf</a:t>
            </a:r>
            <a:r>
              <a:rPr lang="en-US" sz="1100">
                <a:latin typeface="Rockwell Nova Light"/>
                <a:ea typeface="+mn-lt"/>
                <a:cs typeface="+mn-lt"/>
              </a:rPr>
              <a:t>=</a:t>
            </a:r>
            <a:r>
              <a:rPr lang="en-US" sz="1100" err="1">
                <a:latin typeface="Rockwell Nova Light"/>
                <a:ea typeface="+mn-lt"/>
                <a:cs typeface="+mn-lt"/>
              </a:rPr>
              <a:t>printf</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var.suryaf</a:t>
            </a:r>
            <a:r>
              <a:rPr lang="en-US" sz="1100">
                <a:latin typeface="Rockwell Nova Light"/>
                <a:ea typeface="+mn-lt"/>
                <a:cs typeface="+mn-lt"/>
              </a:rPr>
              <a:t>("The name is: %s\n",</a:t>
            </a:r>
            <a:r>
              <a:rPr lang="en-US" sz="1100" err="1">
                <a:latin typeface="Rockwell Nova Light"/>
                <a:ea typeface="+mn-lt"/>
                <a:cs typeface="+mn-lt"/>
              </a:rPr>
              <a:t>ptr</a:t>
            </a:r>
            <a:r>
              <a:rPr lang="en-US" sz="1100">
                <a:latin typeface="Rockwell Nova Light"/>
                <a:ea typeface="+mn-lt"/>
                <a:cs typeface="+mn-lt"/>
              </a:rPr>
              <a:t>-&gt;str);</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var.suryaf</a:t>
            </a:r>
            <a:r>
              <a:rPr lang="en-US" sz="1100">
                <a:latin typeface="Rockwell Nova Light"/>
                <a:ea typeface="+mn-lt"/>
                <a:cs typeface="+mn-lt"/>
              </a:rPr>
              <a:t>("The age is: %d\n",</a:t>
            </a:r>
            <a:r>
              <a:rPr lang="en-US" sz="1100" err="1">
                <a:latin typeface="Rockwell Nova Light"/>
                <a:ea typeface="+mn-lt"/>
                <a:cs typeface="+mn-lt"/>
              </a:rPr>
              <a:t>ptr</a:t>
            </a:r>
            <a:r>
              <a:rPr lang="en-US" sz="1100">
                <a:latin typeface="Rockwell Nova Light"/>
                <a:ea typeface="+mn-lt"/>
                <a:cs typeface="+mn-lt"/>
              </a:rPr>
              <a:t>-&gt;age);</a:t>
            </a:r>
            <a:endParaRPr lang="en-US" sz="1400">
              <a:latin typeface="Rockwell Nova Light"/>
            </a:endParaRPr>
          </a:p>
          <a:p>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void read(int num)</a:t>
            </a:r>
            <a:endParaRPr lang="en-US" sz="1400">
              <a:latin typeface="Rockwell Nova Light"/>
            </a:endParaRPr>
          </a:p>
          <a:p>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        </a:t>
            </a:r>
            <a:r>
              <a:rPr lang="en-US" sz="1100" err="1">
                <a:latin typeface="Rockwell Nova Light"/>
                <a:ea typeface="+mn-lt"/>
                <a:cs typeface="+mn-lt"/>
              </a:rPr>
              <a:t>printf</a:t>
            </a:r>
            <a:r>
              <a:rPr lang="en-US" sz="1100">
                <a:latin typeface="Rockwell Nova Light"/>
                <a:ea typeface="+mn-lt"/>
                <a:cs typeface="+mn-lt"/>
              </a:rPr>
              <a:t>("The received age is: %d\</a:t>
            </a:r>
            <a:r>
              <a:rPr lang="en-US" sz="1100" err="1">
                <a:latin typeface="Rockwell Nova Light"/>
                <a:ea typeface="+mn-lt"/>
                <a:cs typeface="+mn-lt"/>
              </a:rPr>
              <a:t>n",num</a:t>
            </a:r>
            <a:r>
              <a:rPr lang="en-US" sz="1100">
                <a:latin typeface="Rockwell Nova Light"/>
                <a:ea typeface="+mn-lt"/>
                <a:cs typeface="+mn-lt"/>
              </a:rPr>
              <a:t>);</a:t>
            </a:r>
            <a:endParaRPr lang="en-US" sz="1400">
              <a:latin typeface="Rockwell Nova Light"/>
            </a:endParaRPr>
          </a:p>
          <a:p>
            <a:r>
              <a:rPr lang="en-US" sz="1100">
                <a:latin typeface="Rockwell Nova Light"/>
                <a:ea typeface="+mn-lt"/>
                <a:cs typeface="+mn-lt"/>
              </a:rPr>
              <a:t>}</a:t>
            </a:r>
            <a:endParaRPr lang="en-US" sz="1400">
              <a:latin typeface="Rockwell Nova Light"/>
            </a:endParaRPr>
          </a:p>
          <a:p>
            <a:endParaRPr lang="en-US" sz="1100">
              <a:latin typeface="Rockwell Nova Light"/>
              <a:ea typeface="+mn-lt"/>
              <a:cs typeface="+mn-lt"/>
            </a:endParaRPr>
          </a:p>
        </p:txBody>
      </p:sp>
      <p:sp>
        <p:nvSpPr>
          <p:cNvPr id="3" name="TextBox 2">
            <a:extLst>
              <a:ext uri="{FF2B5EF4-FFF2-40B4-BE49-F238E27FC236}">
                <a16:creationId xmlns:a16="http://schemas.microsoft.com/office/drawing/2014/main" id="{5EC54852-826C-335C-75AA-B32D63D093FB}"/>
              </a:ext>
            </a:extLst>
          </p:cNvPr>
          <p:cNvSpPr txBox="1"/>
          <p:nvPr/>
        </p:nvSpPr>
        <p:spPr>
          <a:xfrm>
            <a:off x="7713785" y="2174631"/>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Enter the name</a:t>
            </a:r>
          </a:p>
          <a:p>
            <a:r>
              <a:rPr lang="en-US" sz="1400" err="1">
                <a:latin typeface="Rockwell Nova Light"/>
              </a:rPr>
              <a:t>surya</a:t>
            </a:r>
            <a:endParaRPr lang="en-US" sz="1400">
              <a:latin typeface="Rockwell Nova Light"/>
            </a:endParaRPr>
          </a:p>
          <a:p>
            <a:r>
              <a:rPr lang="en-US" sz="1400">
                <a:latin typeface="Rockwell Nova Light"/>
              </a:rPr>
              <a:t>Enter the age</a:t>
            </a:r>
          </a:p>
          <a:p>
            <a:r>
              <a:rPr lang="en-US" sz="1400">
                <a:latin typeface="Rockwell Nova Light"/>
              </a:rPr>
              <a:t>22</a:t>
            </a:r>
          </a:p>
          <a:p>
            <a:r>
              <a:rPr lang="en-US" sz="1400">
                <a:latin typeface="Rockwell Nova Light"/>
              </a:rPr>
              <a:t>The name is: </a:t>
            </a:r>
            <a:r>
              <a:rPr lang="en-US" sz="1400" err="1">
                <a:latin typeface="Rockwell Nova Light"/>
              </a:rPr>
              <a:t>surya</a:t>
            </a:r>
            <a:endParaRPr lang="en-US" sz="1400">
              <a:latin typeface="Rockwell Nova Light"/>
            </a:endParaRPr>
          </a:p>
          <a:p>
            <a:r>
              <a:rPr lang="en-US" sz="1400">
                <a:latin typeface="Rockwell Nova Light"/>
              </a:rPr>
              <a:t>The age is:22</a:t>
            </a:r>
          </a:p>
          <a:p>
            <a:r>
              <a:rPr lang="en-US" sz="1400">
                <a:latin typeface="Rockwell Nova Light"/>
              </a:rPr>
              <a:t>The received age is: 22</a:t>
            </a:r>
          </a:p>
          <a:p>
            <a:r>
              <a:rPr lang="en-US" sz="1400">
                <a:latin typeface="Rockwell Nova Light"/>
              </a:rPr>
              <a:t>The name is: </a:t>
            </a:r>
            <a:r>
              <a:rPr lang="en-US" sz="1400" err="1">
                <a:latin typeface="Rockwell Nova Light"/>
              </a:rPr>
              <a:t>surya</a:t>
            </a:r>
            <a:endParaRPr lang="en-US" sz="1400">
              <a:latin typeface="Rockwell Nova Light"/>
            </a:endParaRPr>
          </a:p>
          <a:p>
            <a:r>
              <a:rPr lang="en-US" sz="1400">
                <a:latin typeface="Rockwell Nova Light"/>
              </a:rPr>
              <a:t>The age is:22</a:t>
            </a:r>
          </a:p>
          <a:p>
            <a:endParaRPr lang="en-US">
              <a:latin typeface="Rockwell Nova Light"/>
            </a:endParaRPr>
          </a:p>
        </p:txBody>
      </p:sp>
      <p:sp>
        <p:nvSpPr>
          <p:cNvPr id="5" name="TextBox 4">
            <a:extLst>
              <a:ext uri="{FF2B5EF4-FFF2-40B4-BE49-F238E27FC236}">
                <a16:creationId xmlns:a16="http://schemas.microsoft.com/office/drawing/2014/main" id="{929CCDBD-5387-0A89-7232-4FD1C54CA5E6}"/>
              </a:ext>
            </a:extLst>
          </p:cNvPr>
          <p:cNvSpPr txBox="1"/>
          <p:nvPr/>
        </p:nvSpPr>
        <p:spPr>
          <a:xfrm>
            <a:off x="7713945" y="1711890"/>
            <a:ext cx="2526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a:latin typeface="Rockwell Nova Light"/>
              </a:rPr>
              <a:t>Output:</a:t>
            </a:r>
            <a:endParaRPr lang="en-US">
              <a:latin typeface="Rockwell Nova Light"/>
            </a:endParaRPr>
          </a:p>
        </p:txBody>
      </p:sp>
      <p:sp>
        <p:nvSpPr>
          <p:cNvPr id="7" name="Rectangle 6">
            <a:extLst>
              <a:ext uri="{FF2B5EF4-FFF2-40B4-BE49-F238E27FC236}">
                <a16:creationId xmlns:a16="http://schemas.microsoft.com/office/drawing/2014/main" id="{BD64210D-7E22-22B8-21F6-C1117665EE39}"/>
              </a:ext>
            </a:extLst>
          </p:cNvPr>
          <p:cNvSpPr/>
          <p:nvPr/>
        </p:nvSpPr>
        <p:spPr>
          <a:xfrm>
            <a:off x="357849" y="647496"/>
            <a:ext cx="4249901" cy="5766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969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DA50-1058-8DD5-3543-8A16A356FDFB}"/>
              </a:ext>
            </a:extLst>
          </p:cNvPr>
          <p:cNvSpPr>
            <a:spLocks noGrp="1"/>
          </p:cNvSpPr>
          <p:nvPr>
            <p:ph type="title"/>
          </p:nvPr>
        </p:nvSpPr>
        <p:spPr>
          <a:xfrm>
            <a:off x="385973" y="170351"/>
            <a:ext cx="10728322" cy="1477328"/>
          </a:xfrm>
        </p:spPr>
        <p:txBody>
          <a:bodyPr/>
          <a:lstStyle/>
          <a:p>
            <a:r>
              <a:rPr lang="en-US"/>
              <a:t>Structure array</a:t>
            </a:r>
          </a:p>
        </p:txBody>
      </p:sp>
      <p:sp>
        <p:nvSpPr>
          <p:cNvPr id="4" name="TextBox 3">
            <a:extLst>
              <a:ext uri="{FF2B5EF4-FFF2-40B4-BE49-F238E27FC236}">
                <a16:creationId xmlns:a16="http://schemas.microsoft.com/office/drawing/2014/main" id="{4CE88390-FB52-B312-B6B1-175E769DC3FC}"/>
              </a:ext>
            </a:extLst>
          </p:cNvPr>
          <p:cNvSpPr txBox="1"/>
          <p:nvPr/>
        </p:nvSpPr>
        <p:spPr>
          <a:xfrm>
            <a:off x="416394" y="974967"/>
            <a:ext cx="6057014"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ckwell Nova Light"/>
              </a:rPr>
              <a:t>#include&lt;stdio.h&gt;</a:t>
            </a:r>
          </a:p>
          <a:p>
            <a:r>
              <a:rPr lang="en-US" sz="1400">
                <a:latin typeface="Rockwell Nova Light"/>
              </a:rPr>
              <a:t>struct student</a:t>
            </a:r>
          </a:p>
          <a:p>
            <a:r>
              <a:rPr lang="en-US" sz="1400">
                <a:latin typeface="Rockwell Nova Light"/>
              </a:rPr>
              <a:t>{</a:t>
            </a:r>
          </a:p>
          <a:p>
            <a:r>
              <a:rPr lang="en-US" sz="1400">
                <a:latin typeface="Rockwell Nova Light"/>
              </a:rPr>
              <a:t>char name[5];                                                                       //array in structure</a:t>
            </a:r>
          </a:p>
          <a:p>
            <a:r>
              <a:rPr lang="en-US" sz="1400">
                <a:latin typeface="Rockwell Nova Light"/>
              </a:rPr>
              <a:t>int </a:t>
            </a:r>
            <a:r>
              <a:rPr lang="en-US" sz="1400" err="1">
                <a:latin typeface="Rockwell Nova Light"/>
              </a:rPr>
              <a:t>rollno</a:t>
            </a:r>
            <a:r>
              <a:rPr lang="en-US" sz="1400">
                <a:latin typeface="Rockwell Nova Light"/>
              </a:rPr>
              <a:t>;</a:t>
            </a:r>
          </a:p>
          <a:p>
            <a:r>
              <a:rPr lang="en-US" sz="1400">
                <a:latin typeface="Rockwell Nova Light"/>
              </a:rPr>
              <a:t>int marks;</a:t>
            </a:r>
          </a:p>
          <a:p>
            <a:r>
              <a:rPr lang="en-US" sz="1400">
                <a:latin typeface="Rockwell Nova Light"/>
              </a:rPr>
              <a:t>};</a:t>
            </a:r>
          </a:p>
          <a:p>
            <a:r>
              <a:rPr lang="en-US" sz="1400">
                <a:latin typeface="Rockwell Nova Light"/>
              </a:rPr>
              <a:t>int main()</a:t>
            </a:r>
          </a:p>
          <a:p>
            <a:r>
              <a:rPr lang="en-US" sz="1400">
                <a:latin typeface="Rockwell Nova Light"/>
              </a:rPr>
              <a:t>{</a:t>
            </a:r>
          </a:p>
          <a:p>
            <a:r>
              <a:rPr lang="en-US" sz="1400">
                <a:latin typeface="Rockwell Nova Light"/>
              </a:rPr>
              <a:t>int </a:t>
            </a:r>
            <a:r>
              <a:rPr lang="en-US" sz="1400" err="1">
                <a:latin typeface="Rockwell Nova Light"/>
              </a:rPr>
              <a:t>i</a:t>
            </a:r>
            <a:r>
              <a:rPr lang="en-US" sz="1400">
                <a:latin typeface="Rockwell Nova Light"/>
              </a:rPr>
              <a:t>;</a:t>
            </a:r>
          </a:p>
          <a:p>
            <a:r>
              <a:rPr lang="en-US" sz="1400">
                <a:latin typeface="Rockwell Nova Light"/>
              </a:rPr>
              <a:t>struct student s[2]={"liger",20,100,"tiger",21,100};         //structure array</a:t>
            </a:r>
          </a:p>
          <a:p>
            <a:r>
              <a:rPr lang="en-US" sz="1400">
                <a:latin typeface="Rockwell Nova Light"/>
              </a:rPr>
              <a:t>for(</a:t>
            </a:r>
            <a:r>
              <a:rPr lang="en-US" sz="1400" err="1">
                <a:latin typeface="Rockwell Nova Light"/>
              </a:rPr>
              <a:t>i</a:t>
            </a:r>
            <a:r>
              <a:rPr lang="en-US" sz="1400">
                <a:latin typeface="Rockwell Nova Light"/>
              </a:rPr>
              <a:t>=0;i&lt;2;i++)</a:t>
            </a:r>
          </a:p>
          <a:p>
            <a:r>
              <a:rPr lang="en-US" sz="1400">
                <a:latin typeface="Rockwell Nova Light"/>
              </a:rPr>
              <a:t>{</a:t>
            </a:r>
          </a:p>
          <a:p>
            <a:r>
              <a:rPr lang="en-US" sz="1400" err="1">
                <a:latin typeface="Rockwell Nova Light"/>
              </a:rPr>
              <a:t>printf</a:t>
            </a:r>
            <a:r>
              <a:rPr lang="en-US" sz="1400">
                <a:latin typeface="Rockwell Nova Light"/>
              </a:rPr>
              <a:t>("%</a:t>
            </a:r>
            <a:r>
              <a:rPr lang="en-US" sz="1400" err="1">
                <a:latin typeface="Rockwell Nova Light"/>
              </a:rPr>
              <a:t>s,%d,%d</a:t>
            </a:r>
            <a:r>
              <a:rPr lang="en-US" sz="1400">
                <a:latin typeface="Rockwell Nova Light"/>
              </a:rPr>
              <a:t>\</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a:t>
            </a:r>
            <a:r>
              <a:rPr lang="en-US" sz="1400" err="1">
                <a:latin typeface="Rockwell Nova Light"/>
              </a:rPr>
              <a:t>name,s</a:t>
            </a:r>
            <a:r>
              <a:rPr lang="en-US" sz="1400">
                <a:latin typeface="Rockwell Nova Light"/>
              </a:rPr>
              <a:t>[</a:t>
            </a:r>
            <a:r>
              <a:rPr lang="en-US" sz="1400" err="1">
                <a:latin typeface="Rockwell Nova Light"/>
              </a:rPr>
              <a:t>i</a:t>
            </a:r>
            <a:r>
              <a:rPr lang="en-US" sz="1400">
                <a:latin typeface="Rockwell Nova Light"/>
              </a:rPr>
              <a:t>].</a:t>
            </a:r>
            <a:r>
              <a:rPr lang="en-US" sz="1400" err="1">
                <a:latin typeface="Rockwell Nova Light"/>
              </a:rPr>
              <a:t>rollno,s</a:t>
            </a:r>
            <a:r>
              <a:rPr lang="en-US" sz="1400">
                <a:latin typeface="Rockwell Nova Light"/>
              </a:rPr>
              <a:t>[</a:t>
            </a:r>
            <a:r>
              <a:rPr lang="en-US" sz="1400" err="1">
                <a:latin typeface="Rockwell Nova Light"/>
              </a:rPr>
              <a:t>i</a:t>
            </a:r>
            <a:r>
              <a:rPr lang="en-US" sz="1400">
                <a:latin typeface="Rockwell Nova Light"/>
              </a:rPr>
              <a:t>].marks);</a:t>
            </a:r>
          </a:p>
          <a:p>
            <a:r>
              <a:rPr lang="en-US" sz="1400" err="1">
                <a:latin typeface="Rockwell Nova Light"/>
              </a:rPr>
              <a:t>printf</a:t>
            </a:r>
            <a:r>
              <a:rPr lang="en-US" sz="1400">
                <a:latin typeface="Rockwell Nova Light"/>
              </a:rPr>
              <a:t>("%c\</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].name[0]);</a:t>
            </a:r>
          </a:p>
          <a:p>
            <a:r>
              <a:rPr lang="en-US" sz="1400" err="1">
                <a:latin typeface="Rockwell Nova Light"/>
              </a:rPr>
              <a:t>printf</a:t>
            </a:r>
            <a:r>
              <a:rPr lang="en-US" sz="1400">
                <a:latin typeface="Rockwell Nova Light"/>
              </a:rPr>
              <a:t>("%c\</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].name[1]);</a:t>
            </a:r>
          </a:p>
          <a:p>
            <a:r>
              <a:rPr lang="en-US" sz="1400" err="1">
                <a:latin typeface="Rockwell Nova Light"/>
              </a:rPr>
              <a:t>printf</a:t>
            </a:r>
            <a:r>
              <a:rPr lang="en-US" sz="1400">
                <a:latin typeface="Rockwell Nova Light"/>
              </a:rPr>
              <a:t>("%c\</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].name[2]);</a:t>
            </a:r>
          </a:p>
          <a:p>
            <a:r>
              <a:rPr lang="en-US" sz="1400" err="1">
                <a:latin typeface="Rockwell Nova Light"/>
              </a:rPr>
              <a:t>printf</a:t>
            </a:r>
            <a:r>
              <a:rPr lang="en-US" sz="1400">
                <a:latin typeface="Rockwell Nova Light"/>
              </a:rPr>
              <a:t>("%c\</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].name[3]);</a:t>
            </a:r>
          </a:p>
          <a:p>
            <a:r>
              <a:rPr lang="en-US" sz="1400" err="1">
                <a:latin typeface="Rockwell Nova Light"/>
              </a:rPr>
              <a:t>printf</a:t>
            </a:r>
            <a:r>
              <a:rPr lang="en-US" sz="1400">
                <a:latin typeface="Rockwell Nova Light"/>
              </a:rPr>
              <a:t>("%c\</a:t>
            </a:r>
            <a:r>
              <a:rPr lang="en-US" sz="1400" err="1">
                <a:latin typeface="Rockwell Nova Light"/>
              </a:rPr>
              <a:t>n",s</a:t>
            </a:r>
            <a:r>
              <a:rPr lang="en-US" sz="1400">
                <a:latin typeface="Rockwell Nova Light"/>
              </a:rPr>
              <a:t>[</a:t>
            </a:r>
            <a:r>
              <a:rPr lang="en-US" sz="1400" err="1">
                <a:latin typeface="Rockwell Nova Light"/>
              </a:rPr>
              <a:t>i</a:t>
            </a:r>
            <a:r>
              <a:rPr lang="en-US" sz="1400">
                <a:latin typeface="Rockwell Nova Light"/>
              </a:rPr>
              <a:t>].name[4]);</a:t>
            </a:r>
          </a:p>
          <a:p>
            <a:r>
              <a:rPr lang="en-US" sz="1400">
                <a:latin typeface="Rockwell Nova Light"/>
              </a:rPr>
              <a:t>}</a:t>
            </a:r>
          </a:p>
          <a:p>
            <a:r>
              <a:rPr lang="en-US" sz="1400">
                <a:latin typeface="Rockwell Nova Light"/>
              </a:rPr>
              <a:t>}</a:t>
            </a:r>
          </a:p>
        </p:txBody>
      </p:sp>
      <p:sp>
        <p:nvSpPr>
          <p:cNvPr id="5" name="TextBox 4">
            <a:extLst>
              <a:ext uri="{FF2B5EF4-FFF2-40B4-BE49-F238E27FC236}">
                <a16:creationId xmlns:a16="http://schemas.microsoft.com/office/drawing/2014/main" id="{8EFC9D97-7F72-FEA2-0B04-462599C965C5}"/>
              </a:ext>
            </a:extLst>
          </p:cNvPr>
          <p:cNvSpPr txBox="1"/>
          <p:nvPr/>
        </p:nvSpPr>
        <p:spPr>
          <a:xfrm>
            <a:off x="7861004" y="1171353"/>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Rockwell Nova Light"/>
              </a:rPr>
              <a:t>Output:</a:t>
            </a:r>
          </a:p>
          <a:p>
            <a:endParaRPr lang="en-US" b="1">
              <a:latin typeface="Rockwell Nova Light"/>
            </a:endParaRPr>
          </a:p>
          <a:p>
            <a:r>
              <a:rPr lang="en-US" dirty="0">
                <a:latin typeface="Rockwell Nova Light"/>
              </a:rPr>
              <a:t>liger,20,100</a:t>
            </a:r>
          </a:p>
          <a:p>
            <a:r>
              <a:rPr lang="en-US" dirty="0">
                <a:latin typeface="Rockwell Nova Light"/>
              </a:rPr>
              <a:t>l</a:t>
            </a:r>
          </a:p>
          <a:p>
            <a:r>
              <a:rPr lang="en-US" err="1">
                <a:latin typeface="Rockwell Nova Light"/>
              </a:rPr>
              <a:t>i</a:t>
            </a:r>
            <a:endParaRPr lang="en-US">
              <a:latin typeface="Rockwell Nova Light"/>
            </a:endParaRPr>
          </a:p>
          <a:p>
            <a:r>
              <a:rPr lang="en-US" dirty="0">
                <a:latin typeface="Rockwell Nova Light"/>
              </a:rPr>
              <a:t>g</a:t>
            </a:r>
          </a:p>
          <a:p>
            <a:r>
              <a:rPr lang="en-US" dirty="0">
                <a:latin typeface="Rockwell Nova Light"/>
              </a:rPr>
              <a:t>e</a:t>
            </a:r>
          </a:p>
          <a:p>
            <a:r>
              <a:rPr lang="en-US" dirty="0">
                <a:latin typeface="Rockwell Nova Light"/>
              </a:rPr>
              <a:t>r</a:t>
            </a:r>
          </a:p>
          <a:p>
            <a:r>
              <a:rPr lang="en-US" dirty="0">
                <a:latin typeface="Rockwell Nova Light"/>
              </a:rPr>
              <a:t>tiger,21,100</a:t>
            </a:r>
          </a:p>
          <a:p>
            <a:r>
              <a:rPr lang="en-US" dirty="0">
                <a:latin typeface="Rockwell Nova Light"/>
              </a:rPr>
              <a:t>t</a:t>
            </a:r>
          </a:p>
          <a:p>
            <a:r>
              <a:rPr lang="en-US" err="1">
                <a:latin typeface="Rockwell Nova Light"/>
              </a:rPr>
              <a:t>i</a:t>
            </a:r>
            <a:endParaRPr lang="en-US">
              <a:latin typeface="Rockwell Nova Light"/>
            </a:endParaRPr>
          </a:p>
          <a:p>
            <a:r>
              <a:rPr lang="en-US" dirty="0">
                <a:latin typeface="Rockwell Nova Light"/>
              </a:rPr>
              <a:t>g</a:t>
            </a:r>
          </a:p>
          <a:p>
            <a:r>
              <a:rPr lang="en-US" dirty="0">
                <a:latin typeface="Rockwell Nova Light"/>
              </a:rPr>
              <a:t>e</a:t>
            </a:r>
          </a:p>
          <a:p>
            <a:r>
              <a:rPr lang="en-US" dirty="0">
                <a:latin typeface="Rockwell Nova Light"/>
              </a:rPr>
              <a:t>r</a:t>
            </a:r>
          </a:p>
        </p:txBody>
      </p:sp>
      <p:sp>
        <p:nvSpPr>
          <p:cNvPr id="6" name="Rectangle 5">
            <a:extLst>
              <a:ext uri="{FF2B5EF4-FFF2-40B4-BE49-F238E27FC236}">
                <a16:creationId xmlns:a16="http://schemas.microsoft.com/office/drawing/2014/main" id="{E718CE03-7F1E-5E71-126D-692B31F67B9A}"/>
              </a:ext>
            </a:extLst>
          </p:cNvPr>
          <p:cNvSpPr/>
          <p:nvPr/>
        </p:nvSpPr>
        <p:spPr>
          <a:xfrm>
            <a:off x="302004" y="834044"/>
            <a:ext cx="6650722" cy="5199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517054"/>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1B2F2F"/>
      </a:dk2>
      <a:lt2>
        <a:srgbClr val="F3F1F0"/>
      </a:lt2>
      <a:accent1>
        <a:srgbClr val="3B9EB1"/>
      </a:accent1>
      <a:accent2>
        <a:srgbClr val="46B196"/>
      </a:accent2>
      <a:accent3>
        <a:srgbClr val="4D7FC3"/>
      </a:accent3>
      <a:accent4>
        <a:srgbClr val="B13B3E"/>
      </a:accent4>
      <a:accent5>
        <a:srgbClr val="C37B4D"/>
      </a:accent5>
      <a:accent6>
        <a:srgbClr val="B19B3B"/>
      </a:accent6>
      <a:hlink>
        <a:srgbClr val="BF5641"/>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BlobVTI</vt:lpstr>
      <vt:lpstr>PowerPoint Presentation</vt:lpstr>
      <vt:lpstr>contents</vt:lpstr>
      <vt:lpstr>Why Structure ?   </vt:lpstr>
      <vt:lpstr>Ways of declaring structure variable </vt:lpstr>
      <vt:lpstr>Accessing members and Assigning data:  </vt:lpstr>
      <vt:lpstr>PowerPoint Presentation</vt:lpstr>
      <vt:lpstr>PowerPoint Presentation</vt:lpstr>
      <vt:lpstr>Function pointer in a structure</vt:lpstr>
      <vt:lpstr>Structure array</vt:lpstr>
      <vt:lpstr>Structure pointer</vt:lpstr>
      <vt:lpstr>PowerPoint Presentation</vt:lpstr>
      <vt:lpstr>structure in another structure</vt:lpstr>
      <vt:lpstr>Bit fields</vt:lpstr>
      <vt:lpstr>Size of structure and structure padding</vt:lpstr>
      <vt:lpstr>PowerPoint Presentation</vt:lpstr>
      <vt:lpstr>Why Union ?   </vt:lpstr>
      <vt:lpstr>Structure vs union</vt:lpstr>
      <vt:lpstr>Uses of structure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96</cp:revision>
  <dcterms:created xsi:type="dcterms:W3CDTF">2022-12-29T08:01:27Z</dcterms:created>
  <dcterms:modified xsi:type="dcterms:W3CDTF">2023-01-02T05:37:42Z</dcterms:modified>
</cp:coreProperties>
</file>