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6" r:id="rId9"/>
    <p:sldId id="267" r:id="rId10"/>
    <p:sldId id="268" r:id="rId11"/>
    <p:sldId id="273" r:id="rId12"/>
    <p:sldId id="275" r:id="rId13"/>
    <p:sldId id="269" r:id="rId14"/>
    <p:sldId id="274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69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7707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03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2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4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67" y="2951820"/>
            <a:ext cx="9609666" cy="954360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en-IN" b="1" dirty="0">
              <a:solidFill>
                <a:srgbClr val="178D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8855302" y="5364900"/>
            <a:ext cx="2804863" cy="731100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IN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IN" sz="8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Anusha.K</a:t>
            </a:r>
            <a:endParaRPr lang="en-IN" sz="8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2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81" y="734937"/>
            <a:ext cx="8911687" cy="935550"/>
          </a:xfrm>
        </p:spPr>
        <p:txBody>
          <a:bodyPr>
            <a:normAutofit/>
          </a:bodyPr>
          <a:lstStyle/>
          <a:p>
            <a:r>
              <a:rPr lang="en-US" b="1" dirty="0"/>
              <a:t>EX:</a:t>
            </a:r>
            <a:r>
              <a:rPr lang="en-US" dirty="0"/>
              <a:t>					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br>
              <a:rPr lang="en-IN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88737"/>
              </p:ext>
            </p:extLst>
          </p:nvPr>
        </p:nvGraphicFramePr>
        <p:xfrm>
          <a:off x="2642332" y="1934428"/>
          <a:ext cx="5743905" cy="3877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48056"/>
              </p:ext>
            </p:extLst>
          </p:nvPr>
        </p:nvGraphicFramePr>
        <p:xfrm>
          <a:off x="2642333" y="2619450"/>
          <a:ext cx="5743905" cy="3877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57184"/>
              </p:ext>
            </p:extLst>
          </p:nvPr>
        </p:nvGraphicFramePr>
        <p:xfrm>
          <a:off x="2642334" y="3220960"/>
          <a:ext cx="5743905" cy="3877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24478"/>
              </p:ext>
            </p:extLst>
          </p:nvPr>
        </p:nvGraphicFramePr>
        <p:xfrm>
          <a:off x="2642335" y="4591004"/>
          <a:ext cx="5743905" cy="3877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19474"/>
              </p:ext>
            </p:extLst>
          </p:nvPr>
        </p:nvGraphicFramePr>
        <p:xfrm>
          <a:off x="2642335" y="3905982"/>
          <a:ext cx="5743905" cy="3877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16128"/>
              </p:ext>
            </p:extLst>
          </p:nvPr>
        </p:nvGraphicFramePr>
        <p:xfrm>
          <a:off x="2684823" y="5276026"/>
          <a:ext cx="5743905" cy="3877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5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924355" y="1202712"/>
            <a:ext cx="1630393" cy="17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42332" y="1431445"/>
            <a:ext cx="5587909" cy="171544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0                     1                       2                               3                           4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9C41-4D52-A70F-3B5F-34721A8E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43" y="624110"/>
            <a:ext cx="9926069" cy="5501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selection sort and bubble sort: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F4329F-D956-55F9-46AF-9D63ADFAF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0885"/>
              </p:ext>
            </p:extLst>
          </p:nvPr>
        </p:nvGraphicFramePr>
        <p:xfrm>
          <a:off x="1578542" y="1694046"/>
          <a:ext cx="9606014" cy="427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007">
                  <a:extLst>
                    <a:ext uri="{9D8B030D-6E8A-4147-A177-3AD203B41FA5}">
                      <a16:colId xmlns:a16="http://schemas.microsoft.com/office/drawing/2014/main" val="2818197537"/>
                    </a:ext>
                  </a:extLst>
                </a:gridCol>
                <a:gridCol w="4803007">
                  <a:extLst>
                    <a:ext uri="{9D8B030D-6E8A-4147-A177-3AD203B41FA5}">
                      <a16:colId xmlns:a16="http://schemas.microsoft.com/office/drawing/2014/main" val="1397978922"/>
                    </a:ext>
                  </a:extLst>
                </a:gridCol>
              </a:tblGrid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sort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sort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2658"/>
                  </a:ext>
                </a:extLst>
              </a:tr>
              <a:tr h="364553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1.In selection sort we will set the elements from first position.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2.For selection sort reference is not required to indicate the first position.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3.In this sorting technique adjacent and non adjacent elements will be compared.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1.In bubble sort we will set the elements from last position.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2.For this we want reference to indicate the last position.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3.In this sorting technique only adjacent elements will be compared.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8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08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A149-3CB4-B70B-390E-CA8DB4F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939" y="1697255"/>
            <a:ext cx="8915400" cy="272484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90072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18" y="624110"/>
            <a:ext cx="8911687" cy="81650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0D4FCD0-802B-3B58-6C2E-710394937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64126"/>
              </p:ext>
            </p:extLst>
          </p:nvPr>
        </p:nvGraphicFramePr>
        <p:xfrm>
          <a:off x="1578542" y="1694046"/>
          <a:ext cx="9606014" cy="427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007">
                  <a:extLst>
                    <a:ext uri="{9D8B030D-6E8A-4147-A177-3AD203B41FA5}">
                      <a16:colId xmlns:a16="http://schemas.microsoft.com/office/drawing/2014/main" val="2818197537"/>
                    </a:ext>
                  </a:extLst>
                </a:gridCol>
                <a:gridCol w="4803007">
                  <a:extLst>
                    <a:ext uri="{9D8B030D-6E8A-4147-A177-3AD203B41FA5}">
                      <a16:colId xmlns:a16="http://schemas.microsoft.com/office/drawing/2014/main" val="1397978922"/>
                    </a:ext>
                  </a:extLst>
                </a:gridCol>
              </a:tblGrid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2658"/>
                  </a:ext>
                </a:extLst>
              </a:tr>
              <a:tr h="364553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1.The main advantage of the selection sort is that it performs well on small list of elements.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2.It requires no additional storage space.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1.It has poor efficiency when dealing with huge list of items.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Compared to bubble sort, selection sort will take more number of iterations.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8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3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18" y="624110"/>
            <a:ext cx="8911687" cy="81650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0D4FCD0-802B-3B58-6C2E-710394937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95175"/>
              </p:ext>
            </p:extLst>
          </p:nvPr>
        </p:nvGraphicFramePr>
        <p:xfrm>
          <a:off x="1578542" y="1694046"/>
          <a:ext cx="9606014" cy="427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007">
                  <a:extLst>
                    <a:ext uri="{9D8B030D-6E8A-4147-A177-3AD203B41FA5}">
                      <a16:colId xmlns:a16="http://schemas.microsoft.com/office/drawing/2014/main" val="2818197537"/>
                    </a:ext>
                  </a:extLst>
                </a:gridCol>
                <a:gridCol w="4803007">
                  <a:extLst>
                    <a:ext uri="{9D8B030D-6E8A-4147-A177-3AD203B41FA5}">
                      <a16:colId xmlns:a16="http://schemas.microsoft.com/office/drawing/2014/main" val="1397978922"/>
                    </a:ext>
                  </a:extLst>
                </a:gridCol>
              </a:tblGrid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2658"/>
                  </a:ext>
                </a:extLst>
              </a:tr>
              <a:tr h="364553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1.The main advantage of the bubble sort is that, it is easy to implement.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2.It is very simple to understand.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1.The main disadvantage is that, it does not deal well with the list containing a huge number of items.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2.Furthermore the presence of turtles can significantly slow the sort.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8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67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640" y="624110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927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in depth by s. k .Srivastava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Jenny’s lectures CS 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9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5B12-A7F9-9042-5026-48A92C4C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300" y="2653553"/>
            <a:ext cx="7415400" cy="26983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3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84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sorting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sorting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71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45" y="250257"/>
            <a:ext cx="8807965" cy="970665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SORTING….?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871" y="964127"/>
            <a:ext cx="8915400" cy="21208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Sorting, it is the process of arranging data into meaningful order so that we can analyse it more effectively.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0F1E9-432B-0386-5063-B636B1890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09357"/>
              </p:ext>
            </p:extLst>
          </p:nvPr>
        </p:nvGraphicFramePr>
        <p:xfrm>
          <a:off x="2002371" y="3909373"/>
          <a:ext cx="8125010" cy="39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002">
                  <a:extLst>
                    <a:ext uri="{9D8B030D-6E8A-4147-A177-3AD203B41FA5}">
                      <a16:colId xmlns:a16="http://schemas.microsoft.com/office/drawing/2014/main" val="1103745066"/>
                    </a:ext>
                  </a:extLst>
                </a:gridCol>
                <a:gridCol w="1625002">
                  <a:extLst>
                    <a:ext uri="{9D8B030D-6E8A-4147-A177-3AD203B41FA5}">
                      <a16:colId xmlns:a16="http://schemas.microsoft.com/office/drawing/2014/main" val="696515917"/>
                    </a:ext>
                  </a:extLst>
                </a:gridCol>
                <a:gridCol w="1625002">
                  <a:extLst>
                    <a:ext uri="{9D8B030D-6E8A-4147-A177-3AD203B41FA5}">
                      <a16:colId xmlns:a16="http://schemas.microsoft.com/office/drawing/2014/main" val="634941975"/>
                    </a:ext>
                  </a:extLst>
                </a:gridCol>
                <a:gridCol w="1625002">
                  <a:extLst>
                    <a:ext uri="{9D8B030D-6E8A-4147-A177-3AD203B41FA5}">
                      <a16:colId xmlns:a16="http://schemas.microsoft.com/office/drawing/2014/main" val="3233130985"/>
                    </a:ext>
                  </a:extLst>
                </a:gridCol>
                <a:gridCol w="1625002">
                  <a:extLst>
                    <a:ext uri="{9D8B030D-6E8A-4147-A177-3AD203B41FA5}">
                      <a16:colId xmlns:a16="http://schemas.microsoft.com/office/drawing/2014/main" val="2106763970"/>
                    </a:ext>
                  </a:extLst>
                </a:gridCol>
              </a:tblGrid>
              <a:tr h="39126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814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4F0753-E02E-6A9E-0CC9-98920FA03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40843"/>
              </p:ext>
            </p:extLst>
          </p:nvPr>
        </p:nvGraphicFramePr>
        <p:xfrm>
          <a:off x="1996392" y="4974778"/>
          <a:ext cx="81489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784">
                  <a:extLst>
                    <a:ext uri="{9D8B030D-6E8A-4147-A177-3AD203B41FA5}">
                      <a16:colId xmlns:a16="http://schemas.microsoft.com/office/drawing/2014/main" val="1103745066"/>
                    </a:ext>
                  </a:extLst>
                </a:gridCol>
                <a:gridCol w="1629784">
                  <a:extLst>
                    <a:ext uri="{9D8B030D-6E8A-4147-A177-3AD203B41FA5}">
                      <a16:colId xmlns:a16="http://schemas.microsoft.com/office/drawing/2014/main" val="696515917"/>
                    </a:ext>
                  </a:extLst>
                </a:gridCol>
                <a:gridCol w="1629784">
                  <a:extLst>
                    <a:ext uri="{9D8B030D-6E8A-4147-A177-3AD203B41FA5}">
                      <a16:colId xmlns:a16="http://schemas.microsoft.com/office/drawing/2014/main" val="634941975"/>
                    </a:ext>
                  </a:extLst>
                </a:gridCol>
                <a:gridCol w="1629784">
                  <a:extLst>
                    <a:ext uri="{9D8B030D-6E8A-4147-A177-3AD203B41FA5}">
                      <a16:colId xmlns:a16="http://schemas.microsoft.com/office/drawing/2014/main" val="3233130985"/>
                    </a:ext>
                  </a:extLst>
                </a:gridCol>
                <a:gridCol w="1629784">
                  <a:extLst>
                    <a:ext uri="{9D8B030D-6E8A-4147-A177-3AD203B41FA5}">
                      <a16:colId xmlns:a16="http://schemas.microsoft.com/office/drawing/2014/main" val="2106763970"/>
                    </a:ext>
                  </a:extLst>
                </a:gridCol>
              </a:tblGrid>
              <a:tr h="33746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814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13B8D7-0553-9631-33FE-849E9B33F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3581"/>
              </p:ext>
            </p:extLst>
          </p:nvPr>
        </p:nvGraphicFramePr>
        <p:xfrm>
          <a:off x="2014323" y="5951931"/>
          <a:ext cx="8130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198">
                  <a:extLst>
                    <a:ext uri="{9D8B030D-6E8A-4147-A177-3AD203B41FA5}">
                      <a16:colId xmlns:a16="http://schemas.microsoft.com/office/drawing/2014/main" val="1103745066"/>
                    </a:ext>
                  </a:extLst>
                </a:gridCol>
                <a:gridCol w="1626198">
                  <a:extLst>
                    <a:ext uri="{9D8B030D-6E8A-4147-A177-3AD203B41FA5}">
                      <a16:colId xmlns:a16="http://schemas.microsoft.com/office/drawing/2014/main" val="696515917"/>
                    </a:ext>
                  </a:extLst>
                </a:gridCol>
                <a:gridCol w="1626198">
                  <a:extLst>
                    <a:ext uri="{9D8B030D-6E8A-4147-A177-3AD203B41FA5}">
                      <a16:colId xmlns:a16="http://schemas.microsoft.com/office/drawing/2014/main" val="634941975"/>
                    </a:ext>
                  </a:extLst>
                </a:gridCol>
                <a:gridCol w="1626198">
                  <a:extLst>
                    <a:ext uri="{9D8B030D-6E8A-4147-A177-3AD203B41FA5}">
                      <a16:colId xmlns:a16="http://schemas.microsoft.com/office/drawing/2014/main" val="3233130985"/>
                    </a:ext>
                  </a:extLst>
                </a:gridCol>
                <a:gridCol w="1626198">
                  <a:extLst>
                    <a:ext uri="{9D8B030D-6E8A-4147-A177-3AD203B41FA5}">
                      <a16:colId xmlns:a16="http://schemas.microsoft.com/office/drawing/2014/main" val="2106763970"/>
                    </a:ext>
                  </a:extLst>
                </a:gridCol>
              </a:tblGrid>
              <a:tr h="33746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814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894755-B685-097B-6444-810462147700}"/>
              </a:ext>
            </a:extLst>
          </p:cNvPr>
          <p:cNvSpPr txBox="1"/>
          <p:nvPr/>
        </p:nvSpPr>
        <p:spPr>
          <a:xfrm flipH="1">
            <a:off x="1996392" y="3439221"/>
            <a:ext cx="2823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 array: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2FBA7-3621-9119-8720-82740872C1A4}"/>
              </a:ext>
            </a:extLst>
          </p:cNvPr>
          <p:cNvSpPr txBox="1"/>
          <p:nvPr/>
        </p:nvSpPr>
        <p:spPr>
          <a:xfrm flipH="1">
            <a:off x="1951569" y="4545870"/>
            <a:ext cx="296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array (ascending):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E2D79-E0C7-84F1-31D3-01A7E94415FA}"/>
              </a:ext>
            </a:extLst>
          </p:cNvPr>
          <p:cNvSpPr txBox="1"/>
          <p:nvPr/>
        </p:nvSpPr>
        <p:spPr>
          <a:xfrm flipH="1">
            <a:off x="1942604" y="5576816"/>
            <a:ext cx="316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array (descending):</a:t>
            </a:r>
          </a:p>
        </p:txBody>
      </p:sp>
    </p:spTree>
    <p:extLst>
      <p:ext uri="{BB962C8B-B14F-4D97-AF65-F5344CB8AC3E}">
        <p14:creationId xmlns:p14="http://schemas.microsoft.com/office/powerpoint/2010/main" val="365866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618" y="1905000"/>
            <a:ext cx="8915400" cy="43288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sort..etc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5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430" y="579291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429" y="2009273"/>
            <a:ext cx="8911687" cy="382825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repeatedly selects the next- smallest element and swaps it into place.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 is the smallest thus ,will be placed at 0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and swapped.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68117" y="206865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87197"/>
              </p:ext>
            </p:extLst>
          </p:nvPr>
        </p:nvGraphicFramePr>
        <p:xfrm>
          <a:off x="3219515" y="3423001"/>
          <a:ext cx="5891840" cy="55209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{5C22544A-7EE6-4342-B048-85BDC9FD1C3A}</a:tableStyleId>
              </a:tblPr>
              <a:tblGrid>
                <a:gridCol w="73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209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    </a:t>
                      </a:r>
                      <a:r>
                        <a:rPr lang="en-IN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Elbow Connector 31"/>
          <p:cNvCxnSpPr/>
          <p:nvPr/>
        </p:nvCxnSpPr>
        <p:spPr>
          <a:xfrm>
            <a:off x="3711219" y="3142284"/>
            <a:ext cx="3571335" cy="280717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711219" y="3142284"/>
            <a:ext cx="0" cy="26867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>
            <a:off x="3711220" y="3995220"/>
            <a:ext cx="3571335" cy="481284"/>
          </a:xfrm>
          <a:prstGeom prst="bentConnector3">
            <a:avLst>
              <a:gd name="adj1" fmla="val 997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7282554" y="4026849"/>
            <a:ext cx="2" cy="4496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7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82" y="408994"/>
            <a:ext cx="7001435" cy="61044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A1786-69D4-1003-DAD7-7FACE0C99758}"/>
              </a:ext>
            </a:extLst>
          </p:cNvPr>
          <p:cNvSpPr txBox="1"/>
          <p:nvPr/>
        </p:nvSpPr>
        <p:spPr>
          <a:xfrm>
            <a:off x="1783977" y="1066801"/>
            <a:ext cx="346921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temp=0,i,j;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[5]={51,4,5,9,31};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for(j=i+1;j&lt;5;j++)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	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temp=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[j]=temp;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F70FC-AC92-B891-0F06-3530DAB7CBEB}"/>
              </a:ext>
            </a:extLst>
          </p:cNvPr>
          <p:cNvSpPr txBox="1"/>
          <p:nvPr/>
        </p:nvSpPr>
        <p:spPr>
          <a:xfrm>
            <a:off x="7652084" y="4494999"/>
            <a:ext cx="3262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4 5 9 31 51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CE205-6A95-3C19-58D7-CEE48E0C7372}"/>
              </a:ext>
            </a:extLst>
          </p:cNvPr>
          <p:cNvSpPr txBox="1"/>
          <p:nvPr/>
        </p:nvSpPr>
        <p:spPr>
          <a:xfrm>
            <a:off x="7382577" y="1410022"/>
            <a:ext cx="27817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592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7" y="810341"/>
            <a:ext cx="7870917" cy="6267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       			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index</a:t>
            </a:r>
            <a:br>
              <a:rPr lang="en-IN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36467"/>
              </p:ext>
            </p:extLst>
          </p:nvPr>
        </p:nvGraphicFramePr>
        <p:xfrm>
          <a:off x="2651754" y="2187463"/>
          <a:ext cx="5233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71"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94544"/>
              </p:ext>
            </p:extLst>
          </p:nvPr>
        </p:nvGraphicFramePr>
        <p:xfrm>
          <a:off x="2651754" y="2775178"/>
          <a:ext cx="5233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71"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50421"/>
              </p:ext>
            </p:extLst>
          </p:nvPr>
        </p:nvGraphicFramePr>
        <p:xfrm>
          <a:off x="2651754" y="4020813"/>
          <a:ext cx="5233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175"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57495"/>
              </p:ext>
            </p:extLst>
          </p:nvPr>
        </p:nvGraphicFramePr>
        <p:xfrm>
          <a:off x="2651754" y="4667652"/>
          <a:ext cx="5233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71"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04662"/>
              </p:ext>
            </p:extLst>
          </p:nvPr>
        </p:nvGraphicFramePr>
        <p:xfrm>
          <a:off x="2651754" y="5306726"/>
          <a:ext cx="5233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71"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82923"/>
              </p:ext>
            </p:extLst>
          </p:nvPr>
        </p:nvGraphicFramePr>
        <p:xfrm>
          <a:off x="2651754" y="3362894"/>
          <a:ext cx="5233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71"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581835" y="1540577"/>
            <a:ext cx="5078423" cy="18961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0                   1                          2                        3                            4                            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69079" y="1186895"/>
            <a:ext cx="1630393" cy="17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9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65" y="62411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SORT:</a:t>
            </a:r>
            <a:endParaRPr lang="en-IN" b="1" dirty="0">
              <a:solidFill>
                <a:srgbClr val="178D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75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simplest sorting algorithm that works by repeatedly swapping the adjacent elements if they are in wrong order.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5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7" y="445699"/>
            <a:ext cx="4634755" cy="68131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DBECB-4F01-A755-4935-5398D1DAEFEA}"/>
              </a:ext>
            </a:extLst>
          </p:cNvPr>
          <p:cNvSpPr txBox="1"/>
          <p:nvPr/>
        </p:nvSpPr>
        <p:spPr>
          <a:xfrm>
            <a:off x="2554943" y="956686"/>
            <a:ext cx="354105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temp=0,i,j,e;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[5]={5,3,8,4,6};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for(e=(5-1);e&gt;0;e--)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e;i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j=i+1;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temp=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[j]=temp;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F4C16-19B4-3D7C-322B-543A376198E8}"/>
              </a:ext>
            </a:extLst>
          </p:cNvPr>
          <p:cNvSpPr txBox="1"/>
          <p:nvPr/>
        </p:nvSpPr>
        <p:spPr>
          <a:xfrm>
            <a:off x="7652084" y="4494999"/>
            <a:ext cx="3262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3 4 5 6 8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581FC-A404-84DB-A2EA-DB778DD3A6F8}"/>
              </a:ext>
            </a:extLst>
          </p:cNvPr>
          <p:cNvSpPr txBox="1"/>
          <p:nvPr/>
        </p:nvSpPr>
        <p:spPr>
          <a:xfrm>
            <a:off x="8576109" y="17132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2BA66-94A9-FC4E-E581-498BC815A615}"/>
              </a:ext>
            </a:extLst>
          </p:cNvPr>
          <p:cNvSpPr txBox="1"/>
          <p:nvPr/>
        </p:nvSpPr>
        <p:spPr>
          <a:xfrm flipH="1">
            <a:off x="7652083" y="1780673"/>
            <a:ext cx="3303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2916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1165</TotalTime>
  <Words>841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SORTING</vt:lpstr>
      <vt:lpstr>CONTENTS: </vt:lpstr>
      <vt:lpstr> WHAT IS SORTING….?</vt:lpstr>
      <vt:lpstr>TYPES: </vt:lpstr>
      <vt:lpstr>SELECTION SORT: </vt:lpstr>
      <vt:lpstr>EXAMPLE PROGRAM:</vt:lpstr>
      <vt:lpstr>Ex:           array index  </vt:lpstr>
      <vt:lpstr>BUBBLE SORT:</vt:lpstr>
      <vt:lpstr>EXAMPLE PROGRAM:</vt:lpstr>
      <vt:lpstr>EX:     array index </vt:lpstr>
      <vt:lpstr>Differences between selection sort and bubble sort:</vt:lpstr>
      <vt:lpstr>ADVANTAGES AND DISADVANTAGES</vt:lpstr>
      <vt:lpstr>SELECTION SORT:</vt:lpstr>
      <vt:lpstr>BUBBLE SORT:</vt:lpstr>
      <vt:lpstr>REFERENCES: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Sandhya Muddhaluru</dc:creator>
  <cp:lastModifiedBy>vineela puppala</cp:lastModifiedBy>
  <cp:revision>62</cp:revision>
  <dcterms:created xsi:type="dcterms:W3CDTF">2022-12-25T08:03:31Z</dcterms:created>
  <dcterms:modified xsi:type="dcterms:W3CDTF">2023-01-02T12:07:49Z</dcterms:modified>
</cp:coreProperties>
</file>