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3" r:id="rId5"/>
    <p:sldId id="267" r:id="rId6"/>
    <p:sldId id="269" r:id="rId7"/>
    <p:sldId id="262" r:id="rId8"/>
    <p:sldId id="271" r:id="rId9"/>
    <p:sldId id="270" r:id="rId10"/>
    <p:sldId id="272" r:id="rId11"/>
    <p:sldId id="274" r:id="rId12"/>
    <p:sldId id="275" r:id="rId13"/>
    <p:sldId id="279" r:id="rId14"/>
    <p:sldId id="276" r:id="rId15"/>
    <p:sldId id="278"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5" d="100"/>
          <a:sy n="85" d="100"/>
        </p:scale>
        <p:origin x="42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DE12DE-C7CC-4A1C-A9D6-6904A86AAE9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67FD1-1E84-40DF-B925-2EBA6D49B9B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05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E12DE-C7CC-4A1C-A9D6-6904A86AAE9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67FD1-1E84-40DF-B925-2EBA6D49B9BD}" type="slidenum">
              <a:rPr lang="en-IN" smtClean="0"/>
              <a:t>‹#›</a:t>
            </a:fld>
            <a:endParaRPr lang="en-IN"/>
          </a:p>
        </p:txBody>
      </p:sp>
    </p:spTree>
    <p:extLst>
      <p:ext uri="{BB962C8B-B14F-4D97-AF65-F5344CB8AC3E}">
        <p14:creationId xmlns:p14="http://schemas.microsoft.com/office/powerpoint/2010/main" val="128510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E12DE-C7CC-4A1C-A9D6-6904A86AAE9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67FD1-1E84-40DF-B925-2EBA6D49B9BD}" type="slidenum">
              <a:rPr lang="en-IN" smtClean="0"/>
              <a:t>‹#›</a:t>
            </a:fld>
            <a:endParaRPr lang="en-IN"/>
          </a:p>
        </p:txBody>
      </p:sp>
    </p:spTree>
    <p:extLst>
      <p:ext uri="{BB962C8B-B14F-4D97-AF65-F5344CB8AC3E}">
        <p14:creationId xmlns:p14="http://schemas.microsoft.com/office/powerpoint/2010/main" val="368374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E12DE-C7CC-4A1C-A9D6-6904A86AAE9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67FD1-1E84-40DF-B925-2EBA6D49B9BD}" type="slidenum">
              <a:rPr lang="en-IN" smtClean="0"/>
              <a:t>‹#›</a:t>
            </a:fld>
            <a:endParaRPr lang="en-IN"/>
          </a:p>
        </p:txBody>
      </p:sp>
    </p:spTree>
    <p:extLst>
      <p:ext uri="{BB962C8B-B14F-4D97-AF65-F5344CB8AC3E}">
        <p14:creationId xmlns:p14="http://schemas.microsoft.com/office/powerpoint/2010/main" val="120198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DE12DE-C7CC-4A1C-A9D6-6904A86AAE9D}"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67FD1-1E84-40DF-B925-2EBA6D49B9B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4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DE12DE-C7CC-4A1C-A9D6-6904A86AAE9D}"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367FD1-1E84-40DF-B925-2EBA6D49B9BD}" type="slidenum">
              <a:rPr lang="en-IN" smtClean="0"/>
              <a:t>‹#›</a:t>
            </a:fld>
            <a:endParaRPr lang="en-IN"/>
          </a:p>
        </p:txBody>
      </p:sp>
    </p:spTree>
    <p:extLst>
      <p:ext uri="{BB962C8B-B14F-4D97-AF65-F5344CB8AC3E}">
        <p14:creationId xmlns:p14="http://schemas.microsoft.com/office/powerpoint/2010/main" val="378756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DE12DE-C7CC-4A1C-A9D6-6904A86AAE9D}" type="datetimeFigureOut">
              <a:rPr lang="en-IN" smtClean="0"/>
              <a:t>07-01-2023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367FD1-1E84-40DF-B925-2EBA6D49B9BD}" type="slidenum">
              <a:rPr lang="en-IN" smtClean="0"/>
              <a:t>‹#›</a:t>
            </a:fld>
            <a:endParaRPr lang="en-IN"/>
          </a:p>
        </p:txBody>
      </p:sp>
    </p:spTree>
    <p:extLst>
      <p:ext uri="{BB962C8B-B14F-4D97-AF65-F5344CB8AC3E}">
        <p14:creationId xmlns:p14="http://schemas.microsoft.com/office/powerpoint/2010/main" val="97647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E12DE-C7CC-4A1C-A9D6-6904A86AAE9D}"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367FD1-1E84-40DF-B925-2EBA6D49B9BD}" type="slidenum">
              <a:rPr lang="en-IN" smtClean="0"/>
              <a:t>‹#›</a:t>
            </a:fld>
            <a:endParaRPr lang="en-IN"/>
          </a:p>
        </p:txBody>
      </p:sp>
    </p:spTree>
    <p:extLst>
      <p:ext uri="{BB962C8B-B14F-4D97-AF65-F5344CB8AC3E}">
        <p14:creationId xmlns:p14="http://schemas.microsoft.com/office/powerpoint/2010/main" val="181055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DE12DE-C7CC-4A1C-A9D6-6904A86AAE9D}" type="datetimeFigureOut">
              <a:rPr lang="en-IN" smtClean="0"/>
              <a:t>07-01-2023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0367FD1-1E84-40DF-B925-2EBA6D49B9BD}" type="slidenum">
              <a:rPr lang="en-IN" smtClean="0"/>
              <a:t>‹#›</a:t>
            </a:fld>
            <a:endParaRPr lang="en-IN"/>
          </a:p>
        </p:txBody>
      </p:sp>
    </p:spTree>
    <p:extLst>
      <p:ext uri="{BB962C8B-B14F-4D97-AF65-F5344CB8AC3E}">
        <p14:creationId xmlns:p14="http://schemas.microsoft.com/office/powerpoint/2010/main" val="6863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DE12DE-C7CC-4A1C-A9D6-6904A86AAE9D}" type="datetimeFigureOut">
              <a:rPr lang="en-IN" smtClean="0"/>
              <a:t>07-01-2023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367FD1-1E84-40DF-B925-2EBA6D49B9BD}" type="slidenum">
              <a:rPr lang="en-IN" smtClean="0"/>
              <a:t>‹#›</a:t>
            </a:fld>
            <a:endParaRPr lang="en-IN"/>
          </a:p>
        </p:txBody>
      </p:sp>
    </p:spTree>
    <p:extLst>
      <p:ext uri="{BB962C8B-B14F-4D97-AF65-F5344CB8AC3E}">
        <p14:creationId xmlns:p14="http://schemas.microsoft.com/office/powerpoint/2010/main" val="124197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DE12DE-C7CC-4A1C-A9D6-6904A86AAE9D}"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367FD1-1E84-40DF-B925-2EBA6D49B9BD}" type="slidenum">
              <a:rPr lang="en-IN" smtClean="0"/>
              <a:t>‹#›</a:t>
            </a:fld>
            <a:endParaRPr lang="en-IN"/>
          </a:p>
        </p:txBody>
      </p:sp>
    </p:spTree>
    <p:extLst>
      <p:ext uri="{BB962C8B-B14F-4D97-AF65-F5344CB8AC3E}">
        <p14:creationId xmlns:p14="http://schemas.microsoft.com/office/powerpoint/2010/main" val="115714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DE12DE-C7CC-4A1C-A9D6-6904A86AAE9D}" type="datetimeFigureOut">
              <a:rPr lang="en-IN" smtClean="0"/>
              <a:t>07-01-2023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367FD1-1E84-40DF-B925-2EBA6D49B9B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6883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practice.geeksforgeeks.org/explore?page=1&amp;sortBy=submissions&amp;utm_source=gfg&amp;utm_medium=article&amp;utm_campaign=bottom_sticky_on_articl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B18F-15F7-4D9E-8208-772CD938016E}"/>
              </a:ext>
            </a:extLst>
          </p:cNvPr>
          <p:cNvSpPr>
            <a:spLocks noGrp="1"/>
          </p:cNvSpPr>
          <p:nvPr>
            <p:ph type="ctrTitle"/>
          </p:nvPr>
        </p:nvSpPr>
        <p:spPr/>
        <p:txBody>
          <a:bodyPr anchor="t"/>
          <a:lstStyle/>
          <a:p>
            <a:pPr algn="ctr"/>
            <a:r>
              <a:rPr lang="en-US" b="1" dirty="0"/>
              <a:t>Stack And Queue By using Arrays</a:t>
            </a:r>
            <a:endParaRPr lang="en-IN" b="1" dirty="0"/>
          </a:p>
        </p:txBody>
      </p:sp>
      <p:sp>
        <p:nvSpPr>
          <p:cNvPr id="3" name="Subtitle 2">
            <a:extLst>
              <a:ext uri="{FF2B5EF4-FFF2-40B4-BE49-F238E27FC236}">
                <a16:creationId xmlns:a16="http://schemas.microsoft.com/office/drawing/2014/main" id="{2537C906-E2F9-494E-8122-B6692FDAF57B}"/>
              </a:ext>
            </a:extLst>
          </p:cNvPr>
          <p:cNvSpPr>
            <a:spLocks noGrp="1"/>
          </p:cNvSpPr>
          <p:nvPr>
            <p:ph type="subTitle" idx="1"/>
          </p:nvPr>
        </p:nvSpPr>
        <p:spPr/>
        <p:txBody>
          <a:bodyPr/>
          <a:lstStyle/>
          <a:p>
            <a:pPr algn="r"/>
            <a:r>
              <a:rPr lang="en-US" dirty="0"/>
              <a:t>Presented by </a:t>
            </a:r>
          </a:p>
          <a:p>
            <a:pPr algn="r"/>
            <a:r>
              <a:rPr lang="en-US" sz="1800" dirty="0"/>
              <a:t>Pavan kumar</a:t>
            </a:r>
            <a:endParaRPr lang="en-IN" sz="1800" dirty="0"/>
          </a:p>
        </p:txBody>
      </p:sp>
    </p:spTree>
    <p:extLst>
      <p:ext uri="{BB962C8B-B14F-4D97-AF65-F5344CB8AC3E}">
        <p14:creationId xmlns:p14="http://schemas.microsoft.com/office/powerpoint/2010/main" val="63636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584F6-196F-4489-BC65-3F7AA1E6F492}"/>
              </a:ext>
            </a:extLst>
          </p:cNvPr>
          <p:cNvSpPr>
            <a:spLocks noGrp="1"/>
          </p:cNvSpPr>
          <p:nvPr>
            <p:ph sz="half" idx="1"/>
          </p:nvPr>
        </p:nvSpPr>
        <p:spPr>
          <a:xfrm>
            <a:off x="303356" y="1727072"/>
            <a:ext cx="6640858" cy="3944470"/>
          </a:xfrm>
        </p:spPr>
        <p:txBody>
          <a:bodyPr>
            <a:noAutofit/>
          </a:bodyPr>
          <a:lstStyle/>
          <a:p>
            <a:pPr marL="0" indent="0">
              <a:spcBef>
                <a:spcPts val="0"/>
              </a:spcBef>
              <a:spcAft>
                <a:spcPts val="0"/>
              </a:spcAft>
              <a:buNone/>
            </a:pPr>
            <a:r>
              <a:rPr lang="en-US" sz="1400" dirty="0"/>
              <a:t>V</a:t>
            </a:r>
            <a:r>
              <a:rPr lang="en-IN" sz="1400" dirty="0" err="1"/>
              <a:t>oid</a:t>
            </a:r>
            <a:r>
              <a:rPr lang="en-IN" sz="1400" dirty="0"/>
              <a:t> display(int *</a:t>
            </a:r>
            <a:r>
              <a:rPr lang="en-IN" sz="1400" dirty="0" err="1"/>
              <a:t>ptr</a:t>
            </a:r>
            <a:r>
              <a:rPr lang="en-IN" sz="1400" dirty="0"/>
              <a:t>)</a:t>
            </a:r>
          </a:p>
          <a:p>
            <a:pPr marL="0" indent="0">
              <a:spcBef>
                <a:spcPts val="0"/>
              </a:spcBef>
              <a:spcAft>
                <a:spcPts val="0"/>
              </a:spcAft>
              <a:buNone/>
            </a:pPr>
            <a:r>
              <a:rPr lang="en-US" sz="1400" dirty="0"/>
              <a:t>{</a:t>
            </a:r>
            <a:endParaRPr lang="en-IN" sz="1400" dirty="0"/>
          </a:p>
          <a:p>
            <a:pPr marL="0" indent="0">
              <a:spcBef>
                <a:spcPts val="0"/>
              </a:spcBef>
              <a:spcAft>
                <a:spcPts val="0"/>
              </a:spcAft>
              <a:buNone/>
            </a:pPr>
            <a:r>
              <a:rPr lang="en-US" sz="1400" dirty="0"/>
              <a:t>	</a:t>
            </a:r>
            <a:r>
              <a:rPr lang="en-US" sz="1400" dirty="0" err="1"/>
              <a:t>i</a:t>
            </a:r>
            <a:r>
              <a:rPr lang="en-IN" sz="1400" dirty="0" err="1"/>
              <a:t>nt</a:t>
            </a:r>
            <a:r>
              <a:rPr lang="en-IN" sz="1400" dirty="0"/>
              <a:t> I;</a:t>
            </a:r>
          </a:p>
          <a:p>
            <a:pPr marL="0" indent="0">
              <a:spcBef>
                <a:spcPts val="0"/>
              </a:spcBef>
              <a:spcAft>
                <a:spcPts val="0"/>
              </a:spcAft>
              <a:buNone/>
            </a:pPr>
            <a:r>
              <a:rPr lang="en-US" sz="1400" dirty="0"/>
              <a:t>		I</a:t>
            </a:r>
            <a:r>
              <a:rPr lang="en-IN" sz="1400" dirty="0"/>
              <a:t>f(f==-1)//queue is empty</a:t>
            </a:r>
          </a:p>
          <a:p>
            <a:pPr marL="0" indent="0">
              <a:spcBef>
                <a:spcPts val="0"/>
              </a:spcBef>
              <a:spcAft>
                <a:spcPts val="0"/>
              </a:spcAft>
              <a:buNone/>
            </a:pPr>
            <a:r>
              <a:rPr lang="en-US" sz="1400" dirty="0"/>
              <a:t>		  {</a:t>
            </a:r>
            <a:endParaRPr lang="en-IN" sz="1400" dirty="0"/>
          </a:p>
          <a:p>
            <a:pPr marL="0" indent="0">
              <a:spcBef>
                <a:spcPts val="0"/>
              </a:spcBef>
              <a:spcAft>
                <a:spcPts val="0"/>
              </a:spcAft>
              <a:buNone/>
            </a:pPr>
            <a:r>
              <a:rPr lang="en-US" sz="1400" dirty="0"/>
              <a:t>			p</a:t>
            </a:r>
            <a:r>
              <a:rPr lang="en-IN" sz="1400" dirty="0" err="1"/>
              <a:t>rintf</a:t>
            </a:r>
            <a:r>
              <a:rPr lang="en-IN" sz="1400" dirty="0"/>
              <a:t>(“queue is empty”);</a:t>
            </a:r>
          </a:p>
          <a:p>
            <a:pPr marL="0" indent="0">
              <a:spcBef>
                <a:spcPts val="0"/>
              </a:spcBef>
              <a:spcAft>
                <a:spcPts val="0"/>
              </a:spcAft>
              <a:buNone/>
            </a:pPr>
            <a:r>
              <a:rPr lang="en-US" sz="1400" dirty="0"/>
              <a:t>				r</a:t>
            </a:r>
            <a:r>
              <a:rPr lang="en-IN" sz="1400" dirty="0" err="1"/>
              <a:t>eturn</a:t>
            </a:r>
            <a:r>
              <a:rPr lang="en-IN" sz="1400" dirty="0"/>
              <a:t>;</a:t>
            </a:r>
          </a:p>
          <a:p>
            <a:pPr marL="0" indent="0">
              <a:spcBef>
                <a:spcPts val="0"/>
              </a:spcBef>
              <a:spcAft>
                <a:spcPts val="0"/>
              </a:spcAft>
              <a:buNone/>
            </a:pPr>
            <a:r>
              <a:rPr lang="en-IN" sz="1400" dirty="0"/>
              <a:t>		   </a:t>
            </a:r>
            <a:r>
              <a:rPr lang="en-US" sz="1400" dirty="0"/>
              <a:t>}</a:t>
            </a:r>
            <a:endParaRPr lang="en-IN" sz="1400" dirty="0"/>
          </a:p>
          <a:p>
            <a:pPr marL="0" indent="0">
              <a:spcBef>
                <a:spcPts val="0"/>
              </a:spcBef>
              <a:spcAft>
                <a:spcPts val="0"/>
              </a:spcAft>
              <a:buNone/>
            </a:pPr>
            <a:r>
              <a:rPr lang="en-US" sz="1400" dirty="0"/>
              <a:t>		I</a:t>
            </a:r>
            <a:r>
              <a:rPr lang="en-IN" sz="1400" dirty="0"/>
              <a:t>f(f&lt;=r)//to print f to r index elements</a:t>
            </a:r>
          </a:p>
          <a:p>
            <a:pPr marL="0" indent="0">
              <a:spcBef>
                <a:spcPts val="0"/>
              </a:spcBef>
              <a:spcAft>
                <a:spcPts val="0"/>
              </a:spcAft>
              <a:buNone/>
            </a:pPr>
            <a:r>
              <a:rPr lang="en-US" sz="1400" dirty="0"/>
              <a:t>		   {</a:t>
            </a:r>
            <a:endParaRPr lang="en-IN" sz="1400" dirty="0"/>
          </a:p>
          <a:p>
            <a:pPr marL="0" indent="0">
              <a:spcBef>
                <a:spcPts val="0"/>
              </a:spcBef>
              <a:spcAft>
                <a:spcPts val="0"/>
              </a:spcAft>
              <a:buNone/>
            </a:pPr>
            <a:r>
              <a:rPr lang="en-US" sz="1400" dirty="0"/>
              <a:t>			f</a:t>
            </a:r>
            <a:r>
              <a:rPr lang="en-IN" sz="1400" dirty="0"/>
              <a:t>or(</a:t>
            </a:r>
            <a:r>
              <a:rPr lang="en-IN" sz="1400" dirty="0" err="1"/>
              <a:t>i</a:t>
            </a:r>
            <a:r>
              <a:rPr lang="en-IN" sz="1400" dirty="0"/>
              <a:t>=</a:t>
            </a:r>
            <a:r>
              <a:rPr lang="en-IN" sz="1400" dirty="0" err="1"/>
              <a:t>f;i</a:t>
            </a:r>
            <a:r>
              <a:rPr lang="en-IN" sz="1400" dirty="0"/>
              <a:t>&lt;=</a:t>
            </a:r>
            <a:r>
              <a:rPr lang="en-IN" sz="1400" dirty="0" err="1"/>
              <a:t>r;i</a:t>
            </a:r>
            <a:r>
              <a:rPr lang="en-IN" sz="1400" dirty="0"/>
              <a:t>++)</a:t>
            </a:r>
          </a:p>
          <a:p>
            <a:pPr marL="0" indent="0">
              <a:spcBef>
                <a:spcPts val="0"/>
              </a:spcBef>
              <a:spcAft>
                <a:spcPts val="0"/>
              </a:spcAft>
              <a:buNone/>
            </a:pPr>
            <a:r>
              <a:rPr lang="en-US" sz="1400" dirty="0"/>
              <a:t>			p</a:t>
            </a:r>
            <a:r>
              <a:rPr lang="en-IN" sz="1400" dirty="0" err="1"/>
              <a:t>rintf</a:t>
            </a:r>
            <a:r>
              <a:rPr lang="en-IN" sz="1400" dirty="0"/>
              <a:t>(“%d\n”,</a:t>
            </a:r>
            <a:r>
              <a:rPr lang="en-IN" sz="1400" dirty="0" err="1"/>
              <a:t>ptr</a:t>
            </a:r>
            <a:r>
              <a:rPr lang="en-IN" sz="1400" dirty="0"/>
              <a:t>[</a:t>
            </a:r>
            <a:r>
              <a:rPr lang="en-IN" sz="1400" dirty="0" err="1"/>
              <a:t>i</a:t>
            </a:r>
            <a:r>
              <a:rPr lang="en-IN" sz="1400" dirty="0"/>
              <a:t>]);</a:t>
            </a:r>
          </a:p>
          <a:p>
            <a:pPr marL="0" indent="0">
              <a:spcBef>
                <a:spcPts val="0"/>
              </a:spcBef>
              <a:spcAft>
                <a:spcPts val="0"/>
              </a:spcAft>
              <a:buNone/>
            </a:pPr>
            <a:r>
              <a:rPr lang="en-US" sz="1400" dirty="0"/>
              <a:t>		    }</a:t>
            </a:r>
          </a:p>
          <a:p>
            <a:pPr marL="0" indent="0">
              <a:spcBef>
                <a:spcPts val="0"/>
              </a:spcBef>
              <a:spcAft>
                <a:spcPts val="0"/>
              </a:spcAft>
              <a:buNone/>
            </a:pPr>
            <a:r>
              <a:rPr lang="en-US" sz="1400" dirty="0"/>
              <a:t>		else if(r&lt;f)//to print f to last index elements and print 0 to r index </a:t>
            </a:r>
          </a:p>
          <a:p>
            <a:pPr marL="0" indent="0">
              <a:spcBef>
                <a:spcPts val="0"/>
              </a:spcBef>
              <a:spcAft>
                <a:spcPts val="0"/>
              </a:spcAft>
              <a:buNone/>
            </a:pPr>
            <a:r>
              <a:rPr lang="en-US" sz="1400" dirty="0"/>
              <a:t>		    {</a:t>
            </a:r>
          </a:p>
          <a:p>
            <a:pPr marL="0" indent="0">
              <a:spcBef>
                <a:spcPts val="0"/>
              </a:spcBef>
              <a:spcAft>
                <a:spcPts val="0"/>
              </a:spcAft>
              <a:buNone/>
            </a:pPr>
            <a:r>
              <a:rPr lang="en-US" sz="1400" dirty="0"/>
              <a:t>			for(</a:t>
            </a:r>
            <a:r>
              <a:rPr lang="en-US" sz="1400" dirty="0" err="1"/>
              <a:t>i</a:t>
            </a:r>
            <a:r>
              <a:rPr lang="en-US" sz="1400" dirty="0"/>
              <a:t>=</a:t>
            </a:r>
            <a:r>
              <a:rPr lang="en-US" sz="1400" dirty="0" err="1"/>
              <a:t>f;i</a:t>
            </a:r>
            <a:r>
              <a:rPr lang="en-US" sz="1400" dirty="0"/>
              <a:t>&lt;=SIZE-1;i++)</a:t>
            </a:r>
          </a:p>
          <a:p>
            <a:pPr marL="0" indent="0">
              <a:spcBef>
                <a:spcPts val="0"/>
              </a:spcBef>
              <a:spcAft>
                <a:spcPts val="0"/>
              </a:spcAft>
              <a:buNone/>
            </a:pPr>
            <a:r>
              <a:rPr lang="en-US" sz="1400" dirty="0"/>
              <a:t>			</a:t>
            </a:r>
            <a:r>
              <a:rPr lang="en-US" sz="1400" dirty="0" err="1"/>
              <a:t>Printf</a:t>
            </a:r>
            <a:r>
              <a:rPr lang="en-US" sz="1400" dirty="0"/>
              <a:t>(“%d\n”,</a:t>
            </a:r>
            <a:r>
              <a:rPr lang="en-US" sz="1400" dirty="0" err="1"/>
              <a:t>ptr</a:t>
            </a:r>
            <a:r>
              <a:rPr lang="en-US" sz="1400" dirty="0"/>
              <a:t>[</a:t>
            </a:r>
            <a:r>
              <a:rPr lang="en-US" sz="1400" dirty="0" err="1"/>
              <a:t>i</a:t>
            </a:r>
            <a:r>
              <a:rPr lang="en-US" sz="1400" dirty="0"/>
              <a:t>]);</a:t>
            </a:r>
          </a:p>
          <a:p>
            <a:pPr marL="0" indent="0">
              <a:spcBef>
                <a:spcPts val="0"/>
              </a:spcBef>
              <a:spcAft>
                <a:spcPts val="0"/>
              </a:spcAft>
              <a:buNone/>
            </a:pPr>
            <a:r>
              <a:rPr lang="en-US" sz="1400" dirty="0"/>
              <a:t>			for(</a:t>
            </a:r>
            <a:r>
              <a:rPr lang="en-US" sz="1400" dirty="0" err="1"/>
              <a:t>i</a:t>
            </a:r>
            <a:r>
              <a:rPr lang="en-US" sz="1400" dirty="0"/>
              <a:t>=0;i&lt;=</a:t>
            </a:r>
            <a:r>
              <a:rPr lang="en-US" sz="1400" dirty="0" err="1"/>
              <a:t>r;i</a:t>
            </a:r>
            <a:r>
              <a:rPr lang="en-US" sz="1400" dirty="0"/>
              <a:t>++)</a:t>
            </a:r>
          </a:p>
          <a:p>
            <a:pPr marL="0" indent="0">
              <a:spcBef>
                <a:spcPts val="0"/>
              </a:spcBef>
              <a:spcAft>
                <a:spcPts val="0"/>
              </a:spcAft>
              <a:buNone/>
            </a:pPr>
            <a:r>
              <a:rPr lang="en-US" sz="1400" dirty="0"/>
              <a:t>			</a:t>
            </a:r>
            <a:r>
              <a:rPr lang="en-US" sz="1400" dirty="0" err="1"/>
              <a:t>Printf</a:t>
            </a:r>
            <a:r>
              <a:rPr lang="en-US" sz="1400" dirty="0"/>
              <a:t>(“%d\n”,</a:t>
            </a:r>
            <a:r>
              <a:rPr lang="en-US" sz="1400" dirty="0" err="1"/>
              <a:t>ptr</a:t>
            </a:r>
            <a:r>
              <a:rPr lang="en-US" sz="1400" dirty="0"/>
              <a:t>[</a:t>
            </a:r>
            <a:r>
              <a:rPr lang="en-US" sz="1400" dirty="0" err="1"/>
              <a:t>i</a:t>
            </a:r>
            <a:r>
              <a:rPr lang="en-US" sz="1400" dirty="0"/>
              <a:t>]);</a:t>
            </a:r>
          </a:p>
          <a:p>
            <a:pPr marL="0" indent="0">
              <a:spcBef>
                <a:spcPts val="0"/>
              </a:spcBef>
              <a:spcAft>
                <a:spcPts val="0"/>
              </a:spcAft>
              <a:buNone/>
            </a:pPr>
            <a:r>
              <a:rPr lang="en-US" sz="1400" dirty="0"/>
              <a:t>		     }</a:t>
            </a:r>
          </a:p>
          <a:p>
            <a:pPr marL="0" indent="0">
              <a:spcBef>
                <a:spcPts val="0"/>
              </a:spcBef>
              <a:spcAft>
                <a:spcPts val="0"/>
              </a:spcAft>
              <a:buNone/>
            </a:pPr>
            <a:r>
              <a:rPr lang="en-US" sz="1400" dirty="0"/>
              <a:t>}</a:t>
            </a:r>
            <a:endParaRPr lang="en-IN" sz="1400" dirty="0"/>
          </a:p>
          <a:p>
            <a:pPr marL="0" indent="0">
              <a:spcBef>
                <a:spcPts val="0"/>
              </a:spcBef>
              <a:spcAft>
                <a:spcPts val="0"/>
              </a:spcAft>
              <a:buNone/>
            </a:pPr>
            <a:endParaRPr lang="en-US" sz="1400" dirty="0"/>
          </a:p>
        </p:txBody>
      </p:sp>
      <p:graphicFrame>
        <p:nvGraphicFramePr>
          <p:cNvPr id="5" name="Table 4">
            <a:extLst>
              <a:ext uri="{FF2B5EF4-FFF2-40B4-BE49-F238E27FC236}">
                <a16:creationId xmlns:a16="http://schemas.microsoft.com/office/drawing/2014/main" id="{A08254A8-016D-48DC-B30E-8F3B1AAE8C9A}"/>
              </a:ext>
            </a:extLst>
          </p:cNvPr>
          <p:cNvGraphicFramePr>
            <a:graphicFrameLocks noGrp="1"/>
          </p:cNvGraphicFramePr>
          <p:nvPr>
            <p:extLst>
              <p:ext uri="{D42A27DB-BD31-4B8C-83A1-F6EECF244321}">
                <p14:modId xmlns:p14="http://schemas.microsoft.com/office/powerpoint/2010/main" val="3141329057"/>
              </p:ext>
            </p:extLst>
          </p:nvPr>
        </p:nvGraphicFramePr>
        <p:xfrm>
          <a:off x="502620" y="5774860"/>
          <a:ext cx="5094848" cy="546847"/>
        </p:xfrm>
        <a:graphic>
          <a:graphicData uri="http://schemas.openxmlformats.org/drawingml/2006/table">
            <a:tbl>
              <a:tblPr firstRow="1" bandRow="1">
                <a:tableStyleId>{8799B23B-EC83-4686-B30A-512413B5E67A}</a:tableStyleId>
              </a:tblPr>
              <a:tblGrid>
                <a:gridCol w="1044876">
                  <a:extLst>
                    <a:ext uri="{9D8B030D-6E8A-4147-A177-3AD203B41FA5}">
                      <a16:colId xmlns:a16="http://schemas.microsoft.com/office/drawing/2014/main" val="3381477412"/>
                    </a:ext>
                  </a:extLst>
                </a:gridCol>
                <a:gridCol w="1044876">
                  <a:extLst>
                    <a:ext uri="{9D8B030D-6E8A-4147-A177-3AD203B41FA5}">
                      <a16:colId xmlns:a16="http://schemas.microsoft.com/office/drawing/2014/main" val="2555323155"/>
                    </a:ext>
                  </a:extLst>
                </a:gridCol>
                <a:gridCol w="1044876">
                  <a:extLst>
                    <a:ext uri="{9D8B030D-6E8A-4147-A177-3AD203B41FA5}">
                      <a16:colId xmlns:a16="http://schemas.microsoft.com/office/drawing/2014/main" val="526319176"/>
                    </a:ext>
                  </a:extLst>
                </a:gridCol>
                <a:gridCol w="1044876">
                  <a:extLst>
                    <a:ext uri="{9D8B030D-6E8A-4147-A177-3AD203B41FA5}">
                      <a16:colId xmlns:a16="http://schemas.microsoft.com/office/drawing/2014/main" val="3268559611"/>
                    </a:ext>
                  </a:extLst>
                </a:gridCol>
                <a:gridCol w="915344">
                  <a:extLst>
                    <a:ext uri="{9D8B030D-6E8A-4147-A177-3AD203B41FA5}">
                      <a16:colId xmlns:a16="http://schemas.microsoft.com/office/drawing/2014/main" val="3899028332"/>
                    </a:ext>
                  </a:extLst>
                </a:gridCol>
              </a:tblGrid>
              <a:tr h="546847">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30</a:t>
                      </a:r>
                      <a:endParaRPr lang="en-IN" dirty="0"/>
                    </a:p>
                  </a:txBody>
                  <a:tcPr/>
                </a:tc>
                <a:tc>
                  <a:txBody>
                    <a:bodyPr/>
                    <a:lstStyle/>
                    <a:p>
                      <a:r>
                        <a:rPr lang="en-US" dirty="0"/>
                        <a:t>40</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134430047"/>
                  </a:ext>
                </a:extLst>
              </a:tr>
            </a:tbl>
          </a:graphicData>
        </a:graphic>
      </p:graphicFrame>
      <p:sp>
        <p:nvSpPr>
          <p:cNvPr id="7" name="Content Placeholder 2">
            <a:extLst>
              <a:ext uri="{FF2B5EF4-FFF2-40B4-BE49-F238E27FC236}">
                <a16:creationId xmlns:a16="http://schemas.microsoft.com/office/drawing/2014/main" id="{0A8629F3-EBDA-4666-92FA-2E8602F3ED39}"/>
              </a:ext>
            </a:extLst>
          </p:cNvPr>
          <p:cNvSpPr txBox="1">
            <a:spLocks/>
          </p:cNvSpPr>
          <p:nvPr/>
        </p:nvSpPr>
        <p:spPr>
          <a:xfrm>
            <a:off x="6096000" y="1748116"/>
            <a:ext cx="6096000" cy="43568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US" sz="1400" dirty="0"/>
              <a:t>V</a:t>
            </a:r>
            <a:r>
              <a:rPr lang="en-IN" sz="1400" dirty="0" err="1"/>
              <a:t>oid</a:t>
            </a:r>
            <a:r>
              <a:rPr lang="en-IN" sz="1400" dirty="0"/>
              <a:t> search(int *</a:t>
            </a:r>
            <a:r>
              <a:rPr lang="en-IN" sz="1400" dirty="0" err="1"/>
              <a:t>ptr</a:t>
            </a:r>
            <a:r>
              <a:rPr lang="en-IN" sz="1400" dirty="0"/>
              <a:t>, int </a:t>
            </a:r>
            <a:r>
              <a:rPr lang="en-IN" sz="1400" dirty="0" err="1"/>
              <a:t>num</a:t>
            </a:r>
            <a:r>
              <a:rPr lang="en-IN" sz="1400" dirty="0"/>
              <a:t>)</a:t>
            </a:r>
          </a:p>
          <a:p>
            <a:pPr marL="0" indent="0">
              <a:spcBef>
                <a:spcPts val="0"/>
              </a:spcBef>
              <a:spcAft>
                <a:spcPts val="0"/>
              </a:spcAft>
              <a:buFont typeface="Calibri" panose="020F0502020204030204" pitchFamily="34" charset="0"/>
              <a:buNone/>
            </a:pPr>
            <a:r>
              <a:rPr lang="en-US" sz="1400" dirty="0"/>
              <a:t>{</a:t>
            </a:r>
            <a:r>
              <a:rPr lang="en-IN" sz="1400" dirty="0"/>
              <a:t>                   </a:t>
            </a:r>
            <a:r>
              <a:rPr lang="en-US" sz="1400" dirty="0" err="1"/>
              <a:t>i</a:t>
            </a:r>
            <a:r>
              <a:rPr lang="en-IN" sz="1400" dirty="0" err="1"/>
              <a:t>nt</a:t>
            </a:r>
            <a:r>
              <a:rPr lang="en-IN" sz="1400" dirty="0"/>
              <a:t> </a:t>
            </a:r>
            <a:r>
              <a:rPr lang="en-IN" sz="1400" dirty="0" err="1"/>
              <a:t>I,i</a:t>
            </a:r>
            <a:r>
              <a:rPr lang="en-IN" sz="1400" dirty="0"/>
              <a:t>=1;</a:t>
            </a:r>
          </a:p>
          <a:p>
            <a:pPr marL="0" indent="0">
              <a:spcBef>
                <a:spcPts val="0"/>
              </a:spcBef>
              <a:spcAft>
                <a:spcPts val="0"/>
              </a:spcAft>
              <a:buFont typeface="Calibri" panose="020F0502020204030204" pitchFamily="34" charset="0"/>
              <a:buNone/>
            </a:pPr>
            <a:r>
              <a:rPr lang="en-US" sz="1400" dirty="0"/>
              <a:t>		I</a:t>
            </a:r>
            <a:r>
              <a:rPr lang="en-IN" sz="1400" dirty="0"/>
              <a:t>f(f==-1)//queue is empty</a:t>
            </a:r>
          </a:p>
          <a:p>
            <a:pPr marL="0" indent="0">
              <a:spcBef>
                <a:spcPts val="0"/>
              </a:spcBef>
              <a:spcAft>
                <a:spcPts val="0"/>
              </a:spcAft>
              <a:buFont typeface="Calibri" panose="020F0502020204030204" pitchFamily="34" charset="0"/>
              <a:buNone/>
            </a:pPr>
            <a:r>
              <a:rPr lang="en-US" sz="1400" dirty="0"/>
              <a:t>		  {</a:t>
            </a:r>
            <a:r>
              <a:rPr lang="en-IN" sz="1400" dirty="0"/>
              <a:t>                            </a:t>
            </a:r>
            <a:r>
              <a:rPr lang="en-US" sz="1400" dirty="0"/>
              <a:t>P</a:t>
            </a:r>
            <a:r>
              <a:rPr lang="en-IN" sz="1400" dirty="0" err="1"/>
              <a:t>rintf</a:t>
            </a:r>
            <a:r>
              <a:rPr lang="en-IN" sz="1400" dirty="0"/>
              <a:t>(“queue is empty”);</a:t>
            </a:r>
          </a:p>
          <a:p>
            <a:pPr marL="0" indent="0">
              <a:spcBef>
                <a:spcPts val="0"/>
              </a:spcBef>
              <a:spcAft>
                <a:spcPts val="0"/>
              </a:spcAft>
              <a:buFont typeface="Calibri" panose="020F0502020204030204" pitchFamily="34" charset="0"/>
              <a:buNone/>
            </a:pPr>
            <a:r>
              <a:rPr lang="en-US" sz="1400" dirty="0"/>
              <a:t>				r</a:t>
            </a:r>
            <a:r>
              <a:rPr lang="en-IN" sz="1400" dirty="0" err="1"/>
              <a:t>eturn</a:t>
            </a:r>
            <a:r>
              <a:rPr lang="en-IN" sz="1400" dirty="0"/>
              <a:t>;</a:t>
            </a:r>
          </a:p>
          <a:p>
            <a:pPr marL="0" indent="0">
              <a:spcBef>
                <a:spcPts val="0"/>
              </a:spcBef>
              <a:spcAft>
                <a:spcPts val="0"/>
              </a:spcAft>
              <a:buFont typeface="Calibri" panose="020F0502020204030204" pitchFamily="34" charset="0"/>
              <a:buNone/>
            </a:pPr>
            <a:r>
              <a:rPr lang="en-IN" sz="1400" dirty="0"/>
              <a:t>		   </a:t>
            </a:r>
            <a:r>
              <a:rPr lang="en-US" sz="1400" dirty="0"/>
              <a:t>}</a:t>
            </a:r>
            <a:endParaRPr lang="en-IN" sz="1400" dirty="0"/>
          </a:p>
          <a:p>
            <a:pPr marL="0" indent="0">
              <a:spcBef>
                <a:spcPts val="0"/>
              </a:spcBef>
              <a:spcAft>
                <a:spcPts val="0"/>
              </a:spcAft>
              <a:buFont typeface="Calibri" panose="020F0502020204030204" pitchFamily="34" charset="0"/>
              <a:buNone/>
            </a:pPr>
            <a:r>
              <a:rPr lang="en-US" sz="1400" dirty="0"/>
              <a:t>		I</a:t>
            </a:r>
            <a:r>
              <a:rPr lang="en-IN" sz="1400" dirty="0"/>
              <a:t>f(f&lt;=r)</a:t>
            </a:r>
          </a:p>
          <a:p>
            <a:pPr marL="0" indent="0">
              <a:spcBef>
                <a:spcPts val="0"/>
              </a:spcBef>
              <a:spcAft>
                <a:spcPts val="0"/>
              </a:spcAft>
              <a:buFont typeface="Calibri" panose="020F0502020204030204" pitchFamily="34" charset="0"/>
              <a:buNone/>
            </a:pPr>
            <a:r>
              <a:rPr lang="en-US" sz="1400" dirty="0"/>
              <a:t>		   {</a:t>
            </a:r>
            <a:r>
              <a:rPr lang="en-IN" sz="1400" dirty="0"/>
              <a:t>                     </a:t>
            </a:r>
            <a:r>
              <a:rPr lang="en-US" sz="1400" dirty="0"/>
              <a:t>f</a:t>
            </a:r>
            <a:r>
              <a:rPr lang="en-IN" sz="1400" dirty="0"/>
              <a:t>or(</a:t>
            </a:r>
            <a:r>
              <a:rPr lang="en-IN" sz="1400" dirty="0" err="1"/>
              <a:t>i</a:t>
            </a:r>
            <a:r>
              <a:rPr lang="en-IN" sz="1400" dirty="0"/>
              <a:t>=</a:t>
            </a:r>
            <a:r>
              <a:rPr lang="en-IN" sz="1400" dirty="0" err="1"/>
              <a:t>f;i</a:t>
            </a:r>
            <a:r>
              <a:rPr lang="en-IN" sz="1400" dirty="0"/>
              <a:t>&lt;=</a:t>
            </a:r>
            <a:r>
              <a:rPr lang="en-IN" sz="1400" dirty="0" err="1"/>
              <a:t>r;i</a:t>
            </a:r>
            <a:r>
              <a:rPr lang="en-IN" sz="1400" dirty="0"/>
              <a:t>++)//queue contain elements</a:t>
            </a:r>
          </a:p>
          <a:p>
            <a:pPr marL="0" indent="0">
              <a:spcBef>
                <a:spcPts val="0"/>
              </a:spcBef>
              <a:spcAft>
                <a:spcPts val="0"/>
              </a:spcAft>
              <a:buFont typeface="Calibri" panose="020F0502020204030204" pitchFamily="34" charset="0"/>
              <a:buNone/>
            </a:pPr>
            <a:r>
              <a:rPr lang="en-US" sz="1400" dirty="0"/>
              <a:t>			{                     if(</a:t>
            </a:r>
            <a:r>
              <a:rPr lang="en-US" sz="1400" dirty="0" err="1"/>
              <a:t>ptr</a:t>
            </a:r>
            <a:r>
              <a:rPr lang="en-US" sz="1400" dirty="0"/>
              <a:t>[</a:t>
            </a:r>
            <a:r>
              <a:rPr lang="en-US" sz="1400" dirty="0" err="1"/>
              <a:t>i</a:t>
            </a:r>
            <a:r>
              <a:rPr lang="en-US" sz="1400" dirty="0"/>
              <a:t>]==num)</a:t>
            </a:r>
          </a:p>
          <a:p>
            <a:pPr marL="0" indent="0">
              <a:spcBef>
                <a:spcPts val="0"/>
              </a:spcBef>
              <a:spcAft>
                <a:spcPts val="0"/>
              </a:spcAft>
              <a:buFont typeface="Calibri" panose="020F0502020204030204" pitchFamily="34" charset="0"/>
              <a:buNone/>
            </a:pPr>
            <a:r>
              <a:rPr lang="en-US" sz="1400" dirty="0"/>
              <a:t> 				return i+1;</a:t>
            </a:r>
          </a:p>
          <a:p>
            <a:pPr marL="0" indent="0">
              <a:spcBef>
                <a:spcPts val="0"/>
              </a:spcBef>
              <a:spcAft>
                <a:spcPts val="0"/>
              </a:spcAft>
              <a:buFont typeface="Calibri" panose="020F0502020204030204" pitchFamily="34" charset="0"/>
              <a:buNone/>
            </a:pPr>
            <a:r>
              <a:rPr lang="en-US" sz="1400" dirty="0"/>
              <a:t>			}</a:t>
            </a:r>
            <a:endParaRPr lang="en-IN" sz="1400" dirty="0"/>
          </a:p>
          <a:p>
            <a:pPr marL="0" indent="0">
              <a:spcBef>
                <a:spcPts val="0"/>
              </a:spcBef>
              <a:spcAft>
                <a:spcPts val="0"/>
              </a:spcAft>
              <a:buFont typeface="Calibri" panose="020F0502020204030204" pitchFamily="34" charset="0"/>
              <a:buNone/>
            </a:pPr>
            <a:r>
              <a:rPr lang="en-US" sz="1400" dirty="0"/>
              <a:t>		    }</a:t>
            </a:r>
          </a:p>
          <a:p>
            <a:pPr marL="0" indent="0">
              <a:spcBef>
                <a:spcPts val="0"/>
              </a:spcBef>
              <a:spcAft>
                <a:spcPts val="0"/>
              </a:spcAft>
              <a:buFont typeface="Calibri" panose="020F0502020204030204" pitchFamily="34" charset="0"/>
              <a:buNone/>
            </a:pPr>
            <a:r>
              <a:rPr lang="en-US" sz="1400" dirty="0"/>
              <a:t>		else if(r&lt;f)</a:t>
            </a:r>
          </a:p>
          <a:p>
            <a:pPr marL="0" indent="0">
              <a:spcBef>
                <a:spcPts val="0"/>
              </a:spcBef>
              <a:spcAft>
                <a:spcPts val="0"/>
              </a:spcAft>
              <a:buFont typeface="Calibri" panose="020F0502020204030204" pitchFamily="34" charset="0"/>
              <a:buNone/>
            </a:pPr>
            <a:r>
              <a:rPr lang="en-US" sz="1400" dirty="0"/>
              <a:t>		    {                   for(</a:t>
            </a:r>
            <a:r>
              <a:rPr lang="en-US" sz="1400" dirty="0" err="1"/>
              <a:t>i</a:t>
            </a:r>
            <a:r>
              <a:rPr lang="en-US" sz="1400" dirty="0"/>
              <a:t>=</a:t>
            </a:r>
            <a:r>
              <a:rPr lang="en-US" sz="1400" dirty="0" err="1"/>
              <a:t>f;i</a:t>
            </a:r>
            <a:r>
              <a:rPr lang="en-US" sz="1400" dirty="0"/>
              <a:t>&lt;=SIZE-1;i++)</a:t>
            </a:r>
          </a:p>
          <a:p>
            <a:pPr marL="0" indent="0">
              <a:spcBef>
                <a:spcPts val="0"/>
              </a:spcBef>
              <a:spcAft>
                <a:spcPts val="0"/>
              </a:spcAft>
              <a:buFont typeface="Calibri" panose="020F0502020204030204" pitchFamily="34" charset="0"/>
              <a:buNone/>
            </a:pPr>
            <a:r>
              <a:rPr lang="en-US" sz="1400" dirty="0"/>
              <a:t>			{               if(</a:t>
            </a:r>
            <a:r>
              <a:rPr lang="en-US" sz="1400" dirty="0" err="1"/>
              <a:t>ptr</a:t>
            </a:r>
            <a:r>
              <a:rPr lang="en-US" sz="1400" dirty="0"/>
              <a:t>[</a:t>
            </a:r>
            <a:r>
              <a:rPr lang="en-US" sz="1400" dirty="0" err="1"/>
              <a:t>i</a:t>
            </a:r>
            <a:r>
              <a:rPr lang="en-US" sz="1400" dirty="0"/>
              <a:t>]==num)</a:t>
            </a:r>
          </a:p>
          <a:p>
            <a:pPr marL="0" indent="0">
              <a:spcBef>
                <a:spcPts val="0"/>
              </a:spcBef>
              <a:spcAft>
                <a:spcPts val="0"/>
              </a:spcAft>
              <a:buFont typeface="Calibri" panose="020F0502020204030204" pitchFamily="34" charset="0"/>
              <a:buNone/>
            </a:pPr>
            <a:r>
              <a:rPr lang="en-US" sz="1400" dirty="0"/>
              <a:t>				return j;</a:t>
            </a:r>
          </a:p>
          <a:p>
            <a:pPr marL="0" indent="0">
              <a:spcBef>
                <a:spcPts val="0"/>
              </a:spcBef>
              <a:spcAft>
                <a:spcPts val="0"/>
              </a:spcAft>
              <a:buFont typeface="Calibri" panose="020F0502020204030204" pitchFamily="34" charset="0"/>
              <a:buNone/>
            </a:pPr>
            <a:r>
              <a:rPr lang="en-US" sz="1400" dirty="0"/>
              <a:t> 			</a:t>
            </a:r>
            <a:r>
              <a:rPr lang="en-US" sz="1400" dirty="0" err="1"/>
              <a:t>j++</a:t>
            </a:r>
            <a:r>
              <a:rPr lang="en-US" sz="1400" dirty="0"/>
              <a:t>;}</a:t>
            </a:r>
          </a:p>
          <a:p>
            <a:pPr marL="0" indent="0">
              <a:spcBef>
                <a:spcPts val="0"/>
              </a:spcBef>
              <a:spcAft>
                <a:spcPts val="0"/>
              </a:spcAft>
              <a:buNone/>
            </a:pPr>
            <a:r>
              <a:rPr lang="en-US" sz="1400" dirty="0"/>
              <a:t>			for(</a:t>
            </a:r>
            <a:r>
              <a:rPr lang="en-US" sz="1400" dirty="0" err="1"/>
              <a:t>i</a:t>
            </a:r>
            <a:r>
              <a:rPr lang="en-US" sz="1400" dirty="0"/>
              <a:t>=0;i&lt;=</a:t>
            </a:r>
            <a:r>
              <a:rPr lang="en-US" sz="1400" dirty="0" err="1"/>
              <a:t>r;i</a:t>
            </a:r>
            <a:r>
              <a:rPr lang="en-US" sz="1400" dirty="0"/>
              <a:t>++) {</a:t>
            </a:r>
          </a:p>
          <a:p>
            <a:pPr marL="0" indent="0">
              <a:spcBef>
                <a:spcPts val="0"/>
              </a:spcBef>
              <a:spcAft>
                <a:spcPts val="0"/>
              </a:spcAft>
              <a:buNone/>
            </a:pPr>
            <a:r>
              <a:rPr lang="en-US" sz="1400" dirty="0"/>
              <a:t>                                                                                    if(</a:t>
            </a:r>
            <a:r>
              <a:rPr lang="en-US" sz="1400" dirty="0" err="1"/>
              <a:t>ptr</a:t>
            </a:r>
            <a:r>
              <a:rPr lang="en-US" sz="1400" dirty="0"/>
              <a:t>[</a:t>
            </a:r>
            <a:r>
              <a:rPr lang="en-US" sz="1400" dirty="0" err="1"/>
              <a:t>i</a:t>
            </a:r>
            <a:r>
              <a:rPr lang="en-US" sz="1400" dirty="0"/>
              <a:t>]==num)</a:t>
            </a:r>
          </a:p>
          <a:p>
            <a:pPr marL="0" indent="0">
              <a:spcBef>
                <a:spcPts val="0"/>
              </a:spcBef>
              <a:spcAft>
                <a:spcPts val="0"/>
              </a:spcAft>
              <a:buNone/>
            </a:pPr>
            <a:r>
              <a:rPr lang="en-US" sz="1400" dirty="0"/>
              <a:t>				return j;</a:t>
            </a:r>
          </a:p>
          <a:p>
            <a:pPr marL="0" indent="0">
              <a:spcBef>
                <a:spcPts val="0"/>
              </a:spcBef>
              <a:spcAft>
                <a:spcPts val="0"/>
              </a:spcAft>
              <a:buNone/>
            </a:pPr>
            <a:r>
              <a:rPr lang="en-US" sz="1400" dirty="0"/>
              <a:t> 			</a:t>
            </a:r>
            <a:r>
              <a:rPr lang="en-US" sz="1400" dirty="0" err="1"/>
              <a:t>j++</a:t>
            </a:r>
            <a:r>
              <a:rPr lang="en-US" sz="1400" dirty="0"/>
              <a:t>;}</a:t>
            </a:r>
          </a:p>
          <a:p>
            <a:pPr marL="0" indent="0">
              <a:spcBef>
                <a:spcPts val="0"/>
              </a:spcBef>
              <a:spcAft>
                <a:spcPts val="0"/>
              </a:spcAft>
              <a:buNone/>
            </a:pPr>
            <a:r>
              <a:rPr lang="en-US" sz="1400" dirty="0"/>
              <a:t>                                     }  return -1;</a:t>
            </a:r>
          </a:p>
          <a:p>
            <a:pPr marL="0" indent="0">
              <a:spcBef>
                <a:spcPts val="0"/>
              </a:spcBef>
              <a:spcAft>
                <a:spcPts val="0"/>
              </a:spcAft>
              <a:buNone/>
            </a:pPr>
            <a:r>
              <a:rPr lang="en-US" sz="1400" dirty="0"/>
              <a:t>}</a:t>
            </a:r>
            <a:endParaRPr lang="en-IN" sz="1400" dirty="0"/>
          </a:p>
          <a:p>
            <a:pPr marL="0" indent="0">
              <a:spcBef>
                <a:spcPts val="0"/>
              </a:spcBef>
              <a:spcAft>
                <a:spcPts val="0"/>
              </a:spcAft>
              <a:buFont typeface="Calibri" panose="020F0502020204030204" pitchFamily="34" charset="0"/>
              <a:buNone/>
            </a:pPr>
            <a:endParaRPr lang="en-US" sz="1400" dirty="0"/>
          </a:p>
        </p:txBody>
      </p:sp>
      <p:sp>
        <p:nvSpPr>
          <p:cNvPr id="8" name="TextBox 7">
            <a:extLst>
              <a:ext uri="{FF2B5EF4-FFF2-40B4-BE49-F238E27FC236}">
                <a16:creationId xmlns:a16="http://schemas.microsoft.com/office/drawing/2014/main" id="{AA82EE7A-FB86-4A95-B9E3-52336A189BBB}"/>
              </a:ext>
            </a:extLst>
          </p:cNvPr>
          <p:cNvSpPr txBox="1"/>
          <p:nvPr/>
        </p:nvSpPr>
        <p:spPr>
          <a:xfrm>
            <a:off x="1084730" y="1129553"/>
            <a:ext cx="1855240" cy="646331"/>
          </a:xfrm>
          <a:prstGeom prst="rect">
            <a:avLst/>
          </a:prstGeom>
          <a:noFill/>
        </p:spPr>
        <p:txBody>
          <a:bodyPr wrap="square" rtlCol="0">
            <a:spAutoFit/>
          </a:bodyPr>
          <a:lstStyle/>
          <a:p>
            <a:r>
              <a:rPr lang="en-US" sz="3600" dirty="0"/>
              <a:t>Display</a:t>
            </a:r>
            <a:endParaRPr lang="en-IN" sz="3600" dirty="0"/>
          </a:p>
        </p:txBody>
      </p:sp>
      <p:sp>
        <p:nvSpPr>
          <p:cNvPr id="9" name="TextBox 8">
            <a:extLst>
              <a:ext uri="{FF2B5EF4-FFF2-40B4-BE49-F238E27FC236}">
                <a16:creationId xmlns:a16="http://schemas.microsoft.com/office/drawing/2014/main" id="{E61FC76C-92A7-4FF1-B0E5-0802D1C1EB8E}"/>
              </a:ext>
            </a:extLst>
          </p:cNvPr>
          <p:cNvSpPr txBox="1"/>
          <p:nvPr/>
        </p:nvSpPr>
        <p:spPr>
          <a:xfrm>
            <a:off x="8122023" y="1129553"/>
            <a:ext cx="1640541" cy="646331"/>
          </a:xfrm>
          <a:prstGeom prst="rect">
            <a:avLst/>
          </a:prstGeom>
          <a:noFill/>
        </p:spPr>
        <p:txBody>
          <a:bodyPr wrap="square" rtlCol="0">
            <a:spAutoFit/>
          </a:bodyPr>
          <a:lstStyle/>
          <a:p>
            <a:r>
              <a:rPr lang="en-US" sz="3600" dirty="0"/>
              <a:t>Search</a:t>
            </a:r>
            <a:endParaRPr lang="en-IN" sz="3600" dirty="0"/>
          </a:p>
        </p:txBody>
      </p:sp>
    </p:spTree>
    <p:extLst>
      <p:ext uri="{BB962C8B-B14F-4D97-AF65-F5344CB8AC3E}">
        <p14:creationId xmlns:p14="http://schemas.microsoft.com/office/powerpoint/2010/main" val="216968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9601753-47DE-4FAB-A11F-C11B666B8D00}"/>
              </a:ext>
            </a:extLst>
          </p:cNvPr>
          <p:cNvGraphicFramePr>
            <a:graphicFrameLocks noGrp="1"/>
          </p:cNvGraphicFramePr>
          <p:nvPr>
            <p:extLst>
              <p:ext uri="{D42A27DB-BD31-4B8C-83A1-F6EECF244321}">
                <p14:modId xmlns:p14="http://schemas.microsoft.com/office/powerpoint/2010/main" val="3416104641"/>
              </p:ext>
            </p:extLst>
          </p:nvPr>
        </p:nvGraphicFramePr>
        <p:xfrm>
          <a:off x="654424" y="304800"/>
          <a:ext cx="10699376" cy="5826212"/>
        </p:xfrm>
        <a:graphic>
          <a:graphicData uri="http://schemas.openxmlformats.org/drawingml/2006/table">
            <a:tbl>
              <a:tblPr/>
              <a:tblGrid>
                <a:gridCol w="5148053">
                  <a:extLst>
                    <a:ext uri="{9D8B030D-6E8A-4147-A177-3AD203B41FA5}">
                      <a16:colId xmlns:a16="http://schemas.microsoft.com/office/drawing/2014/main" val="1505812135"/>
                    </a:ext>
                  </a:extLst>
                </a:gridCol>
                <a:gridCol w="5551323">
                  <a:extLst>
                    <a:ext uri="{9D8B030D-6E8A-4147-A177-3AD203B41FA5}">
                      <a16:colId xmlns:a16="http://schemas.microsoft.com/office/drawing/2014/main" val="1157625273"/>
                    </a:ext>
                  </a:extLst>
                </a:gridCol>
              </a:tblGrid>
              <a:tr h="627775">
                <a:tc>
                  <a:txBody>
                    <a:bodyPr/>
                    <a:lstStyle/>
                    <a:p>
                      <a:pPr algn="ctr" fontAlgn="base"/>
                      <a:r>
                        <a:rPr lang="en-IN" sz="3200" b="0" u="sng" dirty="0">
                          <a:effectLst/>
                        </a:rPr>
                        <a:t>Stacks</a:t>
                      </a:r>
                    </a:p>
                  </a:txBody>
                  <a:tcPr marL="76200" marR="76200" marT="76200" marB="76200" anchor="ctr">
                    <a:lnL>
                      <a:noFill/>
                    </a:lnL>
                    <a:lnR>
                      <a:noFill/>
                    </a:lnR>
                    <a:lnT>
                      <a:noFill/>
                    </a:lnT>
                    <a:lnB>
                      <a:noFill/>
                    </a:lnB>
                    <a:solidFill>
                      <a:srgbClr val="FFFFFF"/>
                    </a:solidFill>
                  </a:tcPr>
                </a:tc>
                <a:tc>
                  <a:txBody>
                    <a:bodyPr/>
                    <a:lstStyle/>
                    <a:p>
                      <a:pPr algn="ctr" fontAlgn="base"/>
                      <a:r>
                        <a:rPr lang="en-IN" sz="3200" b="0" u="sng" dirty="0">
                          <a:effectLst/>
                        </a:rPr>
                        <a:t>Queues</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418268892"/>
                  </a:ext>
                </a:extLst>
              </a:tr>
              <a:tr h="1020134">
                <a:tc>
                  <a:txBody>
                    <a:bodyPr/>
                    <a:lstStyle/>
                    <a:p>
                      <a:pPr algn="l" fontAlgn="base"/>
                      <a:r>
                        <a:rPr lang="en-US" sz="2000" b="0" dirty="0">
                          <a:effectLst/>
                        </a:rPr>
                        <a:t>1.Stacks are based on the LIFO </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rPr>
                        <a:t>1.Queues are based on the FIFO</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231571885"/>
                  </a:ext>
                </a:extLst>
              </a:tr>
              <a:tr h="1347100">
                <a:tc>
                  <a:txBody>
                    <a:bodyPr/>
                    <a:lstStyle/>
                    <a:p>
                      <a:pPr algn="l" fontAlgn="base"/>
                      <a:r>
                        <a:rPr lang="en-US" sz="2000" b="0" dirty="0">
                          <a:effectLst/>
                        </a:rPr>
                        <a:t>2.Insertion and deletion in stacks takes place only from one end of the list called the top.</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rPr>
                        <a:t>2.Insertion and deletion in queues takes place from the opposite ends of the list. The insertion takes place at the rear of the list and the deletion takes place from the front of the list.</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667591585"/>
                  </a:ext>
                </a:extLst>
              </a:tr>
              <a:tr h="693169">
                <a:tc>
                  <a:txBody>
                    <a:bodyPr/>
                    <a:lstStyle/>
                    <a:p>
                      <a:pPr algn="l" fontAlgn="base"/>
                      <a:r>
                        <a:rPr lang="en-US" sz="2000" b="0" dirty="0">
                          <a:effectLst/>
                        </a:rPr>
                        <a:t>3.Insert operation is called push operation.</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rPr>
                        <a:t>3.Insert operation is called enqueue operation.</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3095312146"/>
                  </a:ext>
                </a:extLst>
              </a:tr>
              <a:tr h="693169">
                <a:tc>
                  <a:txBody>
                    <a:bodyPr/>
                    <a:lstStyle/>
                    <a:p>
                      <a:pPr algn="l" fontAlgn="base"/>
                      <a:r>
                        <a:rPr lang="en-US" sz="2000" b="0" dirty="0">
                          <a:effectLst/>
                        </a:rPr>
                        <a:t>4.Delete operation is called pop operation.</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rPr>
                        <a:t>4.Delete operation is called dequeue operation.</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2697237318"/>
                  </a:ext>
                </a:extLst>
              </a:tr>
              <a:tr h="1347100">
                <a:tc>
                  <a:txBody>
                    <a:bodyPr/>
                    <a:lstStyle/>
                    <a:p>
                      <a:pPr algn="l" fontAlgn="base"/>
                      <a:endParaRPr lang="en-US" sz="1800" b="0" dirty="0">
                        <a:effectLst/>
                      </a:endParaRPr>
                    </a:p>
                  </a:txBody>
                  <a:tcPr marL="76200" marR="76200" marT="106680" marB="106680" anchor="ctr">
                    <a:lnL>
                      <a:noFill/>
                    </a:lnL>
                    <a:lnR>
                      <a:noFill/>
                    </a:lnR>
                    <a:lnT>
                      <a:noFill/>
                    </a:lnT>
                    <a:lnB>
                      <a:noFill/>
                    </a:lnB>
                    <a:solidFill>
                      <a:srgbClr val="FFFFFF"/>
                    </a:solidFill>
                  </a:tcPr>
                </a:tc>
                <a:tc>
                  <a:txBody>
                    <a:bodyPr/>
                    <a:lstStyle/>
                    <a:p>
                      <a:pPr algn="l" fontAlgn="base"/>
                      <a:endParaRPr lang="en-US" sz="1800" b="0" dirty="0">
                        <a:effectLst/>
                      </a:endParaRP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3648070425"/>
                  </a:ext>
                </a:extLst>
              </a:tr>
            </a:tbl>
          </a:graphicData>
        </a:graphic>
      </p:graphicFrame>
    </p:spTree>
    <p:extLst>
      <p:ext uri="{BB962C8B-B14F-4D97-AF65-F5344CB8AC3E}">
        <p14:creationId xmlns:p14="http://schemas.microsoft.com/office/powerpoint/2010/main" val="426477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4CA45C-121F-41D9-89BA-F42AD19B2ECC}"/>
              </a:ext>
            </a:extLst>
          </p:cNvPr>
          <p:cNvSpPr/>
          <p:nvPr/>
        </p:nvSpPr>
        <p:spPr>
          <a:xfrm>
            <a:off x="762000" y="977564"/>
            <a:ext cx="10954870" cy="4124206"/>
          </a:xfrm>
          <a:prstGeom prst="rect">
            <a:avLst/>
          </a:prstGeom>
        </p:spPr>
        <p:txBody>
          <a:bodyPr wrap="square">
            <a:spAutoFit/>
          </a:bodyPr>
          <a:lstStyle/>
          <a:p>
            <a:pPr fontAlgn="base"/>
            <a:r>
              <a:rPr lang="en-US" sz="2800" b="1" u="sng" dirty="0">
                <a:solidFill>
                  <a:srgbClr val="273239"/>
                </a:solidFill>
                <a:latin typeface="urw-din"/>
              </a:rPr>
              <a:t>Advantages of Stack:</a:t>
            </a:r>
            <a:endParaRPr lang="en-US" sz="2800" dirty="0">
              <a:solidFill>
                <a:srgbClr val="273239"/>
              </a:solidFill>
              <a:latin typeface="urw-din"/>
            </a:endParaRPr>
          </a:p>
          <a:p>
            <a:pPr fontAlgn="base">
              <a:buFont typeface="Arial" panose="020B0604020202020204" pitchFamily="34" charset="0"/>
              <a:buChar char="•"/>
            </a:pPr>
            <a:r>
              <a:rPr lang="en-US" sz="2000" dirty="0">
                <a:solidFill>
                  <a:srgbClr val="273239"/>
                </a:solidFill>
                <a:latin typeface="urw-din"/>
              </a:rPr>
              <a:t>Stack helps in managing data that follows the LIFO technique.</a:t>
            </a:r>
          </a:p>
          <a:p>
            <a:pPr fontAlgn="base">
              <a:buFont typeface="Arial" panose="020B0604020202020204" pitchFamily="34" charset="0"/>
              <a:buChar char="•"/>
            </a:pPr>
            <a:r>
              <a:rPr lang="en-US" sz="2000" dirty="0">
                <a:solidFill>
                  <a:srgbClr val="273239"/>
                </a:solidFill>
                <a:latin typeface="urw-din"/>
              </a:rPr>
              <a:t>Stacks are be used for systematic Memory Management.</a:t>
            </a:r>
          </a:p>
          <a:p>
            <a:pPr fontAlgn="base">
              <a:buFont typeface="Arial" panose="020B0604020202020204" pitchFamily="34" charset="0"/>
              <a:buChar char="•"/>
            </a:pPr>
            <a:r>
              <a:rPr lang="en-US" sz="2000" dirty="0">
                <a:solidFill>
                  <a:srgbClr val="273239"/>
                </a:solidFill>
                <a:latin typeface="urw-din"/>
              </a:rPr>
              <a:t>Stacks are more secure and reliable as they do not get corrupted easily.</a:t>
            </a:r>
          </a:p>
          <a:p>
            <a:pPr fontAlgn="base">
              <a:buFont typeface="Arial" panose="020B0604020202020204" pitchFamily="34" charset="0"/>
              <a:buChar char="•"/>
            </a:pPr>
            <a:r>
              <a:rPr lang="en-US" sz="2000" dirty="0">
                <a:solidFill>
                  <a:srgbClr val="273239"/>
                </a:solidFill>
                <a:latin typeface="urw-din"/>
              </a:rPr>
              <a:t>Stack allows control over memory allocation and deallocation.</a:t>
            </a:r>
          </a:p>
          <a:p>
            <a:pPr fontAlgn="base"/>
            <a:r>
              <a:rPr lang="en-US" sz="2800" b="1" u="sng" dirty="0">
                <a:solidFill>
                  <a:srgbClr val="273239"/>
                </a:solidFill>
                <a:latin typeface="urw-din"/>
              </a:rPr>
              <a:t>Disadvantages of Stack: </a:t>
            </a:r>
            <a:endParaRPr lang="en-US" sz="2800" dirty="0">
              <a:solidFill>
                <a:srgbClr val="273239"/>
              </a:solidFill>
              <a:latin typeface="urw-din"/>
            </a:endParaRPr>
          </a:p>
          <a:p>
            <a:pPr fontAlgn="base">
              <a:buFont typeface="Arial" panose="020B0604020202020204" pitchFamily="34" charset="0"/>
              <a:buChar char="•"/>
            </a:pPr>
            <a:r>
              <a:rPr lang="en-US" sz="2000" dirty="0">
                <a:solidFill>
                  <a:srgbClr val="273239"/>
                </a:solidFill>
                <a:latin typeface="urw-din"/>
              </a:rPr>
              <a:t>Stack memory is of limited size.</a:t>
            </a:r>
          </a:p>
          <a:p>
            <a:pPr fontAlgn="base">
              <a:buFont typeface="Arial" panose="020B0604020202020204" pitchFamily="34" charset="0"/>
              <a:buChar char="•"/>
            </a:pPr>
            <a:r>
              <a:rPr lang="en-US" sz="2000" dirty="0">
                <a:solidFill>
                  <a:srgbClr val="273239"/>
                </a:solidFill>
                <a:latin typeface="urw-din"/>
              </a:rPr>
              <a:t>The total of size of the stack must be defined before.</a:t>
            </a:r>
          </a:p>
          <a:p>
            <a:pPr fontAlgn="base">
              <a:buFont typeface="Arial" panose="020B0604020202020204" pitchFamily="34" charset="0"/>
              <a:buChar char="•"/>
            </a:pPr>
            <a:r>
              <a:rPr lang="en-US" sz="2000" dirty="0">
                <a:solidFill>
                  <a:srgbClr val="273239"/>
                </a:solidFill>
                <a:latin typeface="urw-din"/>
              </a:rPr>
              <a:t>If too many objects are created then it can lead to stack overflow.</a:t>
            </a:r>
          </a:p>
          <a:p>
            <a:pPr fontAlgn="base">
              <a:buFont typeface="Arial" panose="020B0604020202020204" pitchFamily="34" charset="0"/>
              <a:buChar char="•"/>
            </a:pPr>
            <a:r>
              <a:rPr lang="en-US" sz="2000" dirty="0">
                <a:solidFill>
                  <a:srgbClr val="273239"/>
                </a:solidFill>
                <a:latin typeface="urw-din"/>
              </a:rPr>
              <a:t>Random accessing is not possible in stack.</a:t>
            </a:r>
          </a:p>
          <a:p>
            <a:pPr fontAlgn="base">
              <a:buFont typeface="Arial" panose="020B0604020202020204" pitchFamily="34" charset="0"/>
              <a:buChar char="•"/>
            </a:pPr>
            <a:r>
              <a:rPr lang="en-US" sz="2000" dirty="0">
                <a:solidFill>
                  <a:srgbClr val="273239"/>
                </a:solidFill>
                <a:latin typeface="urw-din"/>
              </a:rPr>
              <a:t>If the stack falls outside the memory it can lead to stack underflow</a:t>
            </a:r>
            <a:r>
              <a:rPr lang="en-US" sz="2800" dirty="0">
                <a:solidFill>
                  <a:srgbClr val="273239"/>
                </a:solidFill>
                <a:latin typeface="urw-din"/>
              </a:rPr>
              <a:t>.</a:t>
            </a:r>
          </a:p>
          <a:p>
            <a:pPr fontAlgn="base"/>
            <a:endParaRPr lang="en-US" b="0" i="0" u="none" strike="noStrike" dirty="0">
              <a:solidFill>
                <a:srgbClr val="273239"/>
              </a:solidFill>
              <a:effectLst/>
              <a:latin typeface="urw-din"/>
              <a:hlinkClick r:id="rId2"/>
            </a:endParaRPr>
          </a:p>
        </p:txBody>
      </p:sp>
    </p:spTree>
    <p:extLst>
      <p:ext uri="{BB962C8B-B14F-4D97-AF65-F5344CB8AC3E}">
        <p14:creationId xmlns:p14="http://schemas.microsoft.com/office/powerpoint/2010/main" val="225632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5F3994-B4D2-4D04-925C-6C6C0F7B577F}"/>
              </a:ext>
            </a:extLst>
          </p:cNvPr>
          <p:cNvSpPr/>
          <p:nvPr/>
        </p:nvSpPr>
        <p:spPr>
          <a:xfrm>
            <a:off x="609599" y="62754"/>
            <a:ext cx="11241741" cy="6001643"/>
          </a:xfrm>
          <a:prstGeom prst="rect">
            <a:avLst/>
          </a:prstGeom>
        </p:spPr>
        <p:txBody>
          <a:bodyPr wrap="square">
            <a:spAutoFit/>
          </a:bodyPr>
          <a:lstStyle/>
          <a:p>
            <a:pPr fontAlgn="base"/>
            <a:r>
              <a:rPr lang="en-US" sz="3200" b="1" u="sng" dirty="0">
                <a:solidFill>
                  <a:srgbClr val="273239"/>
                </a:solidFill>
                <a:latin typeface="urw-din"/>
              </a:rPr>
              <a:t>Advantages of Queue:</a:t>
            </a:r>
            <a:endParaRPr lang="en-US" sz="3200" dirty="0">
              <a:solidFill>
                <a:srgbClr val="273239"/>
              </a:solidFill>
              <a:latin typeface="urw-din"/>
            </a:endParaRPr>
          </a:p>
          <a:p>
            <a:pPr fontAlgn="base">
              <a:buFont typeface="Arial" panose="020B0604020202020204" pitchFamily="34" charset="0"/>
              <a:buChar char="•"/>
            </a:pPr>
            <a:r>
              <a:rPr lang="en-US" sz="3200" dirty="0">
                <a:solidFill>
                  <a:srgbClr val="273239"/>
                </a:solidFill>
                <a:latin typeface="urw-din"/>
              </a:rPr>
              <a:t>Operations such as insertion and deletion can be performed with ease as it follows the first in first out rule.</a:t>
            </a:r>
          </a:p>
          <a:p>
            <a:pPr fontAlgn="base">
              <a:buFont typeface="Arial" panose="020B0604020202020204" pitchFamily="34" charset="0"/>
              <a:buChar char="•"/>
            </a:pPr>
            <a:r>
              <a:rPr lang="en-US" sz="3200" dirty="0">
                <a:solidFill>
                  <a:srgbClr val="273239"/>
                </a:solidFill>
                <a:latin typeface="urw-din"/>
              </a:rPr>
              <a:t>Queues are fast in speed for data inter-process communication.</a:t>
            </a:r>
          </a:p>
          <a:p>
            <a:pPr fontAlgn="base">
              <a:buFont typeface="Arial" panose="020B0604020202020204" pitchFamily="34" charset="0"/>
              <a:buChar char="•"/>
            </a:pPr>
            <a:r>
              <a:rPr lang="en-US" sz="3200" dirty="0">
                <a:solidFill>
                  <a:srgbClr val="273239"/>
                </a:solidFill>
                <a:latin typeface="urw-din"/>
              </a:rPr>
              <a:t>Queues can be used in the implementation of other data structures.</a:t>
            </a:r>
          </a:p>
          <a:p>
            <a:pPr fontAlgn="base"/>
            <a:r>
              <a:rPr lang="en-US" sz="3200" b="1" u="sng" dirty="0">
                <a:solidFill>
                  <a:srgbClr val="273239"/>
                </a:solidFill>
                <a:latin typeface="urw-din"/>
              </a:rPr>
              <a:t>Disadvantages of Queue:</a:t>
            </a:r>
            <a:endParaRPr lang="en-US" sz="3200" dirty="0">
              <a:solidFill>
                <a:srgbClr val="273239"/>
              </a:solidFill>
              <a:latin typeface="urw-din"/>
            </a:endParaRPr>
          </a:p>
          <a:p>
            <a:pPr fontAlgn="base">
              <a:buFont typeface="Arial" panose="020B0604020202020204" pitchFamily="34" charset="0"/>
              <a:buChar char="•"/>
            </a:pPr>
            <a:r>
              <a:rPr lang="en-US" sz="3200" dirty="0">
                <a:solidFill>
                  <a:srgbClr val="273239"/>
                </a:solidFill>
                <a:latin typeface="urw-din"/>
              </a:rPr>
              <a:t>The operations such as insertion and deletion of elements from the middle are time consuming.</a:t>
            </a:r>
          </a:p>
          <a:p>
            <a:pPr fontAlgn="base">
              <a:buFont typeface="Arial" panose="020B0604020202020204" pitchFamily="34" charset="0"/>
              <a:buChar char="•"/>
            </a:pPr>
            <a:r>
              <a:rPr lang="en-US" sz="3200" dirty="0">
                <a:solidFill>
                  <a:srgbClr val="273239"/>
                </a:solidFill>
                <a:latin typeface="urw-din"/>
              </a:rPr>
              <a:t>Limited Space.</a:t>
            </a:r>
          </a:p>
          <a:p>
            <a:pPr fontAlgn="base">
              <a:buFont typeface="Arial" panose="020B0604020202020204" pitchFamily="34" charset="0"/>
              <a:buChar char="•"/>
            </a:pPr>
            <a:r>
              <a:rPr lang="en-US" sz="3200" dirty="0">
                <a:solidFill>
                  <a:srgbClr val="273239"/>
                </a:solidFill>
                <a:latin typeface="urw-din"/>
              </a:rPr>
              <a:t>In a classical queue, a new element can only be inserted when the existing elements are deleted from the queue.</a:t>
            </a:r>
          </a:p>
        </p:txBody>
      </p:sp>
    </p:spTree>
    <p:extLst>
      <p:ext uri="{BB962C8B-B14F-4D97-AF65-F5344CB8AC3E}">
        <p14:creationId xmlns:p14="http://schemas.microsoft.com/office/powerpoint/2010/main" val="121285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D87B0A-D03F-4D0D-84FC-18C5D9EF5EB6}"/>
              </a:ext>
            </a:extLst>
          </p:cNvPr>
          <p:cNvSpPr/>
          <p:nvPr/>
        </p:nvSpPr>
        <p:spPr>
          <a:xfrm>
            <a:off x="475129" y="286870"/>
            <a:ext cx="11331389" cy="5509200"/>
          </a:xfrm>
          <a:prstGeom prst="rect">
            <a:avLst/>
          </a:prstGeom>
        </p:spPr>
        <p:txBody>
          <a:bodyPr wrap="square">
            <a:spAutoFit/>
          </a:bodyPr>
          <a:lstStyle/>
          <a:p>
            <a:pPr algn="ctr" fontAlgn="base"/>
            <a:r>
              <a:rPr lang="en-US" sz="3600" b="1" u="sng" dirty="0">
                <a:solidFill>
                  <a:srgbClr val="273239"/>
                </a:solidFill>
                <a:latin typeface="urw-din"/>
              </a:rPr>
              <a:t>Application of Stack in real life</a:t>
            </a:r>
            <a:endParaRPr lang="en-US" sz="3600" dirty="0">
              <a:solidFill>
                <a:srgbClr val="273239"/>
              </a:solidFill>
              <a:latin typeface="urw-din"/>
            </a:endParaRPr>
          </a:p>
          <a:p>
            <a:pPr fontAlgn="base">
              <a:buFont typeface="Arial" panose="020B0604020202020204" pitchFamily="34" charset="0"/>
              <a:buChar char="•"/>
            </a:pPr>
            <a:r>
              <a:rPr lang="en-US" sz="2800" dirty="0">
                <a:solidFill>
                  <a:srgbClr val="273239"/>
                </a:solidFill>
                <a:latin typeface="urw-din"/>
              </a:rPr>
              <a:t>Stack of books in a book shop.</a:t>
            </a:r>
          </a:p>
          <a:p>
            <a:pPr fontAlgn="base">
              <a:buFont typeface="Arial" panose="020B0604020202020204" pitchFamily="34" charset="0"/>
              <a:buChar char="•"/>
            </a:pPr>
            <a:r>
              <a:rPr lang="en-US" sz="2800" dirty="0">
                <a:solidFill>
                  <a:srgbClr val="273239"/>
                </a:solidFill>
                <a:latin typeface="urw-din"/>
              </a:rPr>
              <a:t>Undo and Redo mechanism in text editors.</a:t>
            </a:r>
          </a:p>
          <a:p>
            <a:pPr fontAlgn="base">
              <a:buFont typeface="Arial" panose="020B0604020202020204" pitchFamily="34" charset="0"/>
              <a:buChar char="•"/>
            </a:pPr>
            <a:r>
              <a:rPr lang="en-US" sz="2800" dirty="0">
                <a:solidFill>
                  <a:srgbClr val="273239"/>
                </a:solidFill>
                <a:latin typeface="urw-din"/>
              </a:rPr>
              <a:t>The history of a web browser is stored in the form of a stack.</a:t>
            </a:r>
          </a:p>
          <a:p>
            <a:pPr fontAlgn="base">
              <a:buFont typeface="Arial" panose="020B0604020202020204" pitchFamily="34" charset="0"/>
              <a:buChar char="•"/>
            </a:pPr>
            <a:r>
              <a:rPr lang="en-US" sz="2800" dirty="0">
                <a:solidFill>
                  <a:srgbClr val="273239"/>
                </a:solidFill>
                <a:latin typeface="urw-din"/>
              </a:rPr>
              <a:t>Call logs, E-mails, and Google photos in any gallery are also stored in form of a stack.</a:t>
            </a:r>
          </a:p>
          <a:p>
            <a:pPr fontAlgn="base">
              <a:buFont typeface="Arial" panose="020B0604020202020204" pitchFamily="34" charset="0"/>
              <a:buChar char="•"/>
            </a:pPr>
            <a:r>
              <a:rPr lang="en-US" sz="2800" dirty="0">
                <a:solidFill>
                  <a:srgbClr val="273239"/>
                </a:solidFill>
                <a:latin typeface="urw-din"/>
              </a:rPr>
              <a:t>YouTube downloads and Notifications are also shown in LIFO format(the latest appears first).</a:t>
            </a:r>
          </a:p>
          <a:p>
            <a:pPr algn="ctr" fontAlgn="base"/>
            <a:r>
              <a:rPr lang="en-US" sz="3600" b="1" u="sng" dirty="0">
                <a:solidFill>
                  <a:srgbClr val="273239"/>
                </a:solidFill>
                <a:latin typeface="urw-din"/>
              </a:rPr>
              <a:t>Application of Queue in real life</a:t>
            </a:r>
            <a:endParaRPr lang="en-US" sz="3600" dirty="0">
              <a:solidFill>
                <a:srgbClr val="273239"/>
              </a:solidFill>
              <a:latin typeface="urw-din"/>
            </a:endParaRPr>
          </a:p>
          <a:p>
            <a:pPr fontAlgn="base">
              <a:buFont typeface="Arial" panose="020B0604020202020204" pitchFamily="34" charset="0"/>
              <a:buChar char="•"/>
            </a:pPr>
            <a:r>
              <a:rPr lang="en-US" sz="2800" dirty="0">
                <a:solidFill>
                  <a:srgbClr val="273239"/>
                </a:solidFill>
                <a:latin typeface="urw-din"/>
              </a:rPr>
              <a:t>ATM booth line.</a:t>
            </a:r>
          </a:p>
          <a:p>
            <a:pPr fontAlgn="base">
              <a:buFont typeface="Arial" panose="020B0604020202020204" pitchFamily="34" charset="0"/>
              <a:buChar char="•"/>
            </a:pPr>
            <a:r>
              <a:rPr lang="en-US" sz="2800" b="0" i="0" dirty="0">
                <a:solidFill>
                  <a:srgbClr val="273239"/>
                </a:solidFill>
                <a:effectLst/>
                <a:latin typeface="urw-din"/>
              </a:rPr>
              <a:t>Ticket counter line.</a:t>
            </a:r>
          </a:p>
          <a:p>
            <a:pPr fontAlgn="base">
              <a:buFont typeface="Arial" panose="020B0604020202020204" pitchFamily="34" charset="0"/>
              <a:buChar char="•"/>
            </a:pPr>
            <a:r>
              <a:rPr lang="en-US" sz="2800" dirty="0">
                <a:solidFill>
                  <a:srgbClr val="273239"/>
                </a:solidFill>
                <a:latin typeface="urw-din"/>
              </a:rPr>
              <a:t>CPU task scheduling.</a:t>
            </a:r>
            <a:endParaRPr lang="en-US" b="0" i="0" dirty="0">
              <a:solidFill>
                <a:srgbClr val="273239"/>
              </a:solidFill>
              <a:effectLst/>
              <a:latin typeface="urw-din"/>
            </a:endParaRPr>
          </a:p>
        </p:txBody>
      </p:sp>
    </p:spTree>
    <p:extLst>
      <p:ext uri="{BB962C8B-B14F-4D97-AF65-F5344CB8AC3E}">
        <p14:creationId xmlns:p14="http://schemas.microsoft.com/office/powerpoint/2010/main" val="1717033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35DF2-FE43-42D0-BF02-6505F691E0E1}"/>
              </a:ext>
            </a:extLst>
          </p:cNvPr>
          <p:cNvSpPr txBox="1"/>
          <p:nvPr/>
        </p:nvSpPr>
        <p:spPr>
          <a:xfrm>
            <a:off x="582706" y="493058"/>
            <a:ext cx="6122894" cy="1569660"/>
          </a:xfrm>
          <a:prstGeom prst="rect">
            <a:avLst/>
          </a:prstGeom>
          <a:noFill/>
        </p:spPr>
        <p:txBody>
          <a:bodyPr wrap="square" rtlCol="0">
            <a:spAutoFit/>
          </a:bodyPr>
          <a:lstStyle/>
          <a:p>
            <a:r>
              <a:rPr lang="en-US" sz="2400" u="sng" dirty="0"/>
              <a:t>References:</a:t>
            </a:r>
          </a:p>
          <a:p>
            <a:endParaRPr lang="en-US" sz="2400" u="sng" dirty="0"/>
          </a:p>
          <a:p>
            <a:r>
              <a:rPr lang="en-US" sz="2400" dirty="0"/>
              <a:t>   -&gt;C in depth</a:t>
            </a:r>
          </a:p>
          <a:p>
            <a:r>
              <a:rPr lang="en-US" sz="2400" dirty="0"/>
              <a:t>   -&gt;https://geeksforgeeks.org/S</a:t>
            </a:r>
          </a:p>
        </p:txBody>
      </p:sp>
    </p:spTree>
    <p:extLst>
      <p:ext uri="{BB962C8B-B14F-4D97-AF65-F5344CB8AC3E}">
        <p14:creationId xmlns:p14="http://schemas.microsoft.com/office/powerpoint/2010/main" val="323816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C3693-EBDB-4CCE-A6EF-7961D8086B3E}"/>
              </a:ext>
            </a:extLst>
          </p:cNvPr>
          <p:cNvSpPr txBox="1"/>
          <p:nvPr/>
        </p:nvSpPr>
        <p:spPr>
          <a:xfrm>
            <a:off x="3263152" y="2752164"/>
            <a:ext cx="9063317" cy="1569660"/>
          </a:xfrm>
          <a:prstGeom prst="rect">
            <a:avLst/>
          </a:prstGeom>
          <a:noFill/>
        </p:spPr>
        <p:txBody>
          <a:bodyPr wrap="square" rtlCol="0">
            <a:spAutoFit/>
          </a:bodyPr>
          <a:lstStyle/>
          <a:p>
            <a:r>
              <a:rPr lang="en-US" sz="9600" dirty="0"/>
              <a:t>Thank you</a:t>
            </a:r>
            <a:endParaRPr lang="en-IN" sz="9600" dirty="0"/>
          </a:p>
        </p:txBody>
      </p:sp>
    </p:spTree>
    <p:extLst>
      <p:ext uri="{BB962C8B-B14F-4D97-AF65-F5344CB8AC3E}">
        <p14:creationId xmlns:p14="http://schemas.microsoft.com/office/powerpoint/2010/main" val="61198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04A0-15B2-4F73-A000-1EB5FDB1BA24}"/>
              </a:ext>
            </a:extLst>
          </p:cNvPr>
          <p:cNvSpPr>
            <a:spLocks noGrp="1"/>
          </p:cNvSpPr>
          <p:nvPr>
            <p:ph type="title"/>
          </p:nvPr>
        </p:nvSpPr>
        <p:spPr/>
        <p:txBody>
          <a:bodyPr/>
          <a:lstStyle/>
          <a:p>
            <a:pPr algn="ctr"/>
            <a:r>
              <a:rPr lang="en-US" dirty="0"/>
              <a:t>Contents</a:t>
            </a:r>
            <a:endParaRPr lang="en-IN" dirty="0"/>
          </a:p>
        </p:txBody>
      </p:sp>
      <p:sp>
        <p:nvSpPr>
          <p:cNvPr id="3" name="Content Placeholder 2">
            <a:extLst>
              <a:ext uri="{FF2B5EF4-FFF2-40B4-BE49-F238E27FC236}">
                <a16:creationId xmlns:a16="http://schemas.microsoft.com/office/drawing/2014/main" id="{7235A4A4-96B0-4A08-94FC-40ECD04099C3}"/>
              </a:ext>
            </a:extLst>
          </p:cNvPr>
          <p:cNvSpPr>
            <a:spLocks noGrp="1"/>
          </p:cNvSpPr>
          <p:nvPr>
            <p:ph idx="1"/>
          </p:nvPr>
        </p:nvSpPr>
        <p:spPr/>
        <p:txBody>
          <a:bodyPr/>
          <a:lstStyle/>
          <a:p>
            <a:pPr lvl="2">
              <a:buFont typeface="Wingdings" panose="05000000000000000000" pitchFamily="2" charset="2"/>
              <a:buChar char="Ø"/>
            </a:pPr>
            <a:r>
              <a:rPr lang="en-US" sz="2400" dirty="0"/>
              <a:t>Introduction</a:t>
            </a:r>
          </a:p>
          <a:p>
            <a:pPr lvl="2">
              <a:buFont typeface="Wingdings" panose="05000000000000000000" pitchFamily="2" charset="2"/>
              <a:buChar char="Ø"/>
            </a:pPr>
            <a:r>
              <a:rPr lang="en-US" sz="2400" dirty="0"/>
              <a:t> what is stack and queue</a:t>
            </a:r>
          </a:p>
          <a:p>
            <a:pPr lvl="2">
              <a:buFont typeface="Wingdings" panose="05000000000000000000" pitchFamily="2" charset="2"/>
              <a:buChar char="Ø"/>
            </a:pPr>
            <a:r>
              <a:rPr lang="en-US" sz="2400" dirty="0"/>
              <a:t>Stack operations</a:t>
            </a:r>
          </a:p>
          <a:p>
            <a:pPr lvl="2">
              <a:buFont typeface="Wingdings" panose="05000000000000000000" pitchFamily="2" charset="2"/>
              <a:buChar char="Ø"/>
            </a:pPr>
            <a:r>
              <a:rPr lang="en-US" sz="2400" dirty="0"/>
              <a:t>Queue operations</a:t>
            </a:r>
          </a:p>
          <a:p>
            <a:pPr lvl="2">
              <a:buFont typeface="Wingdings" panose="05000000000000000000" pitchFamily="2" charset="2"/>
              <a:buChar char="Ø"/>
            </a:pPr>
            <a:r>
              <a:rPr lang="en-US" sz="2400" dirty="0"/>
              <a:t>Differences</a:t>
            </a:r>
          </a:p>
          <a:p>
            <a:pPr lvl="2">
              <a:buFont typeface="Wingdings" panose="05000000000000000000" pitchFamily="2" charset="2"/>
              <a:buChar char="Ø"/>
            </a:pPr>
            <a:r>
              <a:rPr lang="en-US" sz="2400" dirty="0"/>
              <a:t>Advantages and disadvantages</a:t>
            </a:r>
          </a:p>
          <a:p>
            <a:pPr lvl="2">
              <a:buFont typeface="Wingdings" panose="05000000000000000000" pitchFamily="2" charset="2"/>
              <a:buChar char="Ø"/>
            </a:pPr>
            <a:r>
              <a:rPr lang="en-US" sz="2400" dirty="0"/>
              <a:t>Applications </a:t>
            </a:r>
          </a:p>
          <a:p>
            <a:pPr lvl="2">
              <a:buFont typeface="Wingdings" panose="05000000000000000000" pitchFamily="2" charset="2"/>
              <a:buChar char="Ø"/>
            </a:pPr>
            <a:r>
              <a:rPr lang="en-US" sz="2400" dirty="0"/>
              <a:t>References</a:t>
            </a:r>
            <a:endParaRPr lang="en-IN" sz="2400" dirty="0"/>
          </a:p>
          <a:p>
            <a:pPr marL="914400" lvl="2" indent="0">
              <a:buNone/>
            </a:pPr>
            <a:endParaRPr lang="en-US" dirty="0"/>
          </a:p>
        </p:txBody>
      </p:sp>
    </p:spTree>
    <p:extLst>
      <p:ext uri="{BB962C8B-B14F-4D97-AF65-F5344CB8AC3E}">
        <p14:creationId xmlns:p14="http://schemas.microsoft.com/office/powerpoint/2010/main" val="111871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CB6C-9640-4680-A9AC-91148F51CFAA}"/>
              </a:ext>
            </a:extLst>
          </p:cNvPr>
          <p:cNvSpPr>
            <a:spLocks noGrp="1"/>
          </p:cNvSpPr>
          <p:nvPr>
            <p:ph type="title"/>
          </p:nvPr>
        </p:nvSpPr>
        <p:spPr>
          <a:xfrm>
            <a:off x="313764" y="-125506"/>
            <a:ext cx="11022106" cy="1909482"/>
          </a:xfrm>
        </p:spPr>
        <p:txBody>
          <a:bodyPr/>
          <a:lstStyle/>
          <a:p>
            <a:pPr algn="ctr"/>
            <a:r>
              <a:rPr lang="en-US" dirty="0"/>
              <a:t>Stack</a:t>
            </a:r>
            <a:endParaRPr lang="en-IN" dirty="0"/>
          </a:p>
        </p:txBody>
      </p:sp>
      <p:sp>
        <p:nvSpPr>
          <p:cNvPr id="3" name="Content Placeholder 2">
            <a:extLst>
              <a:ext uri="{FF2B5EF4-FFF2-40B4-BE49-F238E27FC236}">
                <a16:creationId xmlns:a16="http://schemas.microsoft.com/office/drawing/2014/main" id="{FBCFD0BE-D577-4759-AEA9-2288F6F2A75C}"/>
              </a:ext>
            </a:extLst>
          </p:cNvPr>
          <p:cNvSpPr>
            <a:spLocks noGrp="1"/>
          </p:cNvSpPr>
          <p:nvPr>
            <p:ph idx="1"/>
          </p:nvPr>
        </p:nvSpPr>
        <p:spPr>
          <a:xfrm>
            <a:off x="407893" y="1783976"/>
            <a:ext cx="10833847" cy="5002306"/>
          </a:xfrm>
        </p:spPr>
        <p:txBody>
          <a:bodyPr/>
          <a:lstStyle/>
          <a:p>
            <a:pPr marL="251460" indent="-342900">
              <a:spcBef>
                <a:spcPts val="0"/>
              </a:spcBef>
              <a:spcAft>
                <a:spcPts val="0"/>
              </a:spcAft>
              <a:buFont typeface="Arial" panose="020B0604020202020204" pitchFamily="34" charset="0"/>
              <a:buChar char="•"/>
            </a:pPr>
            <a:r>
              <a:rPr lang="en-US" dirty="0"/>
              <a:t>Stack is constructed based on last in first out mechanism.</a:t>
            </a:r>
          </a:p>
          <a:p>
            <a:pPr marL="251460" indent="-342900">
              <a:spcBef>
                <a:spcPts val="0"/>
              </a:spcBef>
              <a:spcAft>
                <a:spcPts val="0"/>
              </a:spcAft>
              <a:buFont typeface="Arial" panose="020B0604020202020204" pitchFamily="34" charset="0"/>
              <a:buChar char="•"/>
            </a:pPr>
            <a:r>
              <a:rPr lang="en-US" dirty="0"/>
              <a:t>Consider an example of plates stacked over one another in the canteen.</a:t>
            </a:r>
          </a:p>
          <a:p>
            <a:pPr marL="251460" indent="-342900">
              <a:spcBef>
                <a:spcPts val="0"/>
              </a:spcBef>
              <a:spcAft>
                <a:spcPts val="0"/>
              </a:spcAft>
              <a:buFont typeface="Arial" panose="020B0604020202020204" pitchFamily="34" charset="0"/>
              <a:buChar char="•"/>
            </a:pPr>
            <a:r>
              <a:rPr lang="en-US" dirty="0"/>
              <a:t>By using stack we can implement process handling, file handling and function handling.</a:t>
            </a:r>
          </a:p>
          <a:p>
            <a:pPr marL="251460" indent="-342900">
              <a:spcBef>
                <a:spcPts val="0"/>
              </a:spcBef>
              <a:spcAft>
                <a:spcPts val="0"/>
              </a:spcAft>
              <a:buFont typeface="Arial" panose="020B0604020202020204" pitchFamily="34" charset="0"/>
              <a:buChar char="•"/>
            </a:pPr>
            <a:endParaRPr lang="en-US" dirty="0"/>
          </a:p>
          <a:p>
            <a:pPr marL="0">
              <a:spcBef>
                <a:spcPts val="0"/>
              </a:spcBef>
              <a:spcAft>
                <a:spcPts val="0"/>
              </a:spcAft>
            </a:pPr>
            <a:endParaRPr lang="en-US" dirty="0"/>
          </a:p>
          <a:p>
            <a:pPr marL="0">
              <a:spcBef>
                <a:spcPts val="0"/>
              </a:spcBef>
              <a:spcAft>
                <a:spcPts val="0"/>
              </a:spcAft>
            </a:pPr>
            <a:endParaRPr lang="en-US" dirty="0"/>
          </a:p>
          <a:p>
            <a:pPr marL="0" indent="0">
              <a:spcBef>
                <a:spcPts val="0"/>
              </a:spcBef>
              <a:spcAft>
                <a:spcPts val="0"/>
              </a:spcAft>
              <a:buNone/>
            </a:pPr>
            <a:endParaRPr lang="en-IN" dirty="0"/>
          </a:p>
        </p:txBody>
      </p:sp>
      <p:pic>
        <p:nvPicPr>
          <p:cNvPr id="5" name="Picture 4">
            <a:extLst>
              <a:ext uri="{FF2B5EF4-FFF2-40B4-BE49-F238E27FC236}">
                <a16:creationId xmlns:a16="http://schemas.microsoft.com/office/drawing/2014/main" id="{B8553327-93BA-4322-96C7-AAE06C56A2BB}"/>
              </a:ext>
            </a:extLst>
          </p:cNvPr>
          <p:cNvPicPr>
            <a:picLocks noChangeAspect="1"/>
          </p:cNvPicPr>
          <p:nvPr/>
        </p:nvPicPr>
        <p:blipFill>
          <a:blip r:embed="rId2"/>
          <a:stretch>
            <a:fillRect/>
          </a:stretch>
        </p:blipFill>
        <p:spPr>
          <a:xfrm>
            <a:off x="2584074" y="3160058"/>
            <a:ext cx="6481484" cy="2882153"/>
          </a:xfrm>
          <a:prstGeom prst="rect">
            <a:avLst/>
          </a:prstGeom>
        </p:spPr>
      </p:pic>
    </p:spTree>
    <p:extLst>
      <p:ext uri="{BB962C8B-B14F-4D97-AF65-F5344CB8AC3E}">
        <p14:creationId xmlns:p14="http://schemas.microsoft.com/office/powerpoint/2010/main" val="10128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EB3E-15A8-4860-AD94-2E18C359823A}"/>
              </a:ext>
            </a:extLst>
          </p:cNvPr>
          <p:cNvSpPr>
            <a:spLocks noGrp="1"/>
          </p:cNvSpPr>
          <p:nvPr>
            <p:ph type="title"/>
          </p:nvPr>
        </p:nvSpPr>
        <p:spPr>
          <a:xfrm>
            <a:off x="1097280" y="250744"/>
            <a:ext cx="10058400" cy="1450757"/>
          </a:xfrm>
        </p:spPr>
        <p:txBody>
          <a:bodyPr/>
          <a:lstStyle/>
          <a:p>
            <a:pPr algn="ctr"/>
            <a:r>
              <a:rPr lang="en-US" dirty="0"/>
              <a:t>Stack operations</a:t>
            </a:r>
            <a:endParaRPr lang="en-IN" dirty="0"/>
          </a:p>
        </p:txBody>
      </p:sp>
      <p:sp>
        <p:nvSpPr>
          <p:cNvPr id="3" name="Content Placeholder 2">
            <a:extLst>
              <a:ext uri="{FF2B5EF4-FFF2-40B4-BE49-F238E27FC236}">
                <a16:creationId xmlns:a16="http://schemas.microsoft.com/office/drawing/2014/main" id="{6189F6E2-67D3-4919-AA3C-3568766C3E35}"/>
              </a:ext>
            </a:extLst>
          </p:cNvPr>
          <p:cNvSpPr>
            <a:spLocks noGrp="1"/>
          </p:cNvSpPr>
          <p:nvPr>
            <p:ph idx="1"/>
          </p:nvPr>
        </p:nvSpPr>
        <p:spPr/>
        <p:txBody>
          <a:bodyPr/>
          <a:lstStyle/>
          <a:p>
            <a:pPr>
              <a:buFont typeface="Wingdings" panose="05000000000000000000" pitchFamily="2" charset="2"/>
              <a:buChar char="Ø"/>
            </a:pPr>
            <a:r>
              <a:rPr lang="en-US" b="1" dirty="0"/>
              <a:t>Push(add at beginning):</a:t>
            </a:r>
            <a:r>
              <a:rPr lang="en-US" dirty="0"/>
              <a:t>inserting an element at top</a:t>
            </a:r>
          </a:p>
          <a:p>
            <a:pPr>
              <a:buFont typeface="Wingdings" panose="05000000000000000000" pitchFamily="2" charset="2"/>
              <a:buChar char="Ø"/>
            </a:pPr>
            <a:r>
              <a:rPr lang="en-US" b="1" dirty="0"/>
              <a:t>Pop(delete at beginning):</a:t>
            </a:r>
            <a:r>
              <a:rPr lang="en-US" dirty="0"/>
              <a:t>deleting an element at top</a:t>
            </a:r>
          </a:p>
          <a:p>
            <a:pPr>
              <a:buFont typeface="Wingdings" panose="05000000000000000000" pitchFamily="2" charset="2"/>
              <a:buChar char="Ø"/>
            </a:pPr>
            <a:r>
              <a:rPr lang="en-US" b="1" dirty="0"/>
              <a:t>Display: </a:t>
            </a:r>
            <a:r>
              <a:rPr lang="en-US" dirty="0"/>
              <a:t>to display all elements.</a:t>
            </a:r>
          </a:p>
          <a:p>
            <a:pPr>
              <a:buFont typeface="Wingdings" panose="05000000000000000000" pitchFamily="2" charset="2"/>
              <a:buChar char="Ø"/>
            </a:pPr>
            <a:r>
              <a:rPr lang="en-US" b="1" dirty="0"/>
              <a:t>Search:</a:t>
            </a:r>
            <a:r>
              <a:rPr lang="en-US" dirty="0"/>
              <a:t> to search particular element is present or not.</a:t>
            </a:r>
          </a:p>
          <a:p>
            <a:pPr marL="0" indent="0">
              <a:buNone/>
            </a:pPr>
            <a:endParaRPr lang="en-US" dirty="0"/>
          </a:p>
          <a:p>
            <a:pPr marL="0" indent="0">
              <a:buNone/>
            </a:pPr>
            <a:r>
              <a:rPr lang="en-US" dirty="0"/>
              <a:t>Now, in the operations assume  </a:t>
            </a:r>
            <a:r>
              <a:rPr lang="en-US" dirty="0" err="1"/>
              <a:t>i</a:t>
            </a:r>
            <a:r>
              <a:rPr lang="en-US" dirty="0"/>
              <a:t>=-1 initialized globally.</a:t>
            </a:r>
          </a:p>
          <a:p>
            <a:pPr marL="0" indent="0">
              <a:buNone/>
            </a:pPr>
            <a:r>
              <a:rPr lang="en-US" dirty="0"/>
              <a:t>SIZE is macro of array size (#define  SIZE &lt;required size&gt;)</a:t>
            </a:r>
          </a:p>
          <a:p>
            <a:pPr marL="0" indent="0">
              <a:buNone/>
            </a:pPr>
            <a:endParaRPr lang="en-IN" dirty="0"/>
          </a:p>
        </p:txBody>
      </p:sp>
    </p:spTree>
    <p:extLst>
      <p:ext uri="{BB962C8B-B14F-4D97-AF65-F5344CB8AC3E}">
        <p14:creationId xmlns:p14="http://schemas.microsoft.com/office/powerpoint/2010/main" val="221790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797861-6189-4709-9317-32EA7CCE648D}"/>
              </a:ext>
            </a:extLst>
          </p:cNvPr>
          <p:cNvSpPr>
            <a:spLocks noGrp="1"/>
          </p:cNvSpPr>
          <p:nvPr>
            <p:ph type="body" idx="1"/>
          </p:nvPr>
        </p:nvSpPr>
        <p:spPr>
          <a:xfrm>
            <a:off x="1752992" y="1228165"/>
            <a:ext cx="5094848" cy="823912"/>
          </a:xfrm>
        </p:spPr>
        <p:txBody>
          <a:bodyPr/>
          <a:lstStyle/>
          <a:p>
            <a:pPr algn="ctr"/>
            <a:r>
              <a:rPr lang="en-US" dirty="0">
                <a:solidFill>
                  <a:schemeClr val="tx1"/>
                </a:solidFill>
              </a:rPr>
              <a:t>Push</a:t>
            </a:r>
            <a:r>
              <a:rPr lang="en-US" dirty="0"/>
              <a:t> </a:t>
            </a:r>
            <a:r>
              <a:rPr lang="en-US" dirty="0">
                <a:solidFill>
                  <a:schemeClr val="tx1"/>
                </a:solidFill>
              </a:rPr>
              <a:t>operation</a:t>
            </a:r>
            <a:endParaRPr lang="en-IN" dirty="0">
              <a:solidFill>
                <a:schemeClr val="tx1"/>
              </a:solidFill>
            </a:endParaRPr>
          </a:p>
        </p:txBody>
      </p:sp>
      <p:sp>
        <p:nvSpPr>
          <p:cNvPr id="4" name="Content Placeholder 3">
            <a:extLst>
              <a:ext uri="{FF2B5EF4-FFF2-40B4-BE49-F238E27FC236}">
                <a16:creationId xmlns:a16="http://schemas.microsoft.com/office/drawing/2014/main" id="{A9219A5B-E8F0-470E-BD2D-F856650B0078}"/>
              </a:ext>
            </a:extLst>
          </p:cNvPr>
          <p:cNvSpPr>
            <a:spLocks noGrp="1"/>
          </p:cNvSpPr>
          <p:nvPr>
            <p:ph sz="half" idx="2"/>
          </p:nvPr>
        </p:nvSpPr>
        <p:spPr>
          <a:xfrm>
            <a:off x="3444240" y="1766046"/>
            <a:ext cx="3840480" cy="4827794"/>
          </a:xfrm>
        </p:spPr>
        <p:txBody>
          <a:bodyPr>
            <a:normAutofit/>
          </a:bodyPr>
          <a:lstStyle/>
          <a:p>
            <a:pPr marL="0" indent="0">
              <a:buNone/>
            </a:pPr>
            <a:r>
              <a:rPr lang="en-US" dirty="0"/>
              <a:t>void push(int *</a:t>
            </a:r>
            <a:r>
              <a:rPr lang="en-US" dirty="0" err="1"/>
              <a:t>ptr,int</a:t>
            </a:r>
            <a:r>
              <a:rPr lang="en-US" dirty="0"/>
              <a:t> num)</a:t>
            </a:r>
          </a:p>
          <a:p>
            <a:pPr marL="0" indent="0">
              <a:buNone/>
            </a:pPr>
            <a:r>
              <a:rPr lang="en-US" dirty="0"/>
              <a:t>{</a:t>
            </a:r>
          </a:p>
          <a:p>
            <a:pPr marL="0" indent="0">
              <a:buNone/>
            </a:pPr>
            <a:r>
              <a:rPr lang="en-US" dirty="0"/>
              <a:t>	if(</a:t>
            </a:r>
            <a:r>
              <a:rPr lang="en-US" dirty="0" err="1"/>
              <a:t>i</a:t>
            </a:r>
            <a:r>
              <a:rPr lang="en-US" dirty="0"/>
              <a:t>==SIZE-1)//stack is full</a:t>
            </a:r>
          </a:p>
          <a:p>
            <a:pPr marL="0" indent="0">
              <a:buNone/>
            </a:pPr>
            <a:r>
              <a:rPr lang="en-US" dirty="0"/>
              <a:t>	  {</a:t>
            </a:r>
          </a:p>
          <a:p>
            <a:pPr marL="0" indent="0">
              <a:buNone/>
            </a:pPr>
            <a:r>
              <a:rPr lang="en-US" dirty="0"/>
              <a:t>	      </a:t>
            </a:r>
            <a:r>
              <a:rPr lang="en-US" dirty="0" err="1"/>
              <a:t>printf</a:t>
            </a:r>
            <a:r>
              <a:rPr lang="en-US" dirty="0"/>
              <a:t>(“stack is full\n”);</a:t>
            </a:r>
          </a:p>
          <a:p>
            <a:pPr marL="0" indent="0">
              <a:buNone/>
            </a:pPr>
            <a:r>
              <a:rPr lang="en-US" dirty="0"/>
              <a:t>		return;</a:t>
            </a:r>
          </a:p>
          <a:p>
            <a:pPr marL="0" indent="0">
              <a:spcBef>
                <a:spcPts val="0"/>
              </a:spcBef>
              <a:spcAft>
                <a:spcPts val="0"/>
              </a:spcAft>
              <a:buNone/>
            </a:pPr>
            <a:r>
              <a:rPr lang="en-US" dirty="0"/>
              <a:t>	   }</a:t>
            </a:r>
          </a:p>
          <a:p>
            <a:pPr marL="0" indent="0">
              <a:buNone/>
            </a:pPr>
            <a:r>
              <a:rPr lang="en-US" dirty="0"/>
              <a:t>	</a:t>
            </a:r>
            <a:r>
              <a:rPr lang="en-US" dirty="0" err="1"/>
              <a:t>i</a:t>
            </a:r>
            <a:r>
              <a:rPr lang="en-US" dirty="0"/>
              <a:t>++;    //stack is not full</a:t>
            </a:r>
          </a:p>
          <a:p>
            <a:pPr marL="0" indent="0">
              <a:buNone/>
            </a:pPr>
            <a:r>
              <a:rPr lang="en-US" dirty="0"/>
              <a:t>		</a:t>
            </a:r>
            <a:r>
              <a:rPr lang="en-US" dirty="0" err="1"/>
              <a:t>ptr</a:t>
            </a:r>
            <a:r>
              <a:rPr lang="en-US" dirty="0"/>
              <a:t>[</a:t>
            </a:r>
            <a:r>
              <a:rPr lang="en-US" dirty="0" err="1"/>
              <a:t>i</a:t>
            </a:r>
            <a:r>
              <a:rPr lang="en-US" dirty="0"/>
              <a:t>]=num;</a:t>
            </a:r>
          </a:p>
          <a:p>
            <a:pPr marL="0" indent="0">
              <a:buNone/>
            </a:pPr>
            <a:r>
              <a:rPr lang="en-US" dirty="0"/>
              <a:t>}</a:t>
            </a:r>
            <a:endParaRPr lang="en-IN" dirty="0"/>
          </a:p>
        </p:txBody>
      </p:sp>
      <p:sp>
        <p:nvSpPr>
          <p:cNvPr id="5" name="Text Placeholder 4">
            <a:extLst>
              <a:ext uri="{FF2B5EF4-FFF2-40B4-BE49-F238E27FC236}">
                <a16:creationId xmlns:a16="http://schemas.microsoft.com/office/drawing/2014/main" id="{FC42F628-E07D-41FE-A3E3-2B4CDFE5A526}"/>
              </a:ext>
            </a:extLst>
          </p:cNvPr>
          <p:cNvSpPr>
            <a:spLocks noGrp="1"/>
          </p:cNvSpPr>
          <p:nvPr>
            <p:ph type="body" sz="quarter" idx="3"/>
          </p:nvPr>
        </p:nvSpPr>
        <p:spPr>
          <a:xfrm>
            <a:off x="7030720" y="376517"/>
            <a:ext cx="3432866" cy="2483223"/>
          </a:xfrm>
        </p:spPr>
        <p:txBody>
          <a:bodyPr/>
          <a:lstStyle/>
          <a:p>
            <a:pPr algn="ctr"/>
            <a:r>
              <a:rPr lang="en-US" dirty="0">
                <a:solidFill>
                  <a:schemeClr val="tx1"/>
                </a:solidFill>
              </a:rPr>
              <a:t>Pop operation</a:t>
            </a:r>
            <a:endParaRPr lang="en-IN" dirty="0">
              <a:solidFill>
                <a:schemeClr val="tx1"/>
              </a:solidFill>
            </a:endParaRPr>
          </a:p>
        </p:txBody>
      </p:sp>
      <p:sp>
        <p:nvSpPr>
          <p:cNvPr id="6" name="Content Placeholder 5">
            <a:extLst>
              <a:ext uri="{FF2B5EF4-FFF2-40B4-BE49-F238E27FC236}">
                <a16:creationId xmlns:a16="http://schemas.microsoft.com/office/drawing/2014/main" id="{5A16E585-FA39-4F7A-9C3A-097E85576ABC}"/>
              </a:ext>
            </a:extLst>
          </p:cNvPr>
          <p:cNvSpPr>
            <a:spLocks noGrp="1"/>
          </p:cNvSpPr>
          <p:nvPr>
            <p:ph sz="quarter" idx="4"/>
          </p:nvPr>
        </p:nvSpPr>
        <p:spPr>
          <a:xfrm>
            <a:off x="7355840" y="1766046"/>
            <a:ext cx="4836159" cy="3675530"/>
          </a:xfrm>
        </p:spPr>
        <p:txBody>
          <a:bodyPr>
            <a:noAutofit/>
          </a:bodyPr>
          <a:lstStyle/>
          <a:p>
            <a:pPr marL="0" indent="0">
              <a:spcBef>
                <a:spcPts val="0"/>
              </a:spcBef>
              <a:spcAft>
                <a:spcPts val="0"/>
              </a:spcAft>
              <a:buNone/>
            </a:pPr>
            <a:r>
              <a:rPr lang="en-US" sz="2400" dirty="0"/>
              <a:t>void pop()</a:t>
            </a:r>
          </a:p>
          <a:p>
            <a:pPr marL="0" indent="0">
              <a:spcBef>
                <a:spcPts val="0"/>
              </a:spcBef>
              <a:spcAft>
                <a:spcPts val="0"/>
              </a:spcAft>
              <a:buNone/>
            </a:pPr>
            <a:r>
              <a:rPr lang="en-US" sz="2400" dirty="0"/>
              <a:t>{</a:t>
            </a:r>
          </a:p>
          <a:p>
            <a:pPr marL="0" indent="0">
              <a:spcBef>
                <a:spcPts val="0"/>
              </a:spcBef>
              <a:spcAft>
                <a:spcPts val="0"/>
              </a:spcAft>
              <a:buNone/>
            </a:pPr>
            <a:r>
              <a:rPr lang="en-US" sz="2400" dirty="0"/>
              <a:t>	if(</a:t>
            </a:r>
            <a:r>
              <a:rPr lang="en-US" sz="2400" dirty="0" err="1"/>
              <a:t>i</a:t>
            </a:r>
            <a:r>
              <a:rPr lang="en-US" sz="2400" dirty="0"/>
              <a:t>==-1)//stack is empty</a:t>
            </a:r>
          </a:p>
          <a:p>
            <a:pPr marL="0" indent="0">
              <a:spcBef>
                <a:spcPts val="0"/>
              </a:spcBef>
              <a:spcAft>
                <a:spcPts val="0"/>
              </a:spcAft>
              <a:buNone/>
            </a:pPr>
            <a:r>
              <a:rPr lang="en-US" sz="2400" dirty="0"/>
              <a:t>	  {</a:t>
            </a:r>
          </a:p>
          <a:p>
            <a:pPr marL="0" indent="0">
              <a:spcBef>
                <a:spcPts val="0"/>
              </a:spcBef>
              <a:spcAft>
                <a:spcPts val="0"/>
              </a:spcAft>
              <a:buNone/>
            </a:pPr>
            <a:r>
              <a:rPr lang="en-US" sz="2400" dirty="0"/>
              <a:t>	      </a:t>
            </a:r>
            <a:r>
              <a:rPr lang="en-US" sz="2400" dirty="0" err="1"/>
              <a:t>printf</a:t>
            </a:r>
            <a:r>
              <a:rPr lang="en-US" sz="2400" dirty="0"/>
              <a:t>(“stack is empty\n”);</a:t>
            </a:r>
          </a:p>
          <a:p>
            <a:pPr marL="0" indent="0">
              <a:spcBef>
                <a:spcPts val="0"/>
              </a:spcBef>
              <a:spcAft>
                <a:spcPts val="0"/>
              </a:spcAft>
              <a:buNone/>
            </a:pPr>
            <a:r>
              <a:rPr lang="en-US" sz="2400" dirty="0"/>
              <a:t>		return;</a:t>
            </a:r>
          </a:p>
          <a:p>
            <a:pPr marL="0" indent="0">
              <a:spcBef>
                <a:spcPts val="0"/>
              </a:spcBef>
              <a:spcAft>
                <a:spcPts val="0"/>
              </a:spcAft>
              <a:buNone/>
            </a:pPr>
            <a:r>
              <a:rPr lang="en-US" sz="2400" dirty="0"/>
              <a:t>	   }</a:t>
            </a:r>
          </a:p>
          <a:p>
            <a:pPr marL="0" indent="0">
              <a:spcBef>
                <a:spcPts val="0"/>
              </a:spcBef>
              <a:spcAft>
                <a:spcPts val="0"/>
              </a:spcAft>
              <a:buNone/>
            </a:pPr>
            <a:r>
              <a:rPr lang="en-US" sz="2400" dirty="0"/>
              <a:t>		</a:t>
            </a:r>
            <a:r>
              <a:rPr lang="en-US" sz="2400" dirty="0" err="1"/>
              <a:t>i</a:t>
            </a:r>
            <a:r>
              <a:rPr lang="en-US" sz="2400" dirty="0"/>
              <a:t>--;//stack is empty</a:t>
            </a:r>
          </a:p>
          <a:p>
            <a:pPr marL="0" indent="0">
              <a:spcBef>
                <a:spcPts val="0"/>
              </a:spcBef>
              <a:spcAft>
                <a:spcPts val="0"/>
              </a:spcAft>
              <a:buNone/>
            </a:pPr>
            <a:r>
              <a:rPr lang="en-US" sz="2400" dirty="0"/>
              <a:t>}</a:t>
            </a:r>
          </a:p>
          <a:p>
            <a:pPr marL="0" indent="0">
              <a:spcBef>
                <a:spcPts val="0"/>
              </a:spcBef>
              <a:spcAft>
                <a:spcPts val="0"/>
              </a:spcAft>
              <a:buNone/>
            </a:pPr>
            <a:endParaRPr lang="en-US" sz="2400" dirty="0"/>
          </a:p>
        </p:txBody>
      </p:sp>
      <p:graphicFrame>
        <p:nvGraphicFramePr>
          <p:cNvPr id="8" name="Table 7">
            <a:extLst>
              <a:ext uri="{FF2B5EF4-FFF2-40B4-BE49-F238E27FC236}">
                <a16:creationId xmlns:a16="http://schemas.microsoft.com/office/drawing/2014/main" id="{1F6B1D8B-94F4-4687-BE16-3D01367C1783}"/>
              </a:ext>
            </a:extLst>
          </p:cNvPr>
          <p:cNvGraphicFramePr>
            <a:graphicFrameLocks noGrp="1"/>
          </p:cNvGraphicFramePr>
          <p:nvPr>
            <p:extLst>
              <p:ext uri="{D42A27DB-BD31-4B8C-83A1-F6EECF244321}">
                <p14:modId xmlns:p14="http://schemas.microsoft.com/office/powerpoint/2010/main" val="889371396"/>
              </p:ext>
            </p:extLst>
          </p:nvPr>
        </p:nvGraphicFramePr>
        <p:xfrm>
          <a:off x="155528" y="5760715"/>
          <a:ext cx="5094848" cy="519953"/>
        </p:xfrm>
        <a:graphic>
          <a:graphicData uri="http://schemas.openxmlformats.org/drawingml/2006/table">
            <a:tbl>
              <a:tblPr firstRow="1" bandRow="1">
                <a:tableStyleId>{8799B23B-EC83-4686-B30A-512413B5E67A}</a:tableStyleId>
              </a:tblPr>
              <a:tblGrid>
                <a:gridCol w="1044876">
                  <a:extLst>
                    <a:ext uri="{9D8B030D-6E8A-4147-A177-3AD203B41FA5}">
                      <a16:colId xmlns:a16="http://schemas.microsoft.com/office/drawing/2014/main" val="3381477412"/>
                    </a:ext>
                  </a:extLst>
                </a:gridCol>
                <a:gridCol w="1044876">
                  <a:extLst>
                    <a:ext uri="{9D8B030D-6E8A-4147-A177-3AD203B41FA5}">
                      <a16:colId xmlns:a16="http://schemas.microsoft.com/office/drawing/2014/main" val="2555323155"/>
                    </a:ext>
                  </a:extLst>
                </a:gridCol>
                <a:gridCol w="1044876">
                  <a:extLst>
                    <a:ext uri="{9D8B030D-6E8A-4147-A177-3AD203B41FA5}">
                      <a16:colId xmlns:a16="http://schemas.microsoft.com/office/drawing/2014/main" val="526319176"/>
                    </a:ext>
                  </a:extLst>
                </a:gridCol>
                <a:gridCol w="1044876">
                  <a:extLst>
                    <a:ext uri="{9D8B030D-6E8A-4147-A177-3AD203B41FA5}">
                      <a16:colId xmlns:a16="http://schemas.microsoft.com/office/drawing/2014/main" val="3268559611"/>
                    </a:ext>
                  </a:extLst>
                </a:gridCol>
                <a:gridCol w="915344">
                  <a:extLst>
                    <a:ext uri="{9D8B030D-6E8A-4147-A177-3AD203B41FA5}">
                      <a16:colId xmlns:a16="http://schemas.microsoft.com/office/drawing/2014/main" val="3899028332"/>
                    </a:ext>
                  </a:extLst>
                </a:gridCol>
              </a:tblGrid>
              <a:tr h="519953">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30</a:t>
                      </a:r>
                      <a:endParaRPr lang="en-IN" dirty="0"/>
                    </a:p>
                  </a:txBody>
                  <a:tcPr/>
                </a:tc>
                <a:tc>
                  <a:txBody>
                    <a:bodyPr/>
                    <a:lstStyle/>
                    <a:p>
                      <a:r>
                        <a:rPr lang="en-US" dirty="0"/>
                        <a:t>40</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134430047"/>
                  </a:ext>
                </a:extLst>
              </a:tr>
            </a:tbl>
          </a:graphicData>
        </a:graphic>
      </p:graphicFrame>
      <p:graphicFrame>
        <p:nvGraphicFramePr>
          <p:cNvPr id="9" name="Table 8">
            <a:extLst>
              <a:ext uri="{FF2B5EF4-FFF2-40B4-BE49-F238E27FC236}">
                <a16:creationId xmlns:a16="http://schemas.microsoft.com/office/drawing/2014/main" id="{EFBAD540-2944-4214-B907-993D93C90C2C}"/>
              </a:ext>
            </a:extLst>
          </p:cNvPr>
          <p:cNvGraphicFramePr>
            <a:graphicFrameLocks noGrp="1"/>
          </p:cNvGraphicFramePr>
          <p:nvPr>
            <p:extLst>
              <p:ext uri="{D42A27DB-BD31-4B8C-83A1-F6EECF244321}">
                <p14:modId xmlns:p14="http://schemas.microsoft.com/office/powerpoint/2010/main" val="2753514833"/>
              </p:ext>
            </p:extLst>
          </p:nvPr>
        </p:nvGraphicFramePr>
        <p:xfrm>
          <a:off x="6088380" y="5717685"/>
          <a:ext cx="5082540" cy="448235"/>
        </p:xfrm>
        <a:graphic>
          <a:graphicData uri="http://schemas.openxmlformats.org/drawingml/2006/table">
            <a:tbl>
              <a:tblPr firstRow="1" bandRow="1">
                <a:tableStyleId>{8799B23B-EC83-4686-B30A-512413B5E67A}</a:tableStyleId>
              </a:tblPr>
              <a:tblGrid>
                <a:gridCol w="1044876">
                  <a:extLst>
                    <a:ext uri="{9D8B030D-6E8A-4147-A177-3AD203B41FA5}">
                      <a16:colId xmlns:a16="http://schemas.microsoft.com/office/drawing/2014/main" val="3381477412"/>
                    </a:ext>
                  </a:extLst>
                </a:gridCol>
                <a:gridCol w="1044876">
                  <a:extLst>
                    <a:ext uri="{9D8B030D-6E8A-4147-A177-3AD203B41FA5}">
                      <a16:colId xmlns:a16="http://schemas.microsoft.com/office/drawing/2014/main" val="2555323155"/>
                    </a:ext>
                  </a:extLst>
                </a:gridCol>
                <a:gridCol w="1044876">
                  <a:extLst>
                    <a:ext uri="{9D8B030D-6E8A-4147-A177-3AD203B41FA5}">
                      <a16:colId xmlns:a16="http://schemas.microsoft.com/office/drawing/2014/main" val="526319176"/>
                    </a:ext>
                  </a:extLst>
                </a:gridCol>
                <a:gridCol w="1044876">
                  <a:extLst>
                    <a:ext uri="{9D8B030D-6E8A-4147-A177-3AD203B41FA5}">
                      <a16:colId xmlns:a16="http://schemas.microsoft.com/office/drawing/2014/main" val="3268559611"/>
                    </a:ext>
                  </a:extLst>
                </a:gridCol>
                <a:gridCol w="903036">
                  <a:extLst>
                    <a:ext uri="{9D8B030D-6E8A-4147-A177-3AD203B41FA5}">
                      <a16:colId xmlns:a16="http://schemas.microsoft.com/office/drawing/2014/main" val="3899028332"/>
                    </a:ext>
                  </a:extLst>
                </a:gridCol>
              </a:tblGrid>
              <a:tr h="448235">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30</a:t>
                      </a:r>
                      <a:endParaRPr lang="en-IN" dirty="0"/>
                    </a:p>
                  </a:txBody>
                  <a:tcPr/>
                </a:tc>
                <a:tc>
                  <a:txBody>
                    <a:bodyPr/>
                    <a:lstStyle/>
                    <a:p>
                      <a:r>
                        <a:rPr lang="en-US" dirty="0"/>
                        <a:t>40</a:t>
                      </a:r>
                      <a:endParaRPr lang="en-IN" dirty="0"/>
                    </a:p>
                  </a:txBody>
                  <a:tcPr/>
                </a:tc>
                <a:tc>
                  <a:txBody>
                    <a:bodyPr/>
                    <a:lstStyle/>
                    <a:p>
                      <a:r>
                        <a:rPr lang="en-US" dirty="0"/>
                        <a:t>50</a:t>
                      </a:r>
                      <a:endParaRPr lang="en-IN" dirty="0"/>
                    </a:p>
                  </a:txBody>
                  <a:tcPr>
                    <a:solidFill>
                      <a:schemeClr val="accent2"/>
                    </a:solidFill>
                  </a:tcPr>
                </a:tc>
                <a:extLst>
                  <a:ext uri="{0D108BD9-81ED-4DB2-BD59-A6C34878D82A}">
                    <a16:rowId xmlns:a16="http://schemas.microsoft.com/office/drawing/2014/main" val="2134430047"/>
                  </a:ext>
                </a:extLst>
              </a:tr>
            </a:tbl>
          </a:graphicData>
        </a:graphic>
      </p:graphicFrame>
      <p:cxnSp>
        <p:nvCxnSpPr>
          <p:cNvPr id="7" name="Straight Connector 6">
            <a:extLst>
              <a:ext uri="{FF2B5EF4-FFF2-40B4-BE49-F238E27FC236}">
                <a16:creationId xmlns:a16="http://schemas.microsoft.com/office/drawing/2014/main" id="{0F925936-F105-4377-A335-7D15706B9E0F}"/>
              </a:ext>
            </a:extLst>
          </p:cNvPr>
          <p:cNvCxnSpPr/>
          <p:nvPr/>
        </p:nvCxnSpPr>
        <p:spPr>
          <a:xfrm>
            <a:off x="10279380" y="5717685"/>
            <a:ext cx="891540" cy="399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30F507-3571-435D-A222-04F1C7F2ECB7}"/>
              </a:ext>
            </a:extLst>
          </p:cNvPr>
          <p:cNvCxnSpPr/>
          <p:nvPr/>
        </p:nvCxnSpPr>
        <p:spPr>
          <a:xfrm>
            <a:off x="10126980" y="48006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ontent Placeholder 3">
            <a:extLst>
              <a:ext uri="{FF2B5EF4-FFF2-40B4-BE49-F238E27FC236}">
                <a16:creationId xmlns:a16="http://schemas.microsoft.com/office/drawing/2014/main" id="{D36B50CB-3990-42ED-9C7A-E496409DA289}"/>
              </a:ext>
            </a:extLst>
          </p:cNvPr>
          <p:cNvSpPr txBox="1">
            <a:spLocks/>
          </p:cNvSpPr>
          <p:nvPr/>
        </p:nvSpPr>
        <p:spPr>
          <a:xfrm>
            <a:off x="332740" y="1766046"/>
            <a:ext cx="3840480" cy="48277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void main()</a:t>
            </a:r>
          </a:p>
          <a:p>
            <a:pPr marL="0" indent="0">
              <a:buFont typeface="Calibri" panose="020F0502020204030204" pitchFamily="34" charset="0"/>
              <a:buNone/>
            </a:pPr>
            <a:r>
              <a:rPr lang="en-US" dirty="0"/>
              <a:t>{</a:t>
            </a:r>
          </a:p>
          <a:p>
            <a:pPr marL="0" indent="0">
              <a:buFont typeface="Calibri" panose="020F0502020204030204" pitchFamily="34" charset="0"/>
              <a:buNone/>
            </a:pPr>
            <a:r>
              <a:rPr lang="en-US" dirty="0" err="1"/>
              <a:t>printf</a:t>
            </a:r>
            <a:r>
              <a:rPr lang="en-US" dirty="0"/>
              <a:t>(“enter a number”);</a:t>
            </a:r>
          </a:p>
          <a:p>
            <a:pPr marL="0" indent="0">
              <a:buFont typeface="Calibri" panose="020F0502020204030204" pitchFamily="34" charset="0"/>
              <a:buNone/>
            </a:pPr>
            <a:r>
              <a:rPr lang="en-US" dirty="0" err="1"/>
              <a:t>scanf</a:t>
            </a:r>
            <a:r>
              <a:rPr lang="en-US" dirty="0"/>
              <a:t>(“%</a:t>
            </a:r>
            <a:r>
              <a:rPr lang="en-US" dirty="0" err="1"/>
              <a:t>d”,&amp;num</a:t>
            </a:r>
            <a:r>
              <a:rPr lang="en-US" dirty="0"/>
              <a:t>);</a:t>
            </a:r>
          </a:p>
          <a:p>
            <a:pPr marL="0" indent="0">
              <a:buFont typeface="Calibri" panose="020F0502020204030204" pitchFamily="34" charset="0"/>
              <a:buNone/>
            </a:pPr>
            <a:r>
              <a:rPr lang="en-US" dirty="0"/>
              <a:t>push(</a:t>
            </a:r>
            <a:r>
              <a:rPr lang="en-US" dirty="0" err="1"/>
              <a:t>stack,num</a:t>
            </a:r>
            <a:r>
              <a:rPr lang="en-US" dirty="0"/>
              <a:t>);</a:t>
            </a:r>
          </a:p>
          <a:p>
            <a:pPr marL="0" indent="0">
              <a:buFont typeface="Calibri" panose="020F0502020204030204" pitchFamily="34" charset="0"/>
              <a:buNone/>
            </a:pPr>
            <a:r>
              <a:rPr lang="en-US" dirty="0"/>
              <a:t>pop();</a:t>
            </a:r>
          </a:p>
          <a:p>
            <a:pPr marL="0" indent="0">
              <a:buFont typeface="Calibri" panose="020F0502020204030204" pitchFamily="34" charset="0"/>
              <a:buNone/>
            </a:pPr>
            <a:r>
              <a:rPr lang="en-US" dirty="0"/>
              <a:t>}</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221831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97190-0B45-477B-8EC4-753555849D87}"/>
              </a:ext>
            </a:extLst>
          </p:cNvPr>
          <p:cNvSpPr>
            <a:spLocks noGrp="1"/>
          </p:cNvSpPr>
          <p:nvPr>
            <p:ph idx="1"/>
          </p:nvPr>
        </p:nvSpPr>
        <p:spPr/>
        <p:txBody>
          <a:bodyPr>
            <a:noAutofit/>
          </a:bodyPr>
          <a:lstStyle/>
          <a:p>
            <a:pPr marL="0" indent="0">
              <a:spcBef>
                <a:spcPts val="0"/>
              </a:spcBef>
              <a:spcAft>
                <a:spcPts val="0"/>
              </a:spcAft>
              <a:buNone/>
            </a:pPr>
            <a:r>
              <a:rPr lang="en-US" dirty="0"/>
              <a:t>void display(int *</a:t>
            </a:r>
            <a:r>
              <a:rPr lang="en-US" dirty="0" err="1"/>
              <a:t>ptr</a:t>
            </a:r>
            <a:r>
              <a:rPr lang="en-US" dirty="0"/>
              <a:t>)</a:t>
            </a:r>
          </a:p>
          <a:p>
            <a:pPr marL="0" indent="0">
              <a:spcBef>
                <a:spcPts val="0"/>
              </a:spcBef>
              <a:spcAft>
                <a:spcPts val="0"/>
              </a:spcAft>
              <a:buNone/>
            </a:pPr>
            <a:r>
              <a:rPr lang="en-US" dirty="0"/>
              <a:t>{	int j;</a:t>
            </a:r>
          </a:p>
          <a:p>
            <a:pPr marL="0" indent="0">
              <a:spcBef>
                <a:spcPts val="0"/>
              </a:spcBef>
              <a:spcAft>
                <a:spcPts val="0"/>
              </a:spcAft>
              <a:buNone/>
            </a:pPr>
            <a:r>
              <a:rPr lang="en-US" dirty="0"/>
              <a:t>            if(</a:t>
            </a:r>
            <a:r>
              <a:rPr lang="en-US" dirty="0" err="1"/>
              <a:t>i</a:t>
            </a:r>
            <a:r>
              <a:rPr lang="en-US" dirty="0"/>
              <a:t>==-1)</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printf</a:t>
            </a:r>
            <a:r>
              <a:rPr lang="en-US" dirty="0"/>
              <a:t>(“stack is empty\n”);//stack is empty</a:t>
            </a:r>
          </a:p>
          <a:p>
            <a:pPr marL="0" indent="0">
              <a:spcBef>
                <a:spcPts val="0"/>
              </a:spcBef>
              <a:spcAft>
                <a:spcPts val="0"/>
              </a:spcAft>
              <a:buNone/>
            </a:pPr>
            <a:r>
              <a:rPr lang="en-US" dirty="0"/>
              <a:t>		return;</a:t>
            </a:r>
          </a:p>
          <a:p>
            <a:pPr marL="0" indent="0">
              <a:spcBef>
                <a:spcPts val="0"/>
              </a:spcBef>
              <a:spcAft>
                <a:spcPts val="0"/>
              </a:spcAft>
              <a:buNone/>
            </a:pPr>
            <a:r>
              <a:rPr lang="en-US" dirty="0"/>
              <a:t>	   }</a:t>
            </a:r>
          </a:p>
          <a:p>
            <a:pPr marL="0" indent="0">
              <a:spcBef>
                <a:spcPts val="0"/>
              </a:spcBef>
              <a:spcAft>
                <a:spcPts val="0"/>
              </a:spcAft>
              <a:buNone/>
            </a:pPr>
            <a:r>
              <a:rPr lang="en-US" dirty="0"/>
              <a:t>    for(j=0;j&lt;=</a:t>
            </a:r>
            <a:r>
              <a:rPr lang="en-US" dirty="0" err="1"/>
              <a:t>I;j</a:t>
            </a:r>
            <a:r>
              <a:rPr lang="en-US" dirty="0"/>
              <a:t>++) //stack contain nodes</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printf</a:t>
            </a:r>
            <a:r>
              <a:rPr lang="en-US" dirty="0"/>
              <a:t>(“%d\n”,</a:t>
            </a:r>
            <a:r>
              <a:rPr lang="en-US" dirty="0" err="1"/>
              <a:t>ptr</a:t>
            </a:r>
            <a:r>
              <a:rPr lang="en-US" dirty="0"/>
              <a:t>[j]);</a:t>
            </a:r>
          </a:p>
          <a:p>
            <a:pPr marL="0" indent="0">
              <a:spcBef>
                <a:spcPts val="0"/>
              </a:spcBef>
              <a:spcAft>
                <a:spcPts val="0"/>
              </a:spcAft>
              <a:buNone/>
            </a:pPr>
            <a:r>
              <a:rPr lang="en-US" dirty="0"/>
              <a:t>	}</a:t>
            </a:r>
          </a:p>
          <a:p>
            <a:pPr marL="0" indent="0">
              <a:spcBef>
                <a:spcPts val="0"/>
              </a:spcBef>
              <a:spcAft>
                <a:spcPts val="0"/>
              </a:spcAft>
              <a:buNone/>
            </a:pPr>
            <a:r>
              <a:rPr lang="en-US" dirty="0"/>
              <a:t>}</a:t>
            </a:r>
          </a:p>
        </p:txBody>
      </p:sp>
      <p:sp>
        <p:nvSpPr>
          <p:cNvPr id="4" name="Content Placeholder 3">
            <a:extLst>
              <a:ext uri="{FF2B5EF4-FFF2-40B4-BE49-F238E27FC236}">
                <a16:creationId xmlns:a16="http://schemas.microsoft.com/office/drawing/2014/main" id="{16C7D7C0-894D-4208-B960-73D933A2F9CF}"/>
              </a:ext>
            </a:extLst>
          </p:cNvPr>
          <p:cNvSpPr>
            <a:spLocks noGrp="1"/>
          </p:cNvSpPr>
          <p:nvPr>
            <p:ph sz="half" idx="4294967295"/>
          </p:nvPr>
        </p:nvSpPr>
        <p:spPr>
          <a:xfrm>
            <a:off x="7010400" y="1838325"/>
            <a:ext cx="5181600" cy="4068763"/>
          </a:xfrm>
        </p:spPr>
        <p:txBody>
          <a:bodyPr>
            <a:normAutofit/>
          </a:bodyPr>
          <a:lstStyle/>
          <a:p>
            <a:pPr marL="0" indent="0">
              <a:spcBef>
                <a:spcPts val="0"/>
              </a:spcBef>
              <a:spcAft>
                <a:spcPts val="0"/>
              </a:spcAft>
              <a:buNone/>
            </a:pPr>
            <a:r>
              <a:rPr lang="en-US" sz="1800" dirty="0"/>
              <a:t>int search(int *</a:t>
            </a:r>
            <a:r>
              <a:rPr lang="en-US" sz="1800" dirty="0" err="1"/>
              <a:t>ptr,int</a:t>
            </a:r>
            <a:r>
              <a:rPr lang="en-US" sz="1800" dirty="0"/>
              <a:t> num)</a:t>
            </a:r>
          </a:p>
          <a:p>
            <a:pPr marL="0" indent="0">
              <a:spcBef>
                <a:spcPts val="0"/>
              </a:spcBef>
              <a:spcAft>
                <a:spcPts val="0"/>
              </a:spcAft>
              <a:buNone/>
            </a:pPr>
            <a:r>
              <a:rPr lang="en-US" sz="1800" dirty="0"/>
              <a:t>{</a:t>
            </a:r>
          </a:p>
          <a:p>
            <a:pPr marL="0" indent="0">
              <a:spcBef>
                <a:spcPts val="0"/>
              </a:spcBef>
              <a:spcAft>
                <a:spcPts val="0"/>
              </a:spcAft>
              <a:buNone/>
            </a:pPr>
            <a:r>
              <a:rPr lang="en-US" sz="1800" dirty="0"/>
              <a:t>	int j;</a:t>
            </a:r>
          </a:p>
          <a:p>
            <a:pPr marL="0" indent="0">
              <a:spcBef>
                <a:spcPts val="0"/>
              </a:spcBef>
              <a:spcAft>
                <a:spcPts val="0"/>
              </a:spcAft>
              <a:buNone/>
            </a:pPr>
            <a:r>
              <a:rPr lang="en-US" sz="1800" dirty="0"/>
              <a:t>	if(</a:t>
            </a:r>
            <a:r>
              <a:rPr lang="en-US" sz="1800" dirty="0" err="1"/>
              <a:t>i</a:t>
            </a:r>
            <a:r>
              <a:rPr lang="en-US" sz="1800" dirty="0"/>
              <a:t>==-1)</a:t>
            </a:r>
          </a:p>
          <a:p>
            <a:pPr marL="0" indent="0">
              <a:spcBef>
                <a:spcPts val="0"/>
              </a:spcBef>
              <a:spcAft>
                <a:spcPts val="0"/>
              </a:spcAft>
              <a:buNone/>
            </a:pPr>
            <a:r>
              <a:rPr lang="en-US" sz="1800" dirty="0"/>
              <a:t>	  {</a:t>
            </a:r>
          </a:p>
          <a:p>
            <a:pPr marL="0" indent="0">
              <a:spcBef>
                <a:spcPts val="0"/>
              </a:spcBef>
              <a:spcAft>
                <a:spcPts val="0"/>
              </a:spcAft>
              <a:buNone/>
            </a:pPr>
            <a:r>
              <a:rPr lang="en-US" sz="1800" dirty="0"/>
              <a:t>	      </a:t>
            </a:r>
            <a:r>
              <a:rPr lang="en-US" sz="1800" dirty="0" err="1"/>
              <a:t>printf</a:t>
            </a:r>
            <a:r>
              <a:rPr lang="en-US" sz="1800" dirty="0"/>
              <a:t>(“stack is empty\n”);//stack is empty</a:t>
            </a:r>
          </a:p>
          <a:p>
            <a:pPr marL="0" indent="0">
              <a:spcBef>
                <a:spcPts val="0"/>
              </a:spcBef>
              <a:spcAft>
                <a:spcPts val="0"/>
              </a:spcAft>
              <a:buNone/>
            </a:pPr>
            <a:r>
              <a:rPr lang="en-US" sz="1800" dirty="0"/>
              <a:t>		return;</a:t>
            </a:r>
          </a:p>
          <a:p>
            <a:pPr marL="0" indent="0">
              <a:spcBef>
                <a:spcPts val="0"/>
              </a:spcBef>
              <a:spcAft>
                <a:spcPts val="0"/>
              </a:spcAft>
              <a:buNone/>
            </a:pPr>
            <a:r>
              <a:rPr lang="en-US" sz="1800" dirty="0"/>
              <a:t>	   }</a:t>
            </a:r>
          </a:p>
          <a:p>
            <a:pPr marL="0" indent="0">
              <a:spcBef>
                <a:spcPts val="0"/>
              </a:spcBef>
              <a:spcAft>
                <a:spcPts val="0"/>
              </a:spcAft>
              <a:buNone/>
            </a:pPr>
            <a:r>
              <a:rPr lang="en-US" sz="1800" dirty="0"/>
              <a:t>    	for(j=0;j&lt;=</a:t>
            </a:r>
            <a:r>
              <a:rPr lang="en-US" sz="1800" dirty="0" err="1"/>
              <a:t>I;j</a:t>
            </a:r>
            <a:r>
              <a:rPr lang="en-US" sz="1800" dirty="0"/>
              <a:t>++)//stack contain nodes</a:t>
            </a:r>
          </a:p>
          <a:p>
            <a:pPr marL="0" indent="0">
              <a:spcBef>
                <a:spcPts val="0"/>
              </a:spcBef>
              <a:spcAft>
                <a:spcPts val="0"/>
              </a:spcAft>
              <a:buNone/>
            </a:pPr>
            <a:r>
              <a:rPr lang="en-US" sz="1800" dirty="0"/>
              <a:t>		{</a:t>
            </a:r>
          </a:p>
          <a:p>
            <a:pPr marL="0" indent="0">
              <a:spcBef>
                <a:spcPts val="0"/>
              </a:spcBef>
              <a:spcAft>
                <a:spcPts val="0"/>
              </a:spcAft>
              <a:buNone/>
            </a:pPr>
            <a:r>
              <a:rPr lang="en-US" sz="1800" dirty="0"/>
              <a:t>			If(</a:t>
            </a:r>
            <a:r>
              <a:rPr lang="en-US" sz="1800" dirty="0" err="1"/>
              <a:t>ptr</a:t>
            </a:r>
            <a:r>
              <a:rPr lang="en-US" sz="1800" dirty="0"/>
              <a:t>[j]==num)</a:t>
            </a:r>
          </a:p>
          <a:p>
            <a:pPr marL="0" indent="0">
              <a:spcBef>
                <a:spcPts val="0"/>
              </a:spcBef>
              <a:spcAft>
                <a:spcPts val="0"/>
              </a:spcAft>
              <a:buNone/>
            </a:pPr>
            <a:r>
              <a:rPr lang="en-US" sz="1800" dirty="0"/>
              <a:t>			  return j+1;</a:t>
            </a:r>
          </a:p>
          <a:p>
            <a:pPr marL="0" indent="0">
              <a:spcBef>
                <a:spcPts val="0"/>
              </a:spcBef>
              <a:spcAft>
                <a:spcPts val="0"/>
              </a:spcAft>
              <a:buNone/>
            </a:pPr>
            <a:r>
              <a:rPr lang="en-US" sz="1800" dirty="0"/>
              <a:t>		 }</a:t>
            </a:r>
          </a:p>
          <a:p>
            <a:pPr marL="0" indent="0">
              <a:spcBef>
                <a:spcPts val="0"/>
              </a:spcBef>
              <a:spcAft>
                <a:spcPts val="0"/>
              </a:spcAft>
              <a:buNone/>
            </a:pPr>
            <a:r>
              <a:rPr lang="en-US" sz="1800" dirty="0"/>
              <a:t>	return -1</a:t>
            </a:r>
          </a:p>
          <a:p>
            <a:pPr marL="0" indent="0">
              <a:spcBef>
                <a:spcPts val="0"/>
              </a:spcBef>
              <a:spcAft>
                <a:spcPts val="0"/>
              </a:spcAft>
              <a:buNone/>
            </a:pPr>
            <a:r>
              <a:rPr lang="en-US" sz="1800" dirty="0"/>
              <a:t>}</a:t>
            </a:r>
          </a:p>
        </p:txBody>
      </p:sp>
      <p:graphicFrame>
        <p:nvGraphicFramePr>
          <p:cNvPr id="5" name="Table 4">
            <a:extLst>
              <a:ext uri="{FF2B5EF4-FFF2-40B4-BE49-F238E27FC236}">
                <a16:creationId xmlns:a16="http://schemas.microsoft.com/office/drawing/2014/main" id="{36A3523D-9685-41B6-9613-DF6C1E92F7F7}"/>
              </a:ext>
            </a:extLst>
          </p:cNvPr>
          <p:cNvGraphicFramePr>
            <a:graphicFrameLocks noGrp="1"/>
          </p:cNvGraphicFramePr>
          <p:nvPr>
            <p:extLst>
              <p:ext uri="{D42A27DB-BD31-4B8C-83A1-F6EECF244321}">
                <p14:modId xmlns:p14="http://schemas.microsoft.com/office/powerpoint/2010/main" val="4129744274"/>
              </p:ext>
            </p:extLst>
          </p:nvPr>
        </p:nvGraphicFramePr>
        <p:xfrm>
          <a:off x="327211" y="5280211"/>
          <a:ext cx="5094848" cy="403300"/>
        </p:xfrm>
        <a:graphic>
          <a:graphicData uri="http://schemas.openxmlformats.org/drawingml/2006/table">
            <a:tbl>
              <a:tblPr firstRow="1" bandRow="1">
                <a:tableStyleId>{8799B23B-EC83-4686-B30A-512413B5E67A}</a:tableStyleId>
              </a:tblPr>
              <a:tblGrid>
                <a:gridCol w="1044876">
                  <a:extLst>
                    <a:ext uri="{9D8B030D-6E8A-4147-A177-3AD203B41FA5}">
                      <a16:colId xmlns:a16="http://schemas.microsoft.com/office/drawing/2014/main" val="3381477412"/>
                    </a:ext>
                  </a:extLst>
                </a:gridCol>
                <a:gridCol w="1044876">
                  <a:extLst>
                    <a:ext uri="{9D8B030D-6E8A-4147-A177-3AD203B41FA5}">
                      <a16:colId xmlns:a16="http://schemas.microsoft.com/office/drawing/2014/main" val="2555323155"/>
                    </a:ext>
                  </a:extLst>
                </a:gridCol>
                <a:gridCol w="1044876">
                  <a:extLst>
                    <a:ext uri="{9D8B030D-6E8A-4147-A177-3AD203B41FA5}">
                      <a16:colId xmlns:a16="http://schemas.microsoft.com/office/drawing/2014/main" val="526319176"/>
                    </a:ext>
                  </a:extLst>
                </a:gridCol>
                <a:gridCol w="1044876">
                  <a:extLst>
                    <a:ext uri="{9D8B030D-6E8A-4147-A177-3AD203B41FA5}">
                      <a16:colId xmlns:a16="http://schemas.microsoft.com/office/drawing/2014/main" val="3268559611"/>
                    </a:ext>
                  </a:extLst>
                </a:gridCol>
                <a:gridCol w="915344">
                  <a:extLst>
                    <a:ext uri="{9D8B030D-6E8A-4147-A177-3AD203B41FA5}">
                      <a16:colId xmlns:a16="http://schemas.microsoft.com/office/drawing/2014/main" val="3899028332"/>
                    </a:ext>
                  </a:extLst>
                </a:gridCol>
              </a:tblGrid>
              <a:tr h="403300">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30</a:t>
                      </a:r>
                      <a:endParaRPr lang="en-IN" dirty="0"/>
                    </a:p>
                  </a:txBody>
                  <a:tcPr/>
                </a:tc>
                <a:tc>
                  <a:txBody>
                    <a:bodyPr/>
                    <a:lstStyle/>
                    <a:p>
                      <a:r>
                        <a:rPr lang="en-US" dirty="0"/>
                        <a:t>40</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134430047"/>
                  </a:ext>
                </a:extLst>
              </a:tr>
            </a:tbl>
          </a:graphicData>
        </a:graphic>
      </p:graphicFrame>
      <p:graphicFrame>
        <p:nvGraphicFramePr>
          <p:cNvPr id="6" name="Table 5">
            <a:extLst>
              <a:ext uri="{FF2B5EF4-FFF2-40B4-BE49-F238E27FC236}">
                <a16:creationId xmlns:a16="http://schemas.microsoft.com/office/drawing/2014/main" id="{D4DB5DEE-AA4F-4D54-93D1-518EF60D7792}"/>
              </a:ext>
            </a:extLst>
          </p:cNvPr>
          <p:cNvGraphicFramePr>
            <a:graphicFrameLocks noGrp="1"/>
          </p:cNvGraphicFramePr>
          <p:nvPr>
            <p:extLst>
              <p:ext uri="{D42A27DB-BD31-4B8C-83A1-F6EECF244321}">
                <p14:modId xmlns:p14="http://schemas.microsoft.com/office/powerpoint/2010/main" val="3985213987"/>
              </p:ext>
            </p:extLst>
          </p:nvPr>
        </p:nvGraphicFramePr>
        <p:xfrm>
          <a:off x="6096000" y="5360894"/>
          <a:ext cx="5094848" cy="403300"/>
        </p:xfrm>
        <a:graphic>
          <a:graphicData uri="http://schemas.openxmlformats.org/drawingml/2006/table">
            <a:tbl>
              <a:tblPr firstRow="1" bandRow="1">
                <a:tableStyleId>{8799B23B-EC83-4686-B30A-512413B5E67A}</a:tableStyleId>
              </a:tblPr>
              <a:tblGrid>
                <a:gridCol w="1044876">
                  <a:extLst>
                    <a:ext uri="{9D8B030D-6E8A-4147-A177-3AD203B41FA5}">
                      <a16:colId xmlns:a16="http://schemas.microsoft.com/office/drawing/2014/main" val="3381477412"/>
                    </a:ext>
                  </a:extLst>
                </a:gridCol>
                <a:gridCol w="1044876">
                  <a:extLst>
                    <a:ext uri="{9D8B030D-6E8A-4147-A177-3AD203B41FA5}">
                      <a16:colId xmlns:a16="http://schemas.microsoft.com/office/drawing/2014/main" val="2555323155"/>
                    </a:ext>
                  </a:extLst>
                </a:gridCol>
                <a:gridCol w="1044876">
                  <a:extLst>
                    <a:ext uri="{9D8B030D-6E8A-4147-A177-3AD203B41FA5}">
                      <a16:colId xmlns:a16="http://schemas.microsoft.com/office/drawing/2014/main" val="526319176"/>
                    </a:ext>
                  </a:extLst>
                </a:gridCol>
                <a:gridCol w="1044876">
                  <a:extLst>
                    <a:ext uri="{9D8B030D-6E8A-4147-A177-3AD203B41FA5}">
                      <a16:colId xmlns:a16="http://schemas.microsoft.com/office/drawing/2014/main" val="3268559611"/>
                    </a:ext>
                  </a:extLst>
                </a:gridCol>
                <a:gridCol w="915344">
                  <a:extLst>
                    <a:ext uri="{9D8B030D-6E8A-4147-A177-3AD203B41FA5}">
                      <a16:colId xmlns:a16="http://schemas.microsoft.com/office/drawing/2014/main" val="3899028332"/>
                    </a:ext>
                  </a:extLst>
                </a:gridCol>
              </a:tblGrid>
              <a:tr h="403300">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30</a:t>
                      </a:r>
                      <a:endParaRPr lang="en-IN" dirty="0"/>
                    </a:p>
                  </a:txBody>
                  <a:tcPr/>
                </a:tc>
                <a:tc>
                  <a:txBody>
                    <a:bodyPr/>
                    <a:lstStyle/>
                    <a:p>
                      <a:r>
                        <a:rPr lang="en-US" dirty="0"/>
                        <a:t>40</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134430047"/>
                  </a:ext>
                </a:extLst>
              </a:tr>
            </a:tbl>
          </a:graphicData>
        </a:graphic>
      </p:graphicFrame>
      <p:sp>
        <p:nvSpPr>
          <p:cNvPr id="15" name="Text Placeholder 2">
            <a:extLst>
              <a:ext uri="{FF2B5EF4-FFF2-40B4-BE49-F238E27FC236}">
                <a16:creationId xmlns:a16="http://schemas.microsoft.com/office/drawing/2014/main" id="{2D888DB2-5667-4F36-9885-ECD19F795B79}"/>
              </a:ext>
            </a:extLst>
          </p:cNvPr>
          <p:cNvSpPr txBox="1">
            <a:spLocks/>
          </p:cNvSpPr>
          <p:nvPr/>
        </p:nvSpPr>
        <p:spPr>
          <a:xfrm>
            <a:off x="678423" y="1395784"/>
            <a:ext cx="5157787" cy="8239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t>DISPLAY OPERATION</a:t>
            </a:r>
            <a:endParaRPr lang="en-IN" dirty="0"/>
          </a:p>
        </p:txBody>
      </p:sp>
      <p:sp>
        <p:nvSpPr>
          <p:cNvPr id="16" name="Text Placeholder 2">
            <a:extLst>
              <a:ext uri="{FF2B5EF4-FFF2-40B4-BE49-F238E27FC236}">
                <a16:creationId xmlns:a16="http://schemas.microsoft.com/office/drawing/2014/main" id="{C7B4D2E2-EE65-4093-82C6-E67047D2E0C8}"/>
              </a:ext>
            </a:extLst>
          </p:cNvPr>
          <p:cNvSpPr txBox="1">
            <a:spLocks/>
          </p:cNvSpPr>
          <p:nvPr/>
        </p:nvSpPr>
        <p:spPr>
          <a:xfrm>
            <a:off x="6064530" y="1426369"/>
            <a:ext cx="5157787" cy="8239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t>SEARCH OPERATION</a:t>
            </a:r>
            <a:endParaRPr lang="en-IN" dirty="0"/>
          </a:p>
        </p:txBody>
      </p:sp>
    </p:spTree>
    <p:extLst>
      <p:ext uri="{BB962C8B-B14F-4D97-AF65-F5344CB8AC3E}">
        <p14:creationId xmlns:p14="http://schemas.microsoft.com/office/powerpoint/2010/main" val="130390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B585-BF2A-498E-A6CB-118234E0ABA3}"/>
              </a:ext>
            </a:extLst>
          </p:cNvPr>
          <p:cNvSpPr>
            <a:spLocks noGrp="1"/>
          </p:cNvSpPr>
          <p:nvPr>
            <p:ph type="title"/>
          </p:nvPr>
        </p:nvSpPr>
        <p:spPr>
          <a:xfrm>
            <a:off x="147917" y="-307228"/>
            <a:ext cx="10515600" cy="2055346"/>
          </a:xfrm>
        </p:spPr>
        <p:txBody>
          <a:bodyPr/>
          <a:lstStyle/>
          <a:p>
            <a:pPr algn="ctr"/>
            <a:r>
              <a:rPr lang="en-US" dirty="0"/>
              <a:t>Queue </a:t>
            </a:r>
            <a:endParaRPr lang="en-IN" dirty="0"/>
          </a:p>
        </p:txBody>
      </p:sp>
      <p:sp>
        <p:nvSpPr>
          <p:cNvPr id="3" name="Content Placeholder 2">
            <a:extLst>
              <a:ext uri="{FF2B5EF4-FFF2-40B4-BE49-F238E27FC236}">
                <a16:creationId xmlns:a16="http://schemas.microsoft.com/office/drawing/2014/main" id="{2A759030-7F66-4A3A-A55B-1ACB548584E8}"/>
              </a:ext>
            </a:extLst>
          </p:cNvPr>
          <p:cNvSpPr>
            <a:spLocks noGrp="1"/>
          </p:cNvSpPr>
          <p:nvPr>
            <p:ph idx="1"/>
          </p:nvPr>
        </p:nvSpPr>
        <p:spPr>
          <a:xfrm>
            <a:off x="219635" y="2088776"/>
            <a:ext cx="10515600" cy="4536142"/>
          </a:xfrm>
        </p:spPr>
        <p:txBody>
          <a:bodyPr/>
          <a:lstStyle/>
          <a:p>
            <a:pPr algn="just">
              <a:buFont typeface="Arial" panose="020B0604020202020204" pitchFamily="34" charset="0"/>
              <a:buChar char="•"/>
            </a:pPr>
            <a:r>
              <a:rPr lang="en-US" dirty="0"/>
              <a:t>Queue is constructed based on first in first out mechanism.</a:t>
            </a:r>
          </a:p>
          <a:p>
            <a:pPr algn="just">
              <a:buFont typeface="Arial" panose="020B0604020202020204" pitchFamily="34" charset="0"/>
              <a:buChar char="•"/>
            </a:pPr>
            <a:r>
              <a:rPr lang="en-US" dirty="0"/>
              <a:t>An excellent example of a queue is a line of students in the food court.</a:t>
            </a:r>
          </a:p>
          <a:p>
            <a:pPr algn="just">
              <a:buFont typeface="Arial" panose="020B0604020202020204" pitchFamily="34" charset="0"/>
              <a:buChar char="•"/>
            </a:pPr>
            <a:r>
              <a:rPr lang="en-US" dirty="0"/>
              <a:t>Through queue we can implement running queue, waiting queue and priority queue</a:t>
            </a:r>
          </a:p>
        </p:txBody>
      </p:sp>
      <p:pic>
        <p:nvPicPr>
          <p:cNvPr id="4" name="Picture 3">
            <a:extLst>
              <a:ext uri="{FF2B5EF4-FFF2-40B4-BE49-F238E27FC236}">
                <a16:creationId xmlns:a16="http://schemas.microsoft.com/office/drawing/2014/main" id="{63A620FE-39BA-4449-87A0-E85F2467ADA5}"/>
              </a:ext>
            </a:extLst>
          </p:cNvPr>
          <p:cNvPicPr>
            <a:picLocks noChangeAspect="1"/>
          </p:cNvPicPr>
          <p:nvPr/>
        </p:nvPicPr>
        <p:blipFill>
          <a:blip r:embed="rId2"/>
          <a:stretch>
            <a:fillRect/>
          </a:stretch>
        </p:blipFill>
        <p:spPr>
          <a:xfrm>
            <a:off x="2779059" y="4267200"/>
            <a:ext cx="3689658" cy="1819835"/>
          </a:xfrm>
          <a:prstGeom prst="rect">
            <a:avLst/>
          </a:prstGeom>
        </p:spPr>
      </p:pic>
    </p:spTree>
    <p:extLst>
      <p:ext uri="{BB962C8B-B14F-4D97-AF65-F5344CB8AC3E}">
        <p14:creationId xmlns:p14="http://schemas.microsoft.com/office/powerpoint/2010/main" val="219738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2B7B-AC8C-4C67-8AA6-008CBD1BAA7E}"/>
              </a:ext>
            </a:extLst>
          </p:cNvPr>
          <p:cNvSpPr>
            <a:spLocks noGrp="1"/>
          </p:cNvSpPr>
          <p:nvPr>
            <p:ph type="title"/>
          </p:nvPr>
        </p:nvSpPr>
        <p:spPr/>
        <p:txBody>
          <a:bodyPr/>
          <a:lstStyle/>
          <a:p>
            <a:r>
              <a:rPr lang="en-US" dirty="0"/>
              <a:t>Queue operations</a:t>
            </a:r>
            <a:endParaRPr lang="en-IN" dirty="0"/>
          </a:p>
        </p:txBody>
      </p:sp>
      <p:sp>
        <p:nvSpPr>
          <p:cNvPr id="3" name="Content Placeholder 2">
            <a:extLst>
              <a:ext uri="{FF2B5EF4-FFF2-40B4-BE49-F238E27FC236}">
                <a16:creationId xmlns:a16="http://schemas.microsoft.com/office/drawing/2014/main" id="{2B4D828C-A771-46D5-BFD3-4F9A436B6FE2}"/>
              </a:ext>
            </a:extLst>
          </p:cNvPr>
          <p:cNvSpPr>
            <a:spLocks noGrp="1"/>
          </p:cNvSpPr>
          <p:nvPr>
            <p:ph idx="1"/>
          </p:nvPr>
        </p:nvSpPr>
        <p:spPr/>
        <p:txBody>
          <a:bodyPr/>
          <a:lstStyle/>
          <a:p>
            <a:pPr>
              <a:buFont typeface="Wingdings" panose="05000000000000000000" pitchFamily="2" charset="2"/>
              <a:buChar char="Ø"/>
            </a:pPr>
            <a:r>
              <a:rPr lang="en-US" b="1" dirty="0"/>
              <a:t>Insert(add at last):</a:t>
            </a:r>
            <a:r>
              <a:rPr lang="en-US" dirty="0"/>
              <a:t> it is about add an element in queue at last which is known as Enqueue</a:t>
            </a:r>
          </a:p>
          <a:p>
            <a:pPr>
              <a:buFont typeface="Wingdings" panose="05000000000000000000" pitchFamily="2" charset="2"/>
              <a:buChar char="Ø"/>
            </a:pPr>
            <a:r>
              <a:rPr lang="en-US" b="1" dirty="0"/>
              <a:t>Delete(delete at begin):</a:t>
            </a:r>
            <a:r>
              <a:rPr lang="en-US" dirty="0"/>
              <a:t>it is about deleting an element from front as Dequeue</a:t>
            </a:r>
          </a:p>
          <a:p>
            <a:pPr>
              <a:buFont typeface="Wingdings" panose="05000000000000000000" pitchFamily="2" charset="2"/>
              <a:buChar char="Ø"/>
            </a:pPr>
            <a:r>
              <a:rPr lang="en-US" b="1" dirty="0"/>
              <a:t>Display:</a:t>
            </a:r>
            <a:r>
              <a:rPr lang="en-US" dirty="0"/>
              <a:t> to display the elements in nodes in the queue</a:t>
            </a:r>
          </a:p>
          <a:p>
            <a:pPr>
              <a:buFont typeface="Wingdings" panose="05000000000000000000" pitchFamily="2" charset="2"/>
              <a:buChar char="Ø"/>
            </a:pPr>
            <a:r>
              <a:rPr lang="en-US" b="1" dirty="0"/>
              <a:t>Search:</a:t>
            </a:r>
            <a:r>
              <a:rPr lang="en-US" dirty="0"/>
              <a:t> to search an element is present or not.</a:t>
            </a:r>
          </a:p>
          <a:p>
            <a:pPr marL="0" indent="0">
              <a:buNone/>
            </a:pPr>
            <a:r>
              <a:rPr lang="en-US" dirty="0"/>
              <a:t>Now in operations ,assume front and rear as </a:t>
            </a:r>
            <a:r>
              <a:rPr lang="en-US" b="1" dirty="0"/>
              <a:t>f</a:t>
            </a:r>
            <a:r>
              <a:rPr lang="en-US" dirty="0"/>
              <a:t> and </a:t>
            </a:r>
            <a:r>
              <a:rPr lang="en-US" b="1" dirty="0"/>
              <a:t>r</a:t>
            </a:r>
            <a:r>
              <a:rPr lang="en-US" dirty="0"/>
              <a:t> initialize with  -1 globally.</a:t>
            </a:r>
          </a:p>
          <a:p>
            <a:pPr marL="0" indent="0">
              <a:buNone/>
            </a:pPr>
            <a:r>
              <a:rPr lang="en-US" dirty="0"/>
              <a:t>Queue size is given as macro (#define SIZE  &lt;required size&gt;.</a:t>
            </a:r>
          </a:p>
          <a:p>
            <a:pPr marL="0" indent="0">
              <a:buNone/>
            </a:pPr>
            <a:endParaRPr lang="en-US" dirty="0"/>
          </a:p>
        </p:txBody>
      </p:sp>
    </p:spTree>
    <p:extLst>
      <p:ext uri="{BB962C8B-B14F-4D97-AF65-F5344CB8AC3E}">
        <p14:creationId xmlns:p14="http://schemas.microsoft.com/office/powerpoint/2010/main" val="352318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ADC237-FC0C-4E42-A20F-E358A3F60B8D}"/>
              </a:ext>
            </a:extLst>
          </p:cNvPr>
          <p:cNvSpPr>
            <a:spLocks noGrp="1"/>
          </p:cNvSpPr>
          <p:nvPr>
            <p:ph sz="half" idx="1"/>
          </p:nvPr>
        </p:nvSpPr>
        <p:spPr>
          <a:xfrm>
            <a:off x="295836" y="1896774"/>
            <a:ext cx="5450540" cy="3227294"/>
          </a:xfrm>
        </p:spPr>
        <p:txBody>
          <a:bodyPr>
            <a:noAutofit/>
          </a:bodyPr>
          <a:lstStyle/>
          <a:p>
            <a:pPr marL="0" indent="0">
              <a:spcBef>
                <a:spcPts val="0"/>
              </a:spcBef>
              <a:spcAft>
                <a:spcPts val="0"/>
              </a:spcAft>
              <a:buNone/>
            </a:pPr>
            <a:r>
              <a:rPr lang="en-US" sz="1400" dirty="0"/>
              <a:t>v</a:t>
            </a:r>
            <a:r>
              <a:rPr lang="en-IN" sz="1400" dirty="0" err="1"/>
              <a:t>oid</a:t>
            </a:r>
            <a:r>
              <a:rPr lang="en-IN" sz="1400" dirty="0"/>
              <a:t> insert (int *</a:t>
            </a:r>
            <a:r>
              <a:rPr lang="en-IN" sz="1400" dirty="0" err="1"/>
              <a:t>ptr</a:t>
            </a:r>
            <a:r>
              <a:rPr lang="en-IN" sz="1400" dirty="0"/>
              <a:t>, int </a:t>
            </a:r>
            <a:r>
              <a:rPr lang="en-IN" sz="1400" dirty="0" err="1"/>
              <a:t>num</a:t>
            </a:r>
            <a:r>
              <a:rPr lang="en-IN" sz="1400" dirty="0"/>
              <a:t>)</a:t>
            </a:r>
          </a:p>
          <a:p>
            <a:pPr marL="0" indent="0">
              <a:spcBef>
                <a:spcPts val="0"/>
              </a:spcBef>
              <a:spcAft>
                <a:spcPts val="0"/>
              </a:spcAft>
              <a:buNone/>
            </a:pPr>
            <a:r>
              <a:rPr lang="en-US" sz="1400" dirty="0"/>
              <a:t>{</a:t>
            </a:r>
          </a:p>
          <a:p>
            <a:pPr marL="0" indent="0">
              <a:spcBef>
                <a:spcPts val="0"/>
              </a:spcBef>
              <a:spcAft>
                <a:spcPts val="0"/>
              </a:spcAft>
              <a:buNone/>
            </a:pPr>
            <a:r>
              <a:rPr lang="en-US" sz="1400" dirty="0"/>
              <a:t>     if(f==-1)</a:t>
            </a:r>
          </a:p>
          <a:p>
            <a:pPr marL="0" indent="0">
              <a:spcBef>
                <a:spcPts val="0"/>
              </a:spcBef>
              <a:spcAft>
                <a:spcPts val="0"/>
              </a:spcAft>
              <a:buNone/>
            </a:pPr>
            <a:r>
              <a:rPr lang="en-US" sz="1400" dirty="0"/>
              <a:t>        f++,r++;</a:t>
            </a:r>
          </a:p>
          <a:p>
            <a:pPr marL="0" indent="0">
              <a:spcBef>
                <a:spcPts val="0"/>
              </a:spcBef>
              <a:spcAft>
                <a:spcPts val="0"/>
              </a:spcAft>
              <a:buNone/>
            </a:pPr>
            <a:r>
              <a:rPr lang="en-US" sz="1400" dirty="0"/>
              <a:t>     else if(((r==SIZE-1)&amp;&amp;(f==0))||(r==f-1))//queue is full</a:t>
            </a:r>
          </a:p>
          <a:p>
            <a:pPr marL="0" indent="0">
              <a:spcBef>
                <a:spcPts val="0"/>
              </a:spcBef>
              <a:spcAft>
                <a:spcPts val="0"/>
              </a:spcAft>
              <a:buNone/>
            </a:pPr>
            <a:r>
              <a:rPr lang="en-US" sz="1400" dirty="0"/>
              <a:t>	{</a:t>
            </a:r>
          </a:p>
          <a:p>
            <a:pPr marL="0" indent="0">
              <a:spcBef>
                <a:spcPts val="0"/>
              </a:spcBef>
              <a:spcAft>
                <a:spcPts val="0"/>
              </a:spcAft>
              <a:buNone/>
            </a:pPr>
            <a:r>
              <a:rPr lang="en-US" sz="1400" dirty="0"/>
              <a:t>		</a:t>
            </a:r>
            <a:r>
              <a:rPr lang="en-US" sz="1400" dirty="0" err="1"/>
              <a:t>printf</a:t>
            </a:r>
            <a:r>
              <a:rPr lang="en-US" sz="1400" dirty="0"/>
              <a:t>(“queue is full\n”);</a:t>
            </a:r>
          </a:p>
          <a:p>
            <a:pPr marL="0" indent="0">
              <a:spcBef>
                <a:spcPts val="0"/>
              </a:spcBef>
              <a:spcAft>
                <a:spcPts val="0"/>
              </a:spcAft>
              <a:buNone/>
            </a:pPr>
            <a:r>
              <a:rPr lang="en-US" sz="1400" dirty="0"/>
              <a:t>			return;</a:t>
            </a:r>
          </a:p>
          <a:p>
            <a:pPr marL="0" indent="0">
              <a:spcBef>
                <a:spcPts val="0"/>
              </a:spcBef>
              <a:spcAft>
                <a:spcPts val="0"/>
              </a:spcAft>
              <a:buNone/>
            </a:pPr>
            <a:r>
              <a:rPr lang="en-US" sz="1400" dirty="0"/>
              <a:t>	}</a:t>
            </a:r>
          </a:p>
          <a:p>
            <a:pPr marL="0" indent="0">
              <a:spcBef>
                <a:spcPts val="0"/>
              </a:spcBef>
              <a:spcAft>
                <a:spcPts val="0"/>
              </a:spcAft>
              <a:buNone/>
            </a:pPr>
            <a:r>
              <a:rPr lang="en-US" sz="1400" dirty="0"/>
              <a:t>      else if(r==SIZE-1)//to insert elements at front  vacant places</a:t>
            </a:r>
          </a:p>
          <a:p>
            <a:pPr marL="0" indent="0">
              <a:spcBef>
                <a:spcPts val="0"/>
              </a:spcBef>
              <a:spcAft>
                <a:spcPts val="0"/>
              </a:spcAft>
              <a:buNone/>
            </a:pPr>
            <a:r>
              <a:rPr lang="en-US" sz="1400" dirty="0"/>
              <a:t>	{</a:t>
            </a:r>
          </a:p>
          <a:p>
            <a:pPr marL="0" indent="0">
              <a:spcBef>
                <a:spcPts val="0"/>
              </a:spcBef>
              <a:spcAft>
                <a:spcPts val="0"/>
              </a:spcAft>
              <a:buNone/>
            </a:pPr>
            <a:r>
              <a:rPr lang="en-US" sz="1400" dirty="0"/>
              <a:t>		r=0;</a:t>
            </a:r>
          </a:p>
          <a:p>
            <a:pPr marL="0" indent="0">
              <a:spcBef>
                <a:spcPts val="0"/>
              </a:spcBef>
              <a:spcAft>
                <a:spcPts val="0"/>
              </a:spcAft>
              <a:buNone/>
            </a:pPr>
            <a:r>
              <a:rPr lang="en-US" sz="1400" dirty="0"/>
              <a:t>		</a:t>
            </a:r>
            <a:r>
              <a:rPr lang="en-US" sz="1400" dirty="0" err="1"/>
              <a:t>ptr</a:t>
            </a:r>
            <a:r>
              <a:rPr lang="en-US" sz="1400" dirty="0"/>
              <a:t>[r]=num;</a:t>
            </a:r>
          </a:p>
          <a:p>
            <a:pPr marL="0" indent="0">
              <a:spcBef>
                <a:spcPts val="0"/>
              </a:spcBef>
              <a:spcAft>
                <a:spcPts val="0"/>
              </a:spcAft>
              <a:buNone/>
            </a:pPr>
            <a:r>
              <a:rPr lang="en-US" sz="1400" dirty="0"/>
              <a:t>		return;</a:t>
            </a:r>
          </a:p>
          <a:p>
            <a:pPr marL="0" indent="0">
              <a:spcBef>
                <a:spcPts val="0"/>
              </a:spcBef>
              <a:spcAft>
                <a:spcPts val="0"/>
              </a:spcAft>
              <a:buNone/>
            </a:pPr>
            <a:r>
              <a:rPr lang="en-US" sz="1400" dirty="0"/>
              <a:t>	}</a:t>
            </a:r>
          </a:p>
          <a:p>
            <a:pPr marL="0" indent="0">
              <a:spcBef>
                <a:spcPts val="0"/>
              </a:spcBef>
              <a:spcAft>
                <a:spcPts val="0"/>
              </a:spcAft>
              <a:buNone/>
            </a:pPr>
            <a:r>
              <a:rPr lang="en-US" sz="1400" dirty="0"/>
              <a:t>       else                    //to insert elements</a:t>
            </a:r>
          </a:p>
          <a:p>
            <a:pPr marL="0" indent="0">
              <a:spcBef>
                <a:spcPts val="0"/>
              </a:spcBef>
              <a:spcAft>
                <a:spcPts val="0"/>
              </a:spcAft>
              <a:buNone/>
            </a:pPr>
            <a:r>
              <a:rPr lang="en-US" sz="1400" dirty="0"/>
              <a:t>	r++;</a:t>
            </a:r>
          </a:p>
          <a:p>
            <a:pPr marL="0" indent="0">
              <a:spcBef>
                <a:spcPts val="0"/>
              </a:spcBef>
              <a:spcAft>
                <a:spcPts val="0"/>
              </a:spcAft>
              <a:buNone/>
            </a:pPr>
            <a:r>
              <a:rPr lang="en-US" sz="1400" dirty="0"/>
              <a:t>	</a:t>
            </a:r>
            <a:r>
              <a:rPr lang="en-US" sz="1400" dirty="0" err="1"/>
              <a:t>ptr</a:t>
            </a:r>
            <a:r>
              <a:rPr lang="en-US" sz="1400" dirty="0"/>
              <a:t>[r]=num;</a:t>
            </a:r>
          </a:p>
          <a:p>
            <a:pPr marL="0" indent="0">
              <a:spcBef>
                <a:spcPts val="0"/>
              </a:spcBef>
              <a:spcAft>
                <a:spcPts val="0"/>
              </a:spcAft>
              <a:buNone/>
            </a:pPr>
            <a:r>
              <a:rPr lang="en-US" sz="1400" dirty="0"/>
              <a:t>}</a:t>
            </a:r>
          </a:p>
        </p:txBody>
      </p:sp>
      <p:sp>
        <p:nvSpPr>
          <p:cNvPr id="4" name="Content Placeholder 3">
            <a:extLst>
              <a:ext uri="{FF2B5EF4-FFF2-40B4-BE49-F238E27FC236}">
                <a16:creationId xmlns:a16="http://schemas.microsoft.com/office/drawing/2014/main" id="{1AAE5F45-E889-4D97-A67A-1F6894432998}"/>
              </a:ext>
            </a:extLst>
          </p:cNvPr>
          <p:cNvSpPr>
            <a:spLocks noGrp="1"/>
          </p:cNvSpPr>
          <p:nvPr>
            <p:ph sz="half" idx="2"/>
          </p:nvPr>
        </p:nvSpPr>
        <p:spPr>
          <a:xfrm>
            <a:off x="6113929" y="1873624"/>
            <a:ext cx="5782235" cy="3872752"/>
          </a:xfrm>
        </p:spPr>
        <p:txBody>
          <a:bodyPr>
            <a:normAutofit fontScale="85000" lnSpcReduction="20000"/>
          </a:bodyPr>
          <a:lstStyle/>
          <a:p>
            <a:pPr marL="0" indent="0">
              <a:spcBef>
                <a:spcPts val="0"/>
              </a:spcBef>
              <a:spcAft>
                <a:spcPts val="0"/>
              </a:spcAft>
              <a:buNone/>
            </a:pPr>
            <a:r>
              <a:rPr lang="en-US" dirty="0"/>
              <a:t>v</a:t>
            </a:r>
            <a:r>
              <a:rPr lang="en-IN" dirty="0" err="1"/>
              <a:t>oid</a:t>
            </a:r>
            <a:r>
              <a:rPr lang="en-IN" dirty="0"/>
              <a:t> delete ( )</a:t>
            </a:r>
          </a:p>
          <a:p>
            <a:pPr marL="0" indent="0">
              <a:spcBef>
                <a:spcPts val="0"/>
              </a:spcBef>
              <a:spcAft>
                <a:spcPts val="0"/>
              </a:spcAft>
              <a:buNone/>
            </a:pPr>
            <a:r>
              <a:rPr lang="en-US" dirty="0"/>
              <a:t>{</a:t>
            </a:r>
          </a:p>
          <a:p>
            <a:pPr marL="0" indent="0">
              <a:spcBef>
                <a:spcPts val="0"/>
              </a:spcBef>
              <a:spcAft>
                <a:spcPts val="0"/>
              </a:spcAft>
              <a:buNone/>
            </a:pPr>
            <a:r>
              <a:rPr lang="en-US" dirty="0"/>
              <a:t>     If(f==-1)</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printf</a:t>
            </a:r>
            <a:r>
              <a:rPr lang="en-US" dirty="0"/>
              <a:t>(“queue is empty\n”);//queue is empty</a:t>
            </a:r>
          </a:p>
          <a:p>
            <a:pPr marL="0" indent="0">
              <a:spcBef>
                <a:spcPts val="0"/>
              </a:spcBef>
              <a:spcAft>
                <a:spcPts val="0"/>
              </a:spcAft>
              <a:buNone/>
            </a:pPr>
            <a:r>
              <a:rPr lang="en-US" dirty="0"/>
              <a:t>	return;</a:t>
            </a:r>
          </a:p>
          <a:p>
            <a:pPr marL="0" indent="0">
              <a:spcBef>
                <a:spcPts val="0"/>
              </a:spcBef>
              <a:spcAft>
                <a:spcPts val="0"/>
              </a:spcAft>
              <a:buNone/>
            </a:pPr>
            <a:r>
              <a:rPr lang="en-US" dirty="0"/>
              <a:t>        }</a:t>
            </a:r>
          </a:p>
          <a:p>
            <a:pPr marL="0" indent="0">
              <a:spcBef>
                <a:spcPts val="0"/>
              </a:spcBef>
              <a:spcAft>
                <a:spcPts val="0"/>
              </a:spcAft>
              <a:buNone/>
            </a:pPr>
            <a:r>
              <a:rPr lang="en-US" dirty="0"/>
              <a:t>      else if(f==r)</a:t>
            </a:r>
          </a:p>
          <a:p>
            <a:pPr marL="0" indent="0">
              <a:spcBef>
                <a:spcPts val="0"/>
              </a:spcBef>
              <a:spcAft>
                <a:spcPts val="0"/>
              </a:spcAft>
              <a:buNone/>
            </a:pPr>
            <a:r>
              <a:rPr lang="en-US" dirty="0"/>
              <a:t>        {</a:t>
            </a:r>
          </a:p>
          <a:p>
            <a:pPr marL="0" indent="0">
              <a:spcBef>
                <a:spcPts val="0"/>
              </a:spcBef>
              <a:spcAft>
                <a:spcPts val="0"/>
              </a:spcAft>
              <a:buNone/>
            </a:pPr>
            <a:r>
              <a:rPr lang="en-US" dirty="0"/>
              <a:t>	f=r=-1;//queue contains single element </a:t>
            </a:r>
          </a:p>
          <a:p>
            <a:pPr marL="0" indent="0">
              <a:spcBef>
                <a:spcPts val="0"/>
              </a:spcBef>
              <a:spcAft>
                <a:spcPts val="0"/>
              </a:spcAft>
              <a:buNone/>
            </a:pPr>
            <a:r>
              <a:rPr lang="en-US" dirty="0"/>
              <a:t>	return;</a:t>
            </a:r>
          </a:p>
          <a:p>
            <a:pPr marL="0" indent="0">
              <a:spcBef>
                <a:spcPts val="0"/>
              </a:spcBef>
              <a:spcAft>
                <a:spcPts val="0"/>
              </a:spcAft>
              <a:buNone/>
            </a:pPr>
            <a:r>
              <a:rPr lang="en-US" dirty="0"/>
              <a:t>        }</a:t>
            </a:r>
          </a:p>
          <a:p>
            <a:pPr marL="0" indent="0">
              <a:spcBef>
                <a:spcPts val="0"/>
              </a:spcBef>
              <a:spcAft>
                <a:spcPts val="0"/>
              </a:spcAft>
              <a:buNone/>
            </a:pPr>
            <a:r>
              <a:rPr lang="en-US" dirty="0"/>
              <a:t>      else if(f==SIZE-1)//elements remain  at starting positions</a:t>
            </a:r>
          </a:p>
          <a:p>
            <a:pPr marL="0" indent="0">
              <a:spcBef>
                <a:spcPts val="0"/>
              </a:spcBef>
              <a:spcAft>
                <a:spcPts val="0"/>
              </a:spcAft>
              <a:buNone/>
            </a:pPr>
            <a:r>
              <a:rPr lang="en-US" dirty="0"/>
              <a:t>       {</a:t>
            </a:r>
          </a:p>
          <a:p>
            <a:pPr marL="0" indent="0">
              <a:spcBef>
                <a:spcPts val="0"/>
              </a:spcBef>
              <a:spcAft>
                <a:spcPts val="0"/>
              </a:spcAft>
              <a:buNone/>
            </a:pPr>
            <a:r>
              <a:rPr lang="en-US" dirty="0"/>
              <a:t>	f=0;</a:t>
            </a:r>
          </a:p>
          <a:p>
            <a:pPr marL="0" indent="0">
              <a:spcBef>
                <a:spcPts val="0"/>
              </a:spcBef>
              <a:spcAft>
                <a:spcPts val="0"/>
              </a:spcAft>
              <a:buNone/>
            </a:pPr>
            <a:r>
              <a:rPr lang="en-US" dirty="0"/>
              <a:t>	return;</a:t>
            </a:r>
          </a:p>
          <a:p>
            <a:pPr marL="0" indent="0">
              <a:spcBef>
                <a:spcPts val="0"/>
              </a:spcBef>
              <a:spcAft>
                <a:spcPts val="0"/>
              </a:spcAft>
              <a:buNone/>
            </a:pPr>
            <a:r>
              <a:rPr lang="en-US" dirty="0"/>
              <a:t>        }                        //to delete elements</a:t>
            </a:r>
          </a:p>
          <a:p>
            <a:pPr marL="0" indent="0">
              <a:spcBef>
                <a:spcPts val="0"/>
              </a:spcBef>
              <a:spcAft>
                <a:spcPts val="0"/>
              </a:spcAft>
              <a:buNone/>
            </a:pPr>
            <a:r>
              <a:rPr lang="en-US" dirty="0"/>
              <a:t>        f++;</a:t>
            </a:r>
          </a:p>
          <a:p>
            <a:pPr marL="0" indent="0">
              <a:spcBef>
                <a:spcPts val="0"/>
              </a:spcBef>
              <a:spcAft>
                <a:spcPts val="0"/>
              </a:spcAft>
              <a:buNone/>
            </a:pPr>
            <a:r>
              <a:rPr lang="en-US" dirty="0"/>
              <a:t>}</a:t>
            </a:r>
          </a:p>
        </p:txBody>
      </p:sp>
      <p:graphicFrame>
        <p:nvGraphicFramePr>
          <p:cNvPr id="5" name="Table 4">
            <a:extLst>
              <a:ext uri="{FF2B5EF4-FFF2-40B4-BE49-F238E27FC236}">
                <a16:creationId xmlns:a16="http://schemas.microsoft.com/office/drawing/2014/main" id="{6EFD4B59-8A7B-431F-8C2C-87841B00FB81}"/>
              </a:ext>
            </a:extLst>
          </p:cNvPr>
          <p:cNvGraphicFramePr>
            <a:graphicFrameLocks noGrp="1"/>
          </p:cNvGraphicFramePr>
          <p:nvPr>
            <p:extLst>
              <p:ext uri="{D42A27DB-BD31-4B8C-83A1-F6EECF244321}">
                <p14:modId xmlns:p14="http://schemas.microsoft.com/office/powerpoint/2010/main" val="1000158427"/>
              </p:ext>
            </p:extLst>
          </p:nvPr>
        </p:nvGraphicFramePr>
        <p:xfrm>
          <a:off x="406588" y="5746376"/>
          <a:ext cx="5094848" cy="484095"/>
        </p:xfrm>
        <a:graphic>
          <a:graphicData uri="http://schemas.openxmlformats.org/drawingml/2006/table">
            <a:tbl>
              <a:tblPr firstRow="1" bandRow="1">
                <a:tableStyleId>{8799B23B-EC83-4686-B30A-512413B5E67A}</a:tableStyleId>
              </a:tblPr>
              <a:tblGrid>
                <a:gridCol w="1044876">
                  <a:extLst>
                    <a:ext uri="{9D8B030D-6E8A-4147-A177-3AD203B41FA5}">
                      <a16:colId xmlns:a16="http://schemas.microsoft.com/office/drawing/2014/main" val="3381477412"/>
                    </a:ext>
                  </a:extLst>
                </a:gridCol>
                <a:gridCol w="1044876">
                  <a:extLst>
                    <a:ext uri="{9D8B030D-6E8A-4147-A177-3AD203B41FA5}">
                      <a16:colId xmlns:a16="http://schemas.microsoft.com/office/drawing/2014/main" val="2555323155"/>
                    </a:ext>
                  </a:extLst>
                </a:gridCol>
                <a:gridCol w="1044876">
                  <a:extLst>
                    <a:ext uri="{9D8B030D-6E8A-4147-A177-3AD203B41FA5}">
                      <a16:colId xmlns:a16="http://schemas.microsoft.com/office/drawing/2014/main" val="526319176"/>
                    </a:ext>
                  </a:extLst>
                </a:gridCol>
                <a:gridCol w="1044876">
                  <a:extLst>
                    <a:ext uri="{9D8B030D-6E8A-4147-A177-3AD203B41FA5}">
                      <a16:colId xmlns:a16="http://schemas.microsoft.com/office/drawing/2014/main" val="3268559611"/>
                    </a:ext>
                  </a:extLst>
                </a:gridCol>
                <a:gridCol w="915344">
                  <a:extLst>
                    <a:ext uri="{9D8B030D-6E8A-4147-A177-3AD203B41FA5}">
                      <a16:colId xmlns:a16="http://schemas.microsoft.com/office/drawing/2014/main" val="3899028332"/>
                    </a:ext>
                  </a:extLst>
                </a:gridCol>
              </a:tblGrid>
              <a:tr h="484095">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30</a:t>
                      </a:r>
                      <a:endParaRPr lang="en-IN" dirty="0"/>
                    </a:p>
                  </a:txBody>
                  <a:tcPr/>
                </a:tc>
                <a:tc>
                  <a:txBody>
                    <a:bodyPr/>
                    <a:lstStyle/>
                    <a:p>
                      <a:r>
                        <a:rPr lang="en-US" dirty="0"/>
                        <a:t>40</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134430047"/>
                  </a:ext>
                </a:extLst>
              </a:tr>
            </a:tbl>
          </a:graphicData>
        </a:graphic>
      </p:graphicFrame>
      <p:graphicFrame>
        <p:nvGraphicFramePr>
          <p:cNvPr id="6" name="Table 5">
            <a:extLst>
              <a:ext uri="{FF2B5EF4-FFF2-40B4-BE49-F238E27FC236}">
                <a16:creationId xmlns:a16="http://schemas.microsoft.com/office/drawing/2014/main" id="{FAF9F0C4-1F6E-4302-B9E4-FCABB85F0556}"/>
              </a:ext>
            </a:extLst>
          </p:cNvPr>
          <p:cNvGraphicFramePr>
            <a:graphicFrameLocks noGrp="1"/>
          </p:cNvGraphicFramePr>
          <p:nvPr>
            <p:extLst>
              <p:ext uri="{D42A27DB-BD31-4B8C-83A1-F6EECF244321}">
                <p14:modId xmlns:p14="http://schemas.microsoft.com/office/powerpoint/2010/main" val="3861152524"/>
              </p:ext>
            </p:extLst>
          </p:nvPr>
        </p:nvGraphicFramePr>
        <p:xfrm>
          <a:off x="6107858" y="5746376"/>
          <a:ext cx="5094848" cy="484095"/>
        </p:xfrm>
        <a:graphic>
          <a:graphicData uri="http://schemas.openxmlformats.org/drawingml/2006/table">
            <a:tbl>
              <a:tblPr firstRow="1" bandRow="1">
                <a:tableStyleId>{8799B23B-EC83-4686-B30A-512413B5E67A}</a:tableStyleId>
              </a:tblPr>
              <a:tblGrid>
                <a:gridCol w="1044876">
                  <a:extLst>
                    <a:ext uri="{9D8B030D-6E8A-4147-A177-3AD203B41FA5}">
                      <a16:colId xmlns:a16="http://schemas.microsoft.com/office/drawing/2014/main" val="3381477412"/>
                    </a:ext>
                  </a:extLst>
                </a:gridCol>
                <a:gridCol w="1044876">
                  <a:extLst>
                    <a:ext uri="{9D8B030D-6E8A-4147-A177-3AD203B41FA5}">
                      <a16:colId xmlns:a16="http://schemas.microsoft.com/office/drawing/2014/main" val="2555323155"/>
                    </a:ext>
                  </a:extLst>
                </a:gridCol>
                <a:gridCol w="1044876">
                  <a:extLst>
                    <a:ext uri="{9D8B030D-6E8A-4147-A177-3AD203B41FA5}">
                      <a16:colId xmlns:a16="http://schemas.microsoft.com/office/drawing/2014/main" val="526319176"/>
                    </a:ext>
                  </a:extLst>
                </a:gridCol>
                <a:gridCol w="1044876">
                  <a:extLst>
                    <a:ext uri="{9D8B030D-6E8A-4147-A177-3AD203B41FA5}">
                      <a16:colId xmlns:a16="http://schemas.microsoft.com/office/drawing/2014/main" val="3268559611"/>
                    </a:ext>
                  </a:extLst>
                </a:gridCol>
                <a:gridCol w="915344">
                  <a:extLst>
                    <a:ext uri="{9D8B030D-6E8A-4147-A177-3AD203B41FA5}">
                      <a16:colId xmlns:a16="http://schemas.microsoft.com/office/drawing/2014/main" val="3899028332"/>
                    </a:ext>
                  </a:extLst>
                </a:gridCol>
              </a:tblGrid>
              <a:tr h="484095">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30</a:t>
                      </a:r>
                      <a:endParaRPr lang="en-IN" dirty="0"/>
                    </a:p>
                  </a:txBody>
                  <a:tcPr/>
                </a:tc>
                <a:tc>
                  <a:txBody>
                    <a:bodyPr/>
                    <a:lstStyle/>
                    <a:p>
                      <a:r>
                        <a:rPr lang="en-US" dirty="0"/>
                        <a:t>40</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134430047"/>
                  </a:ext>
                </a:extLst>
              </a:tr>
            </a:tbl>
          </a:graphicData>
        </a:graphic>
      </p:graphicFrame>
      <p:sp>
        <p:nvSpPr>
          <p:cNvPr id="2" name="TextBox 1">
            <a:extLst>
              <a:ext uri="{FF2B5EF4-FFF2-40B4-BE49-F238E27FC236}">
                <a16:creationId xmlns:a16="http://schemas.microsoft.com/office/drawing/2014/main" id="{B98DBC95-1628-4281-BFE6-B9AA005A2AB0}"/>
              </a:ext>
            </a:extLst>
          </p:cNvPr>
          <p:cNvSpPr txBox="1"/>
          <p:nvPr/>
        </p:nvSpPr>
        <p:spPr>
          <a:xfrm>
            <a:off x="1084730" y="1129553"/>
            <a:ext cx="1372496" cy="646331"/>
          </a:xfrm>
          <a:prstGeom prst="rect">
            <a:avLst/>
          </a:prstGeom>
          <a:noFill/>
        </p:spPr>
        <p:txBody>
          <a:bodyPr wrap="square" rtlCol="0">
            <a:spAutoFit/>
          </a:bodyPr>
          <a:lstStyle/>
          <a:p>
            <a:r>
              <a:rPr lang="en-US" sz="3600" dirty="0"/>
              <a:t>Insert</a:t>
            </a:r>
            <a:endParaRPr lang="en-IN" sz="3600" dirty="0"/>
          </a:p>
        </p:txBody>
      </p:sp>
      <p:sp>
        <p:nvSpPr>
          <p:cNvPr id="7" name="TextBox 6">
            <a:extLst>
              <a:ext uri="{FF2B5EF4-FFF2-40B4-BE49-F238E27FC236}">
                <a16:creationId xmlns:a16="http://schemas.microsoft.com/office/drawing/2014/main" id="{E91BF388-E308-4C75-8D49-54A7B658D45C}"/>
              </a:ext>
            </a:extLst>
          </p:cNvPr>
          <p:cNvSpPr txBox="1"/>
          <p:nvPr/>
        </p:nvSpPr>
        <p:spPr>
          <a:xfrm>
            <a:off x="6589059" y="1204863"/>
            <a:ext cx="1372496" cy="584775"/>
          </a:xfrm>
          <a:prstGeom prst="rect">
            <a:avLst/>
          </a:prstGeom>
          <a:noFill/>
        </p:spPr>
        <p:txBody>
          <a:bodyPr wrap="square" rtlCol="0">
            <a:spAutoFit/>
          </a:bodyPr>
          <a:lstStyle/>
          <a:p>
            <a:r>
              <a:rPr lang="en-US" sz="3200" dirty="0"/>
              <a:t>Delete</a:t>
            </a:r>
            <a:endParaRPr lang="en-IN" sz="3200" dirty="0"/>
          </a:p>
        </p:txBody>
      </p:sp>
    </p:spTree>
    <p:extLst>
      <p:ext uri="{BB962C8B-B14F-4D97-AF65-F5344CB8AC3E}">
        <p14:creationId xmlns:p14="http://schemas.microsoft.com/office/powerpoint/2010/main" val="7933186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Wisp</Template>
  <TotalTime>1773</TotalTime>
  <Words>1635</Words>
  <Application>Microsoft Office PowerPoint</Application>
  <PresentationFormat>Widescreen</PresentationFormat>
  <Paragraphs>259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urw-din</vt:lpstr>
      <vt:lpstr>Wingdings</vt:lpstr>
      <vt:lpstr>Retrospect</vt:lpstr>
      <vt:lpstr>Stack And Queue By using Arrays</vt:lpstr>
      <vt:lpstr>Contents</vt:lpstr>
      <vt:lpstr>Stack</vt:lpstr>
      <vt:lpstr>Stack operations</vt:lpstr>
      <vt:lpstr>PowerPoint Presentation</vt:lpstr>
      <vt:lpstr>PowerPoint Presentation</vt:lpstr>
      <vt:lpstr>Queue </vt:lpstr>
      <vt:lpstr>Queue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Pavanmahi</dc:creator>
  <cp:lastModifiedBy>Pavanmahi</cp:lastModifiedBy>
  <cp:revision>70</cp:revision>
  <dcterms:created xsi:type="dcterms:W3CDTF">2023-01-01T06:54:42Z</dcterms:created>
  <dcterms:modified xsi:type="dcterms:W3CDTF">2023-01-07T10:35:21Z</dcterms:modified>
</cp:coreProperties>
</file>