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26" Type="http://schemas.openxmlformats.org/officeDocument/2006/relationships/slide" Target="slides/slide24.xml" /><Relationship Id="rId39" Type="http://schemas.openxmlformats.org/officeDocument/2006/relationships/viewProps" Target="viewProps.xml" /><Relationship Id="rId3" Type="http://schemas.openxmlformats.org/officeDocument/2006/relationships/slide" Target="slides/slide1.xml" /><Relationship Id="rId21" Type="http://schemas.openxmlformats.org/officeDocument/2006/relationships/slide" Target="slides/slide19.xml" /><Relationship Id="rId34" Type="http://schemas.openxmlformats.org/officeDocument/2006/relationships/slide" Target="slides/slide32.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slide" Target="slides/slide23.xml" /><Relationship Id="rId33" Type="http://schemas.openxmlformats.org/officeDocument/2006/relationships/slide" Target="slides/slide31.xml" /><Relationship Id="rId38" Type="http://schemas.openxmlformats.org/officeDocument/2006/relationships/presProps" Target="presProps.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slide" Target="slides/slide18.xml" /><Relationship Id="rId29" Type="http://schemas.openxmlformats.org/officeDocument/2006/relationships/slide" Target="slides/slide27.xml" /><Relationship Id="rId41"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slide" Target="slides/slide22.xml" /><Relationship Id="rId32" Type="http://schemas.openxmlformats.org/officeDocument/2006/relationships/slide" Target="slides/slide30.xml" /><Relationship Id="rId37" Type="http://schemas.openxmlformats.org/officeDocument/2006/relationships/slide" Target="slides/slide35.xml" /><Relationship Id="rId40" Type="http://schemas.openxmlformats.org/officeDocument/2006/relationships/theme" Target="theme/theme1.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slide" Target="slides/slide21.xml" /><Relationship Id="rId28" Type="http://schemas.openxmlformats.org/officeDocument/2006/relationships/slide" Target="slides/slide26.xml" /><Relationship Id="rId36" Type="http://schemas.openxmlformats.org/officeDocument/2006/relationships/slide" Target="slides/slide34.xml" /><Relationship Id="rId10" Type="http://schemas.openxmlformats.org/officeDocument/2006/relationships/slide" Target="slides/slide8.xml" /><Relationship Id="rId19" Type="http://schemas.openxmlformats.org/officeDocument/2006/relationships/slide" Target="slides/slide17.xml" /><Relationship Id="rId31" Type="http://schemas.openxmlformats.org/officeDocument/2006/relationships/slide" Target="slides/slide29.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slide" Target="slides/slide20.xml" /><Relationship Id="rId27" Type="http://schemas.openxmlformats.org/officeDocument/2006/relationships/slide" Target="slides/slide25.xml" /><Relationship Id="rId30" Type="http://schemas.openxmlformats.org/officeDocument/2006/relationships/slide" Target="slides/slide28.xml" /><Relationship Id="rId35" Type="http://schemas.openxmlformats.org/officeDocument/2006/relationships/slide" Target="slides/slide3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2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3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3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3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3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3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3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4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5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5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5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6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6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6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7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7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7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7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7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7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8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8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2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 /><Relationship Id="rId13" Type="http://schemas.openxmlformats.org/officeDocument/2006/relationships/theme" Target="../theme/theme2.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12" Type="http://schemas.openxmlformats.org/officeDocument/2006/relationships/slideLayout" Target="../slideLayouts/slideLayout24.xml" /><Relationship Id="rId2" Type="http://schemas.openxmlformats.org/officeDocument/2006/relationships/slideLayout" Target="../slideLayouts/slideLayout14.xml" /><Relationship Id="rId1" Type="http://schemas.openxmlformats.org/officeDocument/2006/relationships/slideLayout" Target="../slideLayouts/slideLayout13.xml" /><Relationship Id="rId6" Type="http://schemas.openxmlformats.org/officeDocument/2006/relationships/slideLayout" Target="../slideLayouts/slideLayout18.xml" /><Relationship Id="rId11" Type="http://schemas.openxmlformats.org/officeDocument/2006/relationships/slideLayout" Target="../slideLayouts/slideLayout23.xml" /><Relationship Id="rId5" Type="http://schemas.openxmlformats.org/officeDocument/2006/relationships/slideLayout" Target="../slideLayouts/slideLayout17.xml" /><Relationship Id="rId10" Type="http://schemas.openxmlformats.org/officeDocument/2006/relationships/slideLayout" Target="../slideLayouts/slideLayout22.xml" /><Relationship Id="rId4" Type="http://schemas.openxmlformats.org/officeDocument/2006/relationships/slideLayout" Target="../slideLayouts/slideLayout16.xml" /><Relationship Id="rId9" Type="http://schemas.openxmlformats.org/officeDocument/2006/relationships/slideLayout" Target="../slideLayouts/slideLayout2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080" cy="1144440"/>
          </a:xfrm>
          <a:prstGeom prst="rect">
            <a:avLst/>
          </a:prstGeom>
        </p:spPr>
        <p:txBody>
          <a:bodyPr lIns="0" tIns="0" rIns="0" bIns="0" anchor="ctr">
            <a:noAutofit/>
          </a:bodyPr>
          <a:lstStyle/>
          <a:p>
            <a:r>
              <a:rPr lang="en-IN" sz="1800" b="0" strike="noStrike" spc="-1">
                <a:latin typeface="Arial"/>
              </a:rPr>
              <a:t>Click to edit the title text format</a:t>
            </a:r>
          </a:p>
        </p:txBody>
      </p:sp>
      <p:sp>
        <p:nvSpPr>
          <p:cNvPr id="6" name="PlaceHolder 2"/>
          <p:cNvSpPr>
            <a:spLocks noGrp="1"/>
          </p:cNvSpPr>
          <p:nvPr>
            <p:ph type="body"/>
          </p:nvPr>
        </p:nvSpPr>
        <p:spPr>
          <a:xfrm>
            <a:off x="609480" y="1604520"/>
            <a:ext cx="1097208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
        <p:nvSpPr>
          <p:cNvPr id="2" name="PlaceHolder 3"/>
          <p:cNvSpPr>
            <a:spLocks noGrp="1"/>
          </p:cNvSpPr>
          <p:nvPr>
            <p:ph type="ftr"/>
          </p:nvPr>
        </p:nvSpPr>
        <p:spPr>
          <a:xfrm>
            <a:off x="4038480" y="6356520"/>
            <a:ext cx="4113720" cy="363960"/>
          </a:xfrm>
          <a:prstGeom prst="rect">
            <a:avLst/>
          </a:prstGeom>
        </p:spPr>
        <p:txBody>
          <a:bodyPr lIns="90000" tIns="45000" rIns="90000" bIns="45000" anchor="ctr">
            <a:noAutofit/>
          </a:bodyPr>
          <a:lstStyle/>
          <a:p>
            <a:pPr algn="ctr">
              <a:lnSpc>
                <a:spcPct val="100000"/>
              </a:lnSpc>
            </a:pPr>
            <a:r>
              <a:rPr lang="en-IN" sz="1400" b="0" strike="noStrike" spc="-1">
                <a:latin typeface="Times New Roman"/>
              </a:rPr>
              <a:t>Footer</a:t>
            </a:r>
          </a:p>
        </p:txBody>
      </p:sp>
      <p:sp>
        <p:nvSpPr>
          <p:cNvPr id="3" name="PlaceHolder 4"/>
          <p:cNvSpPr>
            <a:spLocks noGrp="1"/>
          </p:cNvSpPr>
          <p:nvPr>
            <p:ph type="sldNum"/>
          </p:nvPr>
        </p:nvSpPr>
        <p:spPr>
          <a:xfrm>
            <a:off x="8610480" y="6356520"/>
            <a:ext cx="2742120" cy="363960"/>
          </a:xfrm>
          <a:prstGeom prst="rect">
            <a:avLst/>
          </a:prstGeom>
        </p:spPr>
        <p:txBody>
          <a:bodyPr lIns="90000" tIns="45000" rIns="90000" bIns="45000" anchor="ctr">
            <a:noAutofit/>
          </a:bodyPr>
          <a:lstStyle/>
          <a:p>
            <a:pPr algn="r">
              <a:lnSpc>
                <a:spcPct val="100000"/>
              </a:lnSpc>
            </a:pPr>
            <a:fld id="{146A29C4-15F5-4D72-BD1A-C1AC2FFA2A0E}" type="slidenum">
              <a:rPr lang="en-IN" sz="1200" b="0" strike="noStrike" spc="-1">
                <a:solidFill>
                  <a:srgbClr val="8B8B8B"/>
                </a:solidFill>
                <a:latin typeface="Calibri"/>
              </a:rPr>
              <a:t>‹#›</a:t>
            </a:fld>
            <a:endParaRPr lang="en-IN" sz="1200" b="0" strike="noStrike" spc="-1">
              <a:latin typeface="Times New Roman"/>
            </a:endParaRPr>
          </a:p>
        </p:txBody>
      </p:sp>
      <p:sp>
        <p:nvSpPr>
          <p:cNvPr id="4" name="PlaceHolder 5"/>
          <p:cNvSpPr>
            <a:spLocks noGrp="1"/>
          </p:cNvSpPr>
          <p:nvPr>
            <p:ph type="dt"/>
          </p:nvPr>
        </p:nvSpPr>
        <p:spPr>
          <a:xfrm>
            <a:off x="838080" y="6356520"/>
            <a:ext cx="2742120" cy="363960"/>
          </a:xfrm>
          <a:prstGeom prst="rect">
            <a:avLst/>
          </a:prstGeom>
        </p:spPr>
        <p:txBody>
          <a:bodyPr lIns="90000" tIns="45000" rIns="90000" bIns="45000" anchor="ctr">
            <a:noAutofit/>
          </a:bodyPr>
          <a:lstStyle/>
          <a:p>
            <a:endParaRPr lang="en-IN" sz="2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ftr"/>
          </p:nvPr>
        </p:nvSpPr>
        <p:spPr>
          <a:xfrm>
            <a:off x="4038480" y="6356520"/>
            <a:ext cx="4113720" cy="363960"/>
          </a:xfrm>
          <a:prstGeom prst="rect">
            <a:avLst/>
          </a:prstGeom>
        </p:spPr>
        <p:txBody>
          <a:bodyPr lIns="90000" tIns="45000" rIns="90000" bIns="45000" anchor="ctr">
            <a:noAutofit/>
          </a:bodyPr>
          <a:lstStyle/>
          <a:p>
            <a:pPr algn="ctr">
              <a:lnSpc>
                <a:spcPct val="100000"/>
              </a:lnSpc>
            </a:pPr>
            <a:r>
              <a:rPr lang="en-IN" sz="1400" b="0" strike="noStrike" spc="-1">
                <a:latin typeface="Times New Roman"/>
              </a:rPr>
              <a:t>Footer</a:t>
            </a:r>
          </a:p>
        </p:txBody>
      </p:sp>
      <p:sp>
        <p:nvSpPr>
          <p:cNvPr id="42" name="PlaceHolder 2"/>
          <p:cNvSpPr>
            <a:spLocks noGrp="1"/>
          </p:cNvSpPr>
          <p:nvPr>
            <p:ph type="sldNum"/>
          </p:nvPr>
        </p:nvSpPr>
        <p:spPr>
          <a:xfrm>
            <a:off x="8610480" y="6356520"/>
            <a:ext cx="2742120" cy="363960"/>
          </a:xfrm>
          <a:prstGeom prst="rect">
            <a:avLst/>
          </a:prstGeom>
        </p:spPr>
        <p:txBody>
          <a:bodyPr lIns="90000" tIns="45000" rIns="90000" bIns="45000" anchor="ctr">
            <a:noAutofit/>
          </a:bodyPr>
          <a:lstStyle/>
          <a:p>
            <a:pPr algn="r">
              <a:lnSpc>
                <a:spcPct val="100000"/>
              </a:lnSpc>
            </a:pPr>
            <a:fld id="{33626554-2A22-4633-9670-F87C58E8A91C}" type="slidenum">
              <a:rPr lang="en-IN" sz="1200" b="0" strike="noStrike" spc="-1">
                <a:solidFill>
                  <a:srgbClr val="8B8B8B"/>
                </a:solidFill>
                <a:latin typeface="Calibri"/>
              </a:rPr>
              <a:t>‹#›</a:t>
            </a:fld>
            <a:endParaRPr lang="en-IN" sz="1200" b="0" strike="noStrike" spc="-1">
              <a:latin typeface="Times New Roman"/>
            </a:endParaRPr>
          </a:p>
        </p:txBody>
      </p:sp>
      <p:sp>
        <p:nvSpPr>
          <p:cNvPr id="43" name="PlaceHolder 3"/>
          <p:cNvSpPr>
            <a:spLocks noGrp="1"/>
          </p:cNvSpPr>
          <p:nvPr>
            <p:ph type="dt"/>
          </p:nvPr>
        </p:nvSpPr>
        <p:spPr>
          <a:xfrm>
            <a:off x="838080" y="6356520"/>
            <a:ext cx="2742120" cy="363960"/>
          </a:xfrm>
          <a:prstGeom prst="rect">
            <a:avLst/>
          </a:prstGeom>
        </p:spPr>
        <p:txBody>
          <a:bodyPr lIns="90000" tIns="45000" rIns="90000" bIns="45000" anchor="ctr">
            <a:noAutofit/>
          </a:bodyPr>
          <a:lstStyle/>
          <a:p>
            <a:endParaRPr lang="en-IN" sz="2400" b="0" strike="noStrike" spc="-1">
              <a:latin typeface="Times New Roman"/>
            </a:endParaRPr>
          </a:p>
        </p:txBody>
      </p:sp>
      <p:sp>
        <p:nvSpPr>
          <p:cNvPr id="44" name="PlaceHolder 4"/>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45"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3.xml" /></Relationships>
</file>

<file path=ppt/slides/_rels/slide12.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13.xml" /></Relationships>
</file>

<file path=ppt/slides/_rels/slide13.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13.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13.xml" /></Relationships>
</file>

<file path=ppt/slides/_rels/slide16.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13.xml" /></Relationships>
</file>

<file path=ppt/slides/_rels/slide17.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3.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1523880" y="1122480"/>
            <a:ext cx="9142920" cy="2386440"/>
          </a:xfrm>
          <a:prstGeom prst="rect">
            <a:avLst/>
          </a:prstGeom>
          <a:noFill/>
          <a:ln>
            <a:noFill/>
          </a:ln>
        </p:spPr>
        <p:txBody>
          <a:bodyPr lIns="0" tIns="0" rIns="0" bIns="0" anchor="b">
            <a:noAutofit/>
          </a:bodyPr>
          <a:lstStyle/>
          <a:p>
            <a:pPr algn="ctr">
              <a:lnSpc>
                <a:spcPct val="90000"/>
              </a:lnSpc>
            </a:pPr>
            <a:r>
              <a:rPr lang="en-IN" sz="6000" b="1" strike="noStrike" spc="-1">
                <a:solidFill>
                  <a:srgbClr val="000000"/>
                </a:solidFill>
                <a:latin typeface="Calibri Light"/>
              </a:rPr>
              <a:t>Threads and Locking Mechanisms</a:t>
            </a:r>
            <a:endParaRPr lang="en-IN" sz="60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838080" y="143280"/>
            <a:ext cx="10514520" cy="6032880"/>
          </a:xfrm>
          <a:prstGeom prst="rect">
            <a:avLst/>
          </a:prstGeom>
          <a:noFill/>
          <a:ln>
            <a:noFill/>
          </a:ln>
        </p:spPr>
        <p:txBody>
          <a:bodyPr lIns="90000" tIns="45000" rIns="90000" bIns="45000">
            <a:normAutofit/>
          </a:bodyPr>
          <a:lstStyle/>
          <a:p>
            <a:pPr marL="228600" indent="-228240" algn="just">
              <a:lnSpc>
                <a:spcPts val="1874"/>
              </a:lnSpc>
              <a:spcBef>
                <a:spcPts val="300"/>
              </a:spcBef>
              <a:spcAft>
                <a:spcPts val="799"/>
              </a:spcAft>
              <a:buClr>
                <a:srgbClr val="000000"/>
              </a:buClr>
              <a:buFont typeface="Arial"/>
              <a:buChar char="•"/>
              <a:tabLst>
                <a:tab pos="457200" algn="l"/>
              </a:tabLst>
            </a:pPr>
            <a:r>
              <a:rPr lang="en-IN" sz="1800" b="1" strike="noStrike" spc="-1">
                <a:solidFill>
                  <a:srgbClr val="000000"/>
                </a:solidFill>
                <a:latin typeface="Times New Roman"/>
                <a:ea typeface="Times New Roman"/>
              </a:rPr>
              <a:t>M: N model:</a:t>
            </a:r>
            <a:r>
              <a:rPr lang="en-IN" sz="1800" b="0" strike="noStrike" spc="-1">
                <a:solidFill>
                  <a:srgbClr val="000000"/>
                </a:solidFill>
                <a:latin typeface="Times New Roman"/>
                <a:ea typeface="Times New Roman"/>
              </a:rPr>
              <a:t> In the M: N model, all user threads are mapped to a pool of kernel threads; all user threads run on a pool of virtual processors. The process is allocated m number of kernel-level threads to execute n number of user-level threads. A user thread may be bound to a specific VP, as in the 1:1 model. All unbound user threads share the remaining VPs.</a:t>
            </a:r>
            <a:endParaRPr lang="en-IN" sz="1800" b="0" strike="noStrike" spc="-1">
              <a:latin typeface="Arial"/>
            </a:endParaRPr>
          </a:p>
          <a:p>
            <a:pPr algn="just">
              <a:lnSpc>
                <a:spcPts val="1874"/>
              </a:lnSpc>
              <a:spcBef>
                <a:spcPts val="300"/>
              </a:spcBef>
              <a:spcAft>
                <a:spcPts val="799"/>
              </a:spcAft>
              <a:tabLst>
                <a:tab pos="457200" algn="l"/>
              </a:tabLst>
            </a:pPr>
            <a:endParaRPr lang="en-IN" sz="1800" b="0" strike="noStrike" spc="-1">
              <a:latin typeface="Arial"/>
            </a:endParaRPr>
          </a:p>
          <a:p>
            <a:pPr algn="just">
              <a:lnSpc>
                <a:spcPts val="1874"/>
              </a:lnSpc>
              <a:spcBef>
                <a:spcPts val="300"/>
              </a:spcBef>
              <a:spcAft>
                <a:spcPts val="799"/>
              </a:spcAft>
              <a:tabLst>
                <a:tab pos="457200" algn="l"/>
              </a:tabLst>
            </a:pPr>
            <a:endParaRPr lang="en-IN" sz="1800" b="0" strike="noStrike" spc="-1">
              <a:latin typeface="Arial"/>
            </a:endParaRPr>
          </a:p>
          <a:p>
            <a:pPr algn="just">
              <a:lnSpc>
                <a:spcPts val="1874"/>
              </a:lnSpc>
              <a:spcBef>
                <a:spcPts val="300"/>
              </a:spcBef>
              <a:spcAft>
                <a:spcPts val="799"/>
              </a:spcAft>
              <a:tabLst>
                <a:tab pos="457200" algn="l"/>
              </a:tabLst>
            </a:pPr>
            <a:endParaRPr lang="en-IN" sz="1800" b="0" strike="noStrike" spc="-1">
              <a:latin typeface="Arial"/>
            </a:endParaRPr>
          </a:p>
          <a:p>
            <a:pPr algn="just">
              <a:lnSpc>
                <a:spcPts val="1874"/>
              </a:lnSpc>
              <a:spcBef>
                <a:spcPts val="300"/>
              </a:spcBef>
              <a:spcAft>
                <a:spcPts val="799"/>
              </a:spcAft>
              <a:tabLst>
                <a:tab pos="457200" algn="l"/>
              </a:tabLst>
            </a:pPr>
            <a:endParaRPr lang="en-IN" sz="1800" b="0" strike="noStrike" spc="-1">
              <a:latin typeface="Arial"/>
            </a:endParaRPr>
          </a:p>
          <a:p>
            <a:pPr algn="just">
              <a:lnSpc>
                <a:spcPts val="1874"/>
              </a:lnSpc>
              <a:spcBef>
                <a:spcPts val="300"/>
              </a:spcBef>
              <a:spcAft>
                <a:spcPts val="799"/>
              </a:spcAft>
              <a:tabLst>
                <a:tab pos="457200" algn="l"/>
              </a:tabLst>
            </a:pPr>
            <a:endParaRPr lang="en-IN" sz="1800" b="0" strike="noStrike" spc="-1">
              <a:latin typeface="Arial"/>
            </a:endParaRPr>
          </a:p>
          <a:p>
            <a:pPr algn="just">
              <a:lnSpc>
                <a:spcPts val="1874"/>
              </a:lnSpc>
              <a:spcBef>
                <a:spcPts val="300"/>
              </a:spcBef>
              <a:spcAft>
                <a:spcPts val="799"/>
              </a:spcAft>
              <a:tabLst>
                <a:tab pos="457200" algn="l"/>
              </a:tabLst>
            </a:pPr>
            <a:endParaRPr lang="en-IN" sz="1800" b="0" strike="noStrike" spc="-1">
              <a:latin typeface="Arial"/>
            </a:endParaRPr>
          </a:p>
          <a:p>
            <a:pPr algn="just">
              <a:lnSpc>
                <a:spcPts val="1874"/>
              </a:lnSpc>
              <a:spcBef>
                <a:spcPts val="300"/>
              </a:spcBef>
              <a:spcAft>
                <a:spcPts val="799"/>
              </a:spcAft>
              <a:tabLst>
                <a:tab pos="457200" algn="l"/>
              </a:tabLst>
            </a:pPr>
            <a:endParaRPr lang="en-IN" sz="1800" b="0" strike="noStrike" spc="-1">
              <a:latin typeface="Arial"/>
            </a:endParaRPr>
          </a:p>
          <a:p>
            <a:pPr algn="just">
              <a:lnSpc>
                <a:spcPts val="1874"/>
              </a:lnSpc>
              <a:spcBef>
                <a:spcPts val="300"/>
              </a:spcBef>
              <a:spcAft>
                <a:spcPts val="799"/>
              </a:spcAft>
              <a:tabLst>
                <a:tab pos="457200" algn="l"/>
              </a:tabLst>
            </a:pPr>
            <a:endParaRPr lang="en-IN" sz="1800" b="0" strike="noStrike" spc="-1">
              <a:latin typeface="Arial"/>
            </a:endParaRPr>
          </a:p>
          <a:p>
            <a:pPr marL="228600" indent="-228240" algn="just">
              <a:lnSpc>
                <a:spcPts val="1874"/>
              </a:lnSpc>
              <a:spcBef>
                <a:spcPts val="300"/>
              </a:spcBef>
              <a:spcAft>
                <a:spcPts val="799"/>
              </a:spcAft>
              <a:buClr>
                <a:srgbClr val="333333"/>
              </a:buClr>
              <a:buFont typeface="Arial"/>
              <a:buChar char="•"/>
              <a:tabLst>
                <a:tab pos="457200" algn="l"/>
              </a:tabLst>
            </a:pPr>
            <a:r>
              <a:rPr lang="en-IN" sz="1800" b="0" strike="noStrike" spc="-1">
                <a:solidFill>
                  <a:srgbClr val="333333"/>
                </a:solidFill>
                <a:latin typeface="Calibri"/>
                <a:ea typeface="Calibri"/>
              </a:rPr>
              <a:t>In above models, there must be some way for the kernel to communicate with the user level thread manager to maintain an appropriate number of kernel threads allocated to the process. This mechanism is called </a:t>
            </a:r>
            <a:r>
              <a:rPr lang="en-IN" sz="1800" b="1" i="1" strike="noStrike" spc="-1">
                <a:solidFill>
                  <a:srgbClr val="333333"/>
                </a:solidFill>
                <a:latin typeface="Calibri"/>
                <a:ea typeface="Calibri"/>
              </a:rPr>
              <a:t>scheduler activations</a:t>
            </a:r>
            <a:r>
              <a:rPr lang="en-IN" sz="1800" b="0" strike="noStrike" spc="-1">
                <a:solidFill>
                  <a:srgbClr val="333333"/>
                </a:solidFill>
                <a:latin typeface="Calibri"/>
                <a:ea typeface="Calibri"/>
              </a:rPr>
              <a:t>.</a:t>
            </a:r>
            <a:endParaRPr lang="en-IN" sz="1800" b="0" strike="noStrike" spc="-1">
              <a:latin typeface="Arial"/>
            </a:endParaRPr>
          </a:p>
          <a:p>
            <a:pPr marL="228600" indent="-228240" algn="just">
              <a:lnSpc>
                <a:spcPts val="1874"/>
              </a:lnSpc>
              <a:spcBef>
                <a:spcPts val="300"/>
              </a:spcBef>
              <a:spcAft>
                <a:spcPts val="799"/>
              </a:spcAft>
              <a:buClr>
                <a:srgbClr val="333333"/>
              </a:buClr>
              <a:buFont typeface="Arial"/>
              <a:buChar char="•"/>
              <a:tabLst>
                <a:tab pos="457200" algn="l"/>
              </a:tabLst>
            </a:pPr>
            <a:r>
              <a:rPr lang="en-IN" sz="1800" b="0" strike="noStrike" spc="-1">
                <a:solidFill>
                  <a:srgbClr val="333333"/>
                </a:solidFill>
                <a:latin typeface="Calibri"/>
                <a:ea typeface="Calibri"/>
              </a:rPr>
              <a:t>The kernel provides the application with a set of kernel threads (virtual processors), and then the application has complete control over what threads to run on each of the kernel threads.</a:t>
            </a:r>
            <a:endParaRPr lang="en-IN" sz="1800" b="0" strike="noStrike" spc="-1">
              <a:latin typeface="Arial"/>
            </a:endParaRPr>
          </a:p>
          <a:p>
            <a:pPr algn="just">
              <a:lnSpc>
                <a:spcPts val="1874"/>
              </a:lnSpc>
              <a:spcBef>
                <a:spcPts val="300"/>
              </a:spcBef>
              <a:spcAft>
                <a:spcPts val="799"/>
              </a:spcAft>
              <a:tabLst>
                <a:tab pos="457200" algn="l"/>
              </a:tabLst>
            </a:pPr>
            <a:endParaRPr lang="en-IN" sz="1800" b="0" strike="noStrike" spc="-1">
              <a:latin typeface="Arial"/>
            </a:endParaRPr>
          </a:p>
          <a:p>
            <a:pPr algn="just">
              <a:lnSpc>
                <a:spcPts val="1874"/>
              </a:lnSpc>
              <a:spcBef>
                <a:spcPts val="300"/>
              </a:spcBef>
              <a:spcAft>
                <a:spcPts val="799"/>
              </a:spcAft>
              <a:tabLst>
                <a:tab pos="457200" algn="l"/>
              </a:tabLst>
            </a:pPr>
            <a:endParaRPr lang="en-IN" sz="1800" b="0" strike="noStrike" spc="-1">
              <a:latin typeface="Arial"/>
            </a:endParaRPr>
          </a:p>
        </p:txBody>
      </p:sp>
      <p:pic>
        <p:nvPicPr>
          <p:cNvPr id="101" name="Picture 1" descr="Why must User Threads be mapped to Kernel Thread"/>
          <p:cNvPicPr/>
          <p:nvPr/>
        </p:nvPicPr>
        <p:blipFill>
          <a:blip r:embed="rId2"/>
          <a:stretch/>
        </p:blipFill>
        <p:spPr>
          <a:xfrm>
            <a:off x="3753000" y="1264320"/>
            <a:ext cx="4684680" cy="2803680"/>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838080" y="143280"/>
            <a:ext cx="10514520" cy="6032880"/>
          </a:xfrm>
          <a:prstGeom prst="rect">
            <a:avLst/>
          </a:prstGeom>
          <a:noFill/>
          <a:ln>
            <a:noFill/>
          </a:ln>
        </p:spPr>
        <p:txBody>
          <a:bodyPr lIns="90000" tIns="45000" rIns="90000" bIns="45000">
            <a:normAutofit/>
          </a:bodyPr>
          <a:lstStyle/>
          <a:p>
            <a:pPr marL="343080" indent="-342720" algn="just">
              <a:lnSpc>
                <a:spcPts val="1874"/>
              </a:lnSpc>
              <a:spcBef>
                <a:spcPts val="300"/>
              </a:spcBef>
              <a:spcAft>
                <a:spcPts val="799"/>
              </a:spcAft>
              <a:buClr>
                <a:srgbClr val="333333"/>
              </a:buClr>
              <a:buFont typeface="Courier New"/>
              <a:buChar char="o"/>
              <a:tabLst>
                <a:tab pos="457200" algn="l"/>
              </a:tabLst>
            </a:pPr>
            <a:r>
              <a:rPr lang="en-IN" sz="1800" b="0" strike="noStrike" spc="-1">
                <a:solidFill>
                  <a:srgbClr val="333333"/>
                </a:solidFill>
                <a:latin typeface="Times New Roman"/>
                <a:ea typeface="Times New Roman"/>
              </a:rPr>
              <a:t>The kernel notifies the user-level thread manager of important kernel events using </a:t>
            </a:r>
            <a:r>
              <a:rPr lang="en-IN" sz="1800" b="1" i="1" strike="noStrike" spc="-1">
                <a:solidFill>
                  <a:srgbClr val="333333"/>
                </a:solidFill>
                <a:latin typeface="Times New Roman"/>
                <a:ea typeface="Times New Roman"/>
              </a:rPr>
              <a:t>upcalls</a:t>
            </a:r>
            <a:r>
              <a:rPr lang="en-IN" sz="1800" b="0" strike="noStrike" spc="-1">
                <a:solidFill>
                  <a:srgbClr val="333333"/>
                </a:solidFill>
                <a:latin typeface="Times New Roman"/>
                <a:ea typeface="Times New Roman"/>
              </a:rPr>
              <a:t> from the kernel to the user-level thread manager.</a:t>
            </a:r>
            <a:endParaRPr lang="en-IN" sz="1800" b="0" strike="noStrike" spc="-1">
              <a:latin typeface="Arial"/>
            </a:endParaRPr>
          </a:p>
          <a:p>
            <a:pPr marL="228600" indent="-228240" algn="just">
              <a:lnSpc>
                <a:spcPct val="107000"/>
              </a:lnSpc>
              <a:spcBef>
                <a:spcPts val="1001"/>
              </a:spcBef>
              <a:spcAft>
                <a:spcPts val="799"/>
              </a:spcAft>
              <a:buClr>
                <a:srgbClr val="333333"/>
              </a:buClr>
              <a:buFont typeface="Arial"/>
              <a:buChar char="•"/>
              <a:tabLst>
                <a:tab pos="457200" algn="l"/>
              </a:tabLst>
            </a:pPr>
            <a:r>
              <a:rPr lang="en-IN" sz="1800" b="1" strike="noStrike" spc="-1">
                <a:solidFill>
                  <a:srgbClr val="333333"/>
                </a:solidFill>
                <a:latin typeface="Times New Roman"/>
                <a:ea typeface="Times New Roman"/>
              </a:rPr>
              <a:t>For example</a:t>
            </a:r>
            <a:r>
              <a:rPr lang="en-IN" sz="1800" b="0" strike="noStrike" spc="-1">
                <a:solidFill>
                  <a:srgbClr val="333333"/>
                </a:solidFill>
                <a:latin typeface="Times New Roman"/>
                <a:ea typeface="Times New Roman"/>
              </a:rPr>
              <a:t>, let's study an example of how scheduler activations can be used.</a:t>
            </a:r>
            <a:endParaRPr lang="en-IN" sz="1800" b="0" strike="noStrike" spc="-1">
              <a:latin typeface="Arial"/>
            </a:endParaRPr>
          </a:p>
          <a:p>
            <a:pPr marL="343080" indent="-342720" algn="just">
              <a:lnSpc>
                <a:spcPts val="1874"/>
              </a:lnSpc>
              <a:spcBef>
                <a:spcPts val="300"/>
              </a:spcBef>
              <a:spcAft>
                <a:spcPts val="799"/>
              </a:spcAft>
              <a:buClr>
                <a:srgbClr val="000000"/>
              </a:buClr>
              <a:buFont typeface="Calibri Light"/>
              <a:buAutoNum type="arabicPeriod"/>
              <a:tabLst>
                <a:tab pos="457200" algn="l"/>
              </a:tabLst>
            </a:pPr>
            <a:r>
              <a:rPr lang="en-IN" sz="1800" b="0" strike="noStrike" spc="-1">
                <a:solidFill>
                  <a:srgbClr val="000000"/>
                </a:solidFill>
                <a:latin typeface="Times New Roman"/>
                <a:ea typeface="Times New Roman"/>
              </a:rPr>
              <a:t>The kernel has allocated </a:t>
            </a:r>
            <a:r>
              <a:rPr lang="en-IN" sz="1800" b="1" strike="noStrike" spc="-1">
                <a:solidFill>
                  <a:srgbClr val="000000"/>
                </a:solidFill>
                <a:latin typeface="Times New Roman"/>
                <a:ea typeface="Times New Roman"/>
              </a:rPr>
              <a:t>one kernel thread</a:t>
            </a:r>
            <a:r>
              <a:rPr lang="en-IN" sz="1800" b="0" strike="noStrike" spc="-1">
                <a:solidFill>
                  <a:srgbClr val="000000"/>
                </a:solidFill>
                <a:latin typeface="Times New Roman"/>
                <a:ea typeface="Times New Roman"/>
              </a:rPr>
              <a:t> to a process with </a:t>
            </a:r>
            <a:r>
              <a:rPr lang="en-IN" sz="1800" b="1" strike="noStrike" spc="-1">
                <a:solidFill>
                  <a:srgbClr val="000000"/>
                </a:solidFill>
                <a:latin typeface="Times New Roman"/>
                <a:ea typeface="Times New Roman"/>
              </a:rPr>
              <a:t>three user-level threads</a:t>
            </a:r>
            <a:r>
              <a:rPr lang="en-IN" sz="1800" b="0" strike="noStrike" spc="-1">
                <a:solidFill>
                  <a:srgbClr val="000000"/>
                </a:solidFill>
                <a:latin typeface="Times New Roman"/>
                <a:ea typeface="Times New Roman"/>
              </a:rPr>
              <a:t>.</a:t>
            </a:r>
            <a:endParaRPr lang="en-IN" sz="1800" b="0" strike="noStrike" spc="-1">
              <a:latin typeface="Arial"/>
            </a:endParaRPr>
          </a:p>
          <a:p>
            <a:pPr marL="343080" indent="-342720" algn="just">
              <a:lnSpc>
                <a:spcPts val="1874"/>
              </a:lnSpc>
              <a:spcBef>
                <a:spcPts val="300"/>
              </a:spcBef>
              <a:spcAft>
                <a:spcPts val="799"/>
              </a:spcAft>
              <a:buClr>
                <a:srgbClr val="000000"/>
              </a:buClr>
              <a:buFont typeface="Calibri Light"/>
              <a:buAutoNum type="arabicPeriod"/>
              <a:tabLst>
                <a:tab pos="457200" algn="l"/>
              </a:tabLst>
            </a:pPr>
            <a:r>
              <a:rPr lang="en-IN" sz="1800" b="0" strike="noStrike" spc="-1">
                <a:solidFill>
                  <a:srgbClr val="000000"/>
                </a:solidFill>
                <a:latin typeface="Times New Roman"/>
                <a:ea typeface="Times New Roman"/>
              </a:rPr>
              <a:t>The three user-level threads take turns executing on the single kernel-level thread.</a:t>
            </a:r>
            <a:endParaRPr lang="en-IN" sz="1800" b="0" strike="noStrike" spc="-1">
              <a:latin typeface="Arial"/>
            </a:endParaRPr>
          </a:p>
          <a:p>
            <a:pPr algn="just">
              <a:lnSpc>
                <a:spcPts val="1874"/>
              </a:lnSpc>
              <a:spcBef>
                <a:spcPts val="300"/>
              </a:spcBef>
              <a:spcAft>
                <a:spcPts val="799"/>
              </a:spcAft>
              <a:tabLst>
                <a:tab pos="0" algn="l"/>
              </a:tabLst>
            </a:pPr>
            <a:endParaRPr lang="en-IN" sz="1800" b="0" strike="noStrike" spc="-1">
              <a:latin typeface="Arial"/>
            </a:endParaRPr>
          </a:p>
        </p:txBody>
      </p:sp>
      <p:pic>
        <p:nvPicPr>
          <p:cNvPr id="103" name="Picture 3" descr="Why must User Threads be mapped to Kernel Thread"/>
          <p:cNvPicPr/>
          <p:nvPr/>
        </p:nvPicPr>
        <p:blipFill>
          <a:blip r:embed="rId2"/>
          <a:stretch/>
        </p:blipFill>
        <p:spPr>
          <a:xfrm>
            <a:off x="2026800" y="2261880"/>
            <a:ext cx="4686480" cy="400248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254520"/>
            <a:ext cx="10514520" cy="5921280"/>
          </a:xfrm>
          <a:prstGeom prst="rect">
            <a:avLst/>
          </a:prstGeom>
          <a:noFill/>
          <a:ln>
            <a:noFill/>
          </a:ln>
        </p:spPr>
        <p:txBody>
          <a:bodyPr lIns="90000" tIns="45000" rIns="90000" bIns="45000">
            <a:noAutofit/>
          </a:bodyPr>
          <a:lstStyle/>
          <a:p>
            <a:pPr marL="343080" indent="-342720" algn="just">
              <a:lnSpc>
                <a:spcPts val="1874"/>
              </a:lnSpc>
              <a:spcBef>
                <a:spcPts val="300"/>
              </a:spcBef>
              <a:spcAft>
                <a:spcPts val="799"/>
              </a:spcAft>
              <a:buClr>
                <a:srgbClr val="000000"/>
              </a:buClr>
              <a:buFont typeface="Arial"/>
              <a:buChar char="•"/>
              <a:tabLst>
                <a:tab pos="457200" algn="l"/>
              </a:tabLst>
            </a:pPr>
            <a:r>
              <a:rPr lang="en-IN" sz="1800" b="0" strike="noStrike" spc="-1">
                <a:solidFill>
                  <a:srgbClr val="000000"/>
                </a:solidFill>
                <a:latin typeface="Times New Roman"/>
                <a:ea typeface="Times New Roman"/>
              </a:rPr>
              <a:t>The executing thread makes a </a:t>
            </a:r>
            <a:r>
              <a:rPr lang="en-IN" sz="1800" b="1" strike="noStrike" spc="-1">
                <a:solidFill>
                  <a:srgbClr val="000000"/>
                </a:solidFill>
                <a:latin typeface="Times New Roman"/>
                <a:ea typeface="Times New Roman"/>
              </a:rPr>
              <a:t>blocking system call</a:t>
            </a:r>
            <a:r>
              <a:rPr lang="en-IN" sz="1800" b="0" strike="noStrike" spc="-1">
                <a:solidFill>
                  <a:srgbClr val="000000"/>
                </a:solidFill>
                <a:latin typeface="Times New Roman"/>
                <a:ea typeface="Times New Roman"/>
              </a:rPr>
              <a:t>.</a:t>
            </a:r>
            <a:endParaRPr lang="en-IN" sz="1800" b="0" strike="noStrike" spc="-1">
              <a:latin typeface="Arial"/>
            </a:endParaRPr>
          </a:p>
          <a:p>
            <a:pPr marL="228600" indent="-228240">
              <a:lnSpc>
                <a:spcPct val="90000"/>
              </a:lnSpc>
              <a:spcBef>
                <a:spcPts val="1001"/>
              </a:spcBef>
              <a:buClr>
                <a:srgbClr val="000000"/>
              </a:buClr>
              <a:buFont typeface="Arial"/>
              <a:buChar char="•"/>
              <a:tabLst>
                <a:tab pos="457200" algn="l"/>
              </a:tabLst>
            </a:pPr>
            <a:r>
              <a:rPr lang="en-IN" sz="1800" b="0" strike="noStrike" spc="-1">
                <a:solidFill>
                  <a:srgbClr val="000000"/>
                </a:solidFill>
                <a:latin typeface="Times New Roman"/>
                <a:ea typeface="Times New Roman"/>
              </a:rPr>
              <a:t>The kernel blocks the calling user-level thread and the kernel-level thread used to execute the user-level thread</a:t>
            </a:r>
            <a:endParaRPr lang="en-IN" sz="1800" b="0" strike="noStrike" spc="-1">
              <a:latin typeface="Arial"/>
            </a:endParaRPr>
          </a:p>
          <a:p>
            <a:pPr marL="343080" indent="-342720" algn="just">
              <a:lnSpc>
                <a:spcPts val="1874"/>
              </a:lnSpc>
              <a:spcBef>
                <a:spcPts val="300"/>
              </a:spcBef>
              <a:spcAft>
                <a:spcPts val="799"/>
              </a:spcAft>
              <a:buClr>
                <a:srgbClr val="000000"/>
              </a:buClr>
              <a:buFont typeface="Arial"/>
              <a:buChar char="•"/>
              <a:tabLst>
                <a:tab pos="457200" algn="l"/>
              </a:tabLst>
            </a:pPr>
            <a:r>
              <a:rPr lang="en-IN" sz="1800" b="1" strike="noStrike" spc="-1">
                <a:solidFill>
                  <a:srgbClr val="000000"/>
                </a:solidFill>
                <a:latin typeface="Times New Roman"/>
                <a:ea typeface="Times New Roman"/>
              </a:rPr>
              <a:t>Scheduler activation: </a:t>
            </a:r>
            <a:r>
              <a:rPr lang="en-IN" sz="1800" b="0" strike="noStrike" spc="-1">
                <a:solidFill>
                  <a:srgbClr val="000000"/>
                </a:solidFill>
                <a:latin typeface="Times New Roman"/>
                <a:ea typeface="Times New Roman"/>
              </a:rPr>
              <a:t>the kernel decides to allocate a </a:t>
            </a:r>
            <a:r>
              <a:rPr lang="en-IN" sz="1800" b="1" strike="noStrike" spc="-1">
                <a:solidFill>
                  <a:srgbClr val="000000"/>
                </a:solidFill>
                <a:latin typeface="Times New Roman"/>
                <a:ea typeface="Times New Roman"/>
              </a:rPr>
              <a:t>new kernel-level thread</a:t>
            </a:r>
            <a:r>
              <a:rPr lang="en-IN" sz="1800" b="0" strike="noStrike" spc="-1">
                <a:solidFill>
                  <a:srgbClr val="000000"/>
                </a:solidFill>
                <a:latin typeface="Times New Roman"/>
                <a:ea typeface="Times New Roman"/>
              </a:rPr>
              <a:t> to the process.</a:t>
            </a:r>
            <a:endParaRPr lang="en-IN" sz="1800" b="0" strike="noStrike" spc="-1">
              <a:latin typeface="Arial"/>
            </a:endParaRPr>
          </a:p>
          <a:p>
            <a:pPr marL="343080" indent="-342720" algn="just">
              <a:lnSpc>
                <a:spcPts val="1874"/>
              </a:lnSpc>
              <a:spcBef>
                <a:spcPts val="300"/>
              </a:spcBef>
              <a:spcAft>
                <a:spcPts val="799"/>
              </a:spcAft>
              <a:buClr>
                <a:srgbClr val="000000"/>
              </a:buClr>
              <a:buFont typeface="Arial"/>
              <a:buChar char="•"/>
              <a:tabLst>
                <a:tab pos="457200" algn="l"/>
              </a:tabLst>
            </a:pPr>
            <a:r>
              <a:rPr lang="en-IN" sz="1800" b="1" strike="noStrike" spc="-1">
                <a:solidFill>
                  <a:srgbClr val="000000"/>
                </a:solidFill>
                <a:latin typeface="Times New Roman"/>
                <a:ea typeface="Times New Roman"/>
              </a:rPr>
              <a:t>Upcall: </a:t>
            </a:r>
            <a:r>
              <a:rPr lang="en-IN" sz="1800" b="0" strike="noStrike" spc="-1">
                <a:solidFill>
                  <a:srgbClr val="000000"/>
                </a:solidFill>
                <a:latin typeface="Times New Roman"/>
                <a:ea typeface="Times New Roman"/>
              </a:rPr>
              <a:t>the kernel </a:t>
            </a:r>
            <a:r>
              <a:rPr lang="en-IN" sz="1800" b="1" strike="noStrike" spc="-1">
                <a:solidFill>
                  <a:srgbClr val="000000"/>
                </a:solidFill>
                <a:latin typeface="Times New Roman"/>
                <a:ea typeface="Times New Roman"/>
              </a:rPr>
              <a:t>notifies</a:t>
            </a:r>
            <a:r>
              <a:rPr lang="en-IN" sz="1800" b="0" strike="noStrike" spc="-1">
                <a:solidFill>
                  <a:srgbClr val="000000"/>
                </a:solidFill>
                <a:latin typeface="Times New Roman"/>
                <a:ea typeface="Times New Roman"/>
              </a:rPr>
              <a:t> the user-level </a:t>
            </a:r>
            <a:r>
              <a:rPr lang="en-IN" sz="1800" b="1" strike="noStrike" spc="-1">
                <a:solidFill>
                  <a:srgbClr val="000000"/>
                </a:solidFill>
                <a:latin typeface="Times New Roman"/>
                <a:ea typeface="Times New Roman"/>
              </a:rPr>
              <a:t>thread manager</a:t>
            </a:r>
            <a:r>
              <a:rPr lang="en-IN" sz="1800" b="0" strike="noStrike" spc="-1">
                <a:solidFill>
                  <a:srgbClr val="000000"/>
                </a:solidFill>
                <a:latin typeface="Times New Roman"/>
                <a:ea typeface="Times New Roman"/>
              </a:rPr>
              <a:t> of which user-level thread is now blocked, and a new kernel-level thread is available.</a:t>
            </a:r>
            <a:endParaRPr lang="en-IN" sz="1800" b="0" strike="noStrike" spc="-1">
              <a:latin typeface="Arial"/>
            </a:endParaRPr>
          </a:p>
          <a:p>
            <a:pPr marL="343080" indent="-342720" algn="just">
              <a:lnSpc>
                <a:spcPts val="1874"/>
              </a:lnSpc>
              <a:spcBef>
                <a:spcPts val="300"/>
              </a:spcBef>
              <a:spcAft>
                <a:spcPts val="799"/>
              </a:spcAft>
              <a:buClr>
                <a:srgbClr val="000000"/>
              </a:buClr>
              <a:buFont typeface="Arial"/>
              <a:buChar char="•"/>
              <a:tabLst>
                <a:tab pos="457200" algn="l"/>
              </a:tabLst>
            </a:pPr>
            <a:r>
              <a:rPr lang="en-IN" sz="1800" b="0" strike="noStrike" spc="-1">
                <a:solidFill>
                  <a:srgbClr val="000000"/>
                </a:solidFill>
                <a:latin typeface="Times New Roman"/>
                <a:ea typeface="Times New Roman"/>
              </a:rPr>
              <a:t>The user-level thread manager moves the other threads to the new kernel thread and resumes one of the ready threads.</a:t>
            </a:r>
            <a:endParaRPr lang="en-IN" sz="1800" b="0" strike="noStrike" spc="-1">
              <a:latin typeface="Arial"/>
            </a:endParaRPr>
          </a:p>
          <a:p>
            <a:pPr algn="just">
              <a:lnSpc>
                <a:spcPts val="1874"/>
              </a:lnSpc>
              <a:spcBef>
                <a:spcPts val="300"/>
              </a:spcBef>
              <a:spcAft>
                <a:spcPts val="799"/>
              </a:spcAft>
              <a:tabLst>
                <a:tab pos="457200" algn="l"/>
              </a:tabLst>
            </a:pPr>
            <a:endParaRPr lang="en-IN" sz="1800" b="0" strike="noStrike" spc="-1">
              <a:latin typeface="Arial"/>
            </a:endParaRPr>
          </a:p>
          <a:p>
            <a:pPr>
              <a:lnSpc>
                <a:spcPct val="90000"/>
              </a:lnSpc>
              <a:spcBef>
                <a:spcPts val="1001"/>
              </a:spcBef>
              <a:tabLst>
                <a:tab pos="457200" algn="l"/>
              </a:tabLst>
            </a:pPr>
            <a:endParaRPr lang="en-IN" sz="1800" b="0" strike="noStrike" spc="-1">
              <a:latin typeface="Arial"/>
            </a:endParaRPr>
          </a:p>
        </p:txBody>
      </p:sp>
      <p:pic>
        <p:nvPicPr>
          <p:cNvPr id="105" name="Picture 3" descr="Why must User Threads be mapped to Kernel Thread"/>
          <p:cNvPicPr/>
          <p:nvPr/>
        </p:nvPicPr>
        <p:blipFill>
          <a:blip r:embed="rId2"/>
          <a:stretch/>
        </p:blipFill>
        <p:spPr>
          <a:xfrm>
            <a:off x="2849400" y="2822760"/>
            <a:ext cx="4663080" cy="3779640"/>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838080" y="143280"/>
            <a:ext cx="10514520" cy="6032880"/>
          </a:xfrm>
          <a:prstGeom prst="rect">
            <a:avLst/>
          </a:prstGeom>
          <a:noFill/>
          <a:ln>
            <a:noFill/>
          </a:ln>
        </p:spPr>
        <p:txBody>
          <a:bodyPr lIns="90000" tIns="45000" rIns="90000" bIns="45000">
            <a:noAutofit/>
          </a:bodyPr>
          <a:lstStyle/>
          <a:p>
            <a:pPr marL="343080" indent="-342720" algn="just">
              <a:lnSpc>
                <a:spcPts val="1874"/>
              </a:lnSpc>
              <a:spcBef>
                <a:spcPts val="300"/>
              </a:spcBef>
              <a:spcAft>
                <a:spcPts val="799"/>
              </a:spcAft>
              <a:buClr>
                <a:srgbClr val="000000"/>
              </a:buClr>
              <a:buFont typeface="Arial"/>
              <a:buChar char="•"/>
              <a:tabLst>
                <a:tab pos="457200" algn="l"/>
              </a:tabLst>
            </a:pPr>
            <a:r>
              <a:rPr lang="en-IN" sz="1800" b="0" strike="noStrike" spc="-1">
                <a:solidFill>
                  <a:srgbClr val="000000"/>
                </a:solidFill>
                <a:latin typeface="Times New Roman"/>
                <a:ea typeface="Times New Roman"/>
              </a:rPr>
              <a:t>While one user-level thread is blocked,</a:t>
            </a:r>
            <a:endParaRPr lang="en-IN" sz="1800" b="0" strike="noStrike" spc="-1">
              <a:latin typeface="Arial"/>
            </a:endParaRPr>
          </a:p>
          <a:p>
            <a:pPr marL="228600" indent="-228240">
              <a:lnSpc>
                <a:spcPct val="90000"/>
              </a:lnSpc>
              <a:spcBef>
                <a:spcPts val="1001"/>
              </a:spcBef>
              <a:buClr>
                <a:srgbClr val="000000"/>
              </a:buClr>
              <a:buFont typeface="Arial"/>
              <a:buChar char="•"/>
              <a:tabLst>
                <a:tab pos="457200" algn="l"/>
              </a:tabLst>
            </a:pPr>
            <a:r>
              <a:rPr lang="en-IN" sz="1800" b="0" strike="noStrike" spc="-1">
                <a:solidFill>
                  <a:srgbClr val="000000"/>
                </a:solidFill>
                <a:latin typeface="Times New Roman"/>
                <a:ea typeface="Times New Roman"/>
              </a:rPr>
              <a:t>The other threads can take turns executing on the new kernel thread</a:t>
            </a:r>
            <a:endParaRPr lang="en-IN" sz="1800" b="0" strike="noStrike" spc="-1">
              <a:latin typeface="Arial"/>
            </a:endParaRPr>
          </a:p>
          <a:p>
            <a:pPr>
              <a:lnSpc>
                <a:spcPct val="90000"/>
              </a:lnSpc>
              <a:spcBef>
                <a:spcPts val="1001"/>
              </a:spcBef>
              <a:tabLst>
                <a:tab pos="457200" algn="l"/>
              </a:tabLst>
            </a:pPr>
            <a:endParaRPr lang="en-IN" sz="1800" b="0" strike="noStrike" spc="-1">
              <a:latin typeface="Arial"/>
            </a:endParaRPr>
          </a:p>
        </p:txBody>
      </p:sp>
      <p:pic>
        <p:nvPicPr>
          <p:cNvPr id="107" name="Picture 3" descr="Why must User Threads be mapped to Kernel Thread"/>
          <p:cNvPicPr/>
          <p:nvPr/>
        </p:nvPicPr>
        <p:blipFill>
          <a:blip r:embed="rId2"/>
          <a:stretch/>
        </p:blipFill>
        <p:spPr>
          <a:xfrm>
            <a:off x="2530080" y="1128960"/>
            <a:ext cx="5047200" cy="328428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838080" y="143280"/>
            <a:ext cx="10514520" cy="6032880"/>
          </a:xfrm>
          <a:prstGeom prst="rect">
            <a:avLst/>
          </a:prstGeom>
          <a:noFill/>
          <a:ln>
            <a:noFill/>
          </a:ln>
        </p:spPr>
        <p:txBody>
          <a:bodyPr lIns="90000" tIns="45000" rIns="90000" bIns="45000">
            <a:noAutofit/>
          </a:bodyPr>
          <a:lstStyle/>
          <a:p>
            <a:pPr algn="just">
              <a:lnSpc>
                <a:spcPct val="107000"/>
              </a:lnSpc>
              <a:spcBef>
                <a:spcPts val="201"/>
              </a:spcBef>
              <a:spcAft>
                <a:spcPts val="825"/>
              </a:spcAft>
              <a:tabLst>
                <a:tab pos="0" algn="l"/>
              </a:tabLst>
            </a:pPr>
            <a:r>
              <a:rPr lang="en-IN" sz="1800" b="1" strike="noStrike" spc="-1">
                <a:solidFill>
                  <a:srgbClr val="262626"/>
                </a:solidFill>
                <a:latin typeface="Times New Roman"/>
                <a:ea typeface="Times New Roman"/>
              </a:rPr>
              <a:t>What Is Multithreading?</a:t>
            </a:r>
            <a:endParaRPr lang="en-IN" sz="1800" b="0" strike="noStrike" spc="-1">
              <a:latin typeface="Arial"/>
            </a:endParaRPr>
          </a:p>
          <a:p>
            <a:pPr marL="228600" indent="-228240" algn="just">
              <a:lnSpc>
                <a:spcPct val="90000"/>
              </a:lnSpc>
              <a:spcBef>
                <a:spcPts val="1001"/>
              </a:spcBef>
              <a:spcAft>
                <a:spcPts val="1199"/>
              </a:spcAft>
              <a:buClr>
                <a:srgbClr val="262626"/>
              </a:buClr>
              <a:buFont typeface="Arial"/>
              <a:buChar char="•"/>
              <a:tabLst>
                <a:tab pos="0" algn="l"/>
              </a:tabLst>
            </a:pPr>
            <a:r>
              <a:rPr lang="en-IN" sz="1800" b="0" strike="noStrike" spc="-1">
                <a:solidFill>
                  <a:srgbClr val="262626"/>
                </a:solidFill>
                <a:latin typeface="Times New Roman"/>
                <a:ea typeface="Times New Roman"/>
              </a:rPr>
              <a:t>Multithreading is a form of parallelization or dividing up work for simultaneous processing. Instead of giving a large workload to a single core, threaded programs split the work into multiple software threads. These threads are processed in parallel by different CPU cores to save time.</a:t>
            </a:r>
            <a:endParaRPr lang="en-IN" sz="1800" b="0" strike="noStrike" spc="-1">
              <a:latin typeface="Arial"/>
            </a:endParaRPr>
          </a:p>
          <a:p>
            <a:pPr marL="228600" indent="-228240" algn="just">
              <a:lnSpc>
                <a:spcPct val="90000"/>
              </a:lnSpc>
              <a:spcBef>
                <a:spcPts val="1001"/>
              </a:spcBef>
              <a:spcAft>
                <a:spcPts val="1199"/>
              </a:spcAft>
              <a:buClr>
                <a:srgbClr val="262626"/>
              </a:buClr>
              <a:buFont typeface="Arial"/>
              <a:buChar char="•"/>
              <a:tabLst>
                <a:tab pos="0" algn="l"/>
              </a:tabLst>
            </a:pPr>
            <a:r>
              <a:rPr lang="en-IN" sz="1800" b="0" strike="noStrike" spc="-1">
                <a:solidFill>
                  <a:srgbClr val="262626"/>
                </a:solidFill>
                <a:latin typeface="Times New Roman"/>
                <a:ea typeface="Times New Roman"/>
              </a:rPr>
              <a:t>Depending on how they’re built, games may be lightly threaded or heavily threaded. Some older game engines are known for their reliance on single-threaded performance, meaning they mostly use a single CPU core and get a major boost from higher clock speeds.</a:t>
            </a:r>
            <a:endParaRPr lang="en-IN" sz="1800" b="0" strike="noStrike" spc="-1">
              <a:latin typeface="Arial"/>
            </a:endParaRPr>
          </a:p>
          <a:p>
            <a:pPr algn="just">
              <a:lnSpc>
                <a:spcPct val="107000"/>
              </a:lnSpc>
              <a:spcBef>
                <a:spcPts val="201"/>
              </a:spcBef>
              <a:spcAft>
                <a:spcPts val="825"/>
              </a:spcAft>
              <a:tabLst>
                <a:tab pos="0" algn="l"/>
              </a:tabLst>
            </a:pPr>
            <a:r>
              <a:rPr lang="en-IN" sz="1800" b="1" strike="noStrike" spc="-1">
                <a:solidFill>
                  <a:srgbClr val="262626"/>
                </a:solidFill>
                <a:latin typeface="Times New Roman"/>
                <a:ea typeface="Times New Roman"/>
              </a:rPr>
              <a:t>What Is Hyper-Threading?</a:t>
            </a:r>
            <a:endParaRPr lang="en-IN" sz="1800" b="0" strike="noStrike" spc="-1">
              <a:latin typeface="Arial"/>
            </a:endParaRPr>
          </a:p>
          <a:p>
            <a:pPr marL="228600" indent="-228240" algn="just">
              <a:lnSpc>
                <a:spcPct val="90000"/>
              </a:lnSpc>
              <a:spcBef>
                <a:spcPts val="1001"/>
              </a:spcBef>
              <a:spcAft>
                <a:spcPts val="1199"/>
              </a:spcAft>
              <a:buClr>
                <a:srgbClr val="262626"/>
              </a:buClr>
              <a:buFont typeface="Arial"/>
              <a:buChar char="•"/>
              <a:tabLst>
                <a:tab pos="0" algn="l"/>
              </a:tabLst>
            </a:pPr>
            <a:r>
              <a:rPr lang="en-IN" sz="1800" b="0" strike="noStrike" spc="-1">
                <a:solidFill>
                  <a:srgbClr val="262626"/>
                </a:solidFill>
                <a:latin typeface="Times New Roman"/>
                <a:ea typeface="Times New Roman"/>
              </a:rPr>
              <a:t>Intel® Hyper-Threading Technology is a hardware innovation that allows more than one thread to run on each core. More threads mean more work can be done in parallel.</a:t>
            </a:r>
            <a:endParaRPr lang="en-IN" sz="1800" b="0" strike="noStrike" spc="-1">
              <a:latin typeface="Arial"/>
            </a:endParaRPr>
          </a:p>
          <a:p>
            <a:pPr algn="just">
              <a:lnSpc>
                <a:spcPct val="107000"/>
              </a:lnSpc>
              <a:spcBef>
                <a:spcPts val="201"/>
              </a:spcBef>
              <a:spcAft>
                <a:spcPts val="825"/>
              </a:spcAft>
              <a:tabLst>
                <a:tab pos="0" algn="l"/>
              </a:tabLst>
            </a:pPr>
            <a:r>
              <a:rPr lang="en-IN" sz="1800" b="1" strike="noStrike" spc="-1">
                <a:solidFill>
                  <a:srgbClr val="262626"/>
                </a:solidFill>
                <a:latin typeface="Times New Roman"/>
                <a:ea typeface="Times New Roman"/>
              </a:rPr>
              <a:t>What Benefits Will I See from Hyper-Threading?</a:t>
            </a:r>
            <a:endParaRPr lang="en-IN" sz="1800" b="0" strike="noStrike" spc="-1">
              <a:latin typeface="Arial"/>
            </a:endParaRPr>
          </a:p>
          <a:p>
            <a:pPr marL="228600" indent="-228240">
              <a:lnSpc>
                <a:spcPct val="90000"/>
              </a:lnSpc>
              <a:spcBef>
                <a:spcPts val="1001"/>
              </a:spcBef>
              <a:buClr>
                <a:srgbClr val="262626"/>
              </a:buClr>
              <a:buFont typeface="Arial"/>
              <a:buChar char="•"/>
              <a:tabLst>
                <a:tab pos="0" algn="l"/>
              </a:tabLst>
            </a:pPr>
            <a:r>
              <a:rPr lang="en-IN" sz="1800" b="0" strike="noStrike" spc="-1">
                <a:solidFill>
                  <a:srgbClr val="262626"/>
                </a:solidFill>
                <a:latin typeface="Calibri"/>
                <a:ea typeface="Calibri"/>
              </a:rPr>
              <a:t>With CPU Hyper-Threading, a PC can process more information in less time and run more background tasks without disruption. Under the right circumstances, the technology lets CPU cores effectively do two things at once. </a:t>
            </a:r>
            <a:endParaRPr lang="en-IN" sz="1800" b="0" strike="noStrike" spc="-1">
              <a:latin typeface="Arial"/>
            </a:endParaRPr>
          </a:p>
          <a:p>
            <a:pPr algn="just">
              <a:lnSpc>
                <a:spcPct val="90000"/>
              </a:lnSpc>
              <a:spcBef>
                <a:spcPts val="1001"/>
              </a:spcBef>
              <a:spcAft>
                <a:spcPts val="1199"/>
              </a:spcAft>
              <a:tabLst>
                <a:tab pos="0" algn="l"/>
              </a:tabLst>
            </a:pPr>
            <a:endParaRPr lang="en-IN" sz="1800" b="0" strike="noStrike" spc="-1">
              <a:latin typeface="Arial"/>
            </a:endParaRPr>
          </a:p>
          <a:p>
            <a:pPr>
              <a:lnSpc>
                <a:spcPct val="90000"/>
              </a:lnSpc>
              <a:spcBef>
                <a:spcPts val="1001"/>
              </a:spcBef>
              <a:tabLst>
                <a:tab pos="0" algn="l"/>
              </a:tabLst>
            </a:pPr>
            <a:endParaRPr lang="en-IN" sz="18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 name="Content Placeholder 6"/>
          <p:cNvPicPr/>
          <p:nvPr/>
        </p:nvPicPr>
        <p:blipFill>
          <a:blip r:embed="rId2"/>
          <a:stretch/>
        </p:blipFill>
        <p:spPr>
          <a:xfrm>
            <a:off x="2365560" y="1385640"/>
            <a:ext cx="7459560" cy="4085640"/>
          </a:xfrm>
          <a:prstGeom prst="rect">
            <a:avLst/>
          </a:prstGeom>
          <a:ln>
            <a:noFill/>
          </a:ln>
        </p:spPr>
      </p:pic>
      <p:sp>
        <p:nvSpPr>
          <p:cNvPr id="110" name="CustomShape 1"/>
          <p:cNvSpPr/>
          <p:nvPr/>
        </p:nvSpPr>
        <p:spPr>
          <a:xfrm>
            <a:off x="945720" y="461880"/>
            <a:ext cx="63550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000000"/>
                </a:solidFill>
                <a:latin typeface="Times New Roman"/>
                <a:ea typeface="DejaVu Sans"/>
              </a:rPr>
              <a:t>Multi-Threading and Hyper Threading Technology</a:t>
            </a:r>
            <a:endParaRPr lang="en-IN" sz="20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838080" y="294120"/>
            <a:ext cx="11143440" cy="5881680"/>
          </a:xfrm>
          <a:prstGeom prst="rect">
            <a:avLst/>
          </a:prstGeom>
          <a:noFill/>
          <a:ln>
            <a:noFill/>
          </a:ln>
        </p:spPr>
        <p:txBody>
          <a:bodyPr lIns="90000" tIns="45000" rIns="90000" bIns="45000">
            <a:normAutofit/>
          </a:bodyPr>
          <a:lstStyle/>
          <a:p>
            <a:pPr marL="228600" indent="-228240">
              <a:lnSpc>
                <a:spcPct val="90000"/>
              </a:lnSpc>
              <a:spcBef>
                <a:spcPts val="1001"/>
              </a:spcBef>
              <a:buClr>
                <a:srgbClr val="000000"/>
              </a:buClr>
              <a:buFont typeface="Arial"/>
              <a:buChar char="•"/>
            </a:pPr>
            <a:r>
              <a:rPr lang="en-US" sz="2000" b="1" strike="noStrike" spc="-1">
                <a:solidFill>
                  <a:srgbClr val="000000"/>
                </a:solidFill>
                <a:latin typeface="Times New Roman"/>
              </a:rPr>
              <a:t>How to check whether our system is hyper-threaded or not</a:t>
            </a:r>
            <a:r>
              <a:rPr lang="en-US" sz="2000" b="0" strike="noStrike" spc="-1">
                <a:solidFill>
                  <a:srgbClr val="000000"/>
                </a:solidFill>
                <a:latin typeface="Times New Roman"/>
              </a:rPr>
              <a:t>?</a:t>
            </a:r>
            <a:endParaRPr lang="en-IN" sz="2000" b="0" strike="noStrike" spc="-1">
              <a:latin typeface="Arial"/>
            </a:endParaRPr>
          </a:p>
          <a:p>
            <a:pPr>
              <a:lnSpc>
                <a:spcPct val="90000"/>
              </a:lnSpc>
              <a:spcBef>
                <a:spcPts val="1001"/>
              </a:spcBef>
              <a:tabLst>
                <a:tab pos="0" algn="l"/>
              </a:tabLst>
            </a:pPr>
            <a:r>
              <a:rPr lang="en-US" sz="2000" b="1" strike="noStrike" spc="-1">
                <a:solidFill>
                  <a:srgbClr val="000000"/>
                </a:solidFill>
                <a:latin typeface="Times New Roman"/>
              </a:rPr>
              <a:t>For Windows:</a:t>
            </a:r>
            <a:endParaRPr lang="en-IN" sz="2000" b="0" strike="noStrike" spc="-1">
              <a:latin typeface="Arial"/>
            </a:endParaRPr>
          </a:p>
          <a:p>
            <a:pPr>
              <a:lnSpc>
                <a:spcPct val="90000"/>
              </a:lnSpc>
              <a:spcBef>
                <a:spcPts val="1001"/>
              </a:spcBef>
              <a:tabLst>
                <a:tab pos="0" algn="l"/>
              </a:tabLst>
            </a:pPr>
            <a:r>
              <a:rPr lang="en-US" sz="2000" b="0" strike="noStrike" spc="-1">
                <a:solidFill>
                  <a:srgbClr val="000000"/>
                </a:solidFill>
                <a:latin typeface="Times New Roman"/>
              </a:rPr>
              <a:t>1.Run command prompt</a:t>
            </a:r>
            <a:endParaRPr lang="en-IN" sz="2000" b="0" strike="noStrike" spc="-1">
              <a:latin typeface="Arial"/>
            </a:endParaRPr>
          </a:p>
          <a:p>
            <a:pPr>
              <a:lnSpc>
                <a:spcPct val="90000"/>
              </a:lnSpc>
              <a:spcBef>
                <a:spcPts val="1001"/>
              </a:spcBef>
              <a:tabLst>
                <a:tab pos="0" algn="l"/>
              </a:tabLst>
            </a:pPr>
            <a:r>
              <a:rPr lang="en-US" sz="2000" b="0" strike="noStrike" spc="-1">
                <a:solidFill>
                  <a:srgbClr val="000000"/>
                </a:solidFill>
                <a:latin typeface="Times New Roman"/>
              </a:rPr>
              <a:t>2.Use command “</a:t>
            </a:r>
            <a:r>
              <a:rPr lang="en-US" sz="2000" b="1" strike="noStrike" spc="-1">
                <a:solidFill>
                  <a:srgbClr val="000000"/>
                </a:solidFill>
                <a:latin typeface="Times New Roman"/>
              </a:rPr>
              <a:t>wmic</a:t>
            </a:r>
            <a:r>
              <a:rPr lang="en-US" sz="2000" b="0" strike="noStrike" spc="-1">
                <a:solidFill>
                  <a:srgbClr val="000000"/>
                </a:solidFill>
                <a:latin typeface="Times New Roman"/>
              </a:rPr>
              <a:t>”</a:t>
            </a:r>
            <a:endParaRPr lang="en-IN" sz="2000" b="0" strike="noStrike" spc="-1">
              <a:latin typeface="Arial"/>
            </a:endParaRPr>
          </a:p>
          <a:p>
            <a:pPr>
              <a:lnSpc>
                <a:spcPct val="90000"/>
              </a:lnSpc>
              <a:spcBef>
                <a:spcPts val="1001"/>
              </a:spcBef>
              <a:tabLst>
                <a:tab pos="0" algn="l"/>
              </a:tabLst>
            </a:pPr>
            <a:r>
              <a:rPr lang="en-US" sz="2000" b="0" strike="noStrike" spc="-1">
                <a:solidFill>
                  <a:srgbClr val="000000"/>
                </a:solidFill>
                <a:latin typeface="Times New Roman"/>
              </a:rPr>
              <a:t>3.Then run command“</a:t>
            </a:r>
            <a:r>
              <a:rPr lang="en-US" sz="2000" b="1" strike="noStrike" spc="-1">
                <a:solidFill>
                  <a:srgbClr val="000000"/>
                </a:solidFill>
                <a:latin typeface="Times New Roman"/>
              </a:rPr>
              <a:t>CPU Get NumberOfCores,NumberOFLogicalProcessors</a:t>
            </a:r>
            <a:r>
              <a:rPr lang="en-US" sz="2000" b="0" strike="noStrike" spc="-1">
                <a:solidFill>
                  <a:srgbClr val="000000"/>
                </a:solidFill>
                <a:latin typeface="Times New Roman"/>
              </a:rPr>
              <a:t>”</a:t>
            </a:r>
            <a:endParaRPr lang="en-IN" sz="2000" b="0" strike="noStrike" spc="-1">
              <a:latin typeface="Arial"/>
            </a:endParaRPr>
          </a:p>
          <a:p>
            <a:pPr marL="228600" indent="-228240">
              <a:lnSpc>
                <a:spcPct val="90000"/>
              </a:lnSpc>
              <a:spcBef>
                <a:spcPts val="1001"/>
              </a:spcBef>
              <a:buClr>
                <a:srgbClr val="000000"/>
              </a:buClr>
              <a:buFont typeface="Arial"/>
              <a:buChar char="•"/>
              <a:tabLst>
                <a:tab pos="0" algn="l"/>
              </a:tabLst>
            </a:pPr>
            <a:r>
              <a:rPr lang="en-US" sz="2000" b="0" strike="noStrike" spc="-1">
                <a:solidFill>
                  <a:srgbClr val="000000"/>
                </a:solidFill>
                <a:latin typeface="Times New Roman"/>
              </a:rPr>
              <a:t>It will display the Number of cores and number of logical processors in your system</a:t>
            </a:r>
            <a:endParaRPr lang="en-IN" sz="2000" b="0" strike="noStrike" spc="-1">
              <a:latin typeface="Arial"/>
            </a:endParaRPr>
          </a:p>
          <a:p>
            <a:pPr marL="228600" indent="-228240">
              <a:lnSpc>
                <a:spcPct val="90000"/>
              </a:lnSpc>
              <a:spcBef>
                <a:spcPts val="1001"/>
              </a:spcBef>
              <a:buClr>
                <a:srgbClr val="000000"/>
              </a:buClr>
              <a:buFont typeface="Arial"/>
              <a:buChar char="•"/>
              <a:tabLst>
                <a:tab pos="0" algn="l"/>
              </a:tabLst>
            </a:pPr>
            <a:r>
              <a:rPr lang="en-US" sz="2000" b="0" strike="noStrike" spc="-1">
                <a:solidFill>
                  <a:srgbClr val="000000"/>
                </a:solidFill>
                <a:latin typeface="Times New Roman"/>
              </a:rPr>
              <a:t>If the number of cores and logical processors equals, then your system is not hyper-threaded.</a:t>
            </a:r>
            <a:endParaRPr lang="en-IN" sz="2000" b="0" strike="noStrike" spc="-1">
              <a:latin typeface="Arial"/>
            </a:endParaRPr>
          </a:p>
          <a:p>
            <a:pPr marL="228600" indent="-228240">
              <a:lnSpc>
                <a:spcPct val="90000"/>
              </a:lnSpc>
              <a:spcBef>
                <a:spcPts val="1001"/>
              </a:spcBef>
              <a:buClr>
                <a:srgbClr val="000000"/>
              </a:buClr>
              <a:buFont typeface="Arial"/>
              <a:buChar char="•"/>
              <a:tabLst>
                <a:tab pos="0" algn="l"/>
              </a:tabLst>
            </a:pPr>
            <a:r>
              <a:rPr lang="en-US" sz="2000" b="0" strike="noStrike" spc="-1">
                <a:solidFill>
                  <a:srgbClr val="000000"/>
                </a:solidFill>
                <a:latin typeface="Times New Roman"/>
              </a:rPr>
              <a:t>If the logical processors are twice the number of cores then the system is hyper-threaded.</a:t>
            </a:r>
            <a:endParaRPr lang="en-IN" sz="2000" b="0" strike="noStrike" spc="-1">
              <a:latin typeface="Arial"/>
            </a:endParaRPr>
          </a:p>
          <a:p>
            <a:pPr>
              <a:lnSpc>
                <a:spcPct val="90000"/>
              </a:lnSpc>
              <a:spcBef>
                <a:spcPts val="1001"/>
              </a:spcBef>
              <a:tabLst>
                <a:tab pos="0" algn="l"/>
              </a:tabLst>
            </a:pPr>
            <a:endParaRPr lang="en-IN" sz="2000" b="0" strike="noStrike" spc="-1">
              <a:latin typeface="Arial"/>
            </a:endParaRPr>
          </a:p>
        </p:txBody>
      </p:sp>
      <p:pic>
        <p:nvPicPr>
          <p:cNvPr id="112" name="Picture 8"/>
          <p:cNvPicPr/>
          <p:nvPr/>
        </p:nvPicPr>
        <p:blipFill>
          <a:blip r:embed="rId2"/>
          <a:stretch/>
        </p:blipFill>
        <p:spPr>
          <a:xfrm>
            <a:off x="2962440" y="3724200"/>
            <a:ext cx="5820480" cy="2239200"/>
          </a:xfrm>
          <a:prstGeom prst="rect">
            <a:avLst/>
          </a:prstGeom>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838080" y="111240"/>
            <a:ext cx="10514520" cy="6064560"/>
          </a:xfrm>
          <a:prstGeom prst="rect">
            <a:avLst/>
          </a:prstGeom>
          <a:noFill/>
          <a:ln>
            <a:noFill/>
          </a:ln>
        </p:spPr>
        <p:txBody>
          <a:bodyPr lIns="90000" tIns="45000" rIns="90000" bIns="45000">
            <a:normAutofit/>
          </a:bodyPr>
          <a:lstStyle/>
          <a:p>
            <a:pPr>
              <a:lnSpc>
                <a:spcPct val="90000"/>
              </a:lnSpc>
              <a:spcBef>
                <a:spcPts val="1001"/>
              </a:spcBef>
              <a:tabLst>
                <a:tab pos="0" algn="l"/>
              </a:tabLst>
            </a:pPr>
            <a:r>
              <a:rPr lang="en-IN" sz="2000" b="1" strike="noStrike" spc="-1">
                <a:solidFill>
                  <a:srgbClr val="000000"/>
                </a:solidFill>
                <a:latin typeface="Times New Roman"/>
              </a:rPr>
              <a:t>For Linux:</a:t>
            </a:r>
            <a:endParaRPr lang="en-IN" sz="2000" b="0" strike="noStrike" spc="-1">
              <a:latin typeface="Arial"/>
            </a:endParaRPr>
          </a:p>
          <a:p>
            <a:pPr marL="228600" indent="-228240">
              <a:lnSpc>
                <a:spcPct val="90000"/>
              </a:lnSpc>
              <a:spcBef>
                <a:spcPts val="1001"/>
              </a:spcBef>
              <a:buClr>
                <a:srgbClr val="000000"/>
              </a:buClr>
              <a:buFont typeface="Arial"/>
              <a:buChar char="•"/>
              <a:tabLst>
                <a:tab pos="0" algn="l"/>
              </a:tabLst>
            </a:pPr>
            <a:r>
              <a:rPr lang="en-IN" sz="2000" b="0" strike="noStrike" spc="-1">
                <a:solidFill>
                  <a:srgbClr val="000000"/>
                </a:solidFill>
                <a:latin typeface="Times New Roman"/>
              </a:rPr>
              <a:t>We have to use the below formula to know whether our system is hyper-threaded or not</a:t>
            </a:r>
            <a:endParaRPr lang="en-IN" sz="2000" b="0" strike="noStrike" spc="-1">
              <a:latin typeface="Arial"/>
            </a:endParaRPr>
          </a:p>
          <a:p>
            <a:pPr marL="228600" indent="-228240">
              <a:lnSpc>
                <a:spcPct val="90000"/>
              </a:lnSpc>
              <a:spcBef>
                <a:spcPts val="1001"/>
              </a:spcBef>
              <a:buClr>
                <a:srgbClr val="000000"/>
              </a:buClr>
              <a:buFont typeface="Arial"/>
              <a:buChar char="•"/>
              <a:tabLst>
                <a:tab pos="0" algn="l"/>
              </a:tabLst>
            </a:pPr>
            <a:r>
              <a:rPr lang="en-US" sz="2000" b="0" strike="noStrike" spc="-1">
                <a:solidFill>
                  <a:srgbClr val="000000"/>
                </a:solidFill>
                <a:latin typeface="Times New Roman"/>
              </a:rPr>
              <a:t>The number of logicalcores is equal </a:t>
            </a:r>
            <a:r>
              <a:rPr lang="en-US" sz="2000" b="1" strike="noStrike" spc="-1">
                <a:solidFill>
                  <a:srgbClr val="000000"/>
                </a:solidFill>
                <a:latin typeface="Times New Roman"/>
              </a:rPr>
              <a:t>“Thread(s) per core” × “Core(s) per socket” × “Socket(s)” </a:t>
            </a:r>
            <a:endParaRPr lang="en-IN" sz="2000" b="0" strike="noStrike" spc="-1">
              <a:latin typeface="Arial"/>
            </a:endParaRPr>
          </a:p>
          <a:p>
            <a:pPr marL="228600" indent="-228240">
              <a:lnSpc>
                <a:spcPct val="90000"/>
              </a:lnSpc>
              <a:spcBef>
                <a:spcPts val="1001"/>
              </a:spcBef>
              <a:buClr>
                <a:srgbClr val="000000"/>
              </a:buClr>
              <a:buFont typeface="Arial"/>
              <a:buChar char="•"/>
              <a:tabLst>
                <a:tab pos="0" algn="l"/>
              </a:tabLst>
            </a:pPr>
            <a:r>
              <a:rPr lang="en-US" sz="2000" b="0" strike="noStrike" spc="-1">
                <a:solidFill>
                  <a:srgbClr val="000000"/>
                </a:solidFill>
                <a:latin typeface="Times New Roman"/>
              </a:rPr>
              <a:t>and the number of physical cores on a machine equals </a:t>
            </a:r>
            <a:r>
              <a:rPr lang="en-US" sz="2000" b="1" strike="noStrike" spc="-1">
                <a:solidFill>
                  <a:srgbClr val="000000"/>
                </a:solidFill>
                <a:latin typeface="Times New Roman"/>
              </a:rPr>
              <a:t>“Core(s) per socket” × “Socket(s)”.</a:t>
            </a:r>
            <a:endParaRPr lang="en-IN" sz="2000" b="0" strike="noStrike" spc="-1">
              <a:latin typeface="Arial"/>
            </a:endParaRPr>
          </a:p>
          <a:p>
            <a:pPr marL="228600" indent="-228240">
              <a:lnSpc>
                <a:spcPct val="90000"/>
              </a:lnSpc>
              <a:spcBef>
                <a:spcPts val="1001"/>
              </a:spcBef>
              <a:buClr>
                <a:srgbClr val="000000"/>
              </a:buClr>
              <a:buFont typeface="Arial"/>
              <a:buChar char="•"/>
              <a:tabLst>
                <a:tab pos="0" algn="l"/>
              </a:tabLst>
            </a:pPr>
            <a:r>
              <a:rPr lang="en-US" sz="2000" b="0" strike="noStrike" spc="-1">
                <a:solidFill>
                  <a:srgbClr val="000000"/>
                </a:solidFill>
                <a:latin typeface="Times New Roman"/>
              </a:rPr>
              <a:t>We can get required data by using the command </a:t>
            </a:r>
            <a:r>
              <a:rPr lang="en-US" sz="2000" b="1" strike="noStrike" spc="-1">
                <a:solidFill>
                  <a:srgbClr val="000000"/>
                </a:solidFill>
                <a:latin typeface="Times New Roman"/>
              </a:rPr>
              <a:t>“lscpu”.</a:t>
            </a:r>
            <a:endParaRPr lang="en-IN" sz="2000" b="0" strike="noStrike" spc="-1">
              <a:latin typeface="Arial"/>
            </a:endParaRPr>
          </a:p>
          <a:p>
            <a:pPr>
              <a:lnSpc>
                <a:spcPct val="90000"/>
              </a:lnSpc>
              <a:spcBef>
                <a:spcPts val="1001"/>
              </a:spcBef>
              <a:tabLst>
                <a:tab pos="0" algn="l"/>
              </a:tabLst>
            </a:pPr>
            <a:endParaRPr lang="en-IN" sz="2000" b="0" strike="noStrike" spc="-1">
              <a:latin typeface="Arial"/>
            </a:endParaRPr>
          </a:p>
          <a:p>
            <a:pPr>
              <a:lnSpc>
                <a:spcPct val="90000"/>
              </a:lnSpc>
              <a:spcBef>
                <a:spcPts val="1001"/>
              </a:spcBef>
              <a:tabLst>
                <a:tab pos="0" algn="l"/>
              </a:tabLst>
            </a:pPr>
            <a:endParaRPr lang="en-IN" sz="2000" b="0" strike="noStrike" spc="-1">
              <a:latin typeface="Arial"/>
            </a:endParaRPr>
          </a:p>
          <a:p>
            <a:pPr>
              <a:lnSpc>
                <a:spcPct val="90000"/>
              </a:lnSpc>
              <a:spcBef>
                <a:spcPts val="1001"/>
              </a:spcBef>
              <a:tabLst>
                <a:tab pos="0" algn="l"/>
              </a:tabLst>
            </a:pPr>
            <a:endParaRPr lang="en-IN" sz="2000" b="0" strike="noStrike" spc="-1">
              <a:latin typeface="Arial"/>
            </a:endParaRPr>
          </a:p>
        </p:txBody>
      </p:sp>
      <p:pic>
        <p:nvPicPr>
          <p:cNvPr id="114" name="Picture 4"/>
          <p:cNvPicPr/>
          <p:nvPr/>
        </p:nvPicPr>
        <p:blipFill>
          <a:blip r:embed="rId2"/>
          <a:stretch/>
        </p:blipFill>
        <p:spPr>
          <a:xfrm>
            <a:off x="2194560" y="2767320"/>
            <a:ext cx="7425360" cy="2201400"/>
          </a:xfrm>
          <a:prstGeom prst="rect">
            <a:avLst/>
          </a:prstGeom>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635040" y="458280"/>
            <a:ext cx="10514520" cy="6172560"/>
          </a:xfrm>
          <a:prstGeom prst="rect">
            <a:avLst/>
          </a:prstGeom>
          <a:noFill/>
          <a:ln>
            <a:noFill/>
          </a:ln>
        </p:spPr>
        <p:txBody>
          <a:bodyPr lIns="90000" tIns="45000" rIns="90000" bIns="45000">
            <a:noAutofit/>
          </a:bodyPr>
          <a:lstStyle/>
          <a:p>
            <a:pPr>
              <a:lnSpc>
                <a:spcPct val="90000"/>
              </a:lnSpc>
              <a:spcBef>
                <a:spcPts val="1001"/>
              </a:spcBef>
              <a:tabLst>
                <a:tab pos="0" algn="l"/>
              </a:tabLst>
            </a:pPr>
            <a:r>
              <a:rPr lang="en-IN" sz="2000" b="1" strike="noStrike" spc="-1">
                <a:solidFill>
                  <a:srgbClr val="262626"/>
                </a:solidFill>
                <a:latin typeface="Times New Roman"/>
                <a:ea typeface="Times New Roman"/>
              </a:rPr>
              <a:t>Kernel Thread Management Functions:</a:t>
            </a:r>
            <a:endParaRPr lang="en-IN" sz="2000" b="0" strike="noStrike" spc="-1">
              <a:latin typeface="Arial"/>
            </a:endParaRPr>
          </a:p>
          <a:p>
            <a:pPr algn="just">
              <a:lnSpc>
                <a:spcPct val="90000"/>
              </a:lnSpc>
              <a:spcBef>
                <a:spcPts val="1001"/>
              </a:spcBef>
              <a:spcAft>
                <a:spcPts val="1199"/>
              </a:spcAft>
              <a:tabLst>
                <a:tab pos="0" algn="l"/>
              </a:tabLst>
            </a:pPr>
            <a:r>
              <a:rPr lang="en-IN" sz="2000" b="0" strike="noStrike" spc="-1">
                <a:solidFill>
                  <a:srgbClr val="262626"/>
                </a:solidFill>
                <a:latin typeface="Times New Roman"/>
                <a:ea typeface="Times New Roman"/>
              </a:rPr>
              <a:t>There are many functions used in Kernel Thread. We will see each one by one. We can classify those functions based on functionalities.</a:t>
            </a:r>
            <a:endParaRPr lang="en-IN" sz="2000" b="0" strike="noStrike" spc="-1">
              <a:latin typeface="Arial"/>
            </a:endParaRPr>
          </a:p>
          <a:p>
            <a:pPr marL="343080" indent="-342720" algn="just">
              <a:lnSpc>
                <a:spcPct val="90000"/>
              </a:lnSpc>
              <a:spcBef>
                <a:spcPts val="1001"/>
              </a:spcBef>
              <a:spcAft>
                <a:spcPts val="1199"/>
              </a:spcAft>
              <a:buClr>
                <a:srgbClr val="262626"/>
              </a:buClr>
              <a:buFont typeface="Symbol"/>
              <a:buChar char=""/>
              <a:tabLst>
                <a:tab pos="0" algn="l"/>
              </a:tabLst>
            </a:pPr>
            <a:r>
              <a:rPr lang="en-IN" sz="2000" b="0" strike="noStrike" spc="-1">
                <a:solidFill>
                  <a:srgbClr val="262626"/>
                </a:solidFill>
                <a:latin typeface="Times New Roman"/>
                <a:ea typeface="Times New Roman"/>
              </a:rPr>
              <a:t>Create Kernel Thread</a:t>
            </a:r>
            <a:endParaRPr lang="en-IN" sz="2000" b="0" strike="noStrike" spc="-1">
              <a:latin typeface="Arial"/>
            </a:endParaRPr>
          </a:p>
          <a:p>
            <a:pPr marL="343080" indent="-342720" algn="just">
              <a:lnSpc>
                <a:spcPct val="90000"/>
              </a:lnSpc>
              <a:spcBef>
                <a:spcPts val="1001"/>
              </a:spcBef>
              <a:spcAft>
                <a:spcPts val="1199"/>
              </a:spcAft>
              <a:buClr>
                <a:srgbClr val="262626"/>
              </a:buClr>
              <a:buFont typeface="Symbol"/>
              <a:buChar char=""/>
              <a:tabLst>
                <a:tab pos="0" algn="l"/>
              </a:tabLst>
            </a:pPr>
            <a:r>
              <a:rPr lang="en-IN" sz="2000" b="0" strike="noStrike" spc="-1">
                <a:solidFill>
                  <a:srgbClr val="262626"/>
                </a:solidFill>
                <a:latin typeface="Times New Roman"/>
                <a:ea typeface="Times New Roman"/>
              </a:rPr>
              <a:t>Start kernel thread</a:t>
            </a:r>
            <a:endParaRPr lang="en-IN" sz="2000" b="0" strike="noStrike" spc="-1">
              <a:latin typeface="Arial"/>
            </a:endParaRPr>
          </a:p>
          <a:p>
            <a:pPr marL="343080" indent="-342720" algn="just">
              <a:lnSpc>
                <a:spcPct val="90000"/>
              </a:lnSpc>
              <a:spcBef>
                <a:spcPts val="1001"/>
              </a:spcBef>
              <a:spcAft>
                <a:spcPts val="1199"/>
              </a:spcAft>
              <a:buClr>
                <a:srgbClr val="262626"/>
              </a:buClr>
              <a:buFont typeface="Symbol"/>
              <a:buChar char=""/>
              <a:tabLst>
                <a:tab pos="0" algn="l"/>
              </a:tabLst>
            </a:pPr>
            <a:r>
              <a:rPr lang="en-IN" sz="2000" b="0" strike="noStrike" spc="-1">
                <a:solidFill>
                  <a:srgbClr val="262626"/>
                </a:solidFill>
                <a:latin typeface="Times New Roman"/>
                <a:ea typeface="Times New Roman"/>
              </a:rPr>
              <a:t>Stop Kernel Thread</a:t>
            </a:r>
            <a:endParaRPr lang="en-IN" sz="2000" b="0" strike="noStrike" spc="-1">
              <a:latin typeface="Arial"/>
            </a:endParaRPr>
          </a:p>
          <a:p>
            <a:pPr marL="343080" indent="-342720" algn="just">
              <a:lnSpc>
                <a:spcPct val="90000"/>
              </a:lnSpc>
              <a:spcBef>
                <a:spcPts val="1001"/>
              </a:spcBef>
              <a:spcAft>
                <a:spcPts val="1199"/>
              </a:spcAft>
              <a:buClr>
                <a:srgbClr val="262626"/>
              </a:buClr>
              <a:buFont typeface="Symbol"/>
              <a:buChar char=""/>
              <a:tabLst>
                <a:tab pos="0" algn="l"/>
              </a:tabLst>
            </a:pPr>
            <a:r>
              <a:rPr lang="en-IN" sz="2000" b="0" strike="noStrike" spc="-1">
                <a:solidFill>
                  <a:srgbClr val="262626"/>
                </a:solidFill>
                <a:latin typeface="Times New Roman"/>
                <a:ea typeface="Times New Roman"/>
              </a:rPr>
              <a:t>Other functions in Kernel Thread</a:t>
            </a:r>
            <a:endParaRPr lang="en-IN" sz="2000" b="0" strike="noStrike" spc="-1">
              <a:latin typeface="Arial"/>
            </a:endParaRPr>
          </a:p>
          <a:p>
            <a:pPr marL="228600" indent="-228240" algn="just">
              <a:lnSpc>
                <a:spcPct val="90000"/>
              </a:lnSpc>
              <a:spcBef>
                <a:spcPts val="1001"/>
              </a:spcBef>
              <a:spcAft>
                <a:spcPts val="1199"/>
              </a:spcAft>
              <a:buClr>
                <a:srgbClr val="262626"/>
              </a:buClr>
              <a:buFont typeface="Arial"/>
              <a:buChar char="•"/>
              <a:tabLst>
                <a:tab pos="0" algn="l"/>
              </a:tabLst>
            </a:pPr>
            <a:r>
              <a:rPr lang="en-IN" sz="2000" b="0" strike="noStrike" spc="-1">
                <a:solidFill>
                  <a:srgbClr val="262626"/>
                </a:solidFill>
                <a:latin typeface="Times New Roman"/>
                <a:ea typeface="Times New Roman"/>
              </a:rPr>
              <a:t>To use the Kernel Thread-related functions we have to Mention the header file </a:t>
            </a:r>
            <a:r>
              <a:rPr lang="en-IN" sz="2000" b="1" strike="noStrike" spc="-1">
                <a:solidFill>
                  <a:srgbClr val="262626"/>
                </a:solidFill>
                <a:latin typeface="Times New Roman"/>
                <a:ea typeface="Times New Roman"/>
              </a:rPr>
              <a:t>“linux/kthread.h”.</a:t>
            </a:r>
            <a:endParaRPr lang="en-IN" sz="2000" b="0" strike="noStrike" spc="-1">
              <a:latin typeface="Arial"/>
            </a:endParaRPr>
          </a:p>
          <a:p>
            <a:pPr algn="just">
              <a:lnSpc>
                <a:spcPct val="90000"/>
              </a:lnSpc>
              <a:spcBef>
                <a:spcPts val="1001"/>
              </a:spcBef>
              <a:spcAft>
                <a:spcPts val="1199"/>
              </a:spcAft>
              <a:tabLst>
                <a:tab pos="0" algn="l"/>
              </a:tabLst>
            </a:pPr>
            <a:r>
              <a:rPr lang="en-IN" sz="2000" b="1" strike="noStrike" spc="-1">
                <a:solidFill>
                  <a:srgbClr val="262626"/>
                </a:solidFill>
                <a:latin typeface="Times New Roman"/>
                <a:ea typeface="Times New Roman"/>
              </a:rPr>
              <a:t>Creating Kernel Thread</a:t>
            </a:r>
            <a:endParaRPr lang="en-IN" sz="2000" b="0" strike="noStrike" spc="-1">
              <a:latin typeface="Arial"/>
            </a:endParaRPr>
          </a:p>
          <a:p>
            <a:pPr marL="228600" indent="-228240" algn="just">
              <a:lnSpc>
                <a:spcPct val="90000"/>
              </a:lnSpc>
              <a:spcBef>
                <a:spcPts val="1001"/>
              </a:spcBef>
              <a:spcAft>
                <a:spcPts val="1199"/>
              </a:spcAft>
              <a:buClr>
                <a:srgbClr val="262626"/>
              </a:buClr>
              <a:buFont typeface="Arial"/>
              <a:buChar char="•"/>
              <a:tabLst>
                <a:tab pos="0" algn="l"/>
              </a:tabLst>
            </a:pPr>
            <a:r>
              <a:rPr lang="en-IN" sz="2000" b="0" strike="noStrike" spc="-1">
                <a:solidFill>
                  <a:srgbClr val="262626"/>
                </a:solidFill>
                <a:latin typeface="Times New Roman"/>
                <a:ea typeface="Times New Roman"/>
              </a:rPr>
              <a:t>By using the Below API we can create the kernel Thread</a:t>
            </a:r>
            <a:r>
              <a:rPr lang="en-IN" sz="1800" b="0" strike="noStrike" spc="-1">
                <a:solidFill>
                  <a:srgbClr val="262626"/>
                </a:solidFill>
                <a:latin typeface="Times New Roman"/>
                <a:ea typeface="Times New Roman"/>
              </a:rPr>
              <a:t>.</a:t>
            </a:r>
            <a:endParaRPr lang="en-IN" sz="1800" b="0" strike="noStrike" spc="-1">
              <a:latin typeface="Arial"/>
            </a:endParaRPr>
          </a:p>
          <a:p>
            <a:pPr algn="just">
              <a:lnSpc>
                <a:spcPct val="90000"/>
              </a:lnSpc>
              <a:spcBef>
                <a:spcPts val="1001"/>
              </a:spcBef>
              <a:spcAft>
                <a:spcPts val="1199"/>
              </a:spcAft>
              <a:tabLst>
                <a:tab pos="0" algn="l"/>
              </a:tabLst>
            </a:pPr>
            <a:r>
              <a:rPr lang="en-IN" sz="1800" b="0" strike="noStrike" spc="-1">
                <a:solidFill>
                  <a:srgbClr val="262626"/>
                </a:solidFill>
                <a:latin typeface="Times New Roman"/>
                <a:ea typeface="Times New Roman"/>
              </a:rPr>
              <a:t>     </a:t>
            </a:r>
            <a:r>
              <a:rPr lang="en-IN" sz="1800" b="1" strike="noStrike" spc="-1">
                <a:solidFill>
                  <a:srgbClr val="262626"/>
                </a:solidFill>
                <a:latin typeface="Times New Roman"/>
                <a:ea typeface="Times New Roman"/>
              </a:rPr>
              <a:t>struct task_struct* kthread_create (int(*threadfin(void *data),void *data, const char namefmt[], …);</a:t>
            </a:r>
            <a:endParaRPr lang="en-IN" sz="1800" b="0" strike="noStrike" spc="-1">
              <a:latin typeface="Arial"/>
            </a:endParaRPr>
          </a:p>
          <a:p>
            <a:pPr algn="just">
              <a:lnSpc>
                <a:spcPct val="90000"/>
              </a:lnSpc>
              <a:spcBef>
                <a:spcPts val="1001"/>
              </a:spcBef>
              <a:spcAft>
                <a:spcPts val="1199"/>
              </a:spcAft>
              <a:tabLst>
                <a:tab pos="0" algn="l"/>
              </a:tabLst>
            </a:pPr>
            <a:endParaRPr lang="en-IN" sz="1800" b="0" strike="noStrike" spc="-1">
              <a:latin typeface="Arial"/>
            </a:endParaRPr>
          </a:p>
          <a:p>
            <a:pPr algn="just">
              <a:lnSpc>
                <a:spcPct val="90000"/>
              </a:lnSpc>
              <a:spcBef>
                <a:spcPts val="1001"/>
              </a:spcBef>
              <a:spcAft>
                <a:spcPts val="1199"/>
              </a:spcAft>
              <a:tabLst>
                <a:tab pos="0" algn="l"/>
              </a:tabLst>
            </a:pPr>
            <a:endParaRPr lang="en-IN" sz="1800" b="0" strike="noStrike" spc="-1">
              <a:latin typeface="Arial"/>
            </a:endParaRPr>
          </a:p>
          <a:p>
            <a:pPr algn="just">
              <a:lnSpc>
                <a:spcPct val="90000"/>
              </a:lnSpc>
              <a:spcBef>
                <a:spcPts val="1001"/>
              </a:spcBef>
              <a:spcAft>
                <a:spcPts val="1199"/>
              </a:spcAft>
              <a:tabLst>
                <a:tab pos="0" algn="l"/>
              </a:tabLst>
            </a:pPr>
            <a:endParaRPr lang="en-IN" sz="1800" b="0" strike="noStrike" spc="-1">
              <a:latin typeface="Arial"/>
            </a:endParaRPr>
          </a:p>
          <a:p>
            <a:pPr algn="just">
              <a:lnSpc>
                <a:spcPct val="90000"/>
              </a:lnSpc>
              <a:spcBef>
                <a:spcPts val="1001"/>
              </a:spcBef>
              <a:spcAft>
                <a:spcPts val="1199"/>
              </a:spcAft>
              <a:tabLst>
                <a:tab pos="0" algn="l"/>
              </a:tabLst>
            </a:pPr>
            <a:endParaRPr lang="en-IN" sz="1800" b="0" strike="noStrike" spc="-1">
              <a:latin typeface="Arial"/>
            </a:endParaRPr>
          </a:p>
          <a:p>
            <a:pPr algn="just">
              <a:lnSpc>
                <a:spcPct val="90000"/>
              </a:lnSpc>
              <a:spcBef>
                <a:spcPts val="1001"/>
              </a:spcBef>
              <a:spcAft>
                <a:spcPts val="1199"/>
              </a:spcAft>
              <a:tabLst>
                <a:tab pos="0" algn="l"/>
              </a:tabLst>
            </a:pPr>
            <a:endParaRPr lang="en-IN" sz="1800" b="0" strike="noStrike" spc="-1">
              <a:latin typeface="Arial"/>
            </a:endParaRPr>
          </a:p>
          <a:p>
            <a:pPr algn="just">
              <a:lnSpc>
                <a:spcPct val="90000"/>
              </a:lnSpc>
              <a:spcBef>
                <a:spcPts val="1001"/>
              </a:spcBef>
              <a:spcAft>
                <a:spcPts val="1199"/>
              </a:spcAft>
              <a:tabLst>
                <a:tab pos="0" algn="l"/>
              </a:tabLst>
            </a:pPr>
            <a:endParaRPr lang="en-IN" sz="1800" b="0" strike="noStrike" spc="-1">
              <a:latin typeface="Arial"/>
            </a:endParaRPr>
          </a:p>
          <a:p>
            <a:pPr algn="just">
              <a:lnSpc>
                <a:spcPct val="90000"/>
              </a:lnSpc>
              <a:spcBef>
                <a:spcPts val="1001"/>
              </a:spcBef>
              <a:spcAft>
                <a:spcPts val="1199"/>
              </a:spcAft>
              <a:tabLst>
                <a:tab pos="0" algn="l"/>
              </a:tabLst>
            </a:pPr>
            <a:endParaRPr lang="en-IN" sz="1800" b="0" strike="noStrike" spc="-1">
              <a:latin typeface="Arial"/>
            </a:endParaRPr>
          </a:p>
          <a:p>
            <a:pPr>
              <a:lnSpc>
                <a:spcPct val="90000"/>
              </a:lnSpc>
              <a:spcBef>
                <a:spcPts val="1001"/>
              </a:spcBef>
              <a:tabLst>
                <a:tab pos="0" algn="l"/>
              </a:tabLst>
            </a:pPr>
            <a:endParaRPr lang="en-IN" sz="1800" b="0" strike="noStrike" spc="-1">
              <a:latin typeface="Arial"/>
            </a:endParaRPr>
          </a:p>
          <a:p>
            <a:pPr>
              <a:lnSpc>
                <a:spcPct val="90000"/>
              </a:lnSpc>
              <a:spcBef>
                <a:spcPts val="1001"/>
              </a:spcBef>
              <a:tabLst>
                <a:tab pos="0" algn="l"/>
              </a:tabLst>
            </a:pPr>
            <a:endParaRPr lang="en-IN" sz="18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846000" y="445320"/>
            <a:ext cx="10514520" cy="5754600"/>
          </a:xfrm>
          <a:prstGeom prst="rect">
            <a:avLst/>
          </a:prstGeom>
          <a:noFill/>
          <a:ln>
            <a:noFill/>
          </a:ln>
        </p:spPr>
        <p:txBody>
          <a:bodyPr lIns="90000" tIns="45000" rIns="90000" bIns="45000">
            <a:noAutofit/>
          </a:bodyPr>
          <a:lstStyle/>
          <a:p>
            <a:pPr>
              <a:lnSpc>
                <a:spcPct val="90000"/>
              </a:lnSpc>
              <a:spcBef>
                <a:spcPts val="1001"/>
              </a:spcBef>
              <a:tabLst>
                <a:tab pos="0" algn="l"/>
              </a:tabLst>
            </a:pPr>
            <a:r>
              <a:rPr lang="en-US" sz="2000" b="1" strike="noStrike" spc="-1">
                <a:solidFill>
                  <a:srgbClr val="000000"/>
                </a:solidFill>
                <a:latin typeface="Calibri"/>
              </a:rPr>
              <a:t>Start kernel thread</a:t>
            </a:r>
            <a:r>
              <a:rPr lang="en-US" sz="2000" b="0" strike="noStrike" spc="-1">
                <a:solidFill>
                  <a:srgbClr val="000000"/>
                </a:solidFill>
                <a:latin typeface="Calibri"/>
              </a:rPr>
              <a:t>:</a:t>
            </a:r>
            <a:endParaRPr lang="en-IN" sz="2000" b="0" strike="noStrike" spc="-1">
              <a:latin typeface="Arial"/>
            </a:endParaRPr>
          </a:p>
          <a:p>
            <a:pPr>
              <a:lnSpc>
                <a:spcPct val="90000"/>
              </a:lnSpc>
              <a:spcBef>
                <a:spcPts val="1001"/>
              </a:spcBef>
              <a:tabLst>
                <a:tab pos="0" algn="l"/>
              </a:tabLst>
            </a:pPr>
            <a:r>
              <a:rPr lang="en-US" sz="2000" b="0" strike="noStrike" spc="-1">
                <a:solidFill>
                  <a:srgbClr val="000000"/>
                </a:solidFill>
                <a:latin typeface="Calibri"/>
              </a:rPr>
              <a:t>	We have to use the function wake_up_process()</a:t>
            </a:r>
            <a:endParaRPr lang="en-IN" sz="2000" b="0" strike="noStrike" spc="-1">
              <a:latin typeface="Arial"/>
            </a:endParaRPr>
          </a:p>
          <a:p>
            <a:pPr>
              <a:lnSpc>
                <a:spcPct val="90000"/>
              </a:lnSpc>
              <a:spcBef>
                <a:spcPts val="1001"/>
              </a:spcBef>
              <a:tabLst>
                <a:tab pos="0" algn="l"/>
              </a:tabLst>
            </a:pPr>
            <a:r>
              <a:rPr lang="en-US" sz="2000" b="0" strike="noStrike" spc="-1">
                <a:solidFill>
                  <a:srgbClr val="000000"/>
                </a:solidFill>
                <a:latin typeface="Calibri"/>
              </a:rPr>
              <a:t>               		</a:t>
            </a:r>
            <a:r>
              <a:rPr lang="en-US" sz="2000" b="1" strike="noStrike" spc="-1">
                <a:solidFill>
                  <a:srgbClr val="000000"/>
                </a:solidFill>
                <a:latin typeface="Calibri"/>
              </a:rPr>
              <a:t>int wake_up_process (struct task_struct *p);</a:t>
            </a:r>
            <a:endParaRPr lang="en-IN" sz="2000" b="0" strike="noStrike" spc="-1">
              <a:latin typeface="Arial"/>
            </a:endParaRPr>
          </a:p>
          <a:p>
            <a:pPr>
              <a:lnSpc>
                <a:spcPct val="90000"/>
              </a:lnSpc>
              <a:spcBef>
                <a:spcPts val="1001"/>
              </a:spcBef>
              <a:tabLst>
                <a:tab pos="0" algn="l"/>
              </a:tabLst>
            </a:pPr>
            <a:r>
              <a:rPr lang="en-US" sz="2000" b="0" strike="noStrike" spc="-1">
                <a:solidFill>
                  <a:srgbClr val="000000"/>
                </a:solidFill>
                <a:latin typeface="Calibri"/>
              </a:rPr>
              <a:t>Where,</a:t>
            </a:r>
            <a:endParaRPr lang="en-IN" sz="2000" b="0" strike="noStrike" spc="-1">
              <a:latin typeface="Arial"/>
            </a:endParaRPr>
          </a:p>
          <a:p>
            <a:pPr>
              <a:lnSpc>
                <a:spcPct val="90000"/>
              </a:lnSpc>
              <a:spcBef>
                <a:spcPts val="1001"/>
              </a:spcBef>
              <a:tabLst>
                <a:tab pos="0" algn="l"/>
              </a:tabLst>
            </a:pPr>
            <a:r>
              <a:rPr lang="en-US" sz="2000" b="0" strike="noStrike" spc="-1">
                <a:solidFill>
                  <a:srgbClr val="000000"/>
                </a:solidFill>
                <a:latin typeface="Calibri"/>
              </a:rPr>
              <a:t>p is the struct task_struct type.</a:t>
            </a:r>
            <a:endParaRPr lang="en-IN" sz="2000" b="0" strike="noStrike" spc="-1">
              <a:latin typeface="Arial"/>
            </a:endParaRPr>
          </a:p>
          <a:p>
            <a:pPr>
              <a:lnSpc>
                <a:spcPct val="90000"/>
              </a:lnSpc>
              <a:spcBef>
                <a:spcPts val="1001"/>
              </a:spcBef>
              <a:tabLst>
                <a:tab pos="0" algn="l"/>
              </a:tabLst>
            </a:pPr>
            <a:r>
              <a:rPr lang="en-US" sz="2000" b="0" strike="noStrike" spc="-1">
                <a:solidFill>
                  <a:srgbClr val="000000"/>
                </a:solidFill>
                <a:latin typeface="Arial"/>
              </a:rPr>
              <a:t>It </a:t>
            </a:r>
            <a:r>
              <a:rPr lang="en-US" sz="2000" b="1" strike="noStrike" spc="-1">
                <a:solidFill>
                  <a:srgbClr val="000000"/>
                </a:solidFill>
                <a:latin typeface="Arial"/>
              </a:rPr>
              <a:t>returns 1</a:t>
            </a:r>
            <a:r>
              <a:rPr lang="en-US" sz="2000" b="0" strike="noStrike" spc="-1">
                <a:solidFill>
                  <a:srgbClr val="000000"/>
                </a:solidFill>
                <a:latin typeface="Arial"/>
              </a:rPr>
              <a:t> if the process was woken up,</a:t>
            </a:r>
            <a:r>
              <a:rPr lang="en-US" sz="2000" b="1" strike="noStrike" spc="-1">
                <a:solidFill>
                  <a:srgbClr val="000000"/>
                </a:solidFill>
                <a:latin typeface="Arial"/>
              </a:rPr>
              <a:t> 0</a:t>
            </a:r>
            <a:r>
              <a:rPr lang="en-US" sz="2000" b="0" strike="noStrike" spc="-1">
                <a:solidFill>
                  <a:srgbClr val="000000"/>
                </a:solidFill>
                <a:latin typeface="Arial"/>
              </a:rPr>
              <a:t> if it was already running.</a:t>
            </a:r>
            <a:endParaRPr lang="en-IN" sz="2000" b="0" strike="noStrike" spc="-1">
              <a:latin typeface="Arial"/>
            </a:endParaRPr>
          </a:p>
          <a:p>
            <a:pPr>
              <a:lnSpc>
                <a:spcPct val="90000"/>
              </a:lnSpc>
              <a:spcBef>
                <a:spcPts val="1001"/>
              </a:spcBef>
              <a:tabLst>
                <a:tab pos="0" algn="l"/>
              </a:tabLst>
            </a:pPr>
            <a:endParaRPr lang="en-IN" sz="2000" b="0" strike="noStrike" spc="-1">
              <a:latin typeface="Arial"/>
            </a:endParaRPr>
          </a:p>
          <a:p>
            <a:pPr>
              <a:lnSpc>
                <a:spcPct val="90000"/>
              </a:lnSpc>
              <a:spcBef>
                <a:spcPts val="1001"/>
              </a:spcBef>
              <a:tabLst>
                <a:tab pos="0" algn="l"/>
              </a:tabLst>
            </a:pPr>
            <a:r>
              <a:rPr lang="en-IN" sz="2000" b="1" strike="noStrike" spc="-1">
                <a:solidFill>
                  <a:srgbClr val="000000"/>
                </a:solidFill>
                <a:latin typeface="Arial"/>
              </a:rPr>
              <a:t>Stop Kernel Thread</a:t>
            </a:r>
            <a:r>
              <a:rPr lang="en-IN" sz="2000" b="0" strike="noStrike" spc="-1">
                <a:solidFill>
                  <a:srgbClr val="000000"/>
                </a:solidFill>
                <a:latin typeface="Arial"/>
              </a:rPr>
              <a:t>:</a:t>
            </a:r>
            <a:endParaRPr lang="en-IN" sz="2000" b="0" strike="noStrike" spc="-1">
              <a:latin typeface="Arial"/>
            </a:endParaRPr>
          </a:p>
          <a:p>
            <a:pPr>
              <a:lnSpc>
                <a:spcPct val="100000"/>
              </a:lnSpc>
              <a:tabLst>
                <a:tab pos="0" algn="l"/>
              </a:tabLst>
            </a:pPr>
            <a:r>
              <a:rPr lang="en-US" sz="2000" b="0" strike="noStrike" spc="-1">
                <a:solidFill>
                  <a:srgbClr val="000000"/>
                </a:solidFill>
                <a:latin typeface="Arial"/>
              </a:rPr>
              <a:t>It stops a thread created by </a:t>
            </a:r>
            <a:r>
              <a:rPr lang="en-US" sz="2000" b="1" strike="noStrike" spc="-1">
                <a:solidFill>
                  <a:srgbClr val="000000"/>
                </a:solidFill>
                <a:latin typeface="Monaco"/>
              </a:rPr>
              <a:t>kthread_create</a:t>
            </a:r>
            <a:r>
              <a:rPr lang="en-US" sz="2000" b="0" strike="noStrike" spc="-1">
                <a:solidFill>
                  <a:srgbClr val="000000"/>
                </a:solidFill>
                <a:latin typeface="Arial"/>
              </a:rPr>
              <a:t> </a:t>
            </a:r>
            <a:endParaRPr lang="en-IN" sz="2000" b="0" strike="noStrike" spc="-1">
              <a:latin typeface="Arial"/>
            </a:endParaRPr>
          </a:p>
          <a:p>
            <a:pPr>
              <a:lnSpc>
                <a:spcPct val="100000"/>
              </a:lnSpc>
              <a:tabLst>
                <a:tab pos="0" algn="l"/>
              </a:tabLst>
            </a:pPr>
            <a:r>
              <a:rPr lang="en-US" sz="2000" b="1" strike="noStrike" spc="-1">
                <a:solidFill>
                  <a:srgbClr val="000000"/>
                </a:solidFill>
                <a:latin typeface="Arial"/>
              </a:rPr>
              <a:t>		</a:t>
            </a:r>
            <a:r>
              <a:rPr lang="en-US" sz="2000" b="1" strike="noStrike" spc="-1">
                <a:solidFill>
                  <a:srgbClr val="000000"/>
                </a:solidFill>
                <a:latin typeface="Monaco"/>
              </a:rPr>
              <a:t>int kthread_stop ( struct task_struct *k);</a:t>
            </a:r>
            <a:endParaRPr lang="en-IN" sz="2000" b="0" strike="noStrike" spc="-1">
              <a:latin typeface="Arial"/>
            </a:endParaRPr>
          </a:p>
          <a:p>
            <a:pPr>
              <a:lnSpc>
                <a:spcPct val="100000"/>
              </a:lnSpc>
              <a:tabLst>
                <a:tab pos="0" algn="l"/>
              </a:tabLst>
            </a:pPr>
            <a:endParaRPr lang="en-IN" sz="2000" b="0" strike="noStrike" spc="-1">
              <a:latin typeface="Arial"/>
            </a:endParaRPr>
          </a:p>
          <a:p>
            <a:pPr algn="just">
              <a:lnSpc>
                <a:spcPct val="100000"/>
              </a:lnSpc>
              <a:tabLst>
                <a:tab pos="0" algn="l"/>
              </a:tabLst>
            </a:pPr>
            <a:r>
              <a:rPr lang="en-US" sz="2000" b="0" strike="noStrike" spc="-1">
                <a:solidFill>
                  <a:srgbClr val="000000"/>
                </a:solidFill>
                <a:latin typeface="Arial"/>
              </a:rPr>
              <a:t>Where,</a:t>
            </a:r>
            <a:endParaRPr lang="en-IN" sz="2000" b="0" strike="noStrike" spc="-1">
              <a:latin typeface="Arial"/>
            </a:endParaRPr>
          </a:p>
          <a:p>
            <a:pPr algn="just">
              <a:lnSpc>
                <a:spcPct val="100000"/>
              </a:lnSpc>
              <a:tabLst>
                <a:tab pos="0" algn="l"/>
              </a:tabLst>
            </a:pPr>
            <a:r>
              <a:rPr lang="en-US" sz="2000" b="1" strike="noStrike" spc="-1">
                <a:solidFill>
                  <a:srgbClr val="000000"/>
                </a:solidFill>
                <a:latin typeface="Monaco"/>
              </a:rPr>
              <a:t>k</a:t>
            </a:r>
            <a:r>
              <a:rPr lang="en-US" sz="2000" b="0" strike="noStrike" spc="-1">
                <a:solidFill>
                  <a:srgbClr val="000000"/>
                </a:solidFill>
                <a:latin typeface="Arial"/>
              </a:rPr>
              <a:t> – thread created by </a:t>
            </a:r>
            <a:r>
              <a:rPr lang="en-US" sz="2000" b="1" strike="noStrike" spc="-1">
                <a:solidFill>
                  <a:srgbClr val="000000"/>
                </a:solidFill>
                <a:latin typeface="Monaco"/>
              </a:rPr>
              <a:t>kthread_create</a:t>
            </a:r>
            <a:r>
              <a:rPr lang="en-US" sz="2000" b="0" strike="noStrike" spc="-1">
                <a:solidFill>
                  <a:srgbClr val="000000"/>
                </a:solidFill>
                <a:latin typeface="Arial"/>
              </a:rPr>
              <a:t>.</a:t>
            </a:r>
            <a:endParaRPr lang="en-IN" sz="2000" b="0" strike="noStrike" spc="-1">
              <a:latin typeface="Arial"/>
            </a:endParaRPr>
          </a:p>
          <a:p>
            <a:pPr algn="just">
              <a:lnSpc>
                <a:spcPct val="100000"/>
              </a:lnSpc>
              <a:tabLst>
                <a:tab pos="0" algn="l"/>
              </a:tabLst>
            </a:pPr>
            <a:endParaRPr lang="en-IN" sz="2000" b="0" strike="noStrike" spc="-1">
              <a:latin typeface="Arial"/>
            </a:endParaRPr>
          </a:p>
          <a:p>
            <a:pPr algn="just">
              <a:lnSpc>
                <a:spcPct val="100000"/>
              </a:lnSpc>
              <a:tabLst>
                <a:tab pos="0" algn="l"/>
              </a:tabLst>
            </a:pPr>
            <a:r>
              <a:rPr lang="en-US" sz="2000" b="0" strike="noStrike" spc="-1">
                <a:solidFill>
                  <a:srgbClr val="000000"/>
                </a:solidFill>
                <a:latin typeface="Arial"/>
              </a:rPr>
              <a:t>It </a:t>
            </a:r>
            <a:r>
              <a:rPr lang="en-US" sz="2000" b="1" strike="noStrike" spc="-1">
                <a:solidFill>
                  <a:srgbClr val="000000"/>
                </a:solidFill>
                <a:latin typeface="Arial"/>
              </a:rPr>
              <a:t>Returns</a:t>
            </a:r>
            <a:r>
              <a:rPr lang="en-US" sz="2000" b="0" strike="noStrike" spc="-1">
                <a:solidFill>
                  <a:srgbClr val="000000"/>
                </a:solidFill>
                <a:latin typeface="Arial"/>
              </a:rPr>
              <a:t> the result of </a:t>
            </a:r>
            <a:r>
              <a:rPr lang="en-US" sz="2000" b="1" strike="noStrike" spc="-1">
                <a:solidFill>
                  <a:srgbClr val="000000"/>
                </a:solidFill>
                <a:latin typeface="Monaco"/>
              </a:rPr>
              <a:t>threadfn</a:t>
            </a:r>
            <a:r>
              <a:rPr lang="en-US" sz="2000" b="0" strike="noStrike" spc="-1">
                <a:solidFill>
                  <a:srgbClr val="000000"/>
                </a:solidFill>
                <a:latin typeface="Arial"/>
              </a:rPr>
              <a:t>, or –</a:t>
            </a:r>
            <a:r>
              <a:rPr lang="en-US" sz="2000" b="1" strike="noStrike" spc="-1">
                <a:solidFill>
                  <a:srgbClr val="000000"/>
                </a:solidFill>
                <a:latin typeface="Arial"/>
              </a:rPr>
              <a:t>EINTR</a:t>
            </a:r>
            <a:r>
              <a:rPr lang="en-US" sz="2000" b="0" strike="noStrike" spc="-1">
                <a:solidFill>
                  <a:srgbClr val="000000"/>
                </a:solidFill>
                <a:latin typeface="Arial"/>
              </a:rPr>
              <a:t> if </a:t>
            </a:r>
            <a:r>
              <a:rPr lang="en-US" sz="2000" b="1" strike="noStrike" spc="-1">
                <a:solidFill>
                  <a:srgbClr val="000000"/>
                </a:solidFill>
                <a:latin typeface="Monaco"/>
              </a:rPr>
              <a:t>wake_up_process</a:t>
            </a:r>
            <a:r>
              <a:rPr lang="en-US" sz="2000" b="1" strike="noStrike" spc="-1">
                <a:solidFill>
                  <a:srgbClr val="000000"/>
                </a:solidFill>
                <a:latin typeface="Arial"/>
              </a:rPr>
              <a:t> </a:t>
            </a:r>
            <a:r>
              <a:rPr lang="en-US" sz="2000" b="0" strike="noStrike" spc="-1">
                <a:solidFill>
                  <a:srgbClr val="000000"/>
                </a:solidFill>
                <a:latin typeface="Arial"/>
              </a:rPr>
              <a:t>was never called.</a:t>
            </a:r>
            <a:r>
              <a:rPr lang="en-US" sz="2000" b="0" strike="noStrike" spc="-1">
                <a:solidFill>
                  <a:srgbClr val="000000"/>
                </a:solidFill>
                <a:latin typeface="Calibri"/>
              </a:rPr>
              <a:t> </a:t>
            </a:r>
            <a:endParaRPr lang="en-IN" sz="2000" b="0" strike="noStrike" spc="-1">
              <a:latin typeface="Arial"/>
            </a:endParaRPr>
          </a:p>
          <a:p>
            <a:pPr algn="just">
              <a:lnSpc>
                <a:spcPct val="100000"/>
              </a:lnSpc>
              <a:tabLst>
                <a:tab pos="0" algn="l"/>
              </a:tabLst>
            </a:pPr>
            <a:endParaRPr lang="en-IN" sz="2000" b="0" strike="noStrike" spc="-1">
              <a:latin typeface="Arial"/>
            </a:endParaRPr>
          </a:p>
          <a:p>
            <a:pPr>
              <a:lnSpc>
                <a:spcPct val="100000"/>
              </a:lnSpc>
              <a:tabLst>
                <a:tab pos="0" algn="l"/>
              </a:tabLst>
            </a:pPr>
            <a:br/>
            <a:endParaRPr lang="en-IN" sz="20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838080" y="365040"/>
            <a:ext cx="10514520" cy="1324440"/>
          </a:xfrm>
          <a:prstGeom prst="rect">
            <a:avLst/>
          </a:prstGeom>
          <a:noFill/>
          <a:ln>
            <a:noFill/>
          </a:ln>
        </p:spPr>
        <p:txBody>
          <a:bodyPr lIns="90000" tIns="45000" rIns="90000" bIns="45000" anchor="ctr">
            <a:noAutofit/>
          </a:bodyPr>
          <a:lstStyle/>
          <a:p>
            <a:pPr>
              <a:lnSpc>
                <a:spcPct val="90000"/>
              </a:lnSpc>
            </a:pPr>
            <a:r>
              <a:rPr lang="en-IN" sz="4400" b="1" strike="noStrike" spc="-1">
                <a:solidFill>
                  <a:srgbClr val="000000"/>
                </a:solidFill>
                <a:latin typeface="Calibri Light"/>
              </a:rPr>
              <a:t>Table of Contents</a:t>
            </a:r>
            <a:endParaRPr lang="en-IN" sz="4400" b="0" strike="noStrike" spc="-1">
              <a:latin typeface="Arial"/>
            </a:endParaRPr>
          </a:p>
        </p:txBody>
      </p:sp>
      <p:sp>
        <p:nvSpPr>
          <p:cNvPr id="84" name="TextShape 2"/>
          <p:cNvSpPr txBox="1"/>
          <p:nvPr/>
        </p:nvSpPr>
        <p:spPr>
          <a:xfrm>
            <a:off x="838080" y="1825560"/>
            <a:ext cx="10514520" cy="4350240"/>
          </a:xfrm>
          <a:prstGeom prst="rect">
            <a:avLst/>
          </a:prstGeom>
          <a:noFill/>
          <a:ln>
            <a:noFill/>
          </a:ln>
        </p:spPr>
        <p:txBody>
          <a:bodyPr lIns="90000" tIns="45000" rIns="90000" bIns="45000">
            <a:noAutofit/>
          </a:bodyPr>
          <a:lstStyle/>
          <a:p>
            <a:pPr marL="228600" indent="-228240">
              <a:lnSpc>
                <a:spcPct val="90000"/>
              </a:lnSpc>
              <a:spcBef>
                <a:spcPts val="1001"/>
              </a:spcBef>
              <a:buClr>
                <a:srgbClr val="000000"/>
              </a:buClr>
              <a:buFont typeface="Arial"/>
              <a:buChar char="•"/>
            </a:pPr>
            <a:r>
              <a:rPr lang="en-IN" sz="2800" b="0" strike="noStrike" spc="-1">
                <a:solidFill>
                  <a:srgbClr val="000000"/>
                </a:solidFill>
                <a:latin typeface="Calibri"/>
              </a:rPr>
              <a:t>Thread</a:t>
            </a:r>
            <a:endParaRPr lang="en-IN" sz="2800" b="0" strike="noStrike" spc="-1">
              <a:latin typeface="Arial"/>
            </a:endParaRPr>
          </a:p>
          <a:p>
            <a:pPr marL="228600" indent="-228240">
              <a:lnSpc>
                <a:spcPct val="90000"/>
              </a:lnSpc>
              <a:spcBef>
                <a:spcPts val="1001"/>
              </a:spcBef>
              <a:buClr>
                <a:srgbClr val="000000"/>
              </a:buClr>
              <a:buFont typeface="Arial"/>
              <a:buChar char="•"/>
            </a:pPr>
            <a:r>
              <a:rPr lang="en-IN" sz="2800" b="0" strike="noStrike" spc="-1">
                <a:solidFill>
                  <a:srgbClr val="000000"/>
                </a:solidFill>
                <a:latin typeface="Calibri"/>
              </a:rPr>
              <a:t>Types of Threads</a:t>
            </a:r>
            <a:endParaRPr lang="en-IN" sz="2800" b="0" strike="noStrike" spc="-1">
              <a:latin typeface="Arial"/>
            </a:endParaRPr>
          </a:p>
          <a:p>
            <a:pPr marL="228600" indent="-228240">
              <a:lnSpc>
                <a:spcPct val="90000"/>
              </a:lnSpc>
              <a:spcBef>
                <a:spcPts val="1001"/>
              </a:spcBef>
              <a:buClr>
                <a:srgbClr val="000000"/>
              </a:buClr>
              <a:buFont typeface="Arial"/>
              <a:buChar char="•"/>
            </a:pPr>
            <a:r>
              <a:rPr lang="en-IN" sz="2800" b="0" strike="noStrike" spc="-1">
                <a:solidFill>
                  <a:srgbClr val="000000"/>
                </a:solidFill>
                <a:latin typeface="Calibri"/>
              </a:rPr>
              <a:t>Difference Between ULT and KLT</a:t>
            </a:r>
            <a:endParaRPr lang="en-IN" sz="2800" b="0" strike="noStrike" spc="-1">
              <a:latin typeface="Arial"/>
            </a:endParaRPr>
          </a:p>
          <a:p>
            <a:pPr marL="228600" indent="-228240">
              <a:lnSpc>
                <a:spcPct val="90000"/>
              </a:lnSpc>
              <a:spcBef>
                <a:spcPts val="1001"/>
              </a:spcBef>
              <a:buClr>
                <a:srgbClr val="000000"/>
              </a:buClr>
              <a:buFont typeface="Arial"/>
              <a:buChar char="•"/>
            </a:pPr>
            <a:r>
              <a:rPr lang="en-IN" sz="2800" b="0" strike="noStrike" spc="-1">
                <a:solidFill>
                  <a:srgbClr val="000000"/>
                </a:solidFill>
                <a:latin typeface="Calibri"/>
              </a:rPr>
              <a:t>Relation Between ULT and KLT</a:t>
            </a:r>
            <a:endParaRPr lang="en-IN" sz="2800" b="0" strike="noStrike" spc="-1">
              <a:latin typeface="Arial"/>
            </a:endParaRPr>
          </a:p>
          <a:p>
            <a:pPr marL="228600" indent="-228240">
              <a:lnSpc>
                <a:spcPct val="90000"/>
              </a:lnSpc>
              <a:spcBef>
                <a:spcPts val="1001"/>
              </a:spcBef>
              <a:buClr>
                <a:srgbClr val="000000"/>
              </a:buClr>
              <a:buFont typeface="Arial"/>
              <a:buChar char="•"/>
            </a:pPr>
            <a:r>
              <a:rPr lang="en-IN" sz="2800" b="0" strike="noStrike" spc="-1">
                <a:solidFill>
                  <a:srgbClr val="000000"/>
                </a:solidFill>
                <a:latin typeface="Calibri"/>
              </a:rPr>
              <a:t>Concurrency and Race Condition</a:t>
            </a:r>
            <a:endParaRPr lang="en-IN" sz="2800" b="0" strike="noStrike" spc="-1">
              <a:latin typeface="Arial"/>
            </a:endParaRPr>
          </a:p>
          <a:p>
            <a:pPr marL="228600" indent="-228240">
              <a:lnSpc>
                <a:spcPct val="90000"/>
              </a:lnSpc>
              <a:spcBef>
                <a:spcPts val="1001"/>
              </a:spcBef>
              <a:buClr>
                <a:srgbClr val="000000"/>
              </a:buClr>
              <a:buFont typeface="Arial"/>
              <a:buChar char="•"/>
            </a:pPr>
            <a:r>
              <a:rPr lang="en-IN" sz="2800" b="0" strike="noStrike" spc="-1">
                <a:solidFill>
                  <a:srgbClr val="000000"/>
                </a:solidFill>
                <a:latin typeface="Calibri"/>
              </a:rPr>
              <a:t>Locking Mechanisms</a:t>
            </a:r>
            <a:endParaRPr lang="en-IN" sz="2800" b="0" strike="noStrike" spc="-1">
              <a:latin typeface="Arial"/>
            </a:endParaRPr>
          </a:p>
          <a:p>
            <a:pPr marL="228600" indent="-228240">
              <a:lnSpc>
                <a:spcPct val="90000"/>
              </a:lnSpc>
              <a:spcBef>
                <a:spcPts val="1001"/>
              </a:spcBef>
              <a:buClr>
                <a:srgbClr val="000000"/>
              </a:buClr>
              <a:buFont typeface="Arial"/>
              <a:buChar char="•"/>
            </a:pPr>
            <a:r>
              <a:rPr lang="en-IN" sz="2800" b="0" strike="noStrike" spc="-1">
                <a:solidFill>
                  <a:srgbClr val="000000"/>
                </a:solidFill>
                <a:latin typeface="Calibri"/>
              </a:rPr>
              <a:t>References</a:t>
            </a:r>
            <a:endParaRPr lang="en-IN" sz="28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825120" y="360000"/>
            <a:ext cx="10514520" cy="5754600"/>
          </a:xfrm>
          <a:prstGeom prst="rect">
            <a:avLst/>
          </a:prstGeom>
          <a:noFill/>
          <a:ln>
            <a:noFill/>
          </a:ln>
        </p:spPr>
        <p:txBody>
          <a:bodyPr lIns="90000" tIns="45000" rIns="90000" bIns="45000">
            <a:noAutofit/>
          </a:bodyPr>
          <a:lstStyle/>
          <a:p>
            <a:pPr>
              <a:lnSpc>
                <a:spcPct val="90000"/>
              </a:lnSpc>
              <a:spcBef>
                <a:spcPts val="1001"/>
              </a:spcBef>
              <a:tabLst>
                <a:tab pos="0" algn="l"/>
              </a:tabLst>
            </a:pPr>
            <a:r>
              <a:rPr lang="en-IN" sz="2000" b="1" strike="noStrike" spc="-1">
                <a:solidFill>
                  <a:srgbClr val="000000"/>
                </a:solidFill>
                <a:latin typeface="Arial"/>
              </a:rPr>
              <a:t>kthread_should_stop</a:t>
            </a:r>
            <a:endParaRPr lang="en-IN" sz="2000" b="0" strike="noStrike" spc="-1">
              <a:latin typeface="Arial"/>
            </a:endParaRPr>
          </a:p>
          <a:p>
            <a:pPr>
              <a:lnSpc>
                <a:spcPct val="90000"/>
              </a:lnSpc>
              <a:spcBef>
                <a:spcPts val="1001"/>
              </a:spcBef>
              <a:tabLst>
                <a:tab pos="0" algn="l"/>
              </a:tabLst>
            </a:pPr>
            <a:r>
              <a:rPr lang="en-US" sz="2000" b="1" strike="noStrike" spc="-1">
                <a:solidFill>
                  <a:srgbClr val="196619"/>
                </a:solidFill>
                <a:latin typeface="Monaco"/>
              </a:rPr>
              <a:t>			</a:t>
            </a:r>
            <a:r>
              <a:rPr lang="en-US" sz="2000" b="1" strike="noStrike" spc="-1">
                <a:solidFill>
                  <a:srgbClr val="000000"/>
                </a:solidFill>
                <a:latin typeface="Monaco"/>
              </a:rPr>
              <a:t>int kthread_should_stop (void);</a:t>
            </a:r>
            <a:r>
              <a:rPr lang="en-US" sz="2000" b="0" strike="noStrike" spc="-1">
                <a:solidFill>
                  <a:srgbClr val="000000"/>
                </a:solidFill>
                <a:latin typeface="Calibri"/>
              </a:rPr>
              <a:t> </a:t>
            </a:r>
            <a:endParaRPr lang="en-IN" sz="2000" b="0" strike="noStrike" spc="-1">
              <a:latin typeface="Arial"/>
            </a:endParaRPr>
          </a:p>
          <a:p>
            <a:pPr>
              <a:lnSpc>
                <a:spcPct val="90000"/>
              </a:lnSpc>
              <a:spcBef>
                <a:spcPts val="1001"/>
              </a:spcBef>
              <a:tabLst>
                <a:tab pos="0" algn="l"/>
              </a:tabLst>
            </a:pPr>
            <a:r>
              <a:rPr lang="en-US" sz="2000" b="0" strike="noStrike" spc="-1">
                <a:solidFill>
                  <a:srgbClr val="000000"/>
                </a:solidFill>
                <a:latin typeface="Arial"/>
              </a:rPr>
              <a:t>When someone calls </a:t>
            </a:r>
            <a:r>
              <a:rPr lang="en-US" sz="2000" b="1" strike="noStrike" spc="-1">
                <a:solidFill>
                  <a:srgbClr val="000000"/>
                </a:solidFill>
                <a:latin typeface="Monaco"/>
              </a:rPr>
              <a:t>kthread_stop</a:t>
            </a:r>
            <a:r>
              <a:rPr lang="en-US" sz="2000" b="1" strike="noStrike" spc="-1">
                <a:solidFill>
                  <a:srgbClr val="000000"/>
                </a:solidFill>
                <a:latin typeface="Arial"/>
              </a:rPr>
              <a:t> </a:t>
            </a:r>
            <a:r>
              <a:rPr lang="en-US" sz="2000" b="0" strike="noStrike" spc="-1">
                <a:solidFill>
                  <a:srgbClr val="000000"/>
                </a:solidFill>
                <a:latin typeface="Arial"/>
              </a:rPr>
              <a:t>on your kthread, it will be woken and this will return true. You should then return, and your return value will be passed through to </a:t>
            </a:r>
            <a:r>
              <a:rPr lang="en-US" sz="2000" b="1" strike="noStrike" spc="-1">
                <a:solidFill>
                  <a:srgbClr val="000000"/>
                </a:solidFill>
                <a:latin typeface="Monaco"/>
              </a:rPr>
              <a:t>kthread_stop</a:t>
            </a:r>
            <a:r>
              <a:rPr lang="en-US" sz="2000" b="0" strike="noStrike" spc="-1">
                <a:solidFill>
                  <a:srgbClr val="000000"/>
                </a:solidFill>
                <a:latin typeface="Arial"/>
              </a:rPr>
              <a:t>.</a:t>
            </a:r>
            <a:r>
              <a:rPr lang="en-US" sz="2000" b="0" strike="noStrike" spc="-1">
                <a:solidFill>
                  <a:srgbClr val="000000"/>
                </a:solidFill>
                <a:latin typeface="Calibri"/>
              </a:rPr>
              <a:t> </a:t>
            </a:r>
            <a:endParaRPr lang="en-IN" sz="2000" b="0" strike="noStrike" spc="-1">
              <a:latin typeface="Arial"/>
            </a:endParaRPr>
          </a:p>
          <a:p>
            <a:pPr>
              <a:lnSpc>
                <a:spcPct val="90000"/>
              </a:lnSpc>
              <a:spcBef>
                <a:spcPts val="1001"/>
              </a:spcBef>
              <a:tabLst>
                <a:tab pos="0" algn="l"/>
              </a:tabLst>
            </a:pPr>
            <a:endParaRPr lang="en-IN" sz="2000" b="0" strike="noStrike" spc="-1">
              <a:latin typeface="Arial"/>
            </a:endParaRPr>
          </a:p>
          <a:p>
            <a:pPr>
              <a:lnSpc>
                <a:spcPct val="90000"/>
              </a:lnSpc>
              <a:spcBef>
                <a:spcPts val="1001"/>
              </a:spcBef>
              <a:tabLst>
                <a:tab pos="0" algn="l"/>
              </a:tabLst>
            </a:pPr>
            <a:r>
              <a:rPr lang="en-IN" sz="2000" b="1" strike="noStrike" spc="-1">
                <a:solidFill>
                  <a:srgbClr val="000000"/>
                </a:solidFill>
                <a:latin typeface="Arial"/>
              </a:rPr>
              <a:t>kthread_bind</a:t>
            </a:r>
            <a:endParaRPr lang="en-IN" sz="2000" b="0" strike="noStrike" spc="-1">
              <a:latin typeface="Arial"/>
            </a:endParaRPr>
          </a:p>
          <a:p>
            <a:pPr>
              <a:lnSpc>
                <a:spcPct val="90000"/>
              </a:lnSpc>
              <a:spcBef>
                <a:spcPts val="1001"/>
              </a:spcBef>
              <a:tabLst>
                <a:tab pos="0" algn="l"/>
              </a:tabLst>
            </a:pPr>
            <a:r>
              <a:rPr lang="en-US" sz="2000" b="0" strike="noStrike" spc="-1">
                <a:solidFill>
                  <a:srgbClr val="000000"/>
                </a:solidFill>
                <a:latin typeface="Arial"/>
              </a:rPr>
              <a:t>This is used to bind a just-created kthread to a CPU.</a:t>
            </a:r>
            <a:endParaRPr lang="en-IN" sz="2000" b="0" strike="noStrike" spc="-1">
              <a:latin typeface="Arial"/>
            </a:endParaRPr>
          </a:p>
          <a:p>
            <a:pPr algn="just">
              <a:lnSpc>
                <a:spcPct val="100000"/>
              </a:lnSpc>
              <a:tabLst>
                <a:tab pos="0" algn="l"/>
              </a:tabLst>
            </a:pPr>
            <a:r>
              <a:rPr lang="en-US" sz="2000" b="1" strike="noStrike" spc="-1">
                <a:solidFill>
                  <a:srgbClr val="000000"/>
                </a:solidFill>
                <a:latin typeface="Monaco"/>
              </a:rPr>
              <a:t>void kthread_bind (struct task_struct *k, unsigned int cpu);</a:t>
            </a:r>
            <a:endParaRPr lang="en-IN" sz="2000" b="0" strike="noStrike" spc="-1">
              <a:latin typeface="Arial"/>
            </a:endParaRPr>
          </a:p>
          <a:p>
            <a:pPr algn="just">
              <a:lnSpc>
                <a:spcPct val="100000"/>
              </a:lnSpc>
              <a:tabLst>
                <a:tab pos="0" algn="l"/>
              </a:tabLst>
            </a:pPr>
            <a:r>
              <a:rPr lang="en-US" sz="2000" b="0" strike="noStrike" spc="-1">
                <a:solidFill>
                  <a:srgbClr val="000000"/>
                </a:solidFill>
                <a:latin typeface="Arial"/>
              </a:rPr>
              <a:t>Where,</a:t>
            </a:r>
            <a:r>
              <a:rPr lang="en-US" sz="2000" b="0" strike="noStrike" spc="-1">
                <a:solidFill>
                  <a:srgbClr val="000000"/>
                </a:solidFill>
                <a:latin typeface="Calibri"/>
              </a:rPr>
              <a:t>		</a:t>
            </a:r>
            <a:r>
              <a:rPr lang="en-US" sz="2000" b="1" strike="noStrike" spc="-1">
                <a:solidFill>
                  <a:srgbClr val="000000"/>
                </a:solidFill>
                <a:latin typeface="Monaco"/>
              </a:rPr>
              <a:t>k</a:t>
            </a:r>
            <a:r>
              <a:rPr lang="en-US" sz="2000" b="1" strike="noStrike" spc="-1">
                <a:solidFill>
                  <a:srgbClr val="000000"/>
                </a:solidFill>
                <a:latin typeface="Arial"/>
              </a:rPr>
              <a:t> </a:t>
            </a:r>
            <a:r>
              <a:rPr lang="en-US" sz="2000" b="0" strike="noStrike" spc="-1">
                <a:solidFill>
                  <a:srgbClr val="000000"/>
                </a:solidFill>
                <a:latin typeface="Arial"/>
              </a:rPr>
              <a:t>– thread created by kthread_create.</a:t>
            </a:r>
            <a:endParaRPr lang="en-IN" sz="2000" b="0" strike="noStrike" spc="-1">
              <a:latin typeface="Arial"/>
            </a:endParaRPr>
          </a:p>
          <a:p>
            <a:pPr algn="just">
              <a:lnSpc>
                <a:spcPct val="100000"/>
              </a:lnSpc>
              <a:tabLst>
                <a:tab pos="0" algn="l"/>
              </a:tabLst>
            </a:pPr>
            <a:r>
              <a:rPr lang="en-US" sz="2000" b="1" strike="noStrike" spc="-1">
                <a:solidFill>
                  <a:srgbClr val="196619"/>
                </a:solidFill>
                <a:latin typeface="Monaco"/>
              </a:rPr>
              <a:t>		</a:t>
            </a:r>
            <a:r>
              <a:rPr lang="en-US" sz="2000" b="1" strike="noStrike" spc="-1">
                <a:solidFill>
                  <a:srgbClr val="000000"/>
                </a:solidFill>
                <a:latin typeface="Monaco"/>
              </a:rPr>
              <a:t>cpu</a:t>
            </a:r>
            <a:r>
              <a:rPr lang="en-US" sz="2000" b="1" strike="noStrike" spc="-1">
                <a:solidFill>
                  <a:srgbClr val="000000"/>
                </a:solidFill>
                <a:latin typeface="Arial"/>
              </a:rPr>
              <a:t> </a:t>
            </a:r>
            <a:r>
              <a:rPr lang="en-US" sz="2000" b="0" strike="noStrike" spc="-1">
                <a:solidFill>
                  <a:srgbClr val="000000"/>
                </a:solidFill>
                <a:latin typeface="Arial"/>
              </a:rPr>
              <a:t>– CPU (might not be online, must be possible) for </a:t>
            </a:r>
            <a:r>
              <a:rPr lang="en-US" sz="2000" b="1" strike="noStrike" spc="-1">
                <a:solidFill>
                  <a:srgbClr val="196619"/>
                </a:solidFill>
                <a:latin typeface="Monaco"/>
              </a:rPr>
              <a:t>k</a:t>
            </a:r>
            <a:r>
              <a:rPr lang="en-US" sz="2000" b="0" strike="noStrike" spc="-1">
                <a:solidFill>
                  <a:srgbClr val="000000"/>
                </a:solidFill>
                <a:latin typeface="Arial"/>
              </a:rPr>
              <a:t> to run on.</a:t>
            </a:r>
            <a:endParaRPr lang="en-IN" sz="2000" b="0" strike="noStrike" spc="-1">
              <a:latin typeface="Arial"/>
            </a:endParaRPr>
          </a:p>
          <a:p>
            <a:pPr>
              <a:lnSpc>
                <a:spcPct val="90000"/>
              </a:lnSpc>
              <a:spcBef>
                <a:spcPts val="1001"/>
              </a:spcBef>
              <a:tabLst>
                <a:tab pos="0" algn="l"/>
              </a:tabLst>
            </a:pPr>
            <a:r>
              <a:rPr lang="en-IN" sz="2000" b="1" strike="noStrike" spc="-1">
                <a:solidFill>
                  <a:srgbClr val="000000"/>
                </a:solidFill>
                <a:latin typeface="Arial"/>
              </a:rPr>
              <a:t>kthread_run</a:t>
            </a:r>
            <a:endParaRPr lang="en-IN" sz="2000" b="0" strike="noStrike" spc="-1">
              <a:latin typeface="Arial"/>
            </a:endParaRPr>
          </a:p>
          <a:p>
            <a:pPr>
              <a:lnSpc>
                <a:spcPct val="90000"/>
              </a:lnSpc>
              <a:spcBef>
                <a:spcPts val="1001"/>
              </a:spcBef>
              <a:tabLst>
                <a:tab pos="0" algn="l"/>
              </a:tabLst>
            </a:pPr>
            <a:r>
              <a:rPr lang="en-US" sz="2000" b="0" strike="noStrike" spc="-1">
                <a:solidFill>
                  <a:srgbClr val="000000"/>
                </a:solidFill>
                <a:latin typeface="Arial"/>
              </a:rPr>
              <a:t>This is used to create and wake a thread.</a:t>
            </a:r>
            <a:endParaRPr lang="en-IN" sz="2000" b="0" strike="noStrike" spc="-1">
              <a:latin typeface="Arial"/>
            </a:endParaRPr>
          </a:p>
          <a:p>
            <a:pPr>
              <a:lnSpc>
                <a:spcPct val="90000"/>
              </a:lnSpc>
              <a:spcBef>
                <a:spcPts val="1001"/>
              </a:spcBef>
              <a:tabLst>
                <a:tab pos="0" algn="l"/>
              </a:tabLst>
            </a:pPr>
            <a:r>
              <a:rPr lang="en-US" sz="2000" b="1" strike="noStrike" spc="-1">
                <a:solidFill>
                  <a:srgbClr val="000000"/>
                </a:solidFill>
                <a:latin typeface="Monaco"/>
              </a:rPr>
              <a:t>kthread_run (threadfn, data, namefmt, ...);</a:t>
            </a:r>
            <a:r>
              <a:rPr lang="en-US" sz="2000" b="0" strike="noStrike" spc="-1">
                <a:solidFill>
                  <a:srgbClr val="000000"/>
                </a:solidFill>
                <a:latin typeface="Calibri"/>
              </a:rPr>
              <a:t> </a:t>
            </a:r>
            <a:endParaRPr lang="en-IN" sz="2000" b="0" strike="noStrike" spc="-1">
              <a:latin typeface="Arial"/>
            </a:endParaRPr>
          </a:p>
          <a:p>
            <a:pPr algn="just">
              <a:lnSpc>
                <a:spcPct val="100000"/>
              </a:lnSpc>
              <a:tabLst>
                <a:tab pos="0" algn="l"/>
              </a:tabLst>
            </a:pPr>
            <a:r>
              <a:rPr lang="en-US" sz="2000" b="0" strike="noStrike" spc="-1">
                <a:solidFill>
                  <a:srgbClr val="000000"/>
                </a:solidFill>
                <a:latin typeface="Arial"/>
              </a:rPr>
              <a:t>Where,</a:t>
            </a:r>
            <a:r>
              <a:rPr lang="en-US" sz="2000" b="0" strike="noStrike" spc="-1">
                <a:solidFill>
                  <a:srgbClr val="000000"/>
                </a:solidFill>
                <a:latin typeface="Calibri"/>
              </a:rPr>
              <a:t> 		</a:t>
            </a:r>
            <a:r>
              <a:rPr lang="en-US" sz="2000" b="1" strike="noStrike" spc="-1">
                <a:solidFill>
                  <a:srgbClr val="000000"/>
                </a:solidFill>
                <a:latin typeface="Monaco"/>
              </a:rPr>
              <a:t>threadfn</a:t>
            </a:r>
            <a:r>
              <a:rPr lang="en-US" sz="2000" b="1" strike="noStrike" spc="-1">
                <a:solidFill>
                  <a:srgbClr val="000000"/>
                </a:solidFill>
                <a:latin typeface="Arial"/>
              </a:rPr>
              <a:t> </a:t>
            </a:r>
            <a:r>
              <a:rPr lang="en-US" sz="2000" b="0" strike="noStrike" spc="-1">
                <a:solidFill>
                  <a:srgbClr val="000000"/>
                </a:solidFill>
                <a:latin typeface="Arial"/>
              </a:rPr>
              <a:t>– the function to run until signal_pending(current).</a:t>
            </a:r>
            <a:endParaRPr lang="en-IN" sz="2000" b="0" strike="noStrike" spc="-1">
              <a:latin typeface="Arial"/>
            </a:endParaRPr>
          </a:p>
          <a:p>
            <a:pPr algn="just">
              <a:lnSpc>
                <a:spcPct val="100000"/>
              </a:lnSpc>
              <a:tabLst>
                <a:tab pos="0" algn="l"/>
              </a:tabLst>
            </a:pPr>
            <a:r>
              <a:rPr lang="en-US" sz="2000" b="1" strike="noStrike" spc="-1">
                <a:solidFill>
                  <a:srgbClr val="196619"/>
                </a:solidFill>
                <a:latin typeface="Monaco"/>
              </a:rPr>
              <a:t>		</a:t>
            </a:r>
            <a:r>
              <a:rPr lang="en-US" sz="2000" b="1" strike="noStrike" spc="-1">
                <a:solidFill>
                  <a:srgbClr val="000000"/>
                </a:solidFill>
                <a:latin typeface="Monaco"/>
              </a:rPr>
              <a:t>data</a:t>
            </a:r>
            <a:r>
              <a:rPr lang="en-US" sz="2000" b="1" strike="noStrike" spc="-1">
                <a:solidFill>
                  <a:srgbClr val="000000"/>
                </a:solidFill>
                <a:latin typeface="Arial"/>
              </a:rPr>
              <a:t> </a:t>
            </a:r>
            <a:r>
              <a:rPr lang="en-US" sz="2000" b="0" strike="noStrike" spc="-1">
                <a:solidFill>
                  <a:srgbClr val="000000"/>
                </a:solidFill>
                <a:latin typeface="Arial"/>
              </a:rPr>
              <a:t>– data ptr for threadfn.</a:t>
            </a:r>
            <a:endParaRPr lang="en-IN" sz="2000" b="0" strike="noStrike" spc="-1">
              <a:latin typeface="Arial"/>
            </a:endParaRPr>
          </a:p>
          <a:p>
            <a:pPr algn="just">
              <a:lnSpc>
                <a:spcPct val="100000"/>
              </a:lnSpc>
              <a:tabLst>
                <a:tab pos="0" algn="l"/>
              </a:tabLst>
            </a:pPr>
            <a:r>
              <a:rPr lang="en-US" sz="2000" b="1" strike="noStrike" spc="-1">
                <a:solidFill>
                  <a:srgbClr val="196619"/>
                </a:solidFill>
                <a:latin typeface="Monaco"/>
              </a:rPr>
              <a:t>		</a:t>
            </a:r>
            <a:r>
              <a:rPr lang="en-US" sz="2000" b="1" strike="noStrike" spc="-1">
                <a:solidFill>
                  <a:srgbClr val="000000"/>
                </a:solidFill>
                <a:latin typeface="Monaco"/>
              </a:rPr>
              <a:t>namefmt</a:t>
            </a:r>
            <a:r>
              <a:rPr lang="en-US" sz="2000" b="1" strike="noStrike" spc="-1">
                <a:solidFill>
                  <a:srgbClr val="000000"/>
                </a:solidFill>
                <a:latin typeface="Arial"/>
              </a:rPr>
              <a:t> </a:t>
            </a:r>
            <a:r>
              <a:rPr lang="en-US" sz="2000" b="0" strike="noStrike" spc="-1">
                <a:solidFill>
                  <a:srgbClr val="000000"/>
                </a:solidFill>
                <a:latin typeface="Arial"/>
              </a:rPr>
              <a:t>– printf-style name for the thread.</a:t>
            </a:r>
            <a:endParaRPr lang="en-IN" sz="2000" b="0" strike="noStrike" spc="-1">
              <a:latin typeface="Arial"/>
            </a:endParaRPr>
          </a:p>
          <a:p>
            <a:pPr algn="just">
              <a:lnSpc>
                <a:spcPct val="100000"/>
              </a:lnSpc>
              <a:tabLst>
                <a:tab pos="0" algn="l"/>
              </a:tabLst>
            </a:pPr>
            <a:r>
              <a:rPr lang="en-US" sz="2000" b="1" strike="noStrike" spc="-1">
                <a:solidFill>
                  <a:srgbClr val="196619"/>
                </a:solidFill>
                <a:latin typeface="Monaco"/>
              </a:rPr>
              <a:t>		...</a:t>
            </a:r>
            <a:r>
              <a:rPr lang="en-US" sz="2000" b="0" strike="noStrike" spc="-1">
                <a:solidFill>
                  <a:srgbClr val="000000"/>
                </a:solidFill>
                <a:latin typeface="Arial"/>
              </a:rPr>
              <a:t> – variable arguments</a:t>
            </a:r>
            <a:endParaRPr lang="en-IN" sz="2000" b="0" strike="noStrike" spc="-1">
              <a:latin typeface="Arial"/>
            </a:endParaRPr>
          </a:p>
          <a:p>
            <a:pPr>
              <a:lnSpc>
                <a:spcPct val="90000"/>
              </a:lnSpc>
              <a:spcBef>
                <a:spcPts val="1001"/>
              </a:spcBef>
              <a:tabLst>
                <a:tab pos="0" algn="l"/>
              </a:tabLst>
            </a:pPr>
            <a:endParaRPr lang="en-IN" sz="20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1"/>
          <p:cNvSpPr txBox="1"/>
          <p:nvPr/>
        </p:nvSpPr>
        <p:spPr>
          <a:xfrm>
            <a:off x="672120" y="198720"/>
            <a:ext cx="10514520" cy="899280"/>
          </a:xfrm>
          <a:prstGeom prst="rect">
            <a:avLst/>
          </a:prstGeom>
          <a:noFill/>
          <a:ln>
            <a:noFill/>
          </a:ln>
        </p:spPr>
        <p:txBody>
          <a:bodyPr lIns="90000" tIns="45000" rIns="90000" bIns="45000" anchor="ctr">
            <a:normAutofit/>
          </a:bodyPr>
          <a:lstStyle/>
          <a:p>
            <a:pPr>
              <a:lnSpc>
                <a:spcPct val="90000"/>
              </a:lnSpc>
            </a:pPr>
            <a:r>
              <a:rPr lang="en-US" sz="3200" b="1" strike="noStrike" spc="-1">
                <a:solidFill>
                  <a:srgbClr val="000000"/>
                </a:solidFill>
                <a:latin typeface="Times New Roman"/>
              </a:rPr>
              <a:t>Race Condition</a:t>
            </a:r>
            <a:endParaRPr lang="en-IN" sz="3200" b="0" strike="noStrike" spc="-1">
              <a:latin typeface="Arial"/>
            </a:endParaRPr>
          </a:p>
        </p:txBody>
      </p:sp>
      <p:sp>
        <p:nvSpPr>
          <p:cNvPr id="119" name="TextShape 2"/>
          <p:cNvSpPr txBox="1"/>
          <p:nvPr/>
        </p:nvSpPr>
        <p:spPr>
          <a:xfrm>
            <a:off x="672120" y="1099080"/>
            <a:ext cx="10514520" cy="5196960"/>
          </a:xfrm>
          <a:prstGeom prst="rect">
            <a:avLst/>
          </a:prstGeom>
          <a:noFill/>
          <a:ln>
            <a:noFill/>
          </a:ln>
        </p:spPr>
        <p:txBody>
          <a:bodyPr lIns="90000" tIns="45000" rIns="90000" bIns="45000">
            <a:normAutofit/>
          </a:bodyPr>
          <a:lstStyle/>
          <a:p>
            <a:pPr marL="228600" indent="-228240" algn="just">
              <a:lnSpc>
                <a:spcPct val="90000"/>
              </a:lnSpc>
              <a:spcBef>
                <a:spcPts val="1001"/>
              </a:spcBef>
              <a:buClr>
                <a:srgbClr val="000000"/>
              </a:buClr>
              <a:buFont typeface="Arial"/>
              <a:buChar char="•"/>
            </a:pPr>
            <a:r>
              <a:rPr lang="en-US" sz="2000" b="0" strike="noStrike" spc="-1">
                <a:solidFill>
                  <a:srgbClr val="000000"/>
                </a:solidFill>
                <a:latin typeface="Times New Roman"/>
              </a:rPr>
              <a:t>A race condition occurs when two or more threads can access shared data and they try to change it at the same time. Because the thread scheduling algorithm can swap between threads at any time, we don’t know the order in which the threads will attempt to access the shared data. Therefore, the result of the change in data is dependent on the thread scheduling algorithm, i.e. both threads are “racing” to access/change the data.</a:t>
            </a:r>
            <a:endParaRPr lang="en-IN" sz="2000" b="0" strike="noStrike" spc="-1">
              <a:latin typeface="Arial"/>
            </a:endParaRPr>
          </a:p>
          <a:p>
            <a:pPr marL="228600" indent="-228240" algn="just">
              <a:lnSpc>
                <a:spcPct val="90000"/>
              </a:lnSpc>
              <a:spcBef>
                <a:spcPts val="1001"/>
              </a:spcBef>
              <a:buClr>
                <a:srgbClr val="000000"/>
              </a:buClr>
              <a:buFont typeface="Arial"/>
              <a:buChar char="•"/>
            </a:pPr>
            <a:r>
              <a:rPr lang="en-US" sz="2000" b="0" strike="noStrike" spc="-1">
                <a:solidFill>
                  <a:srgbClr val="000000"/>
                </a:solidFill>
                <a:latin typeface="Times New Roman"/>
              </a:rPr>
              <a:t>To avoid race conditions, we have many ways like Semaphore, Spinlock, and Mutex. </a:t>
            </a:r>
            <a:endParaRPr lang="en-IN" sz="2000" b="0" strike="noStrike" spc="-1">
              <a:latin typeface="Arial"/>
            </a:endParaRPr>
          </a:p>
          <a:p>
            <a:pPr algn="just">
              <a:lnSpc>
                <a:spcPct val="90000"/>
              </a:lnSpc>
              <a:spcBef>
                <a:spcPts val="1001"/>
              </a:spcBef>
              <a:tabLst>
                <a:tab pos="0" algn="l"/>
              </a:tabLst>
            </a:pPr>
            <a:r>
              <a:rPr lang="en-US" sz="2000" b="1" strike="noStrike" spc="-1">
                <a:solidFill>
                  <a:srgbClr val="FF0040"/>
                </a:solidFill>
                <a:latin typeface="Times New Roman"/>
              </a:rPr>
              <a:t> </a:t>
            </a:r>
            <a:r>
              <a:rPr lang="en-US" sz="2000" b="1" strike="noStrike" spc="-1">
                <a:solidFill>
                  <a:srgbClr val="000000"/>
                </a:solidFill>
                <a:latin typeface="Times New Roman"/>
              </a:rPr>
              <a:t>Mutex</a:t>
            </a:r>
            <a:endParaRPr lang="en-IN" sz="2000" b="0" strike="noStrike" spc="-1">
              <a:latin typeface="Arial"/>
            </a:endParaRPr>
          </a:p>
          <a:p>
            <a:pPr marL="228600" indent="-228240" algn="just">
              <a:lnSpc>
                <a:spcPct val="90000"/>
              </a:lnSpc>
              <a:spcBef>
                <a:spcPts val="1001"/>
              </a:spcBef>
              <a:buClr>
                <a:srgbClr val="000000"/>
              </a:buClr>
              <a:buFont typeface="Arial"/>
              <a:buChar char="•"/>
              <a:tabLst>
                <a:tab pos="0" algn="l"/>
              </a:tabLst>
            </a:pPr>
            <a:r>
              <a:rPr lang="en-US" sz="2000" b="0" strike="noStrike" spc="-1">
                <a:solidFill>
                  <a:srgbClr val="000000"/>
                </a:solidFill>
                <a:latin typeface="Times New Roman"/>
              </a:rPr>
              <a:t>A </a:t>
            </a:r>
            <a:r>
              <a:rPr lang="en-US" sz="2000" b="0" i="1" strike="noStrike" spc="-1">
                <a:solidFill>
                  <a:srgbClr val="000000"/>
                </a:solidFill>
                <a:latin typeface="Times New Roman"/>
              </a:rPr>
              <a:t>mutex</a:t>
            </a:r>
            <a:r>
              <a:rPr lang="en-US" sz="2000" b="0" strike="noStrike" spc="-1">
                <a:solidFill>
                  <a:srgbClr val="000000"/>
                </a:solidFill>
                <a:latin typeface="Times New Roman"/>
              </a:rPr>
              <a:t> is a mutual exclusion lock. Only one thread can hold the lock.</a:t>
            </a:r>
            <a:endParaRPr lang="en-IN" sz="2000" b="0" strike="noStrike" spc="-1">
              <a:latin typeface="Arial"/>
            </a:endParaRPr>
          </a:p>
          <a:p>
            <a:pPr marL="228600" indent="-228240" algn="just">
              <a:lnSpc>
                <a:spcPct val="90000"/>
              </a:lnSpc>
              <a:spcBef>
                <a:spcPts val="1001"/>
              </a:spcBef>
              <a:buClr>
                <a:srgbClr val="000000"/>
              </a:buClr>
              <a:buFont typeface="Arial"/>
              <a:buChar char="•"/>
              <a:tabLst>
                <a:tab pos="0" algn="l"/>
              </a:tabLst>
            </a:pPr>
            <a:r>
              <a:rPr lang="en-US" sz="2000" b="0" strike="noStrike" spc="-1">
                <a:solidFill>
                  <a:srgbClr val="000000"/>
                </a:solidFill>
                <a:latin typeface="Times New Roman"/>
              </a:rPr>
              <a:t>A mutex can be used to prevent the simultaneous execution of a block of code by multiple threads that are running in single or multiple processes.</a:t>
            </a:r>
            <a:endParaRPr lang="en-IN" sz="2000" b="0" strike="noStrike" spc="-1">
              <a:latin typeface="Arial"/>
            </a:endParaRPr>
          </a:p>
          <a:p>
            <a:pPr marL="228600" indent="-228240" algn="just">
              <a:lnSpc>
                <a:spcPct val="90000"/>
              </a:lnSpc>
              <a:spcBef>
                <a:spcPts val="1001"/>
              </a:spcBef>
              <a:buClr>
                <a:srgbClr val="000000"/>
              </a:buClr>
              <a:buFont typeface="Arial"/>
              <a:buChar char="•"/>
              <a:tabLst>
                <a:tab pos="0" algn="l"/>
              </a:tabLst>
            </a:pPr>
            <a:r>
              <a:rPr lang="en-US" sz="2000" b="0" strike="noStrike" spc="-1">
                <a:solidFill>
                  <a:srgbClr val="000000"/>
                </a:solidFill>
                <a:latin typeface="Times New Roman"/>
              </a:rPr>
              <a:t>Mutex is used as a synchronization primitive in situations where a resource has to be shared by multiple threads simultaneously.</a:t>
            </a:r>
            <a:endParaRPr lang="en-IN" sz="2000" b="0" strike="noStrike" spc="-1">
              <a:latin typeface="Arial"/>
            </a:endParaRPr>
          </a:p>
          <a:p>
            <a:pPr marL="228600" indent="-228240" algn="just">
              <a:lnSpc>
                <a:spcPct val="90000"/>
              </a:lnSpc>
              <a:spcBef>
                <a:spcPts val="1001"/>
              </a:spcBef>
              <a:buClr>
                <a:srgbClr val="000000"/>
              </a:buClr>
              <a:buFont typeface="Arial"/>
              <a:buChar char="•"/>
              <a:tabLst>
                <a:tab pos="0" algn="l"/>
              </a:tabLst>
            </a:pPr>
            <a:r>
              <a:rPr lang="en-US" sz="2000" b="0" strike="noStrike" spc="-1">
                <a:solidFill>
                  <a:srgbClr val="000000"/>
                </a:solidFill>
                <a:latin typeface="Times New Roman"/>
              </a:rPr>
              <a:t>A mutex has ownership. The thread which locks a Mutex must also unlock it.</a:t>
            </a:r>
            <a:endParaRPr lang="en-IN" sz="2000" b="0" strike="noStrike" spc="-1">
              <a:latin typeface="Arial"/>
            </a:endParaRPr>
          </a:p>
          <a:p>
            <a:pPr marL="228600" indent="-228240" algn="just">
              <a:lnSpc>
                <a:spcPct val="90000"/>
              </a:lnSpc>
              <a:spcBef>
                <a:spcPts val="1001"/>
              </a:spcBef>
              <a:buClr>
                <a:srgbClr val="000000"/>
              </a:buClr>
              <a:buFont typeface="Arial"/>
              <a:buChar char="•"/>
              <a:tabLst>
                <a:tab pos="0" algn="l"/>
              </a:tabLst>
            </a:pPr>
            <a:r>
              <a:rPr lang="en-US" sz="2000" b="0" strike="noStrike" spc="-1">
                <a:solidFill>
                  <a:srgbClr val="000000"/>
                </a:solidFill>
                <a:latin typeface="Times New Roman"/>
              </a:rPr>
              <a:t>So whenever you are accessing a shared resource that time first we lock the mutex and then access the shared resource. When we are finished with that shared resource then we unlock the Mutex.</a:t>
            </a:r>
            <a:endParaRPr lang="en-IN" sz="2000" b="0" strike="noStrike" spc="-1">
              <a:latin typeface="Arial"/>
            </a:endParaRPr>
          </a:p>
          <a:p>
            <a:pPr algn="just">
              <a:lnSpc>
                <a:spcPct val="90000"/>
              </a:lnSpc>
              <a:spcBef>
                <a:spcPts val="1001"/>
              </a:spcBef>
              <a:tabLst>
                <a:tab pos="0" algn="l"/>
              </a:tabLst>
            </a:pPr>
            <a:endParaRPr lang="en-IN" sz="2000" b="0" strike="noStrike" spc="-1">
              <a:latin typeface="Arial"/>
            </a:endParaRPr>
          </a:p>
          <a:p>
            <a:pPr algn="just">
              <a:lnSpc>
                <a:spcPct val="90000"/>
              </a:lnSpc>
              <a:spcBef>
                <a:spcPts val="1001"/>
              </a:spcBef>
              <a:tabLst>
                <a:tab pos="0" algn="l"/>
              </a:tabLst>
            </a:pPr>
            <a:endParaRPr lang="en-IN" sz="20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672120" y="363600"/>
            <a:ext cx="10514520" cy="5738400"/>
          </a:xfrm>
          <a:prstGeom prst="rect">
            <a:avLst/>
          </a:prstGeom>
          <a:noFill/>
          <a:ln>
            <a:noFill/>
          </a:ln>
        </p:spPr>
        <p:txBody>
          <a:bodyPr lIns="90000" tIns="45000" rIns="90000" bIns="45000">
            <a:normAutofit/>
          </a:bodyPr>
          <a:lstStyle/>
          <a:p>
            <a:pPr algn="just">
              <a:lnSpc>
                <a:spcPct val="90000"/>
              </a:lnSpc>
              <a:spcBef>
                <a:spcPts val="1001"/>
              </a:spcBef>
              <a:tabLst>
                <a:tab pos="0" algn="l"/>
              </a:tabLst>
            </a:pPr>
            <a:r>
              <a:rPr lang="en-US" sz="2000" b="1" strike="noStrike" spc="-1">
                <a:solidFill>
                  <a:srgbClr val="000000"/>
                </a:solidFill>
                <a:latin typeface="Times New Roman"/>
              </a:rPr>
              <a:t>Mutex in Linux Kernel</a:t>
            </a:r>
            <a:endParaRPr lang="en-IN" sz="2000" b="0" strike="noStrike" spc="-1">
              <a:latin typeface="Arial"/>
            </a:endParaRPr>
          </a:p>
          <a:p>
            <a:pPr marL="228600" indent="-228240" algn="just">
              <a:lnSpc>
                <a:spcPct val="90000"/>
              </a:lnSpc>
              <a:spcBef>
                <a:spcPts val="1001"/>
              </a:spcBef>
              <a:buClr>
                <a:srgbClr val="000000"/>
              </a:buClr>
              <a:buFont typeface="Arial"/>
              <a:buChar char="•"/>
              <a:tabLst>
                <a:tab pos="0" algn="l"/>
              </a:tabLst>
            </a:pPr>
            <a:r>
              <a:rPr lang="en-US" sz="2000" b="0" strike="noStrike" spc="-1">
                <a:solidFill>
                  <a:srgbClr val="000000"/>
                </a:solidFill>
                <a:latin typeface="Times New Roman"/>
              </a:rPr>
              <a:t>Today most major operating systems employ multitasking. Multitasking is where multiple threads can execute in parallel and thereby utilizing the CPU in an optimum way. Even though, multitasking is useful, if not implemented cautiously can lead to concurrency issues (Race condition), which can be very difficult to handle.</a:t>
            </a:r>
            <a:endParaRPr lang="en-IN" sz="2000" b="0" strike="noStrike" spc="-1">
              <a:latin typeface="Arial"/>
            </a:endParaRPr>
          </a:p>
          <a:p>
            <a:pPr marL="228600" indent="-228240" algn="just">
              <a:lnSpc>
                <a:spcPct val="90000"/>
              </a:lnSpc>
              <a:spcBef>
                <a:spcPts val="1001"/>
              </a:spcBef>
              <a:buClr>
                <a:srgbClr val="000000"/>
              </a:buClr>
              <a:buFont typeface="Arial"/>
              <a:buChar char="•"/>
              <a:tabLst>
                <a:tab pos="0" algn="l"/>
              </a:tabLst>
            </a:pPr>
            <a:r>
              <a:rPr lang="en-US" sz="2000" b="0" strike="noStrike" spc="-1">
                <a:solidFill>
                  <a:srgbClr val="000000"/>
                </a:solidFill>
                <a:latin typeface="Arial"/>
              </a:rPr>
              <a:t>The actual mutex type (minus debugging fields) is quite simple:</a:t>
            </a:r>
            <a:endParaRPr lang="en-IN" sz="2000" b="0" strike="noStrike" spc="-1">
              <a:latin typeface="Arial"/>
            </a:endParaRPr>
          </a:p>
          <a:p>
            <a:pPr marL="228600" indent="-228240" algn="just">
              <a:lnSpc>
                <a:spcPct val="90000"/>
              </a:lnSpc>
              <a:spcBef>
                <a:spcPts val="1001"/>
              </a:spcBef>
              <a:buClr>
                <a:srgbClr val="000000"/>
              </a:buClr>
              <a:buFont typeface="Arial"/>
              <a:buChar char="•"/>
              <a:tabLst>
                <a:tab pos="0" algn="l"/>
              </a:tabLst>
            </a:pPr>
            <a:r>
              <a:rPr lang="en-US" sz="2000" b="1" strike="noStrike" spc="-1">
                <a:solidFill>
                  <a:srgbClr val="000000"/>
                </a:solidFill>
                <a:latin typeface="inherit"/>
              </a:rPr>
              <a:t>struct mutex</a:t>
            </a:r>
            <a:endParaRPr lang="en-IN" sz="2000" b="0" strike="noStrike" spc="-1">
              <a:latin typeface="Arial"/>
            </a:endParaRPr>
          </a:p>
          <a:p>
            <a:pPr algn="just">
              <a:lnSpc>
                <a:spcPct val="90000"/>
              </a:lnSpc>
              <a:spcBef>
                <a:spcPts val="1001"/>
              </a:spcBef>
              <a:tabLst>
                <a:tab pos="0" algn="l"/>
              </a:tabLst>
            </a:pPr>
            <a:r>
              <a:rPr lang="en-US" sz="2000" b="0" strike="noStrike" spc="-1">
                <a:solidFill>
                  <a:srgbClr val="000000"/>
                </a:solidFill>
                <a:latin typeface="inherit"/>
              </a:rPr>
              <a:t> { </a:t>
            </a:r>
            <a:endParaRPr lang="en-IN" sz="2000" b="0" strike="noStrike" spc="-1">
              <a:latin typeface="Arial"/>
            </a:endParaRPr>
          </a:p>
          <a:p>
            <a:pPr algn="just">
              <a:lnSpc>
                <a:spcPct val="90000"/>
              </a:lnSpc>
              <a:spcBef>
                <a:spcPts val="1001"/>
              </a:spcBef>
              <a:tabLst>
                <a:tab pos="0" algn="l"/>
              </a:tabLst>
            </a:pPr>
            <a:r>
              <a:rPr lang="en-US" sz="2000" b="0" strike="noStrike" spc="-1">
                <a:solidFill>
                  <a:srgbClr val="000000"/>
                </a:solidFill>
                <a:latin typeface="inherit"/>
              </a:rPr>
              <a:t>            atomic_t count;</a:t>
            </a:r>
            <a:endParaRPr lang="en-IN" sz="2000" b="0" strike="noStrike" spc="-1">
              <a:latin typeface="Arial"/>
            </a:endParaRPr>
          </a:p>
          <a:p>
            <a:pPr algn="just">
              <a:lnSpc>
                <a:spcPct val="90000"/>
              </a:lnSpc>
              <a:spcBef>
                <a:spcPts val="1001"/>
              </a:spcBef>
              <a:tabLst>
                <a:tab pos="0" algn="l"/>
              </a:tabLst>
            </a:pPr>
            <a:r>
              <a:rPr lang="en-US" sz="2000" b="0" strike="noStrike" spc="-1">
                <a:solidFill>
                  <a:srgbClr val="000000"/>
                </a:solidFill>
                <a:latin typeface="inherit"/>
              </a:rPr>
              <a:t>            spinlock_t wait_lock; </a:t>
            </a:r>
            <a:endParaRPr lang="en-IN" sz="2000" b="0" strike="noStrike" spc="-1">
              <a:latin typeface="Arial"/>
            </a:endParaRPr>
          </a:p>
          <a:p>
            <a:pPr algn="just">
              <a:lnSpc>
                <a:spcPct val="90000"/>
              </a:lnSpc>
              <a:spcBef>
                <a:spcPts val="1001"/>
              </a:spcBef>
              <a:tabLst>
                <a:tab pos="0" algn="l"/>
              </a:tabLst>
            </a:pPr>
            <a:r>
              <a:rPr lang="en-US" sz="2000" b="0" strike="noStrike" spc="-1">
                <a:solidFill>
                  <a:srgbClr val="000000"/>
                </a:solidFill>
                <a:latin typeface="inherit"/>
              </a:rPr>
              <a:t>           struct list_head wait_list;</a:t>
            </a:r>
            <a:endParaRPr lang="en-IN" sz="2000" b="0" strike="noStrike" spc="-1">
              <a:latin typeface="Arial"/>
            </a:endParaRPr>
          </a:p>
          <a:p>
            <a:pPr algn="just">
              <a:lnSpc>
                <a:spcPct val="90000"/>
              </a:lnSpc>
              <a:spcBef>
                <a:spcPts val="1001"/>
              </a:spcBef>
              <a:tabLst>
                <a:tab pos="0" algn="l"/>
              </a:tabLst>
            </a:pPr>
            <a:r>
              <a:rPr lang="en-US" sz="2000" b="0" strike="noStrike" spc="-1">
                <a:solidFill>
                  <a:srgbClr val="000000"/>
                </a:solidFill>
                <a:latin typeface="inherit"/>
              </a:rPr>
              <a:t> };</a:t>
            </a:r>
            <a:endParaRPr lang="en-IN" sz="2000" b="0" strike="noStrike" spc="-1">
              <a:latin typeface="Arial"/>
            </a:endParaRPr>
          </a:p>
          <a:p>
            <a:pPr algn="just">
              <a:lnSpc>
                <a:spcPct val="90000"/>
              </a:lnSpc>
              <a:spcBef>
                <a:spcPts val="1001"/>
              </a:spcBef>
              <a:tabLst>
                <a:tab pos="0" algn="l"/>
              </a:tabLst>
            </a:pPr>
            <a:r>
              <a:rPr lang="en-US" sz="2000" b="0" strike="noStrike" spc="-1">
                <a:solidFill>
                  <a:srgbClr val="000000"/>
                </a:solidFill>
                <a:latin typeface="Arial"/>
              </a:rPr>
              <a:t>We will be using this structure for Mutex in the Linux kernel. Refer to</a:t>
            </a:r>
            <a:r>
              <a:rPr lang="en-US" sz="2000" b="1" strike="noStrike" spc="-1">
                <a:solidFill>
                  <a:srgbClr val="000000"/>
                </a:solidFill>
                <a:latin typeface="Arial"/>
              </a:rPr>
              <a:t> </a:t>
            </a:r>
            <a:r>
              <a:rPr lang="en-US" sz="1800" b="1" strike="noStrike" spc="-1">
                <a:solidFill>
                  <a:srgbClr val="000000"/>
                </a:solidFill>
                <a:latin typeface="Monaco"/>
              </a:rPr>
              <a:t>Linux/include/linux/mutex.h</a:t>
            </a:r>
            <a:endParaRPr lang="en-IN" sz="1800" b="0" strike="noStrike" spc="-1">
              <a:latin typeface="Arial"/>
            </a:endParaRPr>
          </a:p>
          <a:p>
            <a:pPr algn="just">
              <a:lnSpc>
                <a:spcPct val="90000"/>
              </a:lnSpc>
              <a:spcBef>
                <a:spcPts val="1001"/>
              </a:spcBef>
              <a:tabLst>
                <a:tab pos="0" algn="l"/>
              </a:tabLst>
            </a:pPr>
            <a:endParaRPr lang="en-IN" sz="1800" b="0" strike="noStrike" spc="-1">
              <a:latin typeface="Arial"/>
            </a:endParaRPr>
          </a:p>
          <a:p>
            <a:pPr algn="just">
              <a:lnSpc>
                <a:spcPct val="90000"/>
              </a:lnSpc>
              <a:spcBef>
                <a:spcPts val="1001"/>
              </a:spcBef>
              <a:tabLst>
                <a:tab pos="0" algn="l"/>
              </a:tabLst>
            </a:pPr>
            <a:r>
              <a:rPr lang="en-US" sz="1100" b="0" strike="noStrike" spc="-1">
                <a:solidFill>
                  <a:srgbClr val="000000"/>
                </a:solidFill>
                <a:latin typeface="Calibri"/>
              </a:rPr>
              <a:t> </a:t>
            </a:r>
            <a:endParaRPr lang="en-IN" sz="1100" b="0" strike="noStrike" spc="-1">
              <a:latin typeface="Arial"/>
            </a:endParaRPr>
          </a:p>
          <a:p>
            <a:pPr algn="just">
              <a:lnSpc>
                <a:spcPct val="90000"/>
              </a:lnSpc>
              <a:spcBef>
                <a:spcPts val="1001"/>
              </a:spcBef>
              <a:tabLst>
                <a:tab pos="0" algn="l"/>
              </a:tabLst>
            </a:pPr>
            <a:endParaRPr lang="en-IN" sz="1100" b="0" strike="noStrike" spc="-1">
              <a:latin typeface="Arial"/>
            </a:endParaRPr>
          </a:p>
          <a:p>
            <a:pPr algn="just">
              <a:lnSpc>
                <a:spcPct val="90000"/>
              </a:lnSpc>
              <a:spcBef>
                <a:spcPts val="1001"/>
              </a:spcBef>
              <a:tabLst>
                <a:tab pos="0" algn="l"/>
              </a:tabLst>
            </a:pPr>
            <a:endParaRPr lang="en-IN" sz="11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388080" y="184680"/>
            <a:ext cx="11020320" cy="6524280"/>
          </a:xfrm>
          <a:prstGeom prst="rect">
            <a:avLst/>
          </a:prstGeom>
          <a:noFill/>
          <a:ln>
            <a:noFill/>
          </a:ln>
        </p:spPr>
        <p:txBody>
          <a:bodyPr lIns="90000" tIns="45000" rIns="90000" bIns="45000">
            <a:noAutofit/>
          </a:bodyPr>
          <a:lstStyle/>
          <a:p>
            <a:pPr algn="just">
              <a:lnSpc>
                <a:spcPct val="90000"/>
              </a:lnSpc>
              <a:spcBef>
                <a:spcPts val="1001"/>
              </a:spcBef>
              <a:tabLst>
                <a:tab pos="0" algn="l"/>
              </a:tabLst>
            </a:pPr>
            <a:r>
              <a:rPr lang="en-US" sz="2000" b="1" strike="noStrike" spc="-1">
                <a:solidFill>
                  <a:srgbClr val="000000"/>
                </a:solidFill>
                <a:latin typeface="Times New Roman"/>
              </a:rPr>
              <a:t>Initializing Mutex</a:t>
            </a:r>
            <a:endParaRPr lang="en-IN" sz="2000" b="0" strike="noStrike" spc="-1">
              <a:latin typeface="Arial"/>
            </a:endParaRPr>
          </a:p>
          <a:p>
            <a:pPr marL="228600" indent="-228240" algn="just">
              <a:lnSpc>
                <a:spcPct val="90000"/>
              </a:lnSpc>
              <a:spcBef>
                <a:spcPts val="1001"/>
              </a:spcBef>
              <a:buClr>
                <a:srgbClr val="000000"/>
              </a:buClr>
              <a:buFont typeface="Arial"/>
              <a:buChar char="•"/>
              <a:tabLst>
                <a:tab pos="0" algn="l"/>
              </a:tabLst>
            </a:pPr>
            <a:r>
              <a:rPr lang="en-US" sz="2000" b="0" strike="noStrike" spc="-1">
                <a:solidFill>
                  <a:srgbClr val="000000"/>
                </a:solidFill>
                <a:latin typeface="Times New Roman"/>
              </a:rPr>
              <a:t>We can initialize Mutex in two ways</a:t>
            </a:r>
            <a:endParaRPr lang="en-IN" sz="2000" b="0" strike="noStrike" spc="-1">
              <a:latin typeface="Arial"/>
            </a:endParaRPr>
          </a:p>
          <a:p>
            <a:pPr marL="228600" indent="-228240" algn="just">
              <a:lnSpc>
                <a:spcPct val="90000"/>
              </a:lnSpc>
              <a:spcBef>
                <a:spcPts val="1001"/>
              </a:spcBef>
              <a:buClr>
                <a:srgbClr val="000000"/>
              </a:buClr>
              <a:buFont typeface="Calibri Light"/>
              <a:buAutoNum type="arabicPeriod"/>
              <a:tabLst>
                <a:tab pos="0" algn="l"/>
              </a:tabLst>
            </a:pPr>
            <a:r>
              <a:rPr lang="en-US" sz="2000" b="0" strike="noStrike" spc="-1">
                <a:solidFill>
                  <a:srgbClr val="000000"/>
                </a:solidFill>
                <a:latin typeface="Times New Roman"/>
              </a:rPr>
              <a:t>Static Method</a:t>
            </a:r>
            <a:endParaRPr lang="en-IN" sz="2000" b="0" strike="noStrike" spc="-1">
              <a:latin typeface="Arial"/>
            </a:endParaRPr>
          </a:p>
          <a:p>
            <a:pPr marL="228600" indent="-228240" algn="just">
              <a:lnSpc>
                <a:spcPct val="90000"/>
              </a:lnSpc>
              <a:spcBef>
                <a:spcPts val="1001"/>
              </a:spcBef>
              <a:buClr>
                <a:srgbClr val="000000"/>
              </a:buClr>
              <a:buFont typeface="Calibri Light"/>
              <a:buAutoNum type="arabicPeriod"/>
              <a:tabLst>
                <a:tab pos="0" algn="l"/>
              </a:tabLst>
            </a:pPr>
            <a:r>
              <a:rPr lang="en-US" sz="2000" b="0" strike="noStrike" spc="-1">
                <a:solidFill>
                  <a:srgbClr val="000000"/>
                </a:solidFill>
                <a:latin typeface="Times New Roman"/>
              </a:rPr>
              <a:t>Dynamic Method</a:t>
            </a:r>
            <a:endParaRPr lang="en-IN" sz="2000" b="0" strike="noStrike" spc="-1">
              <a:latin typeface="Arial"/>
            </a:endParaRPr>
          </a:p>
          <a:p>
            <a:pPr algn="just">
              <a:lnSpc>
                <a:spcPct val="90000"/>
              </a:lnSpc>
              <a:spcBef>
                <a:spcPts val="1001"/>
              </a:spcBef>
              <a:tabLst>
                <a:tab pos="0" algn="l"/>
              </a:tabLst>
            </a:pPr>
            <a:r>
              <a:rPr lang="en-US" sz="2000" b="1" strike="noStrike" spc="-1">
                <a:solidFill>
                  <a:srgbClr val="000000"/>
                </a:solidFill>
                <a:latin typeface="Times New Roman"/>
              </a:rPr>
              <a:t>Static Method</a:t>
            </a:r>
            <a:endParaRPr lang="en-IN" sz="2000" b="0" strike="noStrike" spc="-1">
              <a:latin typeface="Arial"/>
            </a:endParaRPr>
          </a:p>
          <a:p>
            <a:pPr marL="228600" indent="-228240" algn="just">
              <a:lnSpc>
                <a:spcPct val="100000"/>
              </a:lnSpc>
              <a:buClr>
                <a:srgbClr val="000000"/>
              </a:buClr>
              <a:buFont typeface="Arial"/>
              <a:buChar char="•"/>
              <a:tabLst>
                <a:tab pos="0" algn="l"/>
              </a:tabLst>
            </a:pPr>
            <a:r>
              <a:rPr lang="en-US" sz="2000" b="0" strike="noStrike" spc="-1">
                <a:solidFill>
                  <a:srgbClr val="000000"/>
                </a:solidFill>
                <a:latin typeface="Times New Roman"/>
              </a:rPr>
              <a:t>This method will be useful while using global Mutex. This macro is defined below.</a:t>
            </a:r>
            <a:endParaRPr lang="en-IN" sz="2000" b="0" strike="noStrike" spc="-1">
              <a:latin typeface="Arial"/>
            </a:endParaRPr>
          </a:p>
          <a:p>
            <a:pPr algn="just">
              <a:lnSpc>
                <a:spcPct val="100000"/>
              </a:lnSpc>
              <a:tabLst>
                <a:tab pos="0" algn="l"/>
              </a:tabLst>
            </a:pPr>
            <a:r>
              <a:rPr lang="en-US" sz="2000" b="1" strike="noStrike" spc="-1">
                <a:solidFill>
                  <a:srgbClr val="000000"/>
                </a:solidFill>
                <a:latin typeface="Times New Roman"/>
              </a:rPr>
              <a:t>                                         DEFINE_MUTEX(name)</a:t>
            </a:r>
            <a:endParaRPr lang="en-IN" sz="2000" b="0" strike="noStrike" spc="-1">
              <a:latin typeface="Arial"/>
            </a:endParaRPr>
          </a:p>
          <a:p>
            <a:pPr marL="228600" indent="-228240" algn="just">
              <a:lnSpc>
                <a:spcPct val="90000"/>
              </a:lnSpc>
              <a:spcBef>
                <a:spcPts val="1001"/>
              </a:spcBef>
              <a:buClr>
                <a:srgbClr val="000000"/>
              </a:buClr>
              <a:buFont typeface="Arial"/>
              <a:buChar char="•"/>
              <a:tabLst>
                <a:tab pos="0" algn="l"/>
              </a:tabLst>
            </a:pPr>
            <a:r>
              <a:rPr lang="en-US" sz="2000" b="0" strike="noStrike" spc="-1">
                <a:solidFill>
                  <a:srgbClr val="000000"/>
                </a:solidFill>
                <a:latin typeface="Times New Roman"/>
              </a:rPr>
              <a:t>This call </a:t>
            </a:r>
            <a:r>
              <a:rPr lang="en-US" sz="2000" b="0" i="1" strike="noStrike" spc="-1">
                <a:solidFill>
                  <a:srgbClr val="000000"/>
                </a:solidFill>
                <a:latin typeface="Times New Roman"/>
              </a:rPr>
              <a:t>defines</a:t>
            </a:r>
            <a:r>
              <a:rPr lang="en-US" sz="2000" b="0" strike="noStrike" spc="-1">
                <a:solidFill>
                  <a:srgbClr val="000000"/>
                </a:solidFill>
                <a:latin typeface="Times New Roman"/>
              </a:rPr>
              <a:t> and </a:t>
            </a:r>
            <a:r>
              <a:rPr lang="en-US" sz="2000" b="0" i="1" strike="noStrike" spc="-1">
                <a:solidFill>
                  <a:srgbClr val="000000"/>
                </a:solidFill>
                <a:latin typeface="Times New Roman"/>
              </a:rPr>
              <a:t>initializes</a:t>
            </a:r>
            <a:r>
              <a:rPr lang="en-US" sz="2000" b="0" strike="noStrike" spc="-1">
                <a:solidFill>
                  <a:srgbClr val="000000"/>
                </a:solidFill>
                <a:latin typeface="Times New Roman"/>
              </a:rPr>
              <a:t> a mutex. Refer to </a:t>
            </a:r>
            <a:r>
              <a:rPr lang="en-US" sz="2000" b="1" strike="noStrike" spc="-1">
                <a:solidFill>
                  <a:srgbClr val="000000"/>
                </a:solidFill>
                <a:latin typeface="Times New Roman"/>
              </a:rPr>
              <a:t>Linux/include/linux/mutex.h</a:t>
            </a:r>
            <a:endParaRPr lang="en-IN" sz="2000" b="0" strike="noStrike" spc="-1">
              <a:latin typeface="Arial"/>
            </a:endParaRPr>
          </a:p>
          <a:p>
            <a:pPr>
              <a:lnSpc>
                <a:spcPct val="90000"/>
              </a:lnSpc>
              <a:spcBef>
                <a:spcPts val="1001"/>
              </a:spcBef>
              <a:tabLst>
                <a:tab pos="0" algn="l"/>
              </a:tabLst>
            </a:pPr>
            <a:r>
              <a:rPr lang="en-US" sz="2000" b="1" strike="noStrike" spc="-1">
                <a:solidFill>
                  <a:srgbClr val="000000"/>
                </a:solidFill>
                <a:latin typeface="Times New Roman"/>
              </a:rPr>
              <a:t>Dynamic Method</a:t>
            </a:r>
            <a:endParaRPr lang="en-IN" sz="2000" b="0" strike="noStrike" spc="-1">
              <a:latin typeface="Arial"/>
            </a:endParaRPr>
          </a:p>
          <a:p>
            <a:pPr marL="228600" indent="-228240">
              <a:lnSpc>
                <a:spcPct val="90000"/>
              </a:lnSpc>
              <a:spcBef>
                <a:spcPts val="1001"/>
              </a:spcBef>
              <a:buClr>
                <a:srgbClr val="000000"/>
              </a:buClr>
              <a:buFont typeface="Arial"/>
              <a:buChar char="•"/>
              <a:tabLst>
                <a:tab pos="0" algn="l"/>
              </a:tabLst>
            </a:pPr>
            <a:r>
              <a:rPr lang="en-US" sz="2000" b="0" strike="noStrike" spc="-1">
                <a:solidFill>
                  <a:srgbClr val="000000"/>
                </a:solidFill>
                <a:latin typeface="Times New Roman"/>
              </a:rPr>
              <a:t>This method will be useful for per-object mutexes when the mutex is just a field in a heap-allocated object.</a:t>
            </a:r>
            <a:endParaRPr lang="en-IN" sz="2000" b="0" strike="noStrike" spc="-1">
              <a:latin typeface="Arial"/>
            </a:endParaRPr>
          </a:p>
          <a:p>
            <a:pPr algn="just">
              <a:lnSpc>
                <a:spcPct val="90000"/>
              </a:lnSpc>
              <a:spcBef>
                <a:spcPts val="1001"/>
              </a:spcBef>
              <a:tabLst>
                <a:tab pos="0" algn="l"/>
              </a:tabLst>
            </a:pPr>
            <a:r>
              <a:rPr lang="en-US" sz="2000" b="1" strike="noStrike" spc="-1">
                <a:solidFill>
                  <a:srgbClr val="000000"/>
                </a:solidFill>
                <a:latin typeface="Times New Roman"/>
              </a:rPr>
              <a:t>                                       mutex_init(struct mutex *lock);</a:t>
            </a:r>
            <a:endParaRPr lang="en-IN" sz="2000" b="0" strike="noStrike" spc="-1">
              <a:latin typeface="Arial"/>
            </a:endParaRPr>
          </a:p>
          <a:p>
            <a:pPr algn="just">
              <a:lnSpc>
                <a:spcPct val="90000"/>
              </a:lnSpc>
              <a:spcBef>
                <a:spcPts val="1001"/>
              </a:spcBef>
              <a:tabLst>
                <a:tab pos="0" algn="l"/>
              </a:tabLst>
            </a:pPr>
            <a:r>
              <a:rPr lang="en-IN" sz="2000" b="1" strike="noStrike" spc="-1">
                <a:solidFill>
                  <a:srgbClr val="000000"/>
                </a:solidFill>
                <a:latin typeface="Times New Roman"/>
              </a:rPr>
              <a:t>Mutex lock</a:t>
            </a:r>
            <a:r>
              <a:rPr lang="en-IN" sz="2000" b="0" strike="noStrike" spc="-1">
                <a:solidFill>
                  <a:srgbClr val="000000"/>
                </a:solidFill>
                <a:latin typeface="Times New Roman"/>
              </a:rPr>
              <a:t>:</a:t>
            </a:r>
            <a:endParaRPr lang="en-IN" sz="2000" b="0" strike="noStrike" spc="-1">
              <a:latin typeface="Arial"/>
            </a:endParaRPr>
          </a:p>
          <a:p>
            <a:pPr marL="228600" indent="-228240" algn="just">
              <a:lnSpc>
                <a:spcPct val="90000"/>
              </a:lnSpc>
              <a:spcBef>
                <a:spcPts val="1001"/>
              </a:spcBef>
              <a:buClr>
                <a:srgbClr val="000000"/>
              </a:buClr>
              <a:buFont typeface="Arial"/>
              <a:buChar char="•"/>
              <a:tabLst>
                <a:tab pos="0" algn="l"/>
              </a:tabLst>
            </a:pPr>
            <a:r>
              <a:rPr lang="en-US" sz="2000" b="0" strike="noStrike" spc="-1">
                <a:solidFill>
                  <a:srgbClr val="000000"/>
                </a:solidFill>
                <a:latin typeface="Times New Roman"/>
              </a:rPr>
              <a:t>Once a mutex has been initialized, it can be locked by any one of them explained below.</a:t>
            </a:r>
            <a:endParaRPr lang="en-IN" sz="2000" b="0" strike="noStrike" spc="-1">
              <a:latin typeface="Arial"/>
            </a:endParaRPr>
          </a:p>
          <a:p>
            <a:pPr>
              <a:lnSpc>
                <a:spcPct val="90000"/>
              </a:lnSpc>
              <a:spcBef>
                <a:spcPts val="1001"/>
              </a:spcBef>
              <a:tabLst>
                <a:tab pos="0" algn="l"/>
              </a:tabLst>
            </a:pPr>
            <a:r>
              <a:rPr lang="en-IN" sz="2000" b="1" strike="noStrike" spc="-1">
                <a:solidFill>
                  <a:srgbClr val="000000"/>
                </a:solidFill>
                <a:latin typeface="Times New Roman"/>
              </a:rPr>
              <a:t>	mutex_lock</a:t>
            </a:r>
            <a:endParaRPr lang="en-IN" sz="2000" b="0" strike="noStrike" spc="-1">
              <a:latin typeface="Arial"/>
            </a:endParaRPr>
          </a:p>
          <a:p>
            <a:pPr marL="228600" indent="-228240">
              <a:lnSpc>
                <a:spcPct val="90000"/>
              </a:lnSpc>
              <a:spcBef>
                <a:spcPts val="1001"/>
              </a:spcBef>
              <a:buClr>
                <a:srgbClr val="000000"/>
              </a:buClr>
              <a:buFont typeface="Arial"/>
              <a:buChar char="•"/>
              <a:tabLst>
                <a:tab pos="0" algn="l"/>
              </a:tabLst>
            </a:pPr>
            <a:r>
              <a:rPr lang="en-US" sz="2000" b="0" strike="noStrike" spc="-1">
                <a:solidFill>
                  <a:srgbClr val="000000"/>
                </a:solidFill>
                <a:latin typeface="Times New Roman"/>
              </a:rPr>
              <a:t>This is used to lock/acquire the mutex exclusively for the current task. If the mutex is not available, the current task will sleep until it acquires the Mutex</a:t>
            </a:r>
            <a:br/>
            <a:r>
              <a:rPr lang="en-IN" sz="2000" b="0" strike="noStrike" spc="-1">
                <a:solidFill>
                  <a:srgbClr val="FF0040"/>
                </a:solidFill>
                <a:latin typeface="Times New Roman"/>
              </a:rPr>
              <a:t> </a:t>
            </a:r>
            <a:endParaRPr lang="en-IN" sz="2000" b="0" strike="noStrike" spc="-1">
              <a:latin typeface="Arial"/>
            </a:endParaRPr>
          </a:p>
          <a:p>
            <a:pPr algn="just">
              <a:lnSpc>
                <a:spcPct val="90000"/>
              </a:lnSpc>
              <a:spcBef>
                <a:spcPts val="1001"/>
              </a:spcBef>
              <a:tabLst>
                <a:tab pos="0" algn="l"/>
              </a:tabLst>
            </a:pPr>
            <a:br/>
            <a:endParaRPr lang="en-IN" sz="2000" b="0" strike="noStrike" spc="-1">
              <a:latin typeface="Arial"/>
            </a:endParaRPr>
          </a:p>
          <a:p>
            <a:pPr algn="just">
              <a:lnSpc>
                <a:spcPct val="90000"/>
              </a:lnSpc>
              <a:spcBef>
                <a:spcPts val="1001"/>
              </a:spcBef>
              <a:tabLst>
                <a:tab pos="0" algn="l"/>
              </a:tabLst>
            </a:pPr>
            <a:endParaRPr lang="en-IN" sz="2000" b="0" strike="noStrike" spc="-1">
              <a:latin typeface="Arial"/>
            </a:endParaRPr>
          </a:p>
          <a:p>
            <a:pPr algn="just">
              <a:lnSpc>
                <a:spcPct val="90000"/>
              </a:lnSpc>
              <a:spcBef>
                <a:spcPts val="1001"/>
              </a:spcBef>
              <a:tabLst>
                <a:tab pos="0" algn="l"/>
              </a:tabLst>
            </a:pPr>
            <a:endParaRPr lang="en-IN" sz="2000" b="0" strike="noStrike" spc="-1">
              <a:latin typeface="Arial"/>
            </a:endParaRPr>
          </a:p>
          <a:p>
            <a:pPr algn="just">
              <a:lnSpc>
                <a:spcPct val="90000"/>
              </a:lnSpc>
              <a:spcBef>
                <a:spcPts val="1001"/>
              </a:spcBef>
              <a:tabLst>
                <a:tab pos="0" algn="l"/>
              </a:tabLst>
            </a:pPr>
            <a:endParaRPr lang="en-IN" sz="2000" b="0" strike="noStrike" spc="-1">
              <a:latin typeface="Arial"/>
            </a:endParaRPr>
          </a:p>
        </p:txBody>
      </p:sp>
      <p:sp>
        <p:nvSpPr>
          <p:cNvPr id="122" name="CustomShape 2"/>
          <p:cNvSpPr/>
          <p:nvPr/>
        </p:nvSpPr>
        <p:spPr>
          <a:xfrm>
            <a:off x="6003720" y="-184680"/>
            <a:ext cx="183600" cy="368280"/>
          </a:xfrm>
          <a:prstGeom prst="rect">
            <a:avLst/>
          </a:prstGeom>
          <a:solidFill>
            <a:srgbClr val="F2F2F2"/>
          </a:solidFill>
          <a:ln>
            <a:noFill/>
          </a:ln>
        </p:spPr>
        <p:style>
          <a:lnRef idx="0">
            <a:scrgbClr r="0" g="0" b="0"/>
          </a:lnRef>
          <a:fillRef idx="0">
            <a:scrgbClr r="0" g="0" b="0"/>
          </a:fillRef>
          <a:effectRef idx="0">
            <a:scrgbClr r="0" g="0" b="0"/>
          </a:effectRef>
          <a:fontRef idx="minor"/>
        </p:style>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838080" y="357840"/>
            <a:ext cx="10514520" cy="5817960"/>
          </a:xfrm>
          <a:prstGeom prst="rect">
            <a:avLst/>
          </a:prstGeom>
          <a:noFill/>
          <a:ln>
            <a:noFill/>
          </a:ln>
        </p:spPr>
        <p:txBody>
          <a:bodyPr lIns="90000" tIns="45000" rIns="90000" bIns="45000">
            <a:noAutofit/>
          </a:bodyPr>
          <a:lstStyle/>
          <a:p>
            <a:pPr marL="432000" indent="-228240" algn="just">
              <a:lnSpc>
                <a:spcPct val="90000"/>
              </a:lnSpc>
              <a:buClr>
                <a:srgbClr val="000000"/>
              </a:buClr>
              <a:buFont typeface="Arial"/>
              <a:buChar char="•"/>
            </a:pPr>
            <a:r>
              <a:rPr lang="en-IN" sz="2000" b="0" strike="noStrike" spc="-1">
                <a:solidFill>
                  <a:srgbClr val="000000"/>
                </a:solidFill>
                <a:latin typeface="Times New Roman"/>
              </a:rPr>
              <a:t>The mutex must, later on, be released by the same task that acquired it. Recursive locking is not allowed. The task may not exit without first unlocking the mutex. Also, kernel memory where the mutex resides must not be freed with the mutex still locked. The mutex must first be initialized (or statically defined) before it can be locked. </a:t>
            </a:r>
            <a:r>
              <a:rPr lang="en-IN" sz="2000" b="1" strike="noStrike" spc="-1">
                <a:solidFill>
                  <a:srgbClr val="000000"/>
                </a:solidFill>
                <a:latin typeface="Times New Roman"/>
              </a:rPr>
              <a:t>memset</a:t>
            </a:r>
            <a:r>
              <a:rPr lang="en-IN" sz="2000" b="0" strike="noStrike" spc="-1">
                <a:solidFill>
                  <a:srgbClr val="000000"/>
                </a:solidFill>
                <a:latin typeface="Times New Roman"/>
              </a:rPr>
              <a:t>-ing the mutex to 0 is not allowed.</a:t>
            </a:r>
            <a:endParaRPr lang="en-IN" sz="2000" b="0" strike="noStrike" spc="-1">
              <a:latin typeface="Arial"/>
            </a:endParaRPr>
          </a:p>
          <a:p>
            <a:pPr algn="just">
              <a:lnSpc>
                <a:spcPct val="90000"/>
              </a:lnSpc>
            </a:pPr>
            <a:endParaRPr lang="en-IN" sz="2000" b="0" strike="noStrike" spc="-1">
              <a:latin typeface="Arial"/>
            </a:endParaRPr>
          </a:p>
          <a:p>
            <a:pPr algn="just">
              <a:lnSpc>
                <a:spcPct val="100000"/>
              </a:lnSpc>
              <a:tabLst>
                <a:tab pos="0" algn="l"/>
              </a:tabLst>
            </a:pPr>
            <a:r>
              <a:rPr lang="en-IN" sz="2000" b="0" strike="noStrike" spc="-1">
                <a:solidFill>
                  <a:srgbClr val="000000"/>
                </a:solidFill>
                <a:latin typeface="Times New Roman"/>
              </a:rPr>
              <a:t>                                          </a:t>
            </a:r>
            <a:r>
              <a:rPr lang="en-US" sz="2000" b="1" strike="noStrike" spc="-1">
                <a:solidFill>
                  <a:srgbClr val="000000"/>
                </a:solidFill>
                <a:latin typeface="Times New Roman"/>
              </a:rPr>
              <a:t>void mutex_lock(struct mutex *lock);</a:t>
            </a:r>
            <a:endParaRPr lang="en-IN" sz="2000" b="0" strike="noStrike" spc="-1">
              <a:latin typeface="Arial"/>
            </a:endParaRPr>
          </a:p>
          <a:p>
            <a:pPr marL="228600" indent="-228240" algn="just">
              <a:lnSpc>
                <a:spcPct val="100000"/>
              </a:lnSpc>
              <a:buClr>
                <a:srgbClr val="000000"/>
              </a:buClr>
              <a:buFont typeface="Arial"/>
              <a:buChar char="•"/>
              <a:tabLst>
                <a:tab pos="0" algn="l"/>
              </a:tabLst>
            </a:pPr>
            <a:r>
              <a:rPr lang="en-IN" sz="2000" b="1" strike="noStrike" spc="-1">
                <a:solidFill>
                  <a:srgbClr val="000000"/>
                </a:solidFill>
                <a:latin typeface="Times New Roman"/>
              </a:rPr>
              <a:t>mutex_lock_interruptible</a:t>
            </a:r>
            <a:endParaRPr lang="en-IN" sz="2000" b="0" strike="noStrike" spc="-1">
              <a:latin typeface="Arial"/>
            </a:endParaRPr>
          </a:p>
          <a:p>
            <a:pPr marL="228600" indent="-228240" algn="just">
              <a:lnSpc>
                <a:spcPct val="100000"/>
              </a:lnSpc>
              <a:buClr>
                <a:srgbClr val="000000"/>
              </a:buClr>
              <a:buFont typeface="Arial"/>
              <a:buChar char="•"/>
              <a:tabLst>
                <a:tab pos="0" algn="l"/>
              </a:tabLst>
            </a:pPr>
            <a:r>
              <a:rPr lang="en-US" sz="2000" b="0" strike="noStrike" spc="-1">
                <a:solidFill>
                  <a:srgbClr val="000000"/>
                </a:solidFill>
                <a:latin typeface="Times New Roman"/>
              </a:rPr>
              <a:t>Locks the mutex like </a:t>
            </a:r>
            <a:r>
              <a:rPr lang="en-US" sz="2000" b="1" strike="noStrike" spc="-1">
                <a:solidFill>
                  <a:srgbClr val="000000"/>
                </a:solidFill>
                <a:latin typeface="Times New Roman"/>
              </a:rPr>
              <a:t>mutex_lock</a:t>
            </a:r>
            <a:r>
              <a:rPr lang="en-US" sz="2000" b="0" strike="noStrike" spc="-1">
                <a:solidFill>
                  <a:srgbClr val="000000"/>
                </a:solidFill>
                <a:latin typeface="Times New Roman"/>
              </a:rPr>
              <a:t>, and returns 0 if the mutex has been acquired or sleeps until the mutex becomes available. If a signal arrives while waiting for the lock then this function returns </a:t>
            </a:r>
            <a:r>
              <a:rPr lang="en-US" sz="2000" b="1" strike="noStrike" spc="-1">
                <a:solidFill>
                  <a:srgbClr val="196619"/>
                </a:solidFill>
                <a:latin typeface="Times New Roman"/>
              </a:rPr>
              <a:t>-</a:t>
            </a:r>
            <a:r>
              <a:rPr lang="en-US" sz="2000" b="1" strike="noStrike" spc="-1">
                <a:solidFill>
                  <a:srgbClr val="000000"/>
                </a:solidFill>
                <a:latin typeface="Times New Roman"/>
              </a:rPr>
              <a:t>EINTR</a:t>
            </a:r>
            <a:r>
              <a:rPr lang="en-US" sz="2000" b="0" strike="noStrike" spc="-1">
                <a:solidFill>
                  <a:srgbClr val="000000"/>
                </a:solidFill>
                <a:latin typeface="Times New Roman"/>
              </a:rPr>
              <a:t>. </a:t>
            </a:r>
            <a:endParaRPr lang="en-IN" sz="2000" b="0" strike="noStrike" spc="-1">
              <a:latin typeface="Arial"/>
            </a:endParaRPr>
          </a:p>
          <a:p>
            <a:pPr algn="just">
              <a:lnSpc>
                <a:spcPct val="100000"/>
              </a:lnSpc>
              <a:tabLst>
                <a:tab pos="0" algn="l"/>
              </a:tabLst>
            </a:pPr>
            <a:r>
              <a:rPr lang="en-US" sz="2000" b="1" strike="noStrike" spc="-1">
                <a:solidFill>
                  <a:srgbClr val="000000"/>
                </a:solidFill>
                <a:latin typeface="Times New Roman"/>
              </a:rPr>
              <a:t>                                 int mutex_lock_interruptible(struct mutex *lock);</a:t>
            </a:r>
            <a:endParaRPr lang="en-IN" sz="2000" b="0" strike="noStrike" spc="-1">
              <a:latin typeface="Arial"/>
            </a:endParaRPr>
          </a:p>
          <a:p>
            <a:pPr algn="just">
              <a:lnSpc>
                <a:spcPct val="100000"/>
              </a:lnSpc>
              <a:tabLst>
                <a:tab pos="0" algn="l"/>
              </a:tabLst>
            </a:pPr>
            <a:r>
              <a:rPr lang="en-IN" sz="2000" b="1" strike="noStrike" spc="-1">
                <a:solidFill>
                  <a:srgbClr val="000000"/>
                </a:solidFill>
                <a:latin typeface="Times New Roman"/>
              </a:rPr>
              <a:t>mutex_trylock</a:t>
            </a:r>
            <a:endParaRPr lang="en-IN" sz="2000" b="0" strike="noStrike" spc="-1">
              <a:latin typeface="Arial"/>
            </a:endParaRPr>
          </a:p>
          <a:p>
            <a:pPr algn="just">
              <a:lnSpc>
                <a:spcPct val="100000"/>
              </a:lnSpc>
              <a:tabLst>
                <a:tab pos="0" algn="l"/>
              </a:tabLst>
            </a:pPr>
            <a:r>
              <a:rPr lang="en-US" sz="2000" b="0" strike="noStrike" spc="-1">
                <a:solidFill>
                  <a:srgbClr val="000000"/>
                </a:solidFill>
                <a:latin typeface="Times New Roman"/>
              </a:rPr>
              <a:t>This will try to acquire the mutex, without waiting (will attempt to obtain the lock, but will not sleep). Returns 1 if the mutex has been acquired successfully, and 0 on contention.</a:t>
            </a:r>
            <a:endParaRPr lang="en-IN" sz="2000" b="0" strike="noStrike" spc="-1">
              <a:latin typeface="Arial"/>
            </a:endParaRPr>
          </a:p>
          <a:p>
            <a:pPr algn="just">
              <a:lnSpc>
                <a:spcPct val="100000"/>
              </a:lnSpc>
              <a:tabLst>
                <a:tab pos="0" algn="l"/>
              </a:tabLst>
            </a:pPr>
            <a:r>
              <a:rPr lang="en-US" sz="2000" b="1" strike="noStrike" spc="-1">
                <a:solidFill>
                  <a:srgbClr val="196619"/>
                </a:solidFill>
                <a:latin typeface="Times New Roman"/>
              </a:rPr>
              <a:t>                                      </a:t>
            </a:r>
            <a:r>
              <a:rPr lang="en-US" sz="2000" b="1" strike="noStrike" spc="-1">
                <a:solidFill>
                  <a:srgbClr val="000000"/>
                </a:solidFill>
                <a:latin typeface="Times New Roman"/>
              </a:rPr>
              <a:t>int mutex_trylock(struct mutex *lock);</a:t>
            </a:r>
            <a:endParaRPr lang="en-IN" sz="2000" b="0" strike="noStrike" spc="-1">
              <a:latin typeface="Arial"/>
            </a:endParaRPr>
          </a:p>
          <a:p>
            <a:pPr algn="just">
              <a:lnSpc>
                <a:spcPct val="100000"/>
              </a:lnSpc>
              <a:tabLst>
                <a:tab pos="0" algn="l"/>
              </a:tabLst>
            </a:pPr>
            <a:r>
              <a:rPr lang="en-US" sz="2000" b="0" strike="noStrike" spc="-1">
                <a:solidFill>
                  <a:srgbClr val="000000"/>
                </a:solidFill>
                <a:latin typeface="Times New Roman"/>
              </a:rPr>
              <a:t>This function must not be used in an interrupt context. The mutex must be released by the same task that acquired it.</a:t>
            </a:r>
            <a:endParaRPr lang="en-IN" sz="2000" b="0" strike="noStrike" spc="-1">
              <a:latin typeface="Arial"/>
            </a:endParaRPr>
          </a:p>
          <a:p>
            <a:pPr algn="just">
              <a:lnSpc>
                <a:spcPct val="100000"/>
              </a:lnSpc>
              <a:tabLst>
                <a:tab pos="0" algn="l"/>
              </a:tabLst>
            </a:pPr>
            <a:br/>
            <a:endParaRPr lang="en-IN" sz="2000" b="0" strike="noStrike" spc="-1">
              <a:latin typeface="Arial"/>
            </a:endParaRPr>
          </a:p>
          <a:p>
            <a:pPr algn="just">
              <a:lnSpc>
                <a:spcPct val="100000"/>
              </a:lnSpc>
              <a:tabLst>
                <a:tab pos="0" algn="l"/>
              </a:tabLst>
            </a:pPr>
            <a:endParaRPr lang="en-IN" sz="2000" b="0" strike="noStrike" spc="-1">
              <a:latin typeface="Arial"/>
            </a:endParaRPr>
          </a:p>
          <a:p>
            <a:pPr algn="just">
              <a:lnSpc>
                <a:spcPct val="100000"/>
              </a:lnSpc>
              <a:tabLst>
                <a:tab pos="0" algn="l"/>
              </a:tabLst>
            </a:pPr>
            <a:endParaRPr lang="en-IN" sz="2000" b="0" strike="noStrike" spc="-1">
              <a:latin typeface="Arial"/>
            </a:endParaRPr>
          </a:p>
          <a:p>
            <a:pPr algn="just">
              <a:lnSpc>
                <a:spcPct val="100000"/>
              </a:lnSpc>
              <a:tabLst>
                <a:tab pos="0" algn="l"/>
              </a:tabLst>
            </a:pPr>
            <a:endParaRPr lang="en-IN" sz="2000" b="0" strike="noStrike" spc="-1">
              <a:latin typeface="Arial"/>
            </a:endParaRPr>
          </a:p>
          <a:p>
            <a:pPr algn="just">
              <a:lnSpc>
                <a:spcPct val="100000"/>
              </a:lnSpc>
              <a:tabLst>
                <a:tab pos="0" algn="l"/>
              </a:tabLst>
            </a:pPr>
            <a:br/>
            <a:endParaRPr lang="en-IN" sz="2000" b="0" strike="noStrike" spc="-1">
              <a:latin typeface="Arial"/>
            </a:endParaRPr>
          </a:p>
          <a:p>
            <a:pPr algn="just">
              <a:lnSpc>
                <a:spcPct val="100000"/>
              </a:lnSpc>
              <a:tabLst>
                <a:tab pos="0" algn="l"/>
              </a:tabLst>
            </a:pPr>
            <a:endParaRPr lang="en-IN" sz="2000" b="0" strike="noStrike" spc="-1">
              <a:latin typeface="Arial"/>
            </a:endParaRPr>
          </a:p>
          <a:p>
            <a:pPr algn="just">
              <a:lnSpc>
                <a:spcPct val="100000"/>
              </a:lnSpc>
              <a:tabLst>
                <a:tab pos="0" algn="l"/>
              </a:tabLst>
            </a:pPr>
            <a:endParaRPr lang="en-IN" sz="2000" b="0" strike="noStrike" spc="-1">
              <a:latin typeface="Arial"/>
            </a:endParaRPr>
          </a:p>
          <a:p>
            <a:pPr algn="just">
              <a:lnSpc>
                <a:spcPct val="100000"/>
              </a:lnSpc>
              <a:tabLst>
                <a:tab pos="0" algn="l"/>
              </a:tabLst>
            </a:pPr>
            <a:endParaRPr lang="en-IN" sz="2000" b="0" strike="noStrike" spc="-1">
              <a:latin typeface="Arial"/>
            </a:endParaRPr>
          </a:p>
          <a:p>
            <a:pPr algn="just">
              <a:lnSpc>
                <a:spcPct val="100000"/>
              </a:lnSpc>
              <a:tabLst>
                <a:tab pos="0" algn="l"/>
              </a:tabLst>
            </a:pPr>
            <a:endParaRPr lang="en-IN" sz="2000" b="0" strike="noStrike" spc="-1">
              <a:latin typeface="Arial"/>
            </a:endParaRPr>
          </a:p>
          <a:p>
            <a:pPr algn="just">
              <a:lnSpc>
                <a:spcPct val="100000"/>
              </a:lnSpc>
              <a:tabLst>
                <a:tab pos="0" algn="l"/>
              </a:tabLst>
            </a:pPr>
            <a:br/>
            <a:endParaRPr lang="en-IN" sz="2000" b="0" strike="noStrike" spc="-1">
              <a:latin typeface="Arial"/>
            </a:endParaRPr>
          </a:p>
          <a:p>
            <a:pPr algn="just">
              <a:lnSpc>
                <a:spcPct val="90000"/>
              </a:lnSpc>
              <a:tabLst>
                <a:tab pos="0" algn="l"/>
              </a:tabLst>
            </a:pPr>
            <a:endParaRPr lang="en-IN" sz="2000" b="0" strike="noStrike" spc="-1">
              <a:latin typeface="Arial"/>
            </a:endParaRPr>
          </a:p>
          <a:p>
            <a:pPr algn="just">
              <a:lnSpc>
                <a:spcPct val="90000"/>
              </a:lnSpc>
              <a:spcBef>
                <a:spcPts val="1001"/>
              </a:spcBef>
              <a:tabLst>
                <a:tab pos="0" algn="l"/>
              </a:tabLst>
            </a:pPr>
            <a:endParaRPr lang="en-IN" sz="2000" b="0" strike="noStrike" spc="-1">
              <a:latin typeface="Arial"/>
            </a:endParaRPr>
          </a:p>
        </p:txBody>
      </p:sp>
      <p:sp>
        <p:nvSpPr>
          <p:cNvPr id="124" name="CustomShape 2"/>
          <p:cNvSpPr/>
          <p:nvPr/>
        </p:nvSpPr>
        <p:spPr>
          <a:xfrm>
            <a:off x="6003720" y="-184680"/>
            <a:ext cx="183600" cy="368280"/>
          </a:xfrm>
          <a:prstGeom prst="rect">
            <a:avLst/>
          </a:prstGeom>
          <a:solidFill>
            <a:srgbClr val="F2F2F2"/>
          </a:solidFill>
          <a:ln>
            <a:noFill/>
          </a:ln>
        </p:spPr>
        <p:style>
          <a:lnRef idx="0">
            <a:scrgbClr r="0" g="0" b="0"/>
          </a:lnRef>
          <a:fillRef idx="0">
            <a:scrgbClr r="0" g="0" b="0"/>
          </a:fillRef>
          <a:effectRef idx="0">
            <a:scrgbClr r="0" g="0" b="0"/>
          </a:effectRef>
          <a:fontRef idx="minor"/>
        </p:style>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838080" y="349920"/>
            <a:ext cx="10514520" cy="5825880"/>
          </a:xfrm>
          <a:prstGeom prst="rect">
            <a:avLst/>
          </a:prstGeom>
          <a:noFill/>
          <a:ln>
            <a:noFill/>
          </a:ln>
        </p:spPr>
        <p:txBody>
          <a:bodyPr lIns="90000" tIns="45000" rIns="90000" bIns="45000">
            <a:normAutofit/>
          </a:bodyPr>
          <a:lstStyle/>
          <a:p>
            <a:pPr marL="228600" indent="-228240" algn="just">
              <a:lnSpc>
                <a:spcPct val="90000"/>
              </a:lnSpc>
              <a:spcBef>
                <a:spcPts val="1001"/>
              </a:spcBef>
              <a:buClr>
                <a:srgbClr val="000000"/>
              </a:buClr>
              <a:buFont typeface="Arial"/>
              <a:buChar char="•"/>
            </a:pPr>
            <a:r>
              <a:rPr lang="en-IN" sz="2000" b="1" strike="noStrike" spc="-1">
                <a:solidFill>
                  <a:srgbClr val="000000"/>
                </a:solidFill>
                <a:latin typeface="Times New Roman"/>
              </a:rPr>
              <a:t>Mutex Unlock</a:t>
            </a:r>
            <a:endParaRPr lang="en-IN" sz="2000" b="0" strike="noStrike" spc="-1">
              <a:latin typeface="Arial"/>
            </a:endParaRPr>
          </a:p>
          <a:p>
            <a:pPr marL="228600" indent="-228240" algn="just">
              <a:lnSpc>
                <a:spcPct val="90000"/>
              </a:lnSpc>
              <a:spcBef>
                <a:spcPts val="1001"/>
              </a:spcBef>
              <a:buClr>
                <a:srgbClr val="000000"/>
              </a:buClr>
              <a:buFont typeface="Arial"/>
              <a:buChar char="•"/>
            </a:pPr>
            <a:r>
              <a:rPr lang="en-US" sz="2000" b="0" strike="noStrike" spc="-1">
                <a:solidFill>
                  <a:srgbClr val="000000"/>
                </a:solidFill>
                <a:latin typeface="Times New Roman"/>
              </a:rPr>
              <a:t>This is used to unlock/release a mutex that has been locked by a task previously.</a:t>
            </a:r>
            <a:endParaRPr lang="en-IN" sz="2000" b="0" strike="noStrike" spc="-1">
              <a:latin typeface="Arial"/>
            </a:endParaRPr>
          </a:p>
          <a:p>
            <a:pPr marL="228600" indent="-228240" algn="just">
              <a:lnSpc>
                <a:spcPct val="90000"/>
              </a:lnSpc>
              <a:spcBef>
                <a:spcPts val="1001"/>
              </a:spcBef>
              <a:buClr>
                <a:srgbClr val="000000"/>
              </a:buClr>
              <a:buFont typeface="Arial"/>
              <a:buChar char="•"/>
            </a:pPr>
            <a:r>
              <a:rPr lang="en-US" sz="2000" b="0" strike="noStrike" spc="-1">
                <a:solidFill>
                  <a:srgbClr val="000000"/>
                </a:solidFill>
                <a:latin typeface="Times New Roman"/>
              </a:rPr>
              <a:t>This function must not be used in an interrupt context. Unlocking of a not locked mutex is not allowed.</a:t>
            </a:r>
            <a:endParaRPr lang="en-IN" sz="2000" b="0" strike="noStrike" spc="-1">
              <a:latin typeface="Arial"/>
            </a:endParaRPr>
          </a:p>
          <a:p>
            <a:pPr>
              <a:lnSpc>
                <a:spcPct val="100000"/>
              </a:lnSpc>
              <a:tabLst>
                <a:tab pos="0" algn="l"/>
              </a:tabLst>
            </a:pPr>
            <a:r>
              <a:rPr lang="en-US" sz="2000" b="1" strike="noStrike" spc="-1">
                <a:solidFill>
                  <a:srgbClr val="000000"/>
                </a:solidFill>
                <a:latin typeface="Times New Roman"/>
              </a:rPr>
              <a:t>                         void mutex_unlock(struct mutex *lock);</a:t>
            </a:r>
            <a:endParaRPr lang="en-IN" sz="2000" b="0" strike="noStrike" spc="-1">
              <a:latin typeface="Arial"/>
            </a:endParaRPr>
          </a:p>
          <a:p>
            <a:pPr marL="228600" indent="-228240">
              <a:lnSpc>
                <a:spcPct val="90000"/>
              </a:lnSpc>
              <a:spcBef>
                <a:spcPts val="1001"/>
              </a:spcBef>
              <a:buClr>
                <a:srgbClr val="000000"/>
              </a:buClr>
              <a:buFont typeface="Arial"/>
              <a:buChar char="•"/>
              <a:tabLst>
                <a:tab pos="0" algn="l"/>
              </a:tabLst>
            </a:pPr>
            <a:r>
              <a:rPr lang="en-IN" sz="2000" b="1" strike="noStrike" spc="-1">
                <a:solidFill>
                  <a:srgbClr val="000000"/>
                </a:solidFill>
                <a:latin typeface="Times New Roman"/>
              </a:rPr>
              <a:t>Mutex Status</a:t>
            </a:r>
            <a:endParaRPr lang="en-IN" sz="2000" b="0" strike="noStrike" spc="-1">
              <a:latin typeface="Arial"/>
            </a:endParaRPr>
          </a:p>
          <a:p>
            <a:pPr marL="228600" indent="-228240">
              <a:lnSpc>
                <a:spcPct val="90000"/>
              </a:lnSpc>
              <a:spcBef>
                <a:spcPts val="1001"/>
              </a:spcBef>
              <a:buClr>
                <a:srgbClr val="000000"/>
              </a:buClr>
              <a:buFont typeface="Arial"/>
              <a:buChar char="•"/>
              <a:tabLst>
                <a:tab pos="0" algn="l"/>
              </a:tabLst>
            </a:pPr>
            <a:r>
              <a:rPr lang="en-US" sz="2000" b="0" strike="noStrike" spc="-1">
                <a:solidFill>
                  <a:srgbClr val="000000"/>
                </a:solidFill>
                <a:latin typeface="Times New Roman"/>
              </a:rPr>
              <a:t>This function is used to check whether mutex has been locked or not.</a:t>
            </a:r>
            <a:endParaRPr lang="en-IN" sz="2000" b="0" strike="noStrike" spc="-1">
              <a:latin typeface="Arial"/>
            </a:endParaRPr>
          </a:p>
          <a:p>
            <a:pPr>
              <a:lnSpc>
                <a:spcPct val="100000"/>
              </a:lnSpc>
              <a:tabLst>
                <a:tab pos="0" algn="l"/>
              </a:tabLst>
            </a:pPr>
            <a:r>
              <a:rPr lang="en-US" sz="2000" b="1" strike="noStrike" spc="-1">
                <a:solidFill>
                  <a:srgbClr val="000000"/>
                </a:solidFill>
                <a:latin typeface="Times New Roman"/>
              </a:rPr>
              <a:t>                                int mutex_is_locked(struct mutex *lock);</a:t>
            </a:r>
            <a:endParaRPr lang="en-IN" sz="2000" b="0" strike="noStrike" spc="-1">
              <a:latin typeface="Arial"/>
            </a:endParaRPr>
          </a:p>
          <a:p>
            <a:pPr marL="228600" indent="-228240" algn="just">
              <a:lnSpc>
                <a:spcPct val="90000"/>
              </a:lnSpc>
              <a:spcBef>
                <a:spcPts val="1001"/>
              </a:spcBef>
              <a:buClr>
                <a:srgbClr val="000000"/>
              </a:buClr>
              <a:buFont typeface="Arial"/>
              <a:buChar char="•"/>
              <a:tabLst>
                <a:tab pos="0" algn="l"/>
              </a:tabLst>
            </a:pPr>
            <a:r>
              <a:rPr lang="en-US" sz="2000" b="1" strike="noStrike" spc="-1">
                <a:solidFill>
                  <a:srgbClr val="000000"/>
                </a:solidFill>
                <a:latin typeface="Times New Roman"/>
              </a:rPr>
              <a:t>Returns</a:t>
            </a:r>
            <a:r>
              <a:rPr lang="en-US" sz="2000" b="0" strike="noStrike" spc="-1">
                <a:solidFill>
                  <a:srgbClr val="000000"/>
                </a:solidFill>
                <a:latin typeface="Times New Roman"/>
              </a:rPr>
              <a:t> 1 if the mutex is locked, 0 if unlocked.</a:t>
            </a:r>
            <a:endParaRPr lang="en-IN" sz="2000" b="0" strike="noStrike" spc="-1">
              <a:latin typeface="Arial"/>
            </a:endParaRPr>
          </a:p>
          <a:p>
            <a:pPr algn="just">
              <a:lnSpc>
                <a:spcPct val="90000"/>
              </a:lnSpc>
              <a:spcBef>
                <a:spcPts val="1001"/>
              </a:spcBef>
              <a:tabLst>
                <a:tab pos="0" algn="l"/>
              </a:tabLst>
            </a:pPr>
            <a:endParaRPr lang="en-IN" sz="2000" b="0" strike="noStrike" spc="-1">
              <a:latin typeface="Arial"/>
            </a:endParaRPr>
          </a:p>
          <a:p>
            <a:pPr algn="just">
              <a:lnSpc>
                <a:spcPct val="90000"/>
              </a:lnSpc>
              <a:spcBef>
                <a:spcPts val="1001"/>
              </a:spcBef>
              <a:tabLst>
                <a:tab pos="0" algn="l"/>
              </a:tabLst>
            </a:pPr>
            <a:endParaRPr lang="en-IN" sz="2000" b="0" strike="noStrike" spc="-1">
              <a:latin typeface="Arial"/>
            </a:endParaRPr>
          </a:p>
          <a:p>
            <a:pPr algn="just">
              <a:lnSpc>
                <a:spcPct val="90000"/>
              </a:lnSpc>
              <a:spcBef>
                <a:spcPts val="1001"/>
              </a:spcBef>
              <a:tabLst>
                <a:tab pos="0" algn="l"/>
              </a:tabLst>
            </a:pPr>
            <a:endParaRPr lang="en-IN" sz="2000" b="0" strike="noStrike" spc="-1">
              <a:latin typeface="Arial"/>
            </a:endParaRPr>
          </a:p>
          <a:p>
            <a:pPr algn="just">
              <a:lnSpc>
                <a:spcPct val="90000"/>
              </a:lnSpc>
              <a:spcBef>
                <a:spcPts val="1001"/>
              </a:spcBef>
              <a:tabLst>
                <a:tab pos="0" algn="l"/>
              </a:tabLst>
            </a:pPr>
            <a:br/>
            <a:br/>
            <a:br/>
            <a:br/>
            <a:br/>
            <a:endParaRPr lang="en-IN" sz="2000" b="0" strike="noStrike" spc="-1">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319320" y="186840"/>
            <a:ext cx="10514520" cy="762840"/>
          </a:xfrm>
          <a:prstGeom prst="rect">
            <a:avLst/>
          </a:prstGeom>
          <a:noFill/>
          <a:ln>
            <a:noFill/>
          </a:ln>
        </p:spPr>
        <p:txBody>
          <a:bodyPr lIns="90000" tIns="45000" rIns="90000" bIns="45000" anchor="ctr">
            <a:normAutofit/>
          </a:bodyPr>
          <a:lstStyle/>
          <a:p>
            <a:pPr>
              <a:lnSpc>
                <a:spcPct val="90000"/>
              </a:lnSpc>
            </a:pPr>
            <a:r>
              <a:rPr lang="en-IN" sz="3200" b="1" strike="noStrike" spc="-1">
                <a:solidFill>
                  <a:srgbClr val="000000"/>
                </a:solidFill>
                <a:latin typeface="Times New Roman"/>
              </a:rPr>
              <a:t>Spin lock:</a:t>
            </a:r>
            <a:endParaRPr lang="en-IN" sz="3200" b="0" strike="noStrike" spc="-1">
              <a:latin typeface="Arial"/>
            </a:endParaRPr>
          </a:p>
        </p:txBody>
      </p:sp>
      <p:sp>
        <p:nvSpPr>
          <p:cNvPr id="127" name="TextShape 2"/>
          <p:cNvSpPr txBox="1"/>
          <p:nvPr/>
        </p:nvSpPr>
        <p:spPr>
          <a:xfrm>
            <a:off x="838080" y="858600"/>
            <a:ext cx="10514520" cy="5811480"/>
          </a:xfrm>
          <a:prstGeom prst="rect">
            <a:avLst/>
          </a:prstGeom>
          <a:noFill/>
          <a:ln>
            <a:noFill/>
          </a:ln>
        </p:spPr>
        <p:txBody>
          <a:bodyPr lIns="90000" tIns="45000" rIns="90000" bIns="45000">
            <a:normAutofit/>
          </a:bodyPr>
          <a:lstStyle/>
          <a:p>
            <a:pPr marL="228600" indent="-228240" algn="just">
              <a:lnSpc>
                <a:spcPct val="90000"/>
              </a:lnSpc>
              <a:spcBef>
                <a:spcPts val="1001"/>
              </a:spcBef>
              <a:buClr>
                <a:srgbClr val="000000"/>
              </a:buClr>
              <a:buFont typeface="Arial"/>
              <a:buChar char="•"/>
            </a:pPr>
            <a:r>
              <a:rPr lang="en-US" sz="2000" b="0" strike="noStrike" spc="-1">
                <a:solidFill>
                  <a:srgbClr val="000000"/>
                </a:solidFill>
                <a:latin typeface="Times New Roman"/>
              </a:rPr>
              <a:t>In Linux, a spinlock is a synchronization mechanism used to protect shared resources from concurrent access by multiple threads of execution, such as multiple processors or cores. A spinlock is a type of lock that does not put the thread to sleep when the lock is held by another thread. Instead, the thread repeatedly checks the lock's status in a loop (spinning) until the lock becomes available.</a:t>
            </a:r>
            <a:endParaRPr lang="en-IN" sz="2000" b="0" strike="noStrike" spc="-1">
              <a:latin typeface="Arial"/>
            </a:endParaRPr>
          </a:p>
          <a:p>
            <a:pPr marL="228600" indent="-228240" algn="just">
              <a:lnSpc>
                <a:spcPct val="90000"/>
              </a:lnSpc>
              <a:spcBef>
                <a:spcPts val="1001"/>
              </a:spcBef>
              <a:buClr>
                <a:srgbClr val="000000"/>
              </a:buClr>
              <a:buFont typeface="Arial"/>
              <a:buChar char="•"/>
            </a:pPr>
            <a:r>
              <a:rPr lang="en-IN" sz="2000" b="0" strike="noStrike" spc="-1">
                <a:solidFill>
                  <a:srgbClr val="000000"/>
                </a:solidFill>
                <a:latin typeface="Times New Roman"/>
              </a:rPr>
              <a:t>If the kernel is running on a uniprocessor and </a:t>
            </a:r>
            <a:r>
              <a:rPr lang="en-IN" sz="2000" b="1" strike="noStrike" spc="-1">
                <a:solidFill>
                  <a:srgbClr val="000000"/>
                </a:solidFill>
                <a:latin typeface="Times New Roman"/>
              </a:rPr>
              <a:t>CONFIG_SMP</a:t>
            </a:r>
            <a:r>
              <a:rPr lang="en-IN" sz="2000" b="0" strike="noStrike" spc="-1">
                <a:solidFill>
                  <a:srgbClr val="000000"/>
                </a:solidFill>
                <a:latin typeface="Times New Roman"/>
              </a:rPr>
              <a:t>, </a:t>
            </a:r>
            <a:r>
              <a:rPr lang="en-IN" sz="2000" b="1" strike="noStrike" spc="-1">
                <a:solidFill>
                  <a:srgbClr val="000000"/>
                </a:solidFill>
                <a:latin typeface="Times New Roman"/>
              </a:rPr>
              <a:t>CONFIG_PREEMPT</a:t>
            </a:r>
            <a:r>
              <a:rPr lang="en-IN" sz="2000" b="0" strike="noStrike" spc="-1">
                <a:solidFill>
                  <a:srgbClr val="000000"/>
                </a:solidFill>
                <a:latin typeface="Times New Roman"/>
              </a:rPr>
              <a:t> aren’t enabled while compiling the kernel then spinlock will not be available. Because there is no reason to have a lock when no one else can run at the same time.</a:t>
            </a:r>
            <a:endParaRPr lang="en-IN" sz="2000" b="0" strike="noStrike" spc="-1">
              <a:latin typeface="Arial"/>
            </a:endParaRPr>
          </a:p>
          <a:p>
            <a:pPr marL="228600" indent="-228240" algn="just">
              <a:lnSpc>
                <a:spcPct val="90000"/>
              </a:lnSpc>
              <a:spcBef>
                <a:spcPts val="1001"/>
              </a:spcBef>
              <a:buClr>
                <a:srgbClr val="000000"/>
              </a:buClr>
              <a:buFont typeface="Arial"/>
              <a:buChar char="•"/>
            </a:pPr>
            <a:r>
              <a:rPr lang="en-US" sz="2000" b="1" strike="noStrike" spc="-1">
                <a:solidFill>
                  <a:srgbClr val="000000"/>
                </a:solidFill>
                <a:latin typeface="Times New Roman"/>
              </a:rPr>
              <a:t>We can initialize Spinlock in Linux kernel in two ways.</a:t>
            </a:r>
            <a:endParaRPr lang="en-IN" sz="2000" b="0" strike="noStrike" spc="-1">
              <a:latin typeface="Arial"/>
            </a:endParaRPr>
          </a:p>
          <a:p>
            <a:pPr marL="228600" indent="-228240">
              <a:lnSpc>
                <a:spcPct val="90000"/>
              </a:lnSpc>
              <a:spcBef>
                <a:spcPts val="1001"/>
              </a:spcBef>
              <a:buClr>
                <a:srgbClr val="000000"/>
              </a:buClr>
              <a:buFont typeface="Arial"/>
              <a:buChar char="•"/>
            </a:pPr>
            <a:r>
              <a:rPr lang="en-US" sz="2000" b="0" strike="noStrike" spc="-1">
                <a:solidFill>
                  <a:srgbClr val="000000"/>
                </a:solidFill>
                <a:latin typeface="Times New Roman"/>
              </a:rPr>
              <a:t>Static Method</a:t>
            </a:r>
            <a:endParaRPr lang="en-IN" sz="2000" b="0" strike="noStrike" spc="-1">
              <a:latin typeface="Arial"/>
            </a:endParaRPr>
          </a:p>
          <a:p>
            <a:pPr marL="228600" indent="-228240">
              <a:lnSpc>
                <a:spcPct val="90000"/>
              </a:lnSpc>
              <a:spcBef>
                <a:spcPts val="1001"/>
              </a:spcBef>
              <a:buClr>
                <a:srgbClr val="000000"/>
              </a:buClr>
              <a:buFont typeface="Arial"/>
              <a:buChar char="•"/>
            </a:pPr>
            <a:r>
              <a:rPr lang="en-US" sz="2000" b="0" strike="noStrike" spc="-1">
                <a:solidFill>
                  <a:srgbClr val="000000"/>
                </a:solidFill>
                <a:latin typeface="Times New Roman"/>
              </a:rPr>
              <a:t>Dynamic Method</a:t>
            </a:r>
            <a:endParaRPr lang="en-IN" sz="2000" b="0" strike="noStrike" spc="-1">
              <a:latin typeface="Arial"/>
            </a:endParaRPr>
          </a:p>
          <a:p>
            <a:pPr>
              <a:lnSpc>
                <a:spcPct val="90000"/>
              </a:lnSpc>
              <a:spcBef>
                <a:spcPts val="1001"/>
              </a:spcBef>
              <a:tabLst>
                <a:tab pos="0" algn="l"/>
              </a:tabLst>
            </a:pPr>
            <a:r>
              <a:rPr lang="en-US" sz="2000" b="1" strike="noStrike" spc="-1">
                <a:solidFill>
                  <a:srgbClr val="000000"/>
                </a:solidFill>
                <a:latin typeface="Times New Roman"/>
              </a:rPr>
              <a:t>Static Method:</a:t>
            </a:r>
            <a:endParaRPr lang="en-IN" sz="2000" b="0" strike="noStrike" spc="-1">
              <a:latin typeface="Arial"/>
            </a:endParaRPr>
          </a:p>
          <a:p>
            <a:pPr marL="228600" indent="-228240">
              <a:lnSpc>
                <a:spcPct val="90000"/>
              </a:lnSpc>
              <a:spcBef>
                <a:spcPts val="1001"/>
              </a:spcBef>
              <a:buClr>
                <a:srgbClr val="000000"/>
              </a:buClr>
              <a:buFont typeface="Arial"/>
              <a:buChar char="•"/>
              <a:tabLst>
                <a:tab pos="0" algn="l"/>
              </a:tabLst>
            </a:pPr>
            <a:r>
              <a:rPr lang="en-IN" sz="1800" b="0" strike="noStrike" spc="-1">
                <a:solidFill>
                  <a:srgbClr val="000000"/>
                </a:solidFill>
                <a:latin typeface="Arial"/>
              </a:rPr>
              <a:t>You can statically initialize a Spinlock using the macro given below.</a:t>
            </a:r>
            <a:endParaRPr lang="en-IN" sz="1800" b="0" strike="noStrike" spc="-1">
              <a:latin typeface="Arial"/>
            </a:endParaRPr>
          </a:p>
          <a:p>
            <a:pPr>
              <a:lnSpc>
                <a:spcPct val="90000"/>
              </a:lnSpc>
              <a:spcBef>
                <a:spcPts val="1001"/>
              </a:spcBef>
              <a:tabLst>
                <a:tab pos="0" algn="l"/>
              </a:tabLst>
            </a:pPr>
            <a:r>
              <a:rPr lang="en-US" sz="2000" b="1" strike="noStrike" spc="-1">
                <a:solidFill>
                  <a:srgbClr val="000000"/>
                </a:solidFill>
                <a:latin typeface="inherit"/>
              </a:rPr>
              <a:t>                                           DEFINE_SPINLOCK(etx_spinlock);</a:t>
            </a:r>
            <a:r>
              <a:rPr lang="en-US" sz="1100" b="1" strike="noStrike" spc="-1">
                <a:solidFill>
                  <a:srgbClr val="000000"/>
                </a:solidFill>
                <a:latin typeface="Calibri"/>
              </a:rPr>
              <a:t> </a:t>
            </a:r>
            <a:endParaRPr lang="en-IN" sz="1100" b="0" strike="noStrike" spc="-1">
              <a:latin typeface="Arial"/>
            </a:endParaRPr>
          </a:p>
          <a:p>
            <a:pPr>
              <a:lnSpc>
                <a:spcPct val="90000"/>
              </a:lnSpc>
              <a:spcBef>
                <a:spcPts val="1001"/>
              </a:spcBef>
              <a:tabLst>
                <a:tab pos="0" algn="l"/>
              </a:tabLst>
            </a:pPr>
            <a:r>
              <a:rPr lang="en-US" sz="2000" b="0" strike="noStrike" spc="-1">
                <a:solidFill>
                  <a:srgbClr val="000000"/>
                </a:solidFill>
                <a:latin typeface="Times New Roman"/>
              </a:rPr>
              <a:t>Take a look at the expansion of </a:t>
            </a:r>
            <a:r>
              <a:rPr lang="en-US" sz="2000" b="1" strike="noStrike" spc="-1">
                <a:solidFill>
                  <a:srgbClr val="000000"/>
                </a:solidFill>
                <a:latin typeface="Times New Roman"/>
              </a:rPr>
              <a:t>DEFINE_SPINLOCK </a:t>
            </a:r>
            <a:r>
              <a:rPr lang="en-US" sz="2000" b="0" strike="noStrike" spc="-1">
                <a:solidFill>
                  <a:srgbClr val="000000"/>
                </a:solidFill>
                <a:latin typeface="Times New Roman"/>
              </a:rPr>
              <a:t>below.</a:t>
            </a:r>
            <a:endParaRPr lang="en-IN" sz="2000" b="0" strike="noStrike" spc="-1">
              <a:latin typeface="Arial"/>
            </a:endParaRPr>
          </a:p>
          <a:p>
            <a:pPr>
              <a:lnSpc>
                <a:spcPct val="90000"/>
              </a:lnSpc>
              <a:spcBef>
                <a:spcPts val="1001"/>
              </a:spcBef>
              <a:tabLst>
                <a:tab pos="0" algn="l"/>
              </a:tabLst>
            </a:pPr>
            <a:r>
              <a:rPr lang="en-US" sz="2000" b="1" strike="noStrike" spc="-1">
                <a:solidFill>
                  <a:srgbClr val="000000"/>
                </a:solidFill>
                <a:latin typeface="inherit"/>
              </a:rPr>
              <a:t>                            #define DEFINE_SPINLOCK(x) spinlock_t x = __SPIN_LOCK_UNLOCKED(x)</a:t>
            </a:r>
            <a:r>
              <a:rPr lang="en-US" sz="1100" b="1" strike="noStrike" spc="-1">
                <a:solidFill>
                  <a:srgbClr val="000000"/>
                </a:solidFill>
                <a:latin typeface="Calibri"/>
              </a:rPr>
              <a:t> </a:t>
            </a:r>
            <a:endParaRPr lang="en-IN" sz="1100" b="0" strike="noStrike" spc="-1">
              <a:latin typeface="Arial"/>
            </a:endParaRPr>
          </a:p>
          <a:p>
            <a:pPr>
              <a:lnSpc>
                <a:spcPct val="90000"/>
              </a:lnSpc>
              <a:spcBef>
                <a:spcPts val="1001"/>
              </a:spcBef>
              <a:tabLst>
                <a:tab pos="0" algn="l"/>
              </a:tabLst>
            </a:pPr>
            <a:endParaRPr lang="en-IN" sz="1100" b="0" strike="noStrike" spc="-1">
              <a:latin typeface="Arial"/>
            </a:endParaRPr>
          </a:p>
          <a:p>
            <a:pPr>
              <a:lnSpc>
                <a:spcPct val="90000"/>
              </a:lnSpc>
              <a:spcBef>
                <a:spcPts val="1001"/>
              </a:spcBef>
              <a:tabLst>
                <a:tab pos="0" algn="l"/>
              </a:tabLst>
            </a:pPr>
            <a:endParaRPr lang="en-IN" sz="1100" b="0" strike="noStrike" spc="-1">
              <a:latin typeface="Arial"/>
            </a:endParaRPr>
          </a:p>
          <a:p>
            <a:pPr algn="r">
              <a:lnSpc>
                <a:spcPct val="90000"/>
              </a:lnSpc>
              <a:spcBef>
                <a:spcPts val="1001"/>
              </a:spcBef>
              <a:tabLst>
                <a:tab pos="0" algn="l"/>
              </a:tabLst>
            </a:pPr>
            <a:endParaRPr lang="en-IN" sz="1100" b="0" strike="noStrike" spc="-1">
              <a:latin typeface="Arial"/>
            </a:endParaRPr>
          </a:p>
          <a:p>
            <a:pPr>
              <a:lnSpc>
                <a:spcPct val="90000"/>
              </a:lnSpc>
              <a:spcBef>
                <a:spcPts val="1001"/>
              </a:spcBef>
              <a:tabLst>
                <a:tab pos="0" algn="l"/>
              </a:tabLst>
            </a:pPr>
            <a:endParaRPr lang="en-IN" sz="1100" b="0" strike="noStrike" spc="-1">
              <a:latin typeface="Arial"/>
            </a:endParaRPr>
          </a:p>
          <a:p>
            <a:pPr>
              <a:lnSpc>
                <a:spcPct val="90000"/>
              </a:lnSpc>
              <a:spcBef>
                <a:spcPts val="1001"/>
              </a:spcBef>
              <a:tabLst>
                <a:tab pos="0" algn="l"/>
              </a:tabLst>
            </a:pPr>
            <a:endParaRPr lang="en-IN" sz="1100" b="0" strike="noStrike" spc="-1">
              <a:latin typeface="Arial"/>
            </a:endParaRPr>
          </a:p>
          <a:p>
            <a:pPr>
              <a:lnSpc>
                <a:spcPct val="90000"/>
              </a:lnSpc>
              <a:spcBef>
                <a:spcPts val="1001"/>
              </a:spcBef>
              <a:tabLst>
                <a:tab pos="0" algn="l"/>
              </a:tabLst>
            </a:pPr>
            <a:endParaRPr lang="en-IN" sz="1100" b="0" strike="noStrike" spc="-1">
              <a:latin typeface="Arial"/>
            </a:endParaRPr>
          </a:p>
          <a:p>
            <a:pPr>
              <a:lnSpc>
                <a:spcPct val="90000"/>
              </a:lnSpc>
              <a:spcBef>
                <a:spcPts val="1001"/>
              </a:spcBef>
              <a:tabLst>
                <a:tab pos="0" algn="l"/>
              </a:tabLst>
            </a:pPr>
            <a:endParaRPr lang="en-IN" sz="1100" b="0" strike="noStrike" spc="-1">
              <a:latin typeface="Arial"/>
            </a:endParaRPr>
          </a:p>
          <a:p>
            <a:pPr>
              <a:lnSpc>
                <a:spcPct val="90000"/>
              </a:lnSpc>
              <a:spcBef>
                <a:spcPts val="1001"/>
              </a:spcBef>
              <a:tabLst>
                <a:tab pos="0" algn="l"/>
              </a:tabLst>
            </a:pPr>
            <a:endParaRPr lang="en-IN" sz="1100" b="0" strike="noStrike" spc="-1">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422640" y="162720"/>
            <a:ext cx="10514520" cy="833760"/>
          </a:xfrm>
          <a:prstGeom prst="rect">
            <a:avLst/>
          </a:prstGeom>
          <a:noFill/>
          <a:ln>
            <a:noFill/>
          </a:ln>
        </p:spPr>
        <p:txBody>
          <a:bodyPr lIns="90000" tIns="45000" rIns="90000" bIns="45000" anchor="ctr">
            <a:normAutofit/>
          </a:bodyPr>
          <a:lstStyle/>
          <a:p>
            <a:pPr>
              <a:lnSpc>
                <a:spcPct val="90000"/>
              </a:lnSpc>
            </a:pPr>
            <a:r>
              <a:rPr lang="en-IN" sz="3200" b="1" strike="noStrike" spc="-1">
                <a:solidFill>
                  <a:srgbClr val="000000"/>
                </a:solidFill>
                <a:latin typeface="Times New Roman"/>
              </a:rPr>
              <a:t>Dynamic Method:</a:t>
            </a:r>
            <a:endParaRPr lang="en-IN" sz="3200" b="0" strike="noStrike" spc="-1">
              <a:latin typeface="Arial"/>
            </a:endParaRPr>
          </a:p>
        </p:txBody>
      </p:sp>
      <p:sp>
        <p:nvSpPr>
          <p:cNvPr id="129" name="TextShape 2"/>
          <p:cNvSpPr txBox="1"/>
          <p:nvPr/>
        </p:nvSpPr>
        <p:spPr>
          <a:xfrm>
            <a:off x="505800" y="1065960"/>
            <a:ext cx="10514520" cy="4998960"/>
          </a:xfrm>
          <a:prstGeom prst="rect">
            <a:avLst/>
          </a:prstGeom>
          <a:noFill/>
          <a:ln>
            <a:noFill/>
          </a:ln>
        </p:spPr>
        <p:txBody>
          <a:bodyPr lIns="90000" tIns="45000" rIns="90000" bIns="45000">
            <a:normAutofit fontScale="51000"/>
          </a:bodyPr>
          <a:lstStyle/>
          <a:p>
            <a:pPr marL="228600" indent="-228240" algn="just">
              <a:lnSpc>
                <a:spcPct val="90000"/>
              </a:lnSpc>
              <a:spcBef>
                <a:spcPts val="1001"/>
              </a:spcBef>
              <a:buClr>
                <a:srgbClr val="000000"/>
              </a:buClr>
              <a:buFont typeface="Arial"/>
              <a:buChar char="•"/>
            </a:pPr>
            <a:r>
              <a:rPr lang="en-US" sz="2600" b="0" strike="noStrike" spc="-1">
                <a:solidFill>
                  <a:srgbClr val="000000"/>
                </a:solidFill>
                <a:latin typeface="Times New Roman"/>
              </a:rPr>
              <a:t>If you want to initialize dynamically you can use the method as given below.</a:t>
            </a:r>
            <a:endParaRPr lang="en-IN" sz="2600" b="0" strike="noStrike" spc="-1">
              <a:latin typeface="Arial"/>
            </a:endParaRPr>
          </a:p>
          <a:p>
            <a:pPr>
              <a:lnSpc>
                <a:spcPct val="90000"/>
              </a:lnSpc>
              <a:spcBef>
                <a:spcPts val="1001"/>
              </a:spcBef>
              <a:tabLst>
                <a:tab pos="0" algn="l"/>
              </a:tabLst>
            </a:pPr>
            <a:r>
              <a:rPr lang="en-US" sz="2600" b="1" strike="noStrike" spc="-1">
                <a:solidFill>
                  <a:srgbClr val="000000"/>
                </a:solidFill>
                <a:latin typeface="Times New Roman"/>
              </a:rPr>
              <a:t>                                             spinlock_t etx_spinlock; </a:t>
            </a:r>
            <a:endParaRPr lang="en-IN" sz="2600" b="0" strike="noStrike" spc="-1">
              <a:latin typeface="Arial"/>
            </a:endParaRPr>
          </a:p>
          <a:p>
            <a:pPr>
              <a:lnSpc>
                <a:spcPct val="90000"/>
              </a:lnSpc>
              <a:spcBef>
                <a:spcPts val="1001"/>
              </a:spcBef>
              <a:tabLst>
                <a:tab pos="0" algn="l"/>
              </a:tabLst>
            </a:pPr>
            <a:r>
              <a:rPr lang="en-US" sz="2600" b="1" strike="noStrike" spc="-1">
                <a:solidFill>
                  <a:srgbClr val="000000"/>
                </a:solidFill>
                <a:latin typeface="Times New Roman"/>
              </a:rPr>
              <a:t>                                             spin_lock_init(&amp;etx_spinlock); </a:t>
            </a:r>
            <a:endParaRPr lang="en-IN" sz="2600" b="0" strike="noStrike" spc="-1">
              <a:latin typeface="Arial"/>
            </a:endParaRPr>
          </a:p>
          <a:p>
            <a:pPr marL="228600" indent="-228240">
              <a:lnSpc>
                <a:spcPct val="90000"/>
              </a:lnSpc>
              <a:spcBef>
                <a:spcPts val="1001"/>
              </a:spcBef>
              <a:buClr>
                <a:srgbClr val="000000"/>
              </a:buClr>
              <a:buFont typeface="Arial"/>
              <a:buChar char="•"/>
              <a:tabLst>
                <a:tab pos="0" algn="l"/>
              </a:tabLst>
            </a:pPr>
            <a:r>
              <a:rPr lang="en-US" sz="2600" b="0" strike="noStrike" spc="-1">
                <a:solidFill>
                  <a:srgbClr val="000000"/>
                </a:solidFill>
                <a:latin typeface="Times New Roman"/>
              </a:rPr>
              <a:t>There are several approaches are there.</a:t>
            </a:r>
            <a:endParaRPr lang="en-IN" sz="2600" b="0" strike="noStrike" spc="-1">
              <a:latin typeface="Arial"/>
            </a:endParaRPr>
          </a:p>
          <a:p>
            <a:pPr>
              <a:lnSpc>
                <a:spcPct val="90000"/>
              </a:lnSpc>
              <a:spcBef>
                <a:spcPts val="1001"/>
              </a:spcBef>
              <a:tabLst>
                <a:tab pos="0" algn="l"/>
              </a:tabLst>
            </a:pPr>
            <a:endParaRPr lang="en-IN" sz="2600" b="0" strike="noStrike" spc="-1">
              <a:latin typeface="Arial"/>
            </a:endParaRPr>
          </a:p>
          <a:p>
            <a:pPr>
              <a:lnSpc>
                <a:spcPct val="90000"/>
              </a:lnSpc>
              <a:spcBef>
                <a:spcPts val="1001"/>
              </a:spcBef>
              <a:tabLst>
                <a:tab pos="0" algn="l"/>
              </a:tabLst>
            </a:pPr>
            <a:endParaRPr lang="en-IN" sz="2600" b="0" strike="noStrike" spc="-1">
              <a:latin typeface="Arial"/>
            </a:endParaRPr>
          </a:p>
          <a:p>
            <a:pPr>
              <a:lnSpc>
                <a:spcPct val="90000"/>
              </a:lnSpc>
              <a:spcBef>
                <a:spcPts val="1001"/>
              </a:spcBef>
              <a:tabLst>
                <a:tab pos="0" algn="l"/>
              </a:tabLst>
            </a:pPr>
            <a:r>
              <a:rPr lang="en-US" sz="2600" b="1" strike="noStrike" spc="-1">
                <a:solidFill>
                  <a:srgbClr val="000000"/>
                </a:solidFill>
                <a:latin typeface="Times New Roman"/>
              </a:rPr>
              <a:t>Lock Between user Context</a:t>
            </a:r>
            <a:r>
              <a:rPr lang="en-US" sz="2600" b="0" strike="noStrike" spc="-1">
                <a:solidFill>
                  <a:srgbClr val="000000"/>
                </a:solidFill>
                <a:latin typeface="Times New Roman"/>
              </a:rPr>
              <a:t>:</a:t>
            </a:r>
            <a:endParaRPr lang="en-IN" sz="2600" b="0" strike="noStrike" spc="-1">
              <a:latin typeface="Arial"/>
            </a:endParaRPr>
          </a:p>
          <a:p>
            <a:pPr marL="228600" indent="-228240" algn="just">
              <a:lnSpc>
                <a:spcPct val="90000"/>
              </a:lnSpc>
              <a:spcBef>
                <a:spcPts val="1001"/>
              </a:spcBef>
              <a:buClr>
                <a:srgbClr val="000000"/>
              </a:buClr>
              <a:buFont typeface="Arial"/>
              <a:buChar char="•"/>
              <a:tabLst>
                <a:tab pos="0" algn="l"/>
              </a:tabLst>
            </a:pPr>
            <a:r>
              <a:rPr lang="en-US" sz="2600" b="0" strike="noStrike" spc="-1">
                <a:solidFill>
                  <a:srgbClr val="000000"/>
                </a:solidFill>
                <a:latin typeface="Times New Roman"/>
              </a:rPr>
              <a:t>If you share data with user context (between Kernel Threads), then you can use this approach.</a:t>
            </a:r>
            <a:endParaRPr lang="en-IN" sz="2600" b="0" strike="noStrike" spc="-1">
              <a:latin typeface="Arial"/>
            </a:endParaRPr>
          </a:p>
          <a:p>
            <a:pPr>
              <a:lnSpc>
                <a:spcPct val="100000"/>
              </a:lnSpc>
              <a:tabLst>
                <a:tab pos="0" algn="l"/>
              </a:tabLst>
            </a:pPr>
            <a:endParaRPr lang="en-IN" sz="2600" b="0" strike="noStrike" spc="-1">
              <a:latin typeface="Arial"/>
            </a:endParaRPr>
          </a:p>
          <a:p>
            <a:pPr>
              <a:lnSpc>
                <a:spcPct val="100000"/>
              </a:lnSpc>
              <a:tabLst>
                <a:tab pos="0" algn="l"/>
              </a:tabLst>
            </a:pPr>
            <a:r>
              <a:rPr lang="en-US" sz="2600" b="1" strike="noStrike" spc="-1">
                <a:solidFill>
                  <a:srgbClr val="000000"/>
                </a:solidFill>
                <a:latin typeface="Times New Roman"/>
              </a:rPr>
              <a:t>                                spin_lock(spinlock_t *lock)</a:t>
            </a:r>
            <a:endParaRPr lang="en-IN" sz="2600" b="0" strike="noStrike" spc="-1">
              <a:latin typeface="Arial"/>
            </a:endParaRPr>
          </a:p>
          <a:p>
            <a:pPr>
              <a:lnSpc>
                <a:spcPct val="100000"/>
              </a:lnSpc>
              <a:tabLst>
                <a:tab pos="0" algn="l"/>
              </a:tabLst>
            </a:pPr>
            <a:endParaRPr lang="en-IN" sz="2600" b="0" strike="noStrike" spc="-1">
              <a:latin typeface="Arial"/>
            </a:endParaRPr>
          </a:p>
          <a:p>
            <a:pPr marL="228600" indent="-228240">
              <a:lnSpc>
                <a:spcPct val="90000"/>
              </a:lnSpc>
              <a:spcBef>
                <a:spcPts val="1001"/>
              </a:spcBef>
              <a:buClr>
                <a:srgbClr val="000000"/>
              </a:buClr>
              <a:buFont typeface="Arial"/>
              <a:buChar char="•"/>
              <a:tabLst>
                <a:tab pos="0" algn="l"/>
              </a:tabLst>
            </a:pPr>
            <a:r>
              <a:rPr lang="en-US" sz="2600" b="0" strike="noStrike" spc="-1">
                <a:solidFill>
                  <a:srgbClr val="000000"/>
                </a:solidFill>
                <a:latin typeface="Times New Roman"/>
              </a:rPr>
              <a:t>This will take the lock if it is free, otherwise, it’ll spin until that lock is free (Keep trying).</a:t>
            </a:r>
            <a:endParaRPr lang="en-IN" sz="2600" b="0" strike="noStrike" spc="-1">
              <a:latin typeface="Arial"/>
            </a:endParaRPr>
          </a:p>
          <a:p>
            <a:pPr>
              <a:lnSpc>
                <a:spcPct val="90000"/>
              </a:lnSpc>
              <a:spcBef>
                <a:spcPts val="1001"/>
              </a:spcBef>
              <a:tabLst>
                <a:tab pos="0" algn="l"/>
              </a:tabLst>
            </a:pPr>
            <a:br/>
            <a:br/>
            <a:br/>
            <a:endParaRPr lang="en-IN" sz="26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838080" y="254520"/>
            <a:ext cx="10514520" cy="6602400"/>
          </a:xfrm>
          <a:prstGeom prst="rect">
            <a:avLst/>
          </a:prstGeom>
          <a:noFill/>
          <a:ln>
            <a:noFill/>
          </a:ln>
        </p:spPr>
        <p:txBody>
          <a:bodyPr lIns="90000" tIns="45000" rIns="90000" bIns="45000">
            <a:noAutofit/>
          </a:bodyPr>
          <a:lstStyle/>
          <a:p>
            <a:pPr algn="just">
              <a:lnSpc>
                <a:spcPct val="90000"/>
              </a:lnSpc>
              <a:spcBef>
                <a:spcPts val="1001"/>
              </a:spcBef>
              <a:tabLst>
                <a:tab pos="0" algn="l"/>
              </a:tabLst>
            </a:pPr>
            <a:r>
              <a:rPr lang="en-IN" sz="2000" b="1" strike="noStrike" spc="-1">
                <a:solidFill>
                  <a:srgbClr val="000000"/>
                </a:solidFill>
                <a:latin typeface="Times New Roman"/>
              </a:rPr>
              <a:t>Try Lock:</a:t>
            </a:r>
            <a:endParaRPr lang="en-IN" sz="2000" b="0" strike="noStrike" spc="-1">
              <a:latin typeface="Arial"/>
            </a:endParaRPr>
          </a:p>
          <a:p>
            <a:pPr algn="just">
              <a:lnSpc>
                <a:spcPct val="90000"/>
              </a:lnSpc>
              <a:spcBef>
                <a:spcPts val="1001"/>
              </a:spcBef>
              <a:tabLst>
                <a:tab pos="0" algn="l"/>
              </a:tabLst>
            </a:pPr>
            <a:r>
              <a:rPr lang="en-US" sz="2000" b="1" strike="noStrike" spc="-1">
                <a:solidFill>
                  <a:srgbClr val="000000"/>
                </a:solidFill>
                <a:latin typeface="Times New Roman"/>
              </a:rPr>
              <a:t>                             spin_trylock(spinlock_t *lock)</a:t>
            </a:r>
            <a:endParaRPr lang="en-IN" sz="2000" b="0" strike="noStrike" spc="-1">
              <a:latin typeface="Arial"/>
            </a:endParaRPr>
          </a:p>
          <a:p>
            <a:pPr marL="228600" indent="-228240" algn="just">
              <a:lnSpc>
                <a:spcPct val="90000"/>
              </a:lnSpc>
              <a:spcBef>
                <a:spcPts val="1001"/>
              </a:spcBef>
              <a:buClr>
                <a:srgbClr val="000000"/>
              </a:buClr>
              <a:buFont typeface="Arial"/>
              <a:buChar char="•"/>
              <a:tabLst>
                <a:tab pos="0" algn="l"/>
              </a:tabLst>
            </a:pPr>
            <a:r>
              <a:rPr lang="en-US" sz="2000" b="0" strike="noStrike" spc="-1">
                <a:solidFill>
                  <a:srgbClr val="000000"/>
                </a:solidFill>
                <a:latin typeface="Times New Roman"/>
              </a:rPr>
              <a:t>Locks the spinlock if it is not already locked. If unable to obtain the lock it exits with an error and does not spin. It </a:t>
            </a:r>
            <a:r>
              <a:rPr lang="en-US" sz="2000" b="1" strike="noStrike" spc="-1">
                <a:solidFill>
                  <a:srgbClr val="000000"/>
                </a:solidFill>
                <a:latin typeface="Times New Roman"/>
              </a:rPr>
              <a:t>returns</a:t>
            </a:r>
            <a:r>
              <a:rPr lang="en-US" sz="2000" b="0" strike="noStrike" spc="-1">
                <a:solidFill>
                  <a:srgbClr val="000000"/>
                </a:solidFill>
                <a:latin typeface="Times New Roman"/>
              </a:rPr>
              <a:t> non-zero if it obtains the lock otherwise returns zero.</a:t>
            </a:r>
            <a:endParaRPr lang="en-IN" sz="2000" b="0" strike="noStrike" spc="-1">
              <a:latin typeface="Arial"/>
            </a:endParaRPr>
          </a:p>
          <a:p>
            <a:pPr marL="228600" indent="-228240" algn="just">
              <a:lnSpc>
                <a:spcPct val="90000"/>
              </a:lnSpc>
              <a:spcBef>
                <a:spcPts val="1001"/>
              </a:spcBef>
              <a:buClr>
                <a:srgbClr val="000000"/>
              </a:buClr>
              <a:buFont typeface="Arial"/>
              <a:buChar char="•"/>
              <a:tabLst>
                <a:tab pos="0" algn="l"/>
              </a:tabLst>
            </a:pPr>
            <a:r>
              <a:rPr lang="en-IN" sz="2000" b="1" strike="noStrike" spc="-1">
                <a:solidFill>
                  <a:srgbClr val="000000"/>
                </a:solidFill>
                <a:latin typeface="Times New Roman"/>
              </a:rPr>
              <a:t>Unlock:</a:t>
            </a:r>
            <a:endParaRPr lang="en-IN" sz="2000" b="0" strike="noStrike" spc="-1">
              <a:latin typeface="Arial"/>
            </a:endParaRPr>
          </a:p>
          <a:p>
            <a:pPr algn="just">
              <a:lnSpc>
                <a:spcPct val="90000"/>
              </a:lnSpc>
              <a:spcBef>
                <a:spcPts val="1001"/>
              </a:spcBef>
              <a:tabLst>
                <a:tab pos="0" algn="l"/>
              </a:tabLst>
            </a:pPr>
            <a:r>
              <a:rPr lang="en-US" sz="2000" b="1" strike="noStrike" spc="-1">
                <a:solidFill>
                  <a:srgbClr val="000000"/>
                </a:solidFill>
                <a:latin typeface="Times New Roman"/>
              </a:rPr>
              <a:t>                                                 spin_unlock(spinlock_t *lock)</a:t>
            </a:r>
            <a:endParaRPr lang="en-IN" sz="2000" b="0" strike="noStrike" spc="-1">
              <a:latin typeface="Arial"/>
            </a:endParaRPr>
          </a:p>
          <a:p>
            <a:pPr marL="228600" indent="-228240" algn="just">
              <a:lnSpc>
                <a:spcPct val="90000"/>
              </a:lnSpc>
              <a:spcBef>
                <a:spcPts val="1001"/>
              </a:spcBef>
              <a:buClr>
                <a:srgbClr val="000000"/>
              </a:buClr>
              <a:buFont typeface="Arial"/>
              <a:buChar char="•"/>
              <a:tabLst>
                <a:tab pos="0" algn="l"/>
              </a:tabLst>
            </a:pPr>
            <a:r>
              <a:rPr lang="en-US" sz="2000" b="0" strike="noStrike" spc="-1">
                <a:solidFill>
                  <a:srgbClr val="000000"/>
                </a:solidFill>
                <a:latin typeface="Times New Roman"/>
              </a:rPr>
              <a:t>It does the reverse of the lock. It will unlock which is locked by the above call.</a:t>
            </a:r>
            <a:endParaRPr lang="en-IN" sz="2000" b="0" strike="noStrike" spc="-1">
              <a:latin typeface="Arial"/>
            </a:endParaRPr>
          </a:p>
          <a:p>
            <a:pPr marL="228600" indent="-228240" algn="just">
              <a:lnSpc>
                <a:spcPct val="90000"/>
              </a:lnSpc>
              <a:spcBef>
                <a:spcPts val="1001"/>
              </a:spcBef>
              <a:buClr>
                <a:srgbClr val="000000"/>
              </a:buClr>
              <a:buFont typeface="Arial"/>
              <a:buChar char="•"/>
              <a:tabLst>
                <a:tab pos="0" algn="l"/>
              </a:tabLst>
            </a:pPr>
            <a:r>
              <a:rPr lang="en-IN" sz="2000" b="1" strike="noStrike" spc="-1">
                <a:solidFill>
                  <a:srgbClr val="000000"/>
                </a:solidFill>
                <a:latin typeface="Times New Roman"/>
              </a:rPr>
              <a:t>Checking Lock:</a:t>
            </a:r>
            <a:endParaRPr lang="en-IN" sz="2000" b="0" strike="noStrike" spc="-1">
              <a:latin typeface="Arial"/>
            </a:endParaRPr>
          </a:p>
          <a:p>
            <a:pPr marL="228600" indent="-228240" algn="just">
              <a:lnSpc>
                <a:spcPct val="90000"/>
              </a:lnSpc>
              <a:spcBef>
                <a:spcPts val="1001"/>
              </a:spcBef>
              <a:buClr>
                <a:srgbClr val="000000"/>
              </a:buClr>
              <a:buFont typeface="Arial"/>
              <a:buChar char="•"/>
              <a:tabLst>
                <a:tab pos="0" algn="l"/>
              </a:tabLst>
            </a:pPr>
            <a:r>
              <a:rPr lang="en-US" sz="2000" b="1" strike="noStrike" spc="-1">
                <a:solidFill>
                  <a:srgbClr val="000000"/>
                </a:solidFill>
                <a:latin typeface="Times New Roman"/>
              </a:rPr>
              <a:t>spin_is_locked(spinlock_t *lock)</a:t>
            </a:r>
            <a:endParaRPr lang="en-IN" sz="2000" b="0" strike="noStrike" spc="-1">
              <a:latin typeface="Arial"/>
            </a:endParaRPr>
          </a:p>
          <a:p>
            <a:pPr marL="228600" indent="-228240" algn="just">
              <a:lnSpc>
                <a:spcPct val="90000"/>
              </a:lnSpc>
              <a:spcBef>
                <a:spcPts val="1001"/>
              </a:spcBef>
              <a:buClr>
                <a:srgbClr val="000000"/>
              </a:buClr>
              <a:buFont typeface="Arial"/>
              <a:buChar char="•"/>
              <a:tabLst>
                <a:tab pos="0" algn="l"/>
              </a:tabLst>
            </a:pPr>
            <a:r>
              <a:rPr lang="en-US" sz="2000" b="0" strike="noStrike" spc="-1">
                <a:solidFill>
                  <a:srgbClr val="000000"/>
                </a:solidFill>
                <a:latin typeface="Times New Roman"/>
              </a:rPr>
              <a:t>This is used to check whether the lock is available or not. It </a:t>
            </a:r>
            <a:r>
              <a:rPr lang="en-US" sz="2000" b="1" strike="noStrike" spc="-1">
                <a:solidFill>
                  <a:srgbClr val="000000"/>
                </a:solidFill>
                <a:latin typeface="Times New Roman"/>
              </a:rPr>
              <a:t>returns</a:t>
            </a:r>
            <a:r>
              <a:rPr lang="en-US" sz="2000" b="0" strike="noStrike" spc="-1">
                <a:solidFill>
                  <a:srgbClr val="000000"/>
                </a:solidFill>
                <a:latin typeface="Times New Roman"/>
              </a:rPr>
              <a:t> non-zero if the lock is currently acquired. otherwise returns zero.</a:t>
            </a:r>
            <a:endParaRPr lang="en-IN" sz="2000" b="0" strike="noStrike" spc="-1">
              <a:latin typeface="Arial"/>
            </a:endParaRPr>
          </a:p>
          <a:p>
            <a:pPr marL="228600" indent="-228240" algn="just">
              <a:lnSpc>
                <a:spcPct val="90000"/>
              </a:lnSpc>
              <a:spcBef>
                <a:spcPts val="1001"/>
              </a:spcBef>
              <a:buClr>
                <a:srgbClr val="000000"/>
              </a:buClr>
              <a:buFont typeface="Arial"/>
              <a:buChar char="•"/>
              <a:tabLst>
                <a:tab pos="0" algn="l"/>
              </a:tabLst>
            </a:pPr>
            <a:r>
              <a:rPr lang="en-US" sz="2000" b="0" strike="noStrike" spc="-1">
                <a:solidFill>
                  <a:srgbClr val="000000"/>
                </a:solidFill>
                <a:latin typeface="Times New Roman"/>
              </a:rPr>
              <a:t>We have similar type of functions for different approaches like:</a:t>
            </a:r>
            <a:endParaRPr lang="en-IN" sz="2000" b="0" strike="noStrike" spc="-1">
              <a:latin typeface="Arial"/>
            </a:endParaRPr>
          </a:p>
          <a:p>
            <a:pPr algn="just">
              <a:lnSpc>
                <a:spcPct val="90000"/>
              </a:lnSpc>
              <a:spcBef>
                <a:spcPts val="1001"/>
              </a:spcBef>
              <a:tabLst>
                <a:tab pos="0" algn="l"/>
              </a:tabLst>
            </a:pPr>
            <a:r>
              <a:rPr lang="en-US" sz="2000" b="1" strike="noStrike" spc="-1">
                <a:solidFill>
                  <a:srgbClr val="000000"/>
                </a:solidFill>
                <a:latin typeface="Times New Roman"/>
              </a:rPr>
              <a:t>                                                 void spin_lock_irqsave(spinlock_t *lock, unsigned long flags); </a:t>
            </a:r>
            <a:endParaRPr lang="en-IN" sz="2000" b="0" strike="noStrike" spc="-1">
              <a:latin typeface="Arial"/>
            </a:endParaRPr>
          </a:p>
          <a:p>
            <a:pPr algn="just">
              <a:lnSpc>
                <a:spcPct val="90000"/>
              </a:lnSpc>
              <a:spcBef>
                <a:spcPts val="1001"/>
              </a:spcBef>
              <a:tabLst>
                <a:tab pos="0" algn="l"/>
              </a:tabLst>
            </a:pPr>
            <a:r>
              <a:rPr lang="en-IN" sz="2000" b="1" strike="noStrike" spc="-1">
                <a:solidFill>
                  <a:srgbClr val="000000"/>
                </a:solidFill>
                <a:latin typeface="Times New Roman"/>
              </a:rPr>
              <a:t>                                                 void spin_lock_irq(spinlock_t *lock); </a:t>
            </a:r>
            <a:endParaRPr lang="en-IN" sz="2000" b="0" strike="noStrike" spc="-1">
              <a:latin typeface="Arial"/>
            </a:endParaRPr>
          </a:p>
          <a:p>
            <a:pPr algn="just">
              <a:lnSpc>
                <a:spcPct val="90000"/>
              </a:lnSpc>
              <a:spcBef>
                <a:spcPts val="1001"/>
              </a:spcBef>
              <a:tabLst>
                <a:tab pos="0" algn="l"/>
              </a:tabLst>
            </a:pPr>
            <a:r>
              <a:rPr lang="en-IN" sz="2000" b="1" strike="noStrike" spc="-1">
                <a:solidFill>
                  <a:srgbClr val="000000"/>
                </a:solidFill>
                <a:latin typeface="Times New Roman"/>
              </a:rPr>
              <a:t>                                                 void spin_lock_bh(spinlock_t *lock) </a:t>
            </a:r>
            <a:endParaRPr lang="en-IN" sz="2000" b="0" strike="noStrike" spc="-1">
              <a:latin typeface="Arial"/>
            </a:endParaRPr>
          </a:p>
          <a:p>
            <a:pPr algn="just">
              <a:lnSpc>
                <a:spcPct val="90000"/>
              </a:lnSpc>
              <a:spcBef>
                <a:spcPts val="1001"/>
              </a:spcBef>
              <a:tabLst>
                <a:tab pos="0" algn="l"/>
              </a:tabLst>
            </a:pPr>
            <a:br/>
            <a:br/>
            <a:endParaRPr lang="en-IN" sz="2000" b="0" strike="noStrike" spc="-1">
              <a:latin typeface="Arial"/>
            </a:endParaRPr>
          </a:p>
          <a:p>
            <a:pPr algn="just">
              <a:lnSpc>
                <a:spcPct val="90000"/>
              </a:lnSpc>
              <a:spcBef>
                <a:spcPts val="1001"/>
              </a:spcBef>
              <a:tabLst>
                <a:tab pos="0" algn="l"/>
              </a:tabLst>
            </a:pPr>
            <a:r>
              <a:rPr lang="en-US" sz="2000" b="0" strike="noStrike" spc="-1">
                <a:solidFill>
                  <a:srgbClr val="000000"/>
                </a:solidFill>
                <a:latin typeface="Times New Roman"/>
              </a:rPr>
              <a:t>         </a:t>
            </a:r>
            <a:endParaRPr lang="en-IN" sz="2000" b="0" strike="noStrike" spc="-1">
              <a:latin typeface="Arial"/>
            </a:endParaRPr>
          </a:p>
          <a:p>
            <a:pPr algn="just">
              <a:lnSpc>
                <a:spcPct val="90000"/>
              </a:lnSpc>
              <a:spcBef>
                <a:spcPts val="1001"/>
              </a:spcBef>
              <a:tabLst>
                <a:tab pos="0" algn="l"/>
              </a:tabLst>
            </a:pPr>
            <a:br/>
            <a:endParaRPr lang="en-IN" sz="2000" b="0" strike="noStrike" spc="-1">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838080" y="135000"/>
            <a:ext cx="10514520" cy="6040800"/>
          </a:xfrm>
          <a:prstGeom prst="rect">
            <a:avLst/>
          </a:prstGeom>
          <a:noFill/>
          <a:ln>
            <a:noFill/>
          </a:ln>
        </p:spPr>
        <p:txBody>
          <a:bodyPr lIns="90000" tIns="45000" rIns="90000" bIns="45000">
            <a:normAutofit/>
          </a:bodyPr>
          <a:lstStyle/>
          <a:p>
            <a:pPr algn="just">
              <a:lnSpc>
                <a:spcPct val="90000"/>
              </a:lnSpc>
              <a:spcBef>
                <a:spcPts val="1001"/>
              </a:spcBef>
              <a:tabLst>
                <a:tab pos="0" algn="l"/>
              </a:tabLst>
            </a:pPr>
            <a:r>
              <a:rPr lang="en-IN" sz="2000" b="1" strike="noStrike" spc="-1">
                <a:solidFill>
                  <a:srgbClr val="000000"/>
                </a:solidFill>
                <a:latin typeface="Times New Roman"/>
              </a:rPr>
              <a:t>Read/write spinlock:</a:t>
            </a:r>
            <a:endParaRPr lang="en-IN" sz="2000" b="0" strike="noStrike" spc="-1">
              <a:latin typeface="Arial"/>
            </a:endParaRPr>
          </a:p>
          <a:p>
            <a:pPr marL="228600" indent="-228240" algn="just">
              <a:lnSpc>
                <a:spcPct val="90000"/>
              </a:lnSpc>
              <a:spcBef>
                <a:spcPts val="1001"/>
              </a:spcBef>
              <a:buClr>
                <a:srgbClr val="000000"/>
              </a:buClr>
              <a:buFont typeface="Arial"/>
              <a:buChar char="•"/>
              <a:tabLst>
                <a:tab pos="0" algn="l"/>
              </a:tabLst>
            </a:pPr>
            <a:r>
              <a:rPr lang="en-US" sz="2000" b="0" strike="noStrike" spc="-1">
                <a:solidFill>
                  <a:srgbClr val="000000"/>
                </a:solidFill>
                <a:latin typeface="Times New Roman"/>
              </a:rPr>
              <a:t>The kernel provides a reader/writer form of spinlocks that is directly analogous to the reader/writer semaphores we saw earlier in this chapter. These locks allow any number of readers into a critical section simultaneously, but writers must have exclusive access. Reader/writer locks have a type of rwlock_t, defined in . They can be declared and initialized in two ways:</a:t>
            </a:r>
            <a:endParaRPr lang="en-IN" sz="2000" b="0" strike="noStrike" spc="-1">
              <a:latin typeface="Arial"/>
            </a:endParaRPr>
          </a:p>
          <a:p>
            <a:pPr marL="228600" indent="-228240" algn="just">
              <a:lnSpc>
                <a:spcPct val="90000"/>
              </a:lnSpc>
              <a:spcBef>
                <a:spcPts val="1001"/>
              </a:spcBef>
              <a:buClr>
                <a:srgbClr val="000000"/>
              </a:buClr>
              <a:buFont typeface="Arial"/>
              <a:buChar char="•"/>
              <a:tabLst>
                <a:tab pos="0" algn="l"/>
              </a:tabLst>
            </a:pPr>
            <a:r>
              <a:rPr lang="en-US" sz="2000" b="1" strike="noStrike" spc="-1">
                <a:solidFill>
                  <a:srgbClr val="000000"/>
                </a:solidFill>
                <a:latin typeface="Times New Roman"/>
              </a:rPr>
              <a:t>Static way:</a:t>
            </a:r>
            <a:endParaRPr lang="en-IN" sz="2000" b="0" strike="noStrike" spc="-1">
              <a:latin typeface="Arial"/>
            </a:endParaRPr>
          </a:p>
          <a:p>
            <a:pPr marL="228600" indent="-228240" algn="just">
              <a:lnSpc>
                <a:spcPct val="90000"/>
              </a:lnSpc>
              <a:spcBef>
                <a:spcPts val="1001"/>
              </a:spcBef>
              <a:buClr>
                <a:srgbClr val="000000"/>
              </a:buClr>
              <a:buFont typeface="Arial"/>
              <a:buChar char="•"/>
              <a:tabLst>
                <a:tab pos="0" algn="l"/>
              </a:tabLst>
            </a:pPr>
            <a:r>
              <a:rPr lang="en-US" sz="2000" b="0" strike="noStrike" spc="-1">
                <a:solidFill>
                  <a:srgbClr val="000000"/>
                </a:solidFill>
                <a:latin typeface="Times New Roman"/>
              </a:rPr>
              <a:t>rwlock_t my_rwlock = RW_LOCK_UNLOCKED; /* Static way */ </a:t>
            </a:r>
            <a:endParaRPr lang="en-IN" sz="2000" b="0" strike="noStrike" spc="-1">
              <a:latin typeface="Arial"/>
            </a:endParaRPr>
          </a:p>
          <a:p>
            <a:pPr marL="228600" indent="-228240" algn="just">
              <a:lnSpc>
                <a:spcPct val="90000"/>
              </a:lnSpc>
              <a:spcBef>
                <a:spcPts val="1001"/>
              </a:spcBef>
              <a:buClr>
                <a:srgbClr val="000000"/>
              </a:buClr>
              <a:buFont typeface="Arial"/>
              <a:buChar char="•"/>
              <a:tabLst>
                <a:tab pos="0" algn="l"/>
              </a:tabLst>
            </a:pPr>
            <a:r>
              <a:rPr lang="en-US" sz="2000" b="1" strike="noStrike" spc="-1">
                <a:solidFill>
                  <a:srgbClr val="000000"/>
                </a:solidFill>
                <a:latin typeface="Times New Roman"/>
              </a:rPr>
              <a:t>Dynamic Way:</a:t>
            </a:r>
            <a:endParaRPr lang="en-IN" sz="2000" b="0" strike="noStrike" spc="-1">
              <a:latin typeface="Arial"/>
            </a:endParaRPr>
          </a:p>
          <a:p>
            <a:pPr marL="228600" indent="-228240" algn="just">
              <a:lnSpc>
                <a:spcPct val="90000"/>
              </a:lnSpc>
              <a:spcBef>
                <a:spcPts val="1001"/>
              </a:spcBef>
              <a:buClr>
                <a:srgbClr val="000000"/>
              </a:buClr>
              <a:buFont typeface="Arial"/>
              <a:buChar char="•"/>
              <a:tabLst>
                <a:tab pos="0" algn="l"/>
              </a:tabLst>
            </a:pPr>
            <a:r>
              <a:rPr lang="en-US" sz="2000" b="0" strike="noStrike" spc="-1">
                <a:solidFill>
                  <a:srgbClr val="000000"/>
                </a:solidFill>
                <a:latin typeface="Times New Roman"/>
              </a:rPr>
              <a:t>rwlock_t my_rwlock; </a:t>
            </a:r>
            <a:endParaRPr lang="en-IN" sz="2000" b="0" strike="noStrike" spc="-1">
              <a:latin typeface="Arial"/>
            </a:endParaRPr>
          </a:p>
          <a:p>
            <a:pPr marL="228600" indent="-228240" algn="just">
              <a:lnSpc>
                <a:spcPct val="90000"/>
              </a:lnSpc>
              <a:spcBef>
                <a:spcPts val="1001"/>
              </a:spcBef>
              <a:buClr>
                <a:srgbClr val="000000"/>
              </a:buClr>
              <a:buFont typeface="Arial"/>
              <a:buChar char="•"/>
              <a:tabLst>
                <a:tab pos="0" algn="l"/>
              </a:tabLst>
            </a:pPr>
            <a:r>
              <a:rPr lang="en-US" sz="2000" b="0" strike="noStrike" spc="-1">
                <a:solidFill>
                  <a:srgbClr val="000000"/>
                </a:solidFill>
                <a:latin typeface="Times New Roman"/>
              </a:rPr>
              <a:t>rwlock_init(&amp;my_rwlock); /* Dynamic way */</a:t>
            </a:r>
            <a:endParaRPr lang="en-IN" sz="2000" b="0" strike="noStrike" spc="-1">
              <a:latin typeface="Arial"/>
            </a:endParaRPr>
          </a:p>
          <a:p>
            <a:pPr marL="228600" indent="-228240" algn="just">
              <a:lnSpc>
                <a:spcPct val="90000"/>
              </a:lnSpc>
              <a:spcBef>
                <a:spcPts val="1001"/>
              </a:spcBef>
              <a:buClr>
                <a:srgbClr val="000000"/>
              </a:buClr>
              <a:buFont typeface="Arial"/>
              <a:buChar char="•"/>
              <a:tabLst>
                <a:tab pos="0" algn="l"/>
              </a:tabLst>
            </a:pPr>
            <a:r>
              <a:rPr lang="en-US" sz="2000" b="0" strike="noStrike" spc="-1">
                <a:solidFill>
                  <a:srgbClr val="000000"/>
                </a:solidFill>
                <a:latin typeface="Times New Roman"/>
              </a:rPr>
              <a:t>The list of functions available should lookreasonably familiar by now. For readers, the following functions are available:</a:t>
            </a:r>
            <a:endParaRPr lang="en-IN" sz="2000" b="0" strike="noStrike" spc="-1">
              <a:latin typeface="Arial"/>
            </a:endParaRPr>
          </a:p>
          <a:p>
            <a:pPr marL="228600" indent="-228240" algn="just">
              <a:lnSpc>
                <a:spcPct val="90000"/>
              </a:lnSpc>
              <a:spcBef>
                <a:spcPts val="1001"/>
              </a:spcBef>
              <a:buClr>
                <a:srgbClr val="000000"/>
              </a:buClr>
              <a:buFont typeface="Arial"/>
              <a:buChar char="•"/>
              <a:tabLst>
                <a:tab pos="0" algn="l"/>
              </a:tabLst>
            </a:pPr>
            <a:r>
              <a:rPr lang="en-US" sz="2000" b="1" strike="noStrike" spc="-1">
                <a:solidFill>
                  <a:srgbClr val="000000"/>
                </a:solidFill>
                <a:latin typeface="Times New Roman"/>
              </a:rPr>
              <a:t>void read_lock(rwlock_t *lock); </a:t>
            </a:r>
            <a:endParaRPr lang="en-IN" sz="2000" b="0" strike="noStrike" spc="-1">
              <a:latin typeface="Arial"/>
            </a:endParaRPr>
          </a:p>
          <a:p>
            <a:pPr marL="228600" indent="-228240" algn="just">
              <a:lnSpc>
                <a:spcPct val="90000"/>
              </a:lnSpc>
              <a:spcBef>
                <a:spcPts val="1001"/>
              </a:spcBef>
              <a:buClr>
                <a:srgbClr val="000000"/>
              </a:buClr>
              <a:buFont typeface="Arial"/>
              <a:buChar char="•"/>
              <a:tabLst>
                <a:tab pos="0" algn="l"/>
              </a:tabLst>
            </a:pPr>
            <a:r>
              <a:rPr lang="en-US" sz="2000" b="1" strike="noStrike" spc="-1">
                <a:solidFill>
                  <a:srgbClr val="000000"/>
                </a:solidFill>
                <a:latin typeface="Times New Roman"/>
              </a:rPr>
              <a:t>void read_lock_irqsave(rwlock_t *lock, unsigned long flags); </a:t>
            </a:r>
            <a:endParaRPr lang="en-IN" sz="2000" b="0" strike="noStrike" spc="-1">
              <a:latin typeface="Arial"/>
            </a:endParaRPr>
          </a:p>
          <a:p>
            <a:pPr marL="228600" indent="-228240" algn="just">
              <a:lnSpc>
                <a:spcPct val="90000"/>
              </a:lnSpc>
              <a:spcBef>
                <a:spcPts val="1001"/>
              </a:spcBef>
              <a:buClr>
                <a:srgbClr val="000000"/>
              </a:buClr>
              <a:buFont typeface="Arial"/>
              <a:buChar char="•"/>
              <a:tabLst>
                <a:tab pos="0" algn="l"/>
              </a:tabLst>
            </a:pPr>
            <a:r>
              <a:rPr lang="en-US" sz="2000" b="1" strike="noStrike" spc="-1">
                <a:solidFill>
                  <a:srgbClr val="000000"/>
                </a:solidFill>
                <a:latin typeface="Times New Roman"/>
              </a:rPr>
              <a:t>void read_lock_irq(rwlock_t *lock); </a:t>
            </a:r>
            <a:endParaRPr lang="en-IN" sz="2000" b="0" strike="noStrike" spc="-1">
              <a:latin typeface="Arial"/>
            </a:endParaRPr>
          </a:p>
          <a:p>
            <a:pPr marL="228600" indent="-228240" algn="just">
              <a:lnSpc>
                <a:spcPct val="90000"/>
              </a:lnSpc>
              <a:spcBef>
                <a:spcPts val="1001"/>
              </a:spcBef>
              <a:buClr>
                <a:srgbClr val="000000"/>
              </a:buClr>
              <a:buFont typeface="Arial"/>
              <a:buChar char="•"/>
              <a:tabLst>
                <a:tab pos="0" algn="l"/>
              </a:tabLst>
            </a:pPr>
            <a:r>
              <a:rPr lang="en-US" sz="2000" b="1" strike="noStrike" spc="-1">
                <a:solidFill>
                  <a:srgbClr val="000000"/>
                </a:solidFill>
                <a:latin typeface="Times New Roman"/>
              </a:rPr>
              <a:t>void read_lock_bh(rwlock_t *lock); </a:t>
            </a:r>
            <a:endParaRPr lang="en-IN" sz="2000" b="0" strike="noStrike" spc="-1">
              <a:latin typeface="Arial"/>
            </a:endParaRPr>
          </a:p>
          <a:p>
            <a:pPr algn="just">
              <a:lnSpc>
                <a:spcPct val="90000"/>
              </a:lnSpc>
              <a:spcBef>
                <a:spcPts val="1001"/>
              </a:spcBef>
              <a:tabLst>
                <a:tab pos="0" algn="l"/>
              </a:tabLst>
            </a:pPr>
            <a:endParaRPr lang="en-IN" sz="20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838080" y="365040"/>
            <a:ext cx="10514520" cy="732960"/>
          </a:xfrm>
          <a:prstGeom prst="rect">
            <a:avLst/>
          </a:prstGeom>
          <a:noFill/>
          <a:ln>
            <a:noFill/>
          </a:ln>
        </p:spPr>
        <p:txBody>
          <a:bodyPr lIns="90000" tIns="45000" rIns="90000" bIns="45000" anchor="ctr">
            <a:normAutofit/>
          </a:bodyPr>
          <a:lstStyle/>
          <a:p>
            <a:pPr>
              <a:lnSpc>
                <a:spcPct val="90000"/>
              </a:lnSpc>
            </a:pPr>
            <a:r>
              <a:rPr lang="en-IN" sz="2800" b="1" strike="noStrike" spc="-1">
                <a:solidFill>
                  <a:srgbClr val="000000"/>
                </a:solidFill>
                <a:latin typeface="Times New Roman"/>
              </a:rPr>
              <a:t>Threads</a:t>
            </a:r>
            <a:endParaRPr lang="en-IN" sz="2800" b="0" strike="noStrike" spc="-1">
              <a:latin typeface="Arial"/>
            </a:endParaRPr>
          </a:p>
        </p:txBody>
      </p:sp>
      <p:sp>
        <p:nvSpPr>
          <p:cNvPr id="86" name="TextShape 2"/>
          <p:cNvSpPr txBox="1"/>
          <p:nvPr/>
        </p:nvSpPr>
        <p:spPr>
          <a:xfrm>
            <a:off x="838080" y="942120"/>
            <a:ext cx="10514520" cy="5734800"/>
          </a:xfrm>
          <a:prstGeom prst="rect">
            <a:avLst/>
          </a:prstGeom>
          <a:noFill/>
          <a:ln>
            <a:noFill/>
          </a:ln>
        </p:spPr>
        <p:txBody>
          <a:bodyPr lIns="90000" tIns="45000" rIns="90000" bIns="45000">
            <a:normAutofit fontScale="41000"/>
          </a:bodyPr>
          <a:lstStyle/>
          <a:p>
            <a:pPr marL="228600" indent="-228240">
              <a:lnSpc>
                <a:spcPct val="150000"/>
              </a:lnSpc>
              <a:spcBef>
                <a:spcPts val="1001"/>
              </a:spcBef>
              <a:buClr>
                <a:srgbClr val="000000"/>
              </a:buClr>
              <a:buFont typeface="Arial"/>
              <a:buChar char="•"/>
            </a:pPr>
            <a:r>
              <a:rPr lang="en-US" sz="2900" b="0" strike="noStrike" spc="-1">
                <a:solidFill>
                  <a:srgbClr val="000000"/>
                </a:solidFill>
                <a:latin typeface="Times New Roman"/>
              </a:rPr>
              <a:t>A thread is the basic atomic unit of CPU utilization in computer systems. Mostly we consider a process to be the basic unit for CPU utilization, but a process may be further divided into multiple threads of execution. A process can be divided into different tasks or units that can execute independently, and these units are called threads.</a:t>
            </a:r>
            <a:endParaRPr lang="en-IN" sz="2900" b="0" strike="noStrike" spc="-1">
              <a:latin typeface="Arial"/>
            </a:endParaRPr>
          </a:p>
          <a:p>
            <a:pPr marL="228600" indent="-228240">
              <a:lnSpc>
                <a:spcPct val="150000"/>
              </a:lnSpc>
              <a:spcBef>
                <a:spcPts val="1001"/>
              </a:spcBef>
              <a:buClr>
                <a:srgbClr val="000000"/>
              </a:buClr>
              <a:buFont typeface="Arial"/>
              <a:buChar char="•"/>
            </a:pPr>
            <a:r>
              <a:rPr lang="en-US" sz="2900" b="0" strike="noStrike" spc="-1">
                <a:solidFill>
                  <a:srgbClr val="000000"/>
                </a:solidFill>
                <a:latin typeface="Times New Roman"/>
              </a:rPr>
              <a:t>A thread is a lightweight process that a scheduler can manage independently. It improves the application performance using parallelism. Thread shares information like data segment, code segment files, etc., with its peer threads while it contains its own registers, stack, counter, etc. The two main types of threads created in a computer system are:</a:t>
            </a:r>
            <a:endParaRPr lang="en-IN" sz="2900" b="0" strike="noStrike" spc="-1">
              <a:latin typeface="Arial"/>
            </a:endParaRPr>
          </a:p>
          <a:p>
            <a:pPr>
              <a:lnSpc>
                <a:spcPct val="150000"/>
              </a:lnSpc>
              <a:spcBef>
                <a:spcPts val="1001"/>
              </a:spcBef>
              <a:tabLst>
                <a:tab pos="0" algn="l"/>
              </a:tabLst>
            </a:pPr>
            <a:r>
              <a:rPr lang="en-US" sz="2000" b="0" strike="noStrike" spc="-1">
                <a:solidFill>
                  <a:srgbClr val="000000"/>
                </a:solidFill>
                <a:latin typeface="Times New Roman"/>
              </a:rPr>
              <a:t>             </a:t>
            </a:r>
            <a:r>
              <a:rPr lang="en-US" sz="2000" b="1" strike="noStrike" spc="-1">
                <a:solidFill>
                  <a:srgbClr val="000000"/>
                </a:solidFill>
                <a:latin typeface="Times New Roman"/>
              </a:rPr>
              <a:t>1.</a:t>
            </a:r>
            <a:r>
              <a:rPr lang="en-US" sz="2000" b="0" strike="noStrike" spc="-1">
                <a:solidFill>
                  <a:srgbClr val="000000"/>
                </a:solidFill>
                <a:latin typeface="Times New Roman"/>
              </a:rPr>
              <a:t>	</a:t>
            </a:r>
            <a:r>
              <a:rPr lang="en-US" sz="2600" b="1" strike="noStrike" spc="-1">
                <a:solidFill>
                  <a:srgbClr val="000000"/>
                </a:solidFill>
                <a:latin typeface="Times New Roman"/>
              </a:rPr>
              <a:t>User threads</a:t>
            </a:r>
            <a:endParaRPr lang="en-IN" sz="2600" b="0" strike="noStrike" spc="-1">
              <a:latin typeface="Arial"/>
            </a:endParaRPr>
          </a:p>
          <a:p>
            <a:pPr>
              <a:lnSpc>
                <a:spcPct val="150000"/>
              </a:lnSpc>
              <a:spcBef>
                <a:spcPts val="1001"/>
              </a:spcBef>
              <a:tabLst>
                <a:tab pos="0" algn="l"/>
              </a:tabLst>
            </a:pPr>
            <a:r>
              <a:rPr lang="en-US" sz="2600" b="1" strike="noStrike" spc="-1">
                <a:solidFill>
                  <a:srgbClr val="000000"/>
                </a:solidFill>
                <a:latin typeface="Times New Roman"/>
              </a:rPr>
              <a:t>          2.	Kernel threads</a:t>
            </a:r>
            <a:endParaRPr lang="en-IN" sz="2600" b="0" strike="noStrike" spc="-1">
              <a:latin typeface="Arial"/>
            </a:endParaRPr>
          </a:p>
          <a:p>
            <a:pPr marL="228600" indent="-228240">
              <a:lnSpc>
                <a:spcPct val="150000"/>
              </a:lnSpc>
              <a:spcBef>
                <a:spcPts val="1001"/>
              </a:spcBef>
              <a:buClr>
                <a:srgbClr val="000000"/>
              </a:buClr>
              <a:buFont typeface="Arial"/>
              <a:buChar char="•"/>
              <a:tabLst>
                <a:tab pos="0" algn="l"/>
              </a:tabLst>
            </a:pPr>
            <a:r>
              <a:rPr lang="en-US" sz="2600" b="0" strike="noStrike" spc="-1">
                <a:solidFill>
                  <a:srgbClr val="000000"/>
                </a:solidFill>
                <a:latin typeface="Times New Roman"/>
              </a:rPr>
              <a:t>Threads can be created in the address space of the process itself, i.e., inside the process kernel involvement or without kernel involvement</a:t>
            </a:r>
            <a:r>
              <a:rPr lang="en-US" sz="2000" b="0" strike="noStrike" spc="-1">
                <a:solidFill>
                  <a:srgbClr val="000000"/>
                </a:solidFill>
                <a:latin typeface="Times New Roman"/>
              </a:rPr>
              <a:t>.</a:t>
            </a:r>
            <a:endParaRPr lang="en-IN" sz="2000" b="0" strike="noStrike" spc="-1">
              <a:latin typeface="Arial"/>
            </a:endParaRPr>
          </a:p>
          <a:p>
            <a:pPr>
              <a:lnSpc>
                <a:spcPct val="150000"/>
              </a:lnSpc>
              <a:spcBef>
                <a:spcPts val="1001"/>
              </a:spcBef>
              <a:tabLst>
                <a:tab pos="0" algn="l"/>
              </a:tabLst>
            </a:pPr>
            <a:endParaRPr lang="en-IN" sz="2000" b="0" strike="noStrike" spc="-1">
              <a:latin typeface="Arial"/>
            </a:endParaRPr>
          </a:p>
          <a:p>
            <a:pPr>
              <a:lnSpc>
                <a:spcPct val="150000"/>
              </a:lnSpc>
              <a:spcBef>
                <a:spcPts val="1001"/>
              </a:spcBef>
              <a:tabLst>
                <a:tab pos="0" algn="l"/>
              </a:tabLst>
            </a:pPr>
            <a:endParaRPr lang="en-IN" sz="2000" b="0" strike="noStrike" spc="-1">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838080" y="79560"/>
            <a:ext cx="10514520" cy="600480"/>
          </a:xfrm>
          <a:prstGeom prst="rect">
            <a:avLst/>
          </a:prstGeom>
          <a:noFill/>
          <a:ln>
            <a:noFill/>
          </a:ln>
        </p:spPr>
        <p:txBody>
          <a:bodyPr lIns="90000" tIns="45000" rIns="90000" bIns="45000" anchor="ctr">
            <a:normAutofit fontScale="80000"/>
          </a:bodyPr>
          <a:lstStyle/>
          <a:p>
            <a:pPr>
              <a:lnSpc>
                <a:spcPct val="90000"/>
              </a:lnSpc>
            </a:pPr>
            <a:r>
              <a:rPr lang="en-IN" sz="4400" b="0" strike="noStrike" spc="-1">
                <a:solidFill>
                  <a:srgbClr val="000000"/>
                </a:solidFill>
                <a:latin typeface="Calibri Light"/>
              </a:rPr>
              <a:t>									cont…</a:t>
            </a:r>
            <a:endParaRPr lang="en-IN" sz="4400" b="0" strike="noStrike" spc="-1">
              <a:latin typeface="Arial"/>
            </a:endParaRPr>
          </a:p>
        </p:txBody>
      </p:sp>
      <p:sp>
        <p:nvSpPr>
          <p:cNvPr id="133" name="TextShape 2"/>
          <p:cNvSpPr txBox="1"/>
          <p:nvPr/>
        </p:nvSpPr>
        <p:spPr>
          <a:xfrm>
            <a:off x="838080" y="596520"/>
            <a:ext cx="10514520" cy="5579640"/>
          </a:xfrm>
          <a:prstGeom prst="rect">
            <a:avLst/>
          </a:prstGeom>
          <a:noFill/>
          <a:ln>
            <a:noFill/>
          </a:ln>
        </p:spPr>
        <p:txBody>
          <a:bodyPr lIns="90000" tIns="45000" rIns="90000" bIns="45000">
            <a:normAutofit/>
          </a:bodyPr>
          <a:lstStyle/>
          <a:p>
            <a:pPr marL="228600" indent="-228240" algn="just">
              <a:lnSpc>
                <a:spcPct val="90000"/>
              </a:lnSpc>
              <a:spcBef>
                <a:spcPts val="1001"/>
              </a:spcBef>
              <a:buClr>
                <a:srgbClr val="000000"/>
              </a:buClr>
              <a:buFont typeface="Arial"/>
              <a:buChar char="•"/>
            </a:pPr>
            <a:r>
              <a:rPr lang="en-IN" sz="2000" b="1" strike="noStrike" spc="-1">
                <a:solidFill>
                  <a:srgbClr val="000000"/>
                </a:solidFill>
                <a:latin typeface="Times New Roman"/>
              </a:rPr>
              <a:t>void read_unlock(rwlock_t *lock); </a:t>
            </a:r>
            <a:endParaRPr lang="en-IN" sz="2000" b="0" strike="noStrike" spc="-1">
              <a:latin typeface="Arial"/>
            </a:endParaRPr>
          </a:p>
          <a:p>
            <a:pPr marL="228600" indent="-228240" algn="just">
              <a:lnSpc>
                <a:spcPct val="90000"/>
              </a:lnSpc>
              <a:spcBef>
                <a:spcPts val="1001"/>
              </a:spcBef>
              <a:buClr>
                <a:srgbClr val="000000"/>
              </a:buClr>
              <a:buFont typeface="Arial"/>
              <a:buChar char="•"/>
            </a:pPr>
            <a:r>
              <a:rPr lang="en-IN" sz="2000" b="1" strike="noStrike" spc="-1">
                <a:solidFill>
                  <a:srgbClr val="000000"/>
                </a:solidFill>
                <a:latin typeface="Times New Roman"/>
              </a:rPr>
              <a:t>void read_unlock_irqrestore(rwlock_t *lock, unsigned long flags);</a:t>
            </a:r>
            <a:endParaRPr lang="en-IN" sz="2000" b="0" strike="noStrike" spc="-1">
              <a:latin typeface="Arial"/>
            </a:endParaRPr>
          </a:p>
          <a:p>
            <a:pPr marL="228600" indent="-228240" algn="just">
              <a:lnSpc>
                <a:spcPct val="90000"/>
              </a:lnSpc>
              <a:spcBef>
                <a:spcPts val="1001"/>
              </a:spcBef>
              <a:buClr>
                <a:srgbClr val="000000"/>
              </a:buClr>
              <a:buFont typeface="Arial"/>
              <a:buChar char="•"/>
            </a:pPr>
            <a:r>
              <a:rPr lang="en-IN" sz="2000" b="1" strike="noStrike" spc="-1">
                <a:solidFill>
                  <a:srgbClr val="000000"/>
                </a:solidFill>
                <a:latin typeface="Times New Roman"/>
              </a:rPr>
              <a:t>void read_unlock_irq(rwlock_t *lock);</a:t>
            </a:r>
            <a:endParaRPr lang="en-IN" sz="2000" b="0" strike="noStrike" spc="-1">
              <a:latin typeface="Arial"/>
            </a:endParaRPr>
          </a:p>
          <a:p>
            <a:pPr marL="228600" indent="-228240" algn="just">
              <a:lnSpc>
                <a:spcPct val="90000"/>
              </a:lnSpc>
              <a:spcBef>
                <a:spcPts val="1001"/>
              </a:spcBef>
              <a:buClr>
                <a:srgbClr val="000000"/>
              </a:buClr>
              <a:buFont typeface="Arial"/>
              <a:buChar char="•"/>
            </a:pPr>
            <a:r>
              <a:rPr lang="en-IN" sz="2000" b="1" strike="noStrike" spc="-1">
                <a:solidFill>
                  <a:srgbClr val="000000"/>
                </a:solidFill>
                <a:latin typeface="Times New Roman"/>
              </a:rPr>
              <a:t> void read_unlock_bh(rwlock_t *lock);</a:t>
            </a:r>
            <a:endParaRPr lang="en-IN" sz="2000" b="0" strike="noStrike" spc="-1">
              <a:latin typeface="Arial"/>
            </a:endParaRPr>
          </a:p>
          <a:p>
            <a:pPr marL="228600" indent="-228240" algn="just">
              <a:lnSpc>
                <a:spcPct val="90000"/>
              </a:lnSpc>
              <a:spcBef>
                <a:spcPts val="1001"/>
              </a:spcBef>
              <a:buClr>
                <a:srgbClr val="000000"/>
              </a:buClr>
              <a:buFont typeface="Arial"/>
              <a:buChar char="•"/>
            </a:pPr>
            <a:r>
              <a:rPr lang="en-IN" sz="2000" b="0" strike="noStrike" spc="-1">
                <a:solidFill>
                  <a:srgbClr val="000000"/>
                </a:solidFill>
                <a:latin typeface="Times New Roman"/>
              </a:rPr>
              <a:t>Similarly to the above-read functions we have to place write for write lock in read.</a:t>
            </a:r>
            <a:endParaRPr lang="en-IN" sz="2000" b="0" strike="noStrike" spc="-1">
              <a:latin typeface="Arial"/>
            </a:endParaRPr>
          </a:p>
          <a:p>
            <a:pPr algn="just">
              <a:lnSpc>
                <a:spcPct val="90000"/>
              </a:lnSpc>
              <a:spcBef>
                <a:spcPts val="1001"/>
              </a:spcBef>
              <a:tabLst>
                <a:tab pos="0" algn="l"/>
              </a:tabLst>
            </a:pPr>
            <a:endParaRPr lang="en-IN" sz="2000" b="0" strike="noStrike" spc="-1">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838080" y="143280"/>
            <a:ext cx="10514520" cy="754200"/>
          </a:xfrm>
          <a:prstGeom prst="rect">
            <a:avLst/>
          </a:prstGeom>
          <a:noFill/>
          <a:ln>
            <a:noFill/>
          </a:ln>
        </p:spPr>
        <p:txBody>
          <a:bodyPr lIns="90000" tIns="45000" rIns="90000" bIns="45000" anchor="ctr">
            <a:normAutofit/>
          </a:bodyPr>
          <a:lstStyle/>
          <a:p>
            <a:pPr>
              <a:lnSpc>
                <a:spcPct val="90000"/>
              </a:lnSpc>
            </a:pPr>
            <a:r>
              <a:rPr lang="en-IN" sz="3200" b="1" strike="noStrike" spc="-1">
                <a:solidFill>
                  <a:srgbClr val="000000"/>
                </a:solidFill>
                <a:latin typeface="Times New Roman"/>
              </a:rPr>
              <a:t>Semaphore…</a:t>
            </a:r>
            <a:endParaRPr lang="en-IN" sz="3200" b="0" strike="noStrike" spc="-1">
              <a:latin typeface="Arial"/>
            </a:endParaRPr>
          </a:p>
        </p:txBody>
      </p:sp>
      <p:sp>
        <p:nvSpPr>
          <p:cNvPr id="135" name="TextShape 2"/>
          <p:cNvSpPr txBox="1"/>
          <p:nvPr/>
        </p:nvSpPr>
        <p:spPr>
          <a:xfrm>
            <a:off x="838080" y="898560"/>
            <a:ext cx="10514520" cy="5277240"/>
          </a:xfrm>
          <a:prstGeom prst="rect">
            <a:avLst/>
          </a:prstGeom>
          <a:noFill/>
          <a:ln>
            <a:noFill/>
          </a:ln>
        </p:spPr>
        <p:txBody>
          <a:bodyPr lIns="90000" tIns="45000" rIns="90000" bIns="45000">
            <a:normAutofit/>
          </a:bodyPr>
          <a:lstStyle/>
          <a:p>
            <a:pPr marL="228600" indent="-228240" algn="just">
              <a:lnSpc>
                <a:spcPct val="90000"/>
              </a:lnSpc>
              <a:spcBef>
                <a:spcPts val="1001"/>
              </a:spcBef>
              <a:buClr>
                <a:srgbClr val="374151"/>
              </a:buClr>
              <a:buFont typeface="Arial"/>
              <a:buChar char="•"/>
            </a:pPr>
            <a:r>
              <a:rPr lang="en-US" sz="2000" b="0" strike="noStrike" spc="-1">
                <a:solidFill>
                  <a:srgbClr val="374151"/>
                </a:solidFill>
                <a:latin typeface="Times New Roman"/>
              </a:rPr>
              <a:t>A semaphore is a synchronization primitive that is commonly used in concurrent programming to control access to shared resources. It is essentially a variable that is used to signal between processes or threads to coordinate their activities.</a:t>
            </a:r>
            <a:endParaRPr lang="en-IN" sz="2000" b="0" strike="noStrike" spc="-1">
              <a:latin typeface="Arial"/>
            </a:endParaRPr>
          </a:p>
          <a:p>
            <a:pPr marL="228600" indent="-228240" algn="just">
              <a:lnSpc>
                <a:spcPct val="90000"/>
              </a:lnSpc>
              <a:spcBef>
                <a:spcPts val="1001"/>
              </a:spcBef>
              <a:buClr>
                <a:srgbClr val="374151"/>
              </a:buClr>
              <a:buFont typeface="Arial"/>
              <a:buChar char="•"/>
            </a:pPr>
            <a:r>
              <a:rPr lang="en-US" sz="2000" b="0" strike="noStrike" spc="-1">
                <a:solidFill>
                  <a:srgbClr val="374151"/>
                </a:solidFill>
                <a:latin typeface="Times New Roman"/>
              </a:rPr>
              <a:t>Semaphores can be used to protect shared resources such as hardware devices or data structures, to prevent race conditions or deadlocks, and to implement synchronization between processes or threads.</a:t>
            </a:r>
            <a:endParaRPr lang="en-IN" sz="2000" b="0" strike="noStrike" spc="-1">
              <a:latin typeface="Arial"/>
            </a:endParaRPr>
          </a:p>
          <a:p>
            <a:pPr marL="228600" indent="-228240" algn="just">
              <a:lnSpc>
                <a:spcPct val="90000"/>
              </a:lnSpc>
              <a:spcBef>
                <a:spcPts val="1001"/>
              </a:spcBef>
              <a:buClr>
                <a:srgbClr val="000000"/>
              </a:buClr>
              <a:buFont typeface="Arial"/>
              <a:buChar char="•"/>
            </a:pPr>
            <a:r>
              <a:rPr lang="en-US" sz="2000" b="0" strike="noStrike" spc="-1">
                <a:solidFill>
                  <a:srgbClr val="000000"/>
                </a:solidFill>
                <a:latin typeface="Times New Roman"/>
              </a:rPr>
              <a:t>In the Linux world, the “</a:t>
            </a:r>
            <a:r>
              <a:rPr lang="en-US" sz="2000" b="1" strike="noStrike" spc="-1">
                <a:solidFill>
                  <a:srgbClr val="000000"/>
                </a:solidFill>
                <a:latin typeface="Times New Roman"/>
              </a:rPr>
              <a:t>down</a:t>
            </a:r>
            <a:r>
              <a:rPr lang="en-US" sz="2000" b="0" strike="noStrike" spc="-1">
                <a:solidFill>
                  <a:srgbClr val="000000"/>
                </a:solidFill>
                <a:latin typeface="Times New Roman"/>
              </a:rPr>
              <a:t>” refers to the fact that the function decrements the value of the semaphore and, perhaps after putting the caller to sleep for a while to wait for the semaphore to become available, grants access to the protected resources. There are three versions of down</a:t>
            </a:r>
            <a:r>
              <a:rPr lang="en-US" sz="2000" b="0" strike="noStrike" spc="-1">
                <a:solidFill>
                  <a:srgbClr val="374151"/>
                </a:solidFill>
                <a:latin typeface="Times New Roman"/>
              </a:rPr>
              <a:t>:</a:t>
            </a:r>
            <a:endParaRPr lang="en-IN" sz="2000" b="0" strike="noStrike" spc="-1">
              <a:latin typeface="Arial"/>
            </a:endParaRPr>
          </a:p>
          <a:p>
            <a:pPr algn="just">
              <a:lnSpc>
                <a:spcPct val="90000"/>
              </a:lnSpc>
              <a:spcBef>
                <a:spcPts val="1001"/>
              </a:spcBef>
              <a:tabLst>
                <a:tab pos="0" algn="l"/>
              </a:tabLst>
            </a:pPr>
            <a:r>
              <a:rPr lang="en-US" sz="2000" b="1" strike="noStrike" spc="-1">
                <a:solidFill>
                  <a:srgbClr val="374151"/>
                </a:solidFill>
                <a:latin typeface="Times New Roman"/>
              </a:rPr>
              <a:t>                                      </a:t>
            </a:r>
            <a:r>
              <a:rPr lang="en-US" sz="2000" b="1" strike="noStrike" spc="-1">
                <a:solidFill>
                  <a:srgbClr val="000000"/>
                </a:solidFill>
                <a:latin typeface="Times New Roman"/>
              </a:rPr>
              <a:t>void down(struct semaphore *sem); </a:t>
            </a:r>
            <a:endParaRPr lang="en-IN" sz="2000" b="0" strike="noStrike" spc="-1">
              <a:latin typeface="Arial"/>
            </a:endParaRPr>
          </a:p>
          <a:p>
            <a:pPr algn="just">
              <a:lnSpc>
                <a:spcPct val="90000"/>
              </a:lnSpc>
              <a:spcBef>
                <a:spcPts val="1001"/>
              </a:spcBef>
              <a:tabLst>
                <a:tab pos="0" algn="l"/>
              </a:tabLst>
            </a:pPr>
            <a:r>
              <a:rPr lang="en-US" sz="2000" b="1" strike="noStrike" spc="-1">
                <a:solidFill>
                  <a:srgbClr val="000000"/>
                </a:solidFill>
                <a:latin typeface="Times New Roman"/>
              </a:rPr>
              <a:t>                                      int down_interruptible(struct semaphore *sem); </a:t>
            </a:r>
            <a:endParaRPr lang="en-IN" sz="2000" b="0" strike="noStrike" spc="-1">
              <a:latin typeface="Arial"/>
            </a:endParaRPr>
          </a:p>
          <a:p>
            <a:pPr algn="just">
              <a:lnSpc>
                <a:spcPct val="90000"/>
              </a:lnSpc>
              <a:spcBef>
                <a:spcPts val="1001"/>
              </a:spcBef>
              <a:tabLst>
                <a:tab pos="0" algn="l"/>
              </a:tabLst>
            </a:pPr>
            <a:r>
              <a:rPr lang="en-US" sz="2000" b="1" strike="noStrike" spc="-1">
                <a:solidFill>
                  <a:srgbClr val="000000"/>
                </a:solidFill>
                <a:latin typeface="Times New Roman"/>
              </a:rPr>
              <a:t>                                      int down_trylock(struct semaphore *sem);</a:t>
            </a:r>
            <a:endParaRPr lang="en-IN" sz="2000" b="0" strike="noStrike" spc="-1">
              <a:latin typeface="Arial"/>
            </a:endParaRPr>
          </a:p>
          <a:p>
            <a:pPr algn="just">
              <a:lnSpc>
                <a:spcPct val="90000"/>
              </a:lnSpc>
              <a:spcBef>
                <a:spcPts val="1001"/>
              </a:spcBef>
              <a:tabLst>
                <a:tab pos="0" algn="l"/>
              </a:tabLst>
            </a:pPr>
            <a:endParaRPr lang="en-IN" sz="20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838080" y="0"/>
            <a:ext cx="10514520" cy="364680"/>
          </a:xfrm>
          <a:prstGeom prst="rect">
            <a:avLst/>
          </a:prstGeom>
          <a:noFill/>
          <a:ln>
            <a:noFill/>
          </a:ln>
        </p:spPr>
        <p:txBody>
          <a:bodyPr lIns="90000" tIns="45000" rIns="90000" bIns="45000" anchor="ctr">
            <a:normAutofit fontScale="11000"/>
          </a:bodyPr>
          <a:lstStyle/>
          <a:p>
            <a:pPr>
              <a:lnSpc>
                <a:spcPct val="90000"/>
              </a:lnSpc>
            </a:pPr>
            <a:r>
              <a:rPr lang="en-IN" sz="4400" b="0" strike="noStrike" spc="-1">
                <a:solidFill>
                  <a:srgbClr val="000000"/>
                </a:solidFill>
                <a:latin typeface="Calibri Light"/>
              </a:rPr>
              <a:t>                                                                               cont…</a:t>
            </a:r>
            <a:endParaRPr lang="en-IN" sz="4400" b="0" strike="noStrike" spc="-1">
              <a:latin typeface="Arial"/>
            </a:endParaRPr>
          </a:p>
        </p:txBody>
      </p:sp>
      <p:sp>
        <p:nvSpPr>
          <p:cNvPr id="137" name="TextShape 2"/>
          <p:cNvSpPr txBox="1"/>
          <p:nvPr/>
        </p:nvSpPr>
        <p:spPr>
          <a:xfrm>
            <a:off x="838080" y="453240"/>
            <a:ext cx="10514520" cy="6343920"/>
          </a:xfrm>
          <a:prstGeom prst="rect">
            <a:avLst/>
          </a:prstGeom>
          <a:noFill/>
          <a:ln>
            <a:noFill/>
          </a:ln>
        </p:spPr>
        <p:txBody>
          <a:bodyPr lIns="90000" tIns="45000" rIns="90000" bIns="45000">
            <a:normAutofit/>
          </a:bodyPr>
          <a:lstStyle/>
          <a:p>
            <a:pPr marL="228600" indent="-228240" algn="just">
              <a:lnSpc>
                <a:spcPct val="90000"/>
              </a:lnSpc>
              <a:spcBef>
                <a:spcPts val="1001"/>
              </a:spcBef>
              <a:buClr>
                <a:srgbClr val="000000"/>
              </a:buClr>
              <a:buFont typeface="Arial"/>
              <a:buChar char="•"/>
            </a:pPr>
            <a:r>
              <a:rPr lang="en-US" sz="2000" b="0" strike="noStrike" spc="-1">
                <a:solidFill>
                  <a:srgbClr val="000000"/>
                </a:solidFill>
                <a:latin typeface="Times New Roman"/>
              </a:rPr>
              <a:t>Once a thread has successfully called one of the versions of down, it is said to be “holding” the semaphore (or to have “</a:t>
            </a:r>
            <a:r>
              <a:rPr lang="en-US" sz="2000" b="1" strike="noStrike" spc="-1">
                <a:solidFill>
                  <a:srgbClr val="000000"/>
                </a:solidFill>
                <a:latin typeface="Times New Roman"/>
              </a:rPr>
              <a:t>taken out</a:t>
            </a:r>
            <a:r>
              <a:rPr lang="en-US" sz="2000" b="0" strike="noStrike" spc="-1">
                <a:solidFill>
                  <a:srgbClr val="000000"/>
                </a:solidFill>
                <a:latin typeface="Times New Roman"/>
              </a:rPr>
              <a:t>” or “</a:t>
            </a:r>
            <a:r>
              <a:rPr lang="en-US" sz="2000" b="1" strike="noStrike" spc="-1">
                <a:solidFill>
                  <a:srgbClr val="000000"/>
                </a:solidFill>
                <a:latin typeface="Times New Roman"/>
              </a:rPr>
              <a:t>acquired</a:t>
            </a:r>
            <a:r>
              <a:rPr lang="en-US" sz="2000" b="0" strike="noStrike" spc="-1">
                <a:solidFill>
                  <a:srgbClr val="000000"/>
                </a:solidFill>
                <a:latin typeface="Times New Roman"/>
              </a:rPr>
              <a:t>” the semaphore). That thread is now entitled to access the critical section protected by the semaphore. When the operations requiring mutual exclusion are complete, the semaphore must be returned. The Linux equivalent to V is up:</a:t>
            </a:r>
            <a:endParaRPr lang="en-IN" sz="2000" b="0" strike="noStrike" spc="-1">
              <a:latin typeface="Arial"/>
            </a:endParaRPr>
          </a:p>
          <a:p>
            <a:pPr algn="just">
              <a:lnSpc>
                <a:spcPct val="90000"/>
              </a:lnSpc>
              <a:spcBef>
                <a:spcPts val="1001"/>
              </a:spcBef>
              <a:tabLst>
                <a:tab pos="0" algn="l"/>
              </a:tabLst>
            </a:pPr>
            <a:r>
              <a:rPr lang="en-US" sz="2000" b="1" strike="noStrike" spc="-1">
                <a:solidFill>
                  <a:srgbClr val="000000"/>
                </a:solidFill>
                <a:latin typeface="Times New Roman"/>
              </a:rPr>
              <a:t>                                            void up(struct semaphore *sem);</a:t>
            </a:r>
            <a:endParaRPr lang="en-IN" sz="2000" b="0" strike="noStrike" spc="-1">
              <a:latin typeface="Arial"/>
            </a:endParaRPr>
          </a:p>
          <a:p>
            <a:pPr marL="228600" indent="-228240" algn="just">
              <a:lnSpc>
                <a:spcPct val="90000"/>
              </a:lnSpc>
              <a:spcBef>
                <a:spcPts val="1001"/>
              </a:spcBef>
              <a:buClr>
                <a:srgbClr val="000000"/>
              </a:buClr>
              <a:buFont typeface="Arial"/>
              <a:buChar char="•"/>
              <a:tabLst>
                <a:tab pos="0" algn="l"/>
              </a:tabLst>
            </a:pPr>
            <a:r>
              <a:rPr lang="en-US" sz="2000" b="0" strike="noStrike" spc="-1">
                <a:solidFill>
                  <a:srgbClr val="000000"/>
                </a:solidFill>
                <a:latin typeface="Times New Roman"/>
              </a:rPr>
              <a:t>Once up has been called, the caller no longer holds the semaphore. </a:t>
            </a:r>
            <a:endParaRPr lang="en-IN" sz="2000" b="0" strike="noStrike" spc="-1">
              <a:latin typeface="Arial"/>
            </a:endParaRPr>
          </a:p>
          <a:p>
            <a:pPr marL="228600" indent="-228240" algn="just">
              <a:lnSpc>
                <a:spcPct val="90000"/>
              </a:lnSpc>
              <a:spcBef>
                <a:spcPts val="1001"/>
              </a:spcBef>
              <a:buClr>
                <a:srgbClr val="000000"/>
              </a:buClr>
              <a:buFont typeface="Arial"/>
              <a:buChar char="•"/>
              <a:tabLst>
                <a:tab pos="0" algn="l"/>
              </a:tabLst>
            </a:pPr>
            <a:r>
              <a:rPr lang="en-IN" sz="2000" b="1" strike="noStrike" spc="-1">
                <a:solidFill>
                  <a:srgbClr val="000000"/>
                </a:solidFill>
                <a:latin typeface="Times New Roman"/>
              </a:rPr>
              <a:t>Reader/Writer Semaphores </a:t>
            </a:r>
            <a:r>
              <a:rPr lang="en-US" sz="2000" b="1" strike="noStrike" spc="-1">
                <a:solidFill>
                  <a:srgbClr val="000000"/>
                </a:solidFill>
                <a:latin typeface="Times New Roman"/>
              </a:rPr>
              <a:t>:</a:t>
            </a:r>
            <a:endParaRPr lang="en-IN" sz="2000" b="0" strike="noStrike" spc="-1">
              <a:latin typeface="Arial"/>
            </a:endParaRPr>
          </a:p>
          <a:p>
            <a:pPr marL="228600" indent="-228240" algn="just">
              <a:lnSpc>
                <a:spcPct val="90000"/>
              </a:lnSpc>
              <a:spcBef>
                <a:spcPts val="1001"/>
              </a:spcBef>
              <a:buClr>
                <a:srgbClr val="000000"/>
              </a:buClr>
              <a:buFont typeface="Arial"/>
              <a:buChar char="•"/>
              <a:tabLst>
                <a:tab pos="0" algn="l"/>
              </a:tabLst>
            </a:pPr>
            <a:r>
              <a:rPr lang="en-US" sz="2000" b="0" strike="noStrike" spc="-1">
                <a:solidFill>
                  <a:srgbClr val="000000"/>
                </a:solidFill>
                <a:latin typeface="Times New Roman"/>
              </a:rPr>
              <a:t>The Linux kernel provides a special type of semaphore called a rwsem (or “reader/writer semaphore”) for this situation. The use of rwsems in drivers is relatively rare, but they are occasionally useful.</a:t>
            </a:r>
            <a:endParaRPr lang="en-IN" sz="2000" b="0" strike="noStrike" spc="-1">
              <a:latin typeface="Arial"/>
            </a:endParaRPr>
          </a:p>
          <a:p>
            <a:pPr marL="228600" indent="-228240" algn="just">
              <a:lnSpc>
                <a:spcPct val="90000"/>
              </a:lnSpc>
              <a:spcBef>
                <a:spcPts val="1001"/>
              </a:spcBef>
              <a:buClr>
                <a:srgbClr val="000000"/>
              </a:buClr>
              <a:buFont typeface="Arial"/>
              <a:buChar char="•"/>
              <a:tabLst>
                <a:tab pos="0" algn="l"/>
              </a:tabLst>
            </a:pPr>
            <a:r>
              <a:rPr lang="en-US" sz="2000" b="0" strike="noStrike" spc="-1">
                <a:solidFill>
                  <a:srgbClr val="000000"/>
                </a:solidFill>
                <a:latin typeface="Times New Roman"/>
              </a:rPr>
              <a:t>Code using rwsems must include . The relevant data type for reader/writer semaphores is struct rw_semaphore; an rwsem must be explicitly initialized at runtime with:</a:t>
            </a:r>
            <a:endParaRPr lang="en-IN" sz="2000" b="0" strike="noStrike" spc="-1">
              <a:latin typeface="Arial"/>
            </a:endParaRPr>
          </a:p>
          <a:p>
            <a:pPr algn="just">
              <a:lnSpc>
                <a:spcPct val="90000"/>
              </a:lnSpc>
              <a:spcBef>
                <a:spcPts val="1001"/>
              </a:spcBef>
              <a:tabLst>
                <a:tab pos="0" algn="l"/>
              </a:tabLst>
            </a:pPr>
            <a:endParaRPr lang="en-IN" sz="2000" b="0" strike="noStrike" spc="-1">
              <a:latin typeface="Arial"/>
            </a:endParaRPr>
          </a:p>
          <a:p>
            <a:pPr algn="just">
              <a:lnSpc>
                <a:spcPct val="90000"/>
              </a:lnSpc>
              <a:spcBef>
                <a:spcPts val="1001"/>
              </a:spcBef>
              <a:tabLst>
                <a:tab pos="0" algn="l"/>
              </a:tabLst>
            </a:pPr>
            <a:r>
              <a:rPr lang="en-IN" sz="2000" b="1" strike="noStrike" spc="-1">
                <a:solidFill>
                  <a:srgbClr val="000000"/>
                </a:solidFill>
                <a:latin typeface="Times New Roman"/>
              </a:rPr>
              <a:t>                                          void init_rwsem(struct rw_semaphore *sem); </a:t>
            </a:r>
            <a:endParaRPr lang="en-IN" sz="2000" b="0" strike="noStrike" spc="-1">
              <a:latin typeface="Arial"/>
            </a:endParaRPr>
          </a:p>
          <a:p>
            <a:pPr algn="just">
              <a:lnSpc>
                <a:spcPct val="90000"/>
              </a:lnSpc>
              <a:spcBef>
                <a:spcPts val="1001"/>
              </a:spcBef>
              <a:tabLst>
                <a:tab pos="0" algn="l"/>
              </a:tabLst>
            </a:pPr>
            <a:endParaRPr lang="en-IN" sz="2000" b="0" strike="noStrike" spc="-1">
              <a:latin typeface="Arial"/>
            </a:endParaRPr>
          </a:p>
          <a:p>
            <a:pPr algn="just">
              <a:lnSpc>
                <a:spcPct val="90000"/>
              </a:lnSpc>
              <a:spcBef>
                <a:spcPts val="1001"/>
              </a:spcBef>
              <a:tabLst>
                <a:tab pos="0" algn="l"/>
              </a:tabLst>
            </a:pPr>
            <a:endParaRPr lang="en-IN" sz="2000" b="0" strike="noStrike" spc="-1">
              <a:latin typeface="Arial"/>
            </a:endParaRPr>
          </a:p>
          <a:p>
            <a:pPr algn="just">
              <a:lnSpc>
                <a:spcPct val="90000"/>
              </a:lnSpc>
              <a:spcBef>
                <a:spcPts val="1001"/>
              </a:spcBef>
              <a:tabLst>
                <a:tab pos="0" algn="l"/>
              </a:tabLst>
            </a:pPr>
            <a:endParaRPr lang="en-IN" sz="2000" b="0" strike="noStrike" spc="-1">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838080" y="238680"/>
            <a:ext cx="10514520" cy="5937480"/>
          </a:xfrm>
          <a:prstGeom prst="rect">
            <a:avLst/>
          </a:prstGeom>
          <a:noFill/>
          <a:ln>
            <a:noFill/>
          </a:ln>
        </p:spPr>
        <p:txBody>
          <a:bodyPr lIns="90000" tIns="45000" rIns="90000" bIns="45000">
            <a:normAutofit/>
          </a:bodyPr>
          <a:lstStyle/>
          <a:p>
            <a:pPr algn="just">
              <a:lnSpc>
                <a:spcPct val="90000"/>
              </a:lnSpc>
              <a:spcBef>
                <a:spcPts val="1001"/>
              </a:spcBef>
              <a:tabLst>
                <a:tab pos="0" algn="l"/>
              </a:tabLst>
            </a:pPr>
            <a:r>
              <a:rPr lang="en-US" sz="2000" b="0" strike="noStrike" spc="-1">
                <a:solidFill>
                  <a:srgbClr val="000000"/>
                </a:solidFill>
                <a:latin typeface="Times New Roman"/>
              </a:rPr>
              <a:t>The interface for code needing read-only access is:</a:t>
            </a:r>
            <a:endParaRPr lang="en-IN" sz="2000" b="0" strike="noStrike" spc="-1">
              <a:latin typeface="Arial"/>
            </a:endParaRPr>
          </a:p>
          <a:p>
            <a:pPr algn="just">
              <a:lnSpc>
                <a:spcPct val="90000"/>
              </a:lnSpc>
              <a:spcBef>
                <a:spcPts val="1001"/>
              </a:spcBef>
              <a:tabLst>
                <a:tab pos="0" algn="l"/>
              </a:tabLst>
            </a:pPr>
            <a:r>
              <a:rPr lang="en-IN" sz="2000" b="0" strike="noStrike" spc="-1">
                <a:solidFill>
                  <a:srgbClr val="000000"/>
                </a:solidFill>
                <a:latin typeface="Times New Roman"/>
              </a:rPr>
              <a:t>                                            </a:t>
            </a:r>
            <a:r>
              <a:rPr lang="en-IN" sz="2000" b="1" strike="noStrike" spc="-1">
                <a:solidFill>
                  <a:srgbClr val="000000"/>
                </a:solidFill>
                <a:latin typeface="Times New Roman"/>
              </a:rPr>
              <a:t>void down_read(struct rw_semaphore *sem);</a:t>
            </a:r>
            <a:endParaRPr lang="en-IN" sz="2000" b="0" strike="noStrike" spc="-1">
              <a:latin typeface="Arial"/>
            </a:endParaRPr>
          </a:p>
          <a:p>
            <a:pPr algn="just">
              <a:lnSpc>
                <a:spcPct val="90000"/>
              </a:lnSpc>
              <a:spcBef>
                <a:spcPts val="1001"/>
              </a:spcBef>
              <a:tabLst>
                <a:tab pos="0" algn="l"/>
              </a:tabLst>
            </a:pPr>
            <a:r>
              <a:rPr lang="en-IN" sz="2000" b="1" strike="noStrike" spc="-1">
                <a:solidFill>
                  <a:srgbClr val="000000"/>
                </a:solidFill>
                <a:latin typeface="Times New Roman"/>
              </a:rPr>
              <a:t>                                            int down_read_trylock(struct rw_semaphore *sem);</a:t>
            </a:r>
            <a:endParaRPr lang="en-IN" sz="2000" b="0" strike="noStrike" spc="-1">
              <a:latin typeface="Arial"/>
            </a:endParaRPr>
          </a:p>
          <a:p>
            <a:pPr algn="just">
              <a:lnSpc>
                <a:spcPct val="90000"/>
              </a:lnSpc>
              <a:spcBef>
                <a:spcPts val="1001"/>
              </a:spcBef>
              <a:tabLst>
                <a:tab pos="0" algn="l"/>
              </a:tabLst>
            </a:pPr>
            <a:r>
              <a:rPr lang="en-IN" sz="2000" b="1" strike="noStrike" spc="-1">
                <a:solidFill>
                  <a:srgbClr val="000000"/>
                </a:solidFill>
                <a:latin typeface="Times New Roman"/>
              </a:rPr>
              <a:t>                                            void up_read(struct rw_semaphore *sem);</a:t>
            </a:r>
            <a:endParaRPr lang="en-IN" sz="2000" b="0" strike="noStrike" spc="-1">
              <a:latin typeface="Arial"/>
            </a:endParaRPr>
          </a:p>
          <a:p>
            <a:pPr algn="just">
              <a:lnSpc>
                <a:spcPct val="90000"/>
              </a:lnSpc>
              <a:spcBef>
                <a:spcPts val="1001"/>
              </a:spcBef>
              <a:tabLst>
                <a:tab pos="0" algn="l"/>
              </a:tabLst>
            </a:pPr>
            <a:r>
              <a:rPr lang="en-US" sz="2000" b="0" strike="noStrike" spc="-1">
                <a:solidFill>
                  <a:srgbClr val="000000"/>
                </a:solidFill>
                <a:latin typeface="Times New Roman"/>
              </a:rPr>
              <a:t>The interface for writers is similar:</a:t>
            </a:r>
            <a:endParaRPr lang="en-IN" sz="2000" b="0" strike="noStrike" spc="-1">
              <a:latin typeface="Arial"/>
            </a:endParaRPr>
          </a:p>
          <a:p>
            <a:pPr algn="just">
              <a:lnSpc>
                <a:spcPct val="90000"/>
              </a:lnSpc>
              <a:spcBef>
                <a:spcPts val="1001"/>
              </a:spcBef>
              <a:tabLst>
                <a:tab pos="0" algn="l"/>
              </a:tabLst>
            </a:pPr>
            <a:r>
              <a:rPr lang="en-IN" sz="2000" b="1" strike="noStrike" spc="-1">
                <a:solidFill>
                  <a:srgbClr val="000000"/>
                </a:solidFill>
                <a:latin typeface="Times New Roman"/>
              </a:rPr>
              <a:t>                                            void down_write(struct rw_semaphore *sem); </a:t>
            </a:r>
            <a:endParaRPr lang="en-IN" sz="2000" b="0" strike="noStrike" spc="-1">
              <a:latin typeface="Arial"/>
            </a:endParaRPr>
          </a:p>
          <a:p>
            <a:pPr algn="just">
              <a:lnSpc>
                <a:spcPct val="90000"/>
              </a:lnSpc>
              <a:spcBef>
                <a:spcPts val="1001"/>
              </a:spcBef>
              <a:tabLst>
                <a:tab pos="0" algn="l"/>
              </a:tabLst>
            </a:pPr>
            <a:r>
              <a:rPr lang="en-IN" sz="2000" b="1" strike="noStrike" spc="-1">
                <a:solidFill>
                  <a:srgbClr val="000000"/>
                </a:solidFill>
                <a:latin typeface="Times New Roman"/>
              </a:rPr>
              <a:t>                                            int down_write_trylock(struct rw_semaphore *sem);</a:t>
            </a:r>
            <a:endParaRPr lang="en-IN" sz="2000" b="0" strike="noStrike" spc="-1">
              <a:latin typeface="Arial"/>
            </a:endParaRPr>
          </a:p>
          <a:p>
            <a:pPr algn="just">
              <a:lnSpc>
                <a:spcPct val="90000"/>
              </a:lnSpc>
              <a:spcBef>
                <a:spcPts val="1001"/>
              </a:spcBef>
              <a:tabLst>
                <a:tab pos="0" algn="l"/>
              </a:tabLst>
            </a:pPr>
            <a:r>
              <a:rPr lang="en-IN" sz="2000" b="1" strike="noStrike" spc="-1">
                <a:solidFill>
                  <a:srgbClr val="000000"/>
                </a:solidFill>
                <a:latin typeface="Times New Roman"/>
              </a:rPr>
              <a:t>                                            void up_write(struct rw_semaphore *sem);</a:t>
            </a:r>
            <a:endParaRPr lang="en-IN" sz="2000" b="0" strike="noStrike" spc="-1">
              <a:latin typeface="Arial"/>
            </a:endParaRPr>
          </a:p>
          <a:p>
            <a:pPr algn="just">
              <a:lnSpc>
                <a:spcPct val="90000"/>
              </a:lnSpc>
              <a:spcBef>
                <a:spcPts val="1001"/>
              </a:spcBef>
              <a:tabLst>
                <a:tab pos="0" algn="l"/>
              </a:tabLst>
            </a:pPr>
            <a:r>
              <a:rPr lang="en-IN" sz="2000" b="1" strike="noStrike" spc="-1">
                <a:solidFill>
                  <a:srgbClr val="000000"/>
                </a:solidFill>
                <a:latin typeface="Times New Roman"/>
              </a:rPr>
              <a:t>                                            void downgrade_write(struct rw_semaphore *sem);</a:t>
            </a:r>
            <a:endParaRPr lang="en-IN" sz="2000" b="0" strike="noStrike" spc="-1">
              <a:latin typeface="Arial"/>
            </a:endParaRPr>
          </a:p>
          <a:p>
            <a:pPr algn="just">
              <a:lnSpc>
                <a:spcPct val="90000"/>
              </a:lnSpc>
              <a:spcBef>
                <a:spcPts val="1001"/>
              </a:spcBef>
              <a:tabLst>
                <a:tab pos="0" algn="l"/>
              </a:tabLst>
            </a:pPr>
            <a:endParaRPr lang="en-IN" sz="2000" b="0" strike="noStrike" spc="-1">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637200" y="337320"/>
            <a:ext cx="10622880" cy="1324440"/>
          </a:xfrm>
          <a:prstGeom prst="rect">
            <a:avLst/>
          </a:prstGeom>
          <a:noFill/>
          <a:ln>
            <a:noFill/>
          </a:ln>
        </p:spPr>
        <p:txBody>
          <a:bodyPr lIns="90000" tIns="45000" rIns="90000" bIns="45000" anchor="ctr">
            <a:normAutofit/>
          </a:bodyPr>
          <a:lstStyle/>
          <a:p>
            <a:pPr>
              <a:lnSpc>
                <a:spcPct val="90000"/>
              </a:lnSpc>
            </a:pPr>
            <a:r>
              <a:rPr lang="en-IN" sz="3600" b="1" strike="noStrike" spc="-1">
                <a:solidFill>
                  <a:srgbClr val="000000"/>
                </a:solidFill>
                <a:latin typeface="Times New Roman"/>
              </a:rPr>
              <a:t>References</a:t>
            </a:r>
            <a:endParaRPr lang="en-IN" sz="3600" b="0" strike="noStrike" spc="-1">
              <a:latin typeface="Arial"/>
            </a:endParaRPr>
          </a:p>
        </p:txBody>
      </p:sp>
      <p:sp>
        <p:nvSpPr>
          <p:cNvPr id="140" name="TextShape 2"/>
          <p:cNvSpPr txBox="1"/>
          <p:nvPr/>
        </p:nvSpPr>
        <p:spPr>
          <a:xfrm>
            <a:off x="838080" y="1825560"/>
            <a:ext cx="10514520" cy="4350240"/>
          </a:xfrm>
          <a:prstGeom prst="rect">
            <a:avLst/>
          </a:prstGeom>
          <a:noFill/>
          <a:ln>
            <a:noFill/>
          </a:ln>
        </p:spPr>
        <p:txBody>
          <a:bodyPr lIns="90000" tIns="45000" rIns="90000" bIns="45000">
            <a:noAutofit/>
          </a:bodyPr>
          <a:lstStyle/>
          <a:p>
            <a:pPr marL="228600" indent="-228240">
              <a:lnSpc>
                <a:spcPct val="90000"/>
              </a:lnSpc>
              <a:spcBef>
                <a:spcPts val="1001"/>
              </a:spcBef>
              <a:buClr>
                <a:srgbClr val="000000"/>
              </a:buClr>
              <a:buFont typeface="Arial"/>
              <a:buChar char="•"/>
            </a:pPr>
            <a:r>
              <a:rPr lang="en-IN" sz="2800" b="0" strike="noStrike" spc="-1">
                <a:solidFill>
                  <a:srgbClr val="000000"/>
                </a:solidFill>
                <a:latin typeface="Calibri"/>
              </a:rPr>
              <a:t>LDD3 text book</a:t>
            </a:r>
            <a:endParaRPr lang="en-IN" sz="2800" b="0" strike="noStrike" spc="-1">
              <a:latin typeface="Arial"/>
            </a:endParaRPr>
          </a:p>
          <a:p>
            <a:pPr marL="228600" indent="-228240">
              <a:lnSpc>
                <a:spcPct val="90000"/>
              </a:lnSpc>
              <a:spcBef>
                <a:spcPts val="1001"/>
              </a:spcBef>
              <a:buClr>
                <a:srgbClr val="000000"/>
              </a:buClr>
              <a:buFont typeface="Arial"/>
              <a:buChar char="•"/>
            </a:pPr>
            <a:r>
              <a:rPr lang="en-IN" sz="2800" b="0" strike="noStrike" spc="-1">
                <a:solidFill>
                  <a:srgbClr val="000000"/>
                </a:solidFill>
                <a:latin typeface="Calibri"/>
              </a:rPr>
              <a:t>Os concepts by javatpoint and geeksforgeeks</a:t>
            </a:r>
            <a:endParaRPr lang="en-IN" sz="2800" b="0" strike="noStrike" spc="-1">
              <a:latin typeface="Arial"/>
            </a:endParaRPr>
          </a:p>
          <a:p>
            <a:pPr marL="228600" indent="-228240">
              <a:lnSpc>
                <a:spcPct val="90000"/>
              </a:lnSpc>
              <a:spcBef>
                <a:spcPts val="1001"/>
              </a:spcBef>
              <a:buClr>
                <a:srgbClr val="000000"/>
              </a:buClr>
              <a:buFont typeface="Arial"/>
              <a:buChar char="•"/>
            </a:pPr>
            <a:r>
              <a:rPr lang="en-IN" sz="2800" b="0" strike="noStrike" spc="-1">
                <a:solidFill>
                  <a:srgbClr val="000000"/>
                </a:solidFill>
                <a:latin typeface="Calibri"/>
              </a:rPr>
              <a:t>Embetronicx WebSite</a:t>
            </a:r>
            <a:endParaRPr lang="en-IN" sz="2800" b="0" strike="noStrike" spc="-1">
              <a:latin typeface="Arial"/>
            </a:endParaRPr>
          </a:p>
          <a:p>
            <a:pPr>
              <a:lnSpc>
                <a:spcPct val="90000"/>
              </a:lnSpc>
              <a:spcBef>
                <a:spcPts val="1001"/>
              </a:spcBef>
              <a:tabLst>
                <a:tab pos="0" algn="l"/>
              </a:tabLst>
            </a:pPr>
            <a:endParaRPr lang="en-IN" sz="2800" b="0" strike="noStrike" spc="-1">
              <a:latin typeface="Arial"/>
            </a:endParaRPr>
          </a:p>
          <a:p>
            <a:pPr>
              <a:lnSpc>
                <a:spcPct val="90000"/>
              </a:lnSpc>
              <a:spcBef>
                <a:spcPts val="1001"/>
              </a:spcBef>
              <a:tabLst>
                <a:tab pos="0" algn="l"/>
              </a:tabLst>
            </a:pPr>
            <a:endParaRPr lang="en-IN" sz="2800" b="0" strike="noStrike" spc="-1">
              <a:latin typeface="Arial"/>
            </a:endParaRPr>
          </a:p>
          <a:p>
            <a:pPr>
              <a:lnSpc>
                <a:spcPct val="90000"/>
              </a:lnSpc>
              <a:spcBef>
                <a:spcPts val="1001"/>
              </a:spcBef>
              <a:tabLst>
                <a:tab pos="0" algn="l"/>
              </a:tabLst>
            </a:pPr>
            <a:endParaRPr lang="en-IN" sz="2800" b="0" strike="noStrike" spc="-1">
              <a:latin typeface="Arial"/>
            </a:endParaRPr>
          </a:p>
          <a:p>
            <a:pPr>
              <a:lnSpc>
                <a:spcPct val="90000"/>
              </a:lnSpc>
              <a:spcBef>
                <a:spcPts val="1001"/>
              </a:spcBef>
              <a:tabLst>
                <a:tab pos="0" algn="l"/>
              </a:tabLst>
            </a:pPr>
            <a:endParaRPr lang="en-IN" sz="2800" b="0" strike="noStrike" spc="-1">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4500000" y="2700000"/>
            <a:ext cx="5039280" cy="180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4200" b="1" i="1" strike="noStrike" spc="-1">
                <a:solidFill>
                  <a:srgbClr val="000000"/>
                </a:solidFill>
                <a:latin typeface="Purisa"/>
                <a:ea typeface="DejaVu Sans"/>
              </a:rPr>
              <a:t>Thank you...</a:t>
            </a:r>
            <a:endParaRPr lang="en-IN" sz="42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838080" y="365040"/>
            <a:ext cx="10514520" cy="1324440"/>
          </a:xfrm>
          <a:prstGeom prst="rect">
            <a:avLst/>
          </a:prstGeom>
          <a:noFill/>
          <a:ln>
            <a:noFill/>
          </a:ln>
        </p:spPr>
        <p:txBody>
          <a:bodyPr lIns="90000" tIns="45000" rIns="90000" bIns="45000" anchor="ctr">
            <a:normAutofit/>
          </a:bodyPr>
          <a:lstStyle/>
          <a:p>
            <a:pPr>
              <a:lnSpc>
                <a:spcPct val="90000"/>
              </a:lnSpc>
            </a:pPr>
            <a:r>
              <a:rPr lang="en-IN" sz="4400" b="1" strike="noStrike" spc="-1">
                <a:solidFill>
                  <a:srgbClr val="000000"/>
                </a:solidFill>
                <a:latin typeface="Times New Roman"/>
              </a:rPr>
              <a:t>User</a:t>
            </a:r>
            <a:r>
              <a:rPr lang="en-IN" sz="4400" b="0" strike="noStrike" spc="-1">
                <a:solidFill>
                  <a:srgbClr val="000000"/>
                </a:solidFill>
                <a:latin typeface="Times New Roman"/>
              </a:rPr>
              <a:t> </a:t>
            </a:r>
            <a:r>
              <a:rPr lang="en-IN" sz="4400" b="1" strike="noStrike" spc="-1">
                <a:solidFill>
                  <a:srgbClr val="000000"/>
                </a:solidFill>
                <a:latin typeface="Times New Roman"/>
              </a:rPr>
              <a:t>level</a:t>
            </a:r>
            <a:r>
              <a:rPr lang="en-IN" sz="4400" b="0" strike="noStrike" spc="-1">
                <a:solidFill>
                  <a:srgbClr val="000000"/>
                </a:solidFill>
                <a:latin typeface="Times New Roman"/>
              </a:rPr>
              <a:t> </a:t>
            </a:r>
            <a:r>
              <a:rPr lang="en-IN" sz="4400" b="1" strike="noStrike" spc="-1">
                <a:solidFill>
                  <a:srgbClr val="000000"/>
                </a:solidFill>
                <a:latin typeface="Times New Roman"/>
              </a:rPr>
              <a:t>threads</a:t>
            </a:r>
            <a:endParaRPr lang="en-IN" sz="4400" b="0" strike="noStrike" spc="-1">
              <a:latin typeface="Arial"/>
            </a:endParaRPr>
          </a:p>
        </p:txBody>
      </p:sp>
      <p:sp>
        <p:nvSpPr>
          <p:cNvPr id="88" name="TextShape 2"/>
          <p:cNvSpPr txBox="1"/>
          <p:nvPr/>
        </p:nvSpPr>
        <p:spPr>
          <a:xfrm>
            <a:off x="838080" y="1825560"/>
            <a:ext cx="10514520" cy="4350240"/>
          </a:xfrm>
          <a:prstGeom prst="rect">
            <a:avLst/>
          </a:prstGeom>
          <a:noFill/>
          <a:ln>
            <a:noFill/>
          </a:ln>
        </p:spPr>
        <p:txBody>
          <a:bodyPr lIns="90000" tIns="45000" rIns="90000" bIns="45000">
            <a:noAutofit/>
          </a:bodyPr>
          <a:lstStyle/>
          <a:p>
            <a:pPr marL="228600" indent="-228240">
              <a:lnSpc>
                <a:spcPct val="150000"/>
              </a:lnSpc>
              <a:spcBef>
                <a:spcPts val="1001"/>
              </a:spcBef>
              <a:buClr>
                <a:srgbClr val="000000"/>
              </a:buClr>
              <a:buFont typeface="Arial"/>
              <a:buChar char="•"/>
            </a:pPr>
            <a:r>
              <a:rPr lang="en-IN" sz="2000" b="0" strike="noStrike" spc="-1">
                <a:solidFill>
                  <a:srgbClr val="000000"/>
                </a:solidFill>
                <a:latin typeface="Times New Roman"/>
              </a:rPr>
              <a:t>User threads are the threads created by the user with the help of the user library.</a:t>
            </a:r>
            <a:endParaRPr lang="en-IN" sz="2000" b="0" strike="noStrike" spc="-1">
              <a:latin typeface="Arial"/>
            </a:endParaRPr>
          </a:p>
          <a:p>
            <a:pPr marL="228600" indent="-228240">
              <a:lnSpc>
                <a:spcPct val="150000"/>
              </a:lnSpc>
              <a:spcBef>
                <a:spcPts val="1001"/>
              </a:spcBef>
              <a:buClr>
                <a:srgbClr val="000000"/>
              </a:buClr>
              <a:buFont typeface="Arial"/>
              <a:buChar char="•"/>
            </a:pPr>
            <a:r>
              <a:rPr lang="en-US" sz="2000" b="0" strike="noStrike" spc="-1">
                <a:solidFill>
                  <a:srgbClr val="000000"/>
                </a:solidFill>
                <a:latin typeface="Calibri"/>
              </a:rPr>
              <a:t> User threads just stay in the address space of the creating process and are run and managed by the creating process without kernel </a:t>
            </a:r>
            <a:r>
              <a:rPr lang="en-US" sz="2000" b="0" strike="noStrike" spc="-1">
                <a:solidFill>
                  <a:srgbClr val="000000"/>
                </a:solidFill>
                <a:latin typeface="Times New Roman"/>
              </a:rPr>
              <a:t>involvement</a:t>
            </a:r>
            <a:r>
              <a:rPr lang="en-US" sz="2000" b="0" strike="noStrike" spc="-1">
                <a:solidFill>
                  <a:srgbClr val="000000"/>
                </a:solidFill>
                <a:latin typeface="Calibri"/>
              </a:rPr>
              <a:t>.</a:t>
            </a:r>
            <a:endParaRPr lang="en-IN" sz="2000" b="0" strike="noStrike" spc="-1">
              <a:latin typeface="Arial"/>
            </a:endParaRPr>
          </a:p>
          <a:p>
            <a:pPr marL="228600" indent="-228240">
              <a:lnSpc>
                <a:spcPct val="150000"/>
              </a:lnSpc>
              <a:spcBef>
                <a:spcPts val="1001"/>
              </a:spcBef>
              <a:buClr>
                <a:srgbClr val="000000"/>
              </a:buClr>
              <a:buFont typeface="Arial"/>
              <a:buChar char="•"/>
            </a:pPr>
            <a:r>
              <a:rPr lang="en-US" sz="2000" b="0" strike="noStrike" spc="-1">
                <a:solidFill>
                  <a:srgbClr val="000000"/>
                </a:solidFill>
                <a:latin typeface="Calibri"/>
              </a:rPr>
              <a:t>User-level threads are small and much faster than kernel-level threads. They are represented by a program counter (PC), stack, registers, and a small process control block.</a:t>
            </a:r>
            <a:endParaRPr lang="en-IN" sz="2000" b="0" strike="noStrike" spc="-1">
              <a:latin typeface="Arial"/>
            </a:endParaRPr>
          </a:p>
          <a:p>
            <a:pPr>
              <a:lnSpc>
                <a:spcPct val="150000"/>
              </a:lnSpc>
              <a:spcBef>
                <a:spcPts val="1001"/>
              </a:spcBef>
              <a:tabLst>
                <a:tab pos="0" algn="l"/>
              </a:tabLst>
            </a:pPr>
            <a:endParaRPr lang="en-IN" sz="2000" b="0" strike="noStrike" spc="-1">
              <a:latin typeface="Arial"/>
            </a:endParaRPr>
          </a:p>
          <a:p>
            <a:pPr>
              <a:lnSpc>
                <a:spcPct val="150000"/>
              </a:lnSpc>
              <a:spcBef>
                <a:spcPts val="1001"/>
              </a:spcBef>
              <a:tabLst>
                <a:tab pos="0" algn="l"/>
              </a:tabLst>
            </a:pPr>
            <a:endParaRPr lang="en-IN" sz="20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838080" y="365040"/>
            <a:ext cx="10514520" cy="1324440"/>
          </a:xfrm>
          <a:prstGeom prst="rect">
            <a:avLst/>
          </a:prstGeom>
          <a:noFill/>
          <a:ln>
            <a:noFill/>
          </a:ln>
        </p:spPr>
        <p:txBody>
          <a:bodyPr lIns="90000" tIns="45000" rIns="90000" bIns="45000" anchor="ctr">
            <a:noAutofit/>
          </a:bodyPr>
          <a:lstStyle/>
          <a:p>
            <a:pPr>
              <a:lnSpc>
                <a:spcPct val="90000"/>
              </a:lnSpc>
            </a:pPr>
            <a:r>
              <a:rPr lang="en-IN" sz="4400" b="1" strike="noStrike" spc="-1">
                <a:solidFill>
                  <a:srgbClr val="000000"/>
                </a:solidFill>
                <a:latin typeface="Calibri Light"/>
              </a:rPr>
              <a:t>Threads Management</a:t>
            </a:r>
            <a:endParaRPr lang="en-IN" sz="4400" b="0" strike="noStrike" spc="-1">
              <a:latin typeface="Arial"/>
            </a:endParaRPr>
          </a:p>
        </p:txBody>
      </p:sp>
      <p:sp>
        <p:nvSpPr>
          <p:cNvPr id="90" name="TextShape 2"/>
          <p:cNvSpPr txBox="1"/>
          <p:nvPr/>
        </p:nvSpPr>
        <p:spPr>
          <a:xfrm>
            <a:off x="838080" y="1567440"/>
            <a:ext cx="10514520" cy="4608360"/>
          </a:xfrm>
          <a:prstGeom prst="rect">
            <a:avLst/>
          </a:prstGeom>
          <a:noFill/>
          <a:ln>
            <a:noFill/>
          </a:ln>
        </p:spPr>
        <p:txBody>
          <a:bodyPr lIns="90000" tIns="45000" rIns="90000" bIns="45000">
            <a:normAutofit fontScale="61000"/>
          </a:bodyPr>
          <a:lstStyle/>
          <a:p>
            <a:pPr>
              <a:lnSpc>
                <a:spcPct val="90000"/>
              </a:lnSpc>
              <a:spcBef>
                <a:spcPts val="1001"/>
              </a:spcBef>
              <a:tabLst>
                <a:tab pos="0" algn="l"/>
              </a:tabLst>
            </a:pPr>
            <a:r>
              <a:rPr lang="en-IN" sz="2800" b="0" strike="noStrike" spc="-1">
                <a:solidFill>
                  <a:srgbClr val="000000"/>
                </a:solidFill>
                <a:latin typeface="Calibri"/>
              </a:rPr>
              <a:t>As threads are they need to be managed by someone.</a:t>
            </a:r>
            <a:endParaRPr lang="en-IN" sz="2800" b="0" strike="noStrike" spc="-1">
              <a:latin typeface="Arial"/>
            </a:endParaRPr>
          </a:p>
          <a:p>
            <a:pPr marL="343080" indent="-342720" algn="just">
              <a:lnSpc>
                <a:spcPct val="120000"/>
              </a:lnSpc>
              <a:spcBef>
                <a:spcPts val="1001"/>
              </a:spcBef>
              <a:spcAft>
                <a:spcPts val="799"/>
              </a:spcAft>
              <a:buClr>
                <a:srgbClr val="000000"/>
              </a:buClr>
              <a:buFont typeface="Symbol"/>
              <a:buChar char=""/>
              <a:tabLst>
                <a:tab pos="457200" algn="l"/>
              </a:tabLst>
            </a:pPr>
            <a:r>
              <a:rPr lang="en-IN" sz="2400" b="0" strike="noStrike" spc="-1">
                <a:solidFill>
                  <a:srgbClr val="000000"/>
                </a:solidFill>
                <a:latin typeface="Times New Roman"/>
                <a:ea typeface="Times New Roman"/>
              </a:rPr>
              <a:t>A thread is a sequence of instructions.</a:t>
            </a:r>
            <a:endParaRPr lang="en-IN" sz="2400" b="0" strike="noStrike" spc="-1">
              <a:latin typeface="Arial"/>
            </a:endParaRPr>
          </a:p>
          <a:p>
            <a:pPr marL="343080" indent="-342720" algn="just">
              <a:lnSpc>
                <a:spcPct val="120000"/>
              </a:lnSpc>
              <a:spcBef>
                <a:spcPts val="1001"/>
              </a:spcBef>
              <a:spcAft>
                <a:spcPts val="799"/>
              </a:spcAft>
              <a:buClr>
                <a:srgbClr val="000000"/>
              </a:buClr>
              <a:buFont typeface="Symbol"/>
              <a:buChar char=""/>
              <a:tabLst>
                <a:tab pos="457200" algn="l"/>
              </a:tabLst>
            </a:pPr>
            <a:r>
              <a:rPr lang="en-IN" sz="2400" b="0" strike="noStrike" spc="-1">
                <a:solidFill>
                  <a:srgbClr val="000000"/>
                </a:solidFill>
                <a:latin typeface="Times New Roman"/>
                <a:ea typeface="Times New Roman"/>
              </a:rPr>
              <a:t>CPU can handle one instruction at a time.</a:t>
            </a:r>
            <a:endParaRPr lang="en-IN" sz="2400" b="0" strike="noStrike" spc="-1">
              <a:latin typeface="Arial"/>
            </a:endParaRPr>
          </a:p>
          <a:p>
            <a:pPr marL="343080" indent="-342720" algn="just">
              <a:lnSpc>
                <a:spcPct val="120000"/>
              </a:lnSpc>
              <a:spcBef>
                <a:spcPts val="1001"/>
              </a:spcBef>
              <a:spcAft>
                <a:spcPts val="799"/>
              </a:spcAft>
              <a:buClr>
                <a:srgbClr val="000000"/>
              </a:buClr>
              <a:buFont typeface="Symbol"/>
              <a:buChar char=""/>
              <a:tabLst>
                <a:tab pos="457200" algn="l"/>
              </a:tabLst>
            </a:pPr>
            <a:r>
              <a:rPr lang="en-IN" sz="2400" b="0" strike="noStrike" spc="-1">
                <a:solidFill>
                  <a:srgbClr val="000000"/>
                </a:solidFill>
                <a:latin typeface="Times New Roman"/>
                <a:ea typeface="Times New Roman"/>
              </a:rPr>
              <a:t>To switch between instructions on parallel threads, the execution state needs to be saved.</a:t>
            </a:r>
            <a:endParaRPr lang="en-IN" sz="2400" b="0" strike="noStrike" spc="-1">
              <a:latin typeface="Arial"/>
            </a:endParaRPr>
          </a:p>
          <a:p>
            <a:pPr marL="343080" indent="-342720" algn="just">
              <a:lnSpc>
                <a:spcPct val="120000"/>
              </a:lnSpc>
              <a:spcBef>
                <a:spcPts val="1001"/>
              </a:spcBef>
              <a:spcAft>
                <a:spcPts val="799"/>
              </a:spcAft>
              <a:buClr>
                <a:srgbClr val="000000"/>
              </a:buClr>
              <a:buFont typeface="Symbol"/>
              <a:buChar char=""/>
              <a:tabLst>
                <a:tab pos="457200" algn="l"/>
              </a:tabLst>
            </a:pPr>
            <a:r>
              <a:rPr lang="en-IN" sz="2400" b="0" strike="noStrike" spc="-1">
                <a:solidFill>
                  <a:srgbClr val="000000"/>
                </a:solidFill>
                <a:latin typeface="Times New Roman"/>
                <a:ea typeface="Times New Roman"/>
              </a:rPr>
              <a:t>Execution state in its simplest form is a program counter and CPU registers.</a:t>
            </a:r>
            <a:endParaRPr lang="en-IN" sz="2400" b="0" strike="noStrike" spc="-1">
              <a:latin typeface="Arial"/>
            </a:endParaRPr>
          </a:p>
          <a:p>
            <a:pPr marL="343080" indent="-342720" algn="just">
              <a:lnSpc>
                <a:spcPct val="120000"/>
              </a:lnSpc>
              <a:spcBef>
                <a:spcPts val="1001"/>
              </a:spcBef>
              <a:spcAft>
                <a:spcPts val="799"/>
              </a:spcAft>
              <a:buClr>
                <a:srgbClr val="000000"/>
              </a:buClr>
              <a:buFont typeface="Symbol"/>
              <a:buChar char=""/>
              <a:tabLst>
                <a:tab pos="457200" algn="l"/>
              </a:tabLst>
            </a:pPr>
            <a:r>
              <a:rPr lang="en-IN" sz="2400" b="0" strike="noStrike" spc="-1">
                <a:solidFill>
                  <a:srgbClr val="000000"/>
                </a:solidFill>
                <a:latin typeface="Times New Roman"/>
                <a:ea typeface="Times New Roman"/>
              </a:rPr>
              <a:t>The program counter tells us what instruction to execute next.</a:t>
            </a:r>
            <a:endParaRPr lang="en-IN" sz="2400" b="0" strike="noStrike" spc="-1">
              <a:latin typeface="Arial"/>
            </a:endParaRPr>
          </a:p>
          <a:p>
            <a:pPr marL="343080" indent="-342720" algn="just">
              <a:lnSpc>
                <a:spcPct val="120000"/>
              </a:lnSpc>
              <a:spcBef>
                <a:spcPts val="1001"/>
              </a:spcBef>
              <a:spcAft>
                <a:spcPts val="799"/>
              </a:spcAft>
              <a:buClr>
                <a:srgbClr val="000000"/>
              </a:buClr>
              <a:buFont typeface="Symbol"/>
              <a:buChar char=""/>
              <a:tabLst>
                <a:tab pos="457200" algn="l"/>
              </a:tabLst>
            </a:pPr>
            <a:r>
              <a:rPr lang="en-IN" sz="2400" b="0" strike="noStrike" spc="-1">
                <a:solidFill>
                  <a:srgbClr val="000000"/>
                </a:solidFill>
                <a:latin typeface="Times New Roman"/>
                <a:ea typeface="Times New Roman"/>
              </a:rPr>
              <a:t>CPU registers hold execution arguments, for example, addition operands.</a:t>
            </a:r>
            <a:endParaRPr lang="en-IN" sz="2400" b="0" strike="noStrike" spc="-1">
              <a:latin typeface="Arial"/>
            </a:endParaRPr>
          </a:p>
          <a:p>
            <a:pPr marL="343080" indent="-342720" algn="just">
              <a:lnSpc>
                <a:spcPct val="120000"/>
              </a:lnSpc>
              <a:spcBef>
                <a:spcPts val="1001"/>
              </a:spcBef>
              <a:spcAft>
                <a:spcPts val="799"/>
              </a:spcAft>
              <a:buClr>
                <a:srgbClr val="000000"/>
              </a:buClr>
              <a:buFont typeface="Symbol"/>
              <a:buChar char=""/>
              <a:tabLst>
                <a:tab pos="457200" algn="l"/>
              </a:tabLst>
            </a:pPr>
            <a:r>
              <a:rPr lang="en-IN" sz="2400" b="0" strike="noStrike" spc="-1">
                <a:solidFill>
                  <a:srgbClr val="000000"/>
                </a:solidFill>
                <a:latin typeface="Times New Roman"/>
                <a:ea typeface="Times New Roman"/>
              </a:rPr>
              <a:t>This alternation between threads requires management.</a:t>
            </a:r>
            <a:endParaRPr lang="en-IN" sz="2400" b="0" strike="noStrike" spc="-1">
              <a:latin typeface="Arial"/>
            </a:endParaRPr>
          </a:p>
          <a:p>
            <a:pPr marL="343080" indent="-342720" algn="just">
              <a:lnSpc>
                <a:spcPct val="120000"/>
              </a:lnSpc>
              <a:spcBef>
                <a:spcPts val="1001"/>
              </a:spcBef>
              <a:spcAft>
                <a:spcPts val="799"/>
              </a:spcAft>
              <a:buClr>
                <a:srgbClr val="000000"/>
              </a:buClr>
              <a:buFont typeface="Symbol"/>
              <a:buChar char=""/>
              <a:tabLst>
                <a:tab pos="457200" algn="l"/>
              </a:tabLst>
            </a:pPr>
            <a:r>
              <a:rPr lang="en-IN" sz="2400" b="0" strike="noStrike" spc="-1">
                <a:solidFill>
                  <a:srgbClr val="000000"/>
                </a:solidFill>
                <a:latin typeface="Times New Roman"/>
                <a:ea typeface="Times New Roman"/>
              </a:rPr>
              <a:t>Management includes saving state, restoring state, deciding what thread to pick next.</a:t>
            </a:r>
            <a:endParaRPr lang="en-IN" sz="2400" b="0" strike="noStrike" spc="-1">
              <a:latin typeface="Arial"/>
            </a:endParaRPr>
          </a:p>
          <a:p>
            <a:pPr algn="just">
              <a:lnSpc>
                <a:spcPct val="90000"/>
              </a:lnSpc>
              <a:spcBef>
                <a:spcPts val="1001"/>
              </a:spcBef>
              <a:tabLst>
                <a:tab pos="457200" algn="l"/>
              </a:tabLst>
            </a:pPr>
            <a:endParaRPr lang="en-IN" sz="2400" b="0" strike="noStrike" spc="-1">
              <a:latin typeface="Arial"/>
            </a:endParaRPr>
          </a:p>
          <a:p>
            <a:pPr>
              <a:lnSpc>
                <a:spcPct val="90000"/>
              </a:lnSpc>
              <a:spcBef>
                <a:spcPts val="1001"/>
              </a:spcBef>
              <a:tabLst>
                <a:tab pos="457200" algn="l"/>
              </a:tabLst>
            </a:pPr>
            <a:endParaRPr lang="en-IN" sz="24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838080" y="365040"/>
            <a:ext cx="10514520" cy="1324440"/>
          </a:xfrm>
          <a:prstGeom prst="rect">
            <a:avLst/>
          </a:prstGeom>
          <a:noFill/>
          <a:ln>
            <a:noFill/>
          </a:ln>
        </p:spPr>
        <p:txBody>
          <a:bodyPr lIns="90000" tIns="45000" rIns="90000" bIns="45000" anchor="ctr">
            <a:noAutofit/>
          </a:bodyPr>
          <a:lstStyle/>
          <a:p>
            <a:pPr>
              <a:lnSpc>
                <a:spcPct val="90000"/>
              </a:lnSpc>
            </a:pPr>
            <a:r>
              <a:rPr lang="en-IN" sz="4400" b="1" strike="noStrike" spc="-1">
                <a:solidFill>
                  <a:srgbClr val="000000"/>
                </a:solidFill>
                <a:latin typeface="Calibri Light"/>
              </a:rPr>
              <a:t>Kernel Threads</a:t>
            </a:r>
            <a:endParaRPr lang="en-IN" sz="4400" b="0" strike="noStrike" spc="-1">
              <a:latin typeface="Arial"/>
            </a:endParaRPr>
          </a:p>
        </p:txBody>
      </p:sp>
      <p:sp>
        <p:nvSpPr>
          <p:cNvPr id="92" name="TextShape 2"/>
          <p:cNvSpPr txBox="1"/>
          <p:nvPr/>
        </p:nvSpPr>
        <p:spPr>
          <a:xfrm>
            <a:off x="838080" y="1825560"/>
            <a:ext cx="10514520" cy="4350240"/>
          </a:xfrm>
          <a:prstGeom prst="rect">
            <a:avLst/>
          </a:prstGeom>
          <a:noFill/>
          <a:ln>
            <a:noFill/>
          </a:ln>
        </p:spPr>
        <p:txBody>
          <a:bodyPr lIns="90000" tIns="45000" rIns="90000" bIns="45000">
            <a:normAutofit/>
          </a:bodyPr>
          <a:lstStyle/>
          <a:p>
            <a:pPr marL="228600" indent="-228240">
              <a:lnSpc>
                <a:spcPct val="90000"/>
              </a:lnSpc>
              <a:spcBef>
                <a:spcPts val="1001"/>
              </a:spcBef>
              <a:buClr>
                <a:srgbClr val="333333"/>
              </a:buClr>
              <a:buFont typeface="Arial"/>
              <a:buChar char="•"/>
            </a:pPr>
            <a:r>
              <a:rPr lang="en-IN" sz="2000" b="0" strike="noStrike" spc="-1">
                <a:solidFill>
                  <a:srgbClr val="333333"/>
                </a:solidFill>
                <a:latin typeface="Times New Roman"/>
                <a:ea typeface="Times New Roman"/>
              </a:rPr>
              <a:t>Kernel-level threads are handled by the operating system directly, and the kernel does thread management. </a:t>
            </a:r>
            <a:endParaRPr lang="en-IN" sz="2000" b="0" strike="noStrike" spc="-1">
              <a:latin typeface="Arial"/>
            </a:endParaRPr>
          </a:p>
          <a:p>
            <a:pPr marL="228600" indent="-228240">
              <a:lnSpc>
                <a:spcPct val="90000"/>
              </a:lnSpc>
              <a:spcBef>
                <a:spcPts val="1001"/>
              </a:spcBef>
              <a:buClr>
                <a:srgbClr val="333333"/>
              </a:buClr>
              <a:buFont typeface="Arial"/>
              <a:buChar char="•"/>
            </a:pPr>
            <a:r>
              <a:rPr lang="en-IN" sz="2000" b="0" strike="noStrike" spc="-1">
                <a:solidFill>
                  <a:srgbClr val="333333"/>
                </a:solidFill>
                <a:latin typeface="Times New Roman"/>
                <a:ea typeface="Times New Roman"/>
              </a:rPr>
              <a:t>The kernel manages the context information for the process and the process threads. </a:t>
            </a:r>
            <a:endParaRPr lang="en-IN" sz="2000" b="0" strike="noStrike" spc="-1">
              <a:latin typeface="Arial"/>
            </a:endParaRPr>
          </a:p>
          <a:p>
            <a:pPr marL="228600" indent="-228240">
              <a:lnSpc>
                <a:spcPct val="90000"/>
              </a:lnSpc>
              <a:spcBef>
                <a:spcPts val="1001"/>
              </a:spcBef>
              <a:buClr>
                <a:srgbClr val="333333"/>
              </a:buClr>
              <a:buFont typeface="Arial"/>
              <a:buChar char="•"/>
            </a:pPr>
            <a:r>
              <a:rPr lang="en-IN" sz="2000" b="0" strike="noStrike" spc="-1">
                <a:solidFill>
                  <a:srgbClr val="333333"/>
                </a:solidFill>
                <a:latin typeface="Times New Roman"/>
                <a:ea typeface="Times New Roman"/>
              </a:rPr>
              <a:t>Because of this, kernel-level threads are slower than user-level threads.</a:t>
            </a:r>
            <a:endParaRPr lang="en-IN" sz="2000" b="0" strike="noStrike" spc="-1">
              <a:latin typeface="Arial"/>
            </a:endParaRPr>
          </a:p>
          <a:p>
            <a:pPr>
              <a:lnSpc>
                <a:spcPct val="90000"/>
              </a:lnSpc>
              <a:spcBef>
                <a:spcPts val="1001"/>
              </a:spcBef>
            </a:pPr>
            <a:endParaRPr lang="en-IN" sz="2000" b="0" strike="noStrike" spc="-1">
              <a:latin typeface="Arial"/>
            </a:endParaRPr>
          </a:p>
          <a:p>
            <a:pPr marL="228600" indent="-228240" algn="just">
              <a:lnSpc>
                <a:spcPct val="90000"/>
              </a:lnSpc>
              <a:spcBef>
                <a:spcPts val="1001"/>
              </a:spcBef>
              <a:buClr>
                <a:srgbClr val="333333"/>
              </a:buClr>
              <a:buFont typeface="Arial"/>
              <a:buChar char="•"/>
            </a:pPr>
            <a:r>
              <a:rPr lang="en-IN" sz="2000" b="1" strike="noStrike" spc="-1">
                <a:solidFill>
                  <a:srgbClr val="333333"/>
                </a:solidFill>
                <a:latin typeface="Times New Roman"/>
                <a:ea typeface="Times New Roman"/>
              </a:rPr>
              <a:t>Advantages</a:t>
            </a:r>
            <a:endParaRPr lang="en-IN" sz="2000" b="0" strike="noStrike" spc="-1">
              <a:latin typeface="Arial"/>
            </a:endParaRPr>
          </a:p>
          <a:p>
            <a:pPr algn="just">
              <a:lnSpc>
                <a:spcPct val="107000"/>
              </a:lnSpc>
              <a:spcBef>
                <a:spcPts val="1001"/>
              </a:spcBef>
              <a:spcAft>
                <a:spcPts val="799"/>
              </a:spcAft>
              <a:tabLst>
                <a:tab pos="0" algn="l"/>
              </a:tabLst>
            </a:pPr>
            <a:r>
              <a:rPr lang="en-IN" sz="1800" b="0" strike="noStrike" spc="-1">
                <a:solidFill>
                  <a:srgbClr val="333333"/>
                </a:solidFill>
                <a:latin typeface="Times New Roman"/>
                <a:ea typeface="Times New Roman"/>
              </a:rPr>
              <a:t>Some of the advantages of kernel-level threads are as follows:</a:t>
            </a:r>
            <a:endParaRPr lang="en-IN" sz="1800" b="0" strike="noStrike" spc="-1">
              <a:latin typeface="Arial"/>
            </a:endParaRPr>
          </a:p>
          <a:p>
            <a:pPr marL="343080" indent="-342720" algn="just">
              <a:lnSpc>
                <a:spcPts val="1874"/>
              </a:lnSpc>
              <a:spcBef>
                <a:spcPts val="300"/>
              </a:spcBef>
              <a:spcAft>
                <a:spcPts val="799"/>
              </a:spcAft>
              <a:buClr>
                <a:srgbClr val="000000"/>
              </a:buClr>
              <a:buFont typeface="Courier New"/>
              <a:buChar char="o"/>
              <a:tabLst>
                <a:tab pos="457200" algn="l"/>
              </a:tabLst>
            </a:pPr>
            <a:r>
              <a:rPr lang="en-IN" sz="1800" b="0" strike="noStrike" spc="-1">
                <a:solidFill>
                  <a:srgbClr val="000000"/>
                </a:solidFill>
                <a:latin typeface="Times New Roman"/>
                <a:ea typeface="Times New Roman"/>
              </a:rPr>
              <a:t>Multiple threads of the same process can be scheduled on different processors in kernel-level threads.</a:t>
            </a:r>
            <a:endParaRPr lang="en-IN" sz="1800" b="0" strike="noStrike" spc="-1">
              <a:latin typeface="Arial"/>
            </a:endParaRPr>
          </a:p>
          <a:p>
            <a:pPr marL="343080" indent="-342720" algn="just">
              <a:lnSpc>
                <a:spcPts val="1874"/>
              </a:lnSpc>
              <a:spcBef>
                <a:spcPts val="300"/>
              </a:spcBef>
              <a:spcAft>
                <a:spcPts val="799"/>
              </a:spcAft>
              <a:buClr>
                <a:srgbClr val="000000"/>
              </a:buClr>
              <a:buFont typeface="Courier New"/>
              <a:buChar char="o"/>
              <a:tabLst>
                <a:tab pos="457200" algn="l"/>
              </a:tabLst>
            </a:pPr>
            <a:r>
              <a:rPr lang="en-IN" sz="1800" b="0" strike="noStrike" spc="-1">
                <a:solidFill>
                  <a:srgbClr val="000000"/>
                </a:solidFill>
                <a:latin typeface="Times New Roman"/>
                <a:ea typeface="Times New Roman"/>
              </a:rPr>
              <a:t>The kernel routines can also be multithreaded.</a:t>
            </a:r>
            <a:endParaRPr lang="en-IN" sz="1800" b="0" strike="noStrike" spc="-1">
              <a:latin typeface="Arial"/>
            </a:endParaRPr>
          </a:p>
          <a:p>
            <a:pPr marL="343080" indent="-342720" algn="just">
              <a:lnSpc>
                <a:spcPts val="1874"/>
              </a:lnSpc>
              <a:spcBef>
                <a:spcPts val="300"/>
              </a:spcBef>
              <a:spcAft>
                <a:spcPts val="799"/>
              </a:spcAft>
              <a:buClr>
                <a:srgbClr val="000000"/>
              </a:buClr>
              <a:buFont typeface="Courier New"/>
              <a:buChar char="o"/>
              <a:tabLst>
                <a:tab pos="457200" algn="l"/>
              </a:tabLst>
            </a:pPr>
            <a:r>
              <a:rPr lang="en-IN" sz="1800" b="0" strike="noStrike" spc="-1">
                <a:solidFill>
                  <a:srgbClr val="000000"/>
                </a:solidFill>
                <a:latin typeface="Times New Roman"/>
                <a:ea typeface="Times New Roman"/>
              </a:rPr>
              <a:t>If a kernel-level thread is blocked, another thread of the same process can be scheduled by the kernel.</a:t>
            </a:r>
            <a:endParaRPr lang="en-IN" sz="1800" b="0" strike="noStrike" spc="-1">
              <a:latin typeface="Arial"/>
            </a:endParaRPr>
          </a:p>
          <a:p>
            <a:pPr>
              <a:lnSpc>
                <a:spcPct val="90000"/>
              </a:lnSpc>
              <a:spcBef>
                <a:spcPts val="1001"/>
              </a:spcBef>
              <a:tabLst>
                <a:tab pos="457200" algn="l"/>
              </a:tabLst>
            </a:pPr>
            <a:endParaRPr lang="en-IN" sz="1800" b="0" strike="noStrike" spc="-1">
              <a:latin typeface="Arial"/>
            </a:endParaRPr>
          </a:p>
          <a:p>
            <a:pPr>
              <a:lnSpc>
                <a:spcPct val="90000"/>
              </a:lnSpc>
              <a:spcBef>
                <a:spcPts val="1001"/>
              </a:spcBef>
              <a:tabLst>
                <a:tab pos="457200" algn="l"/>
              </a:tabLst>
            </a:pPr>
            <a:endParaRPr lang="en-IN" sz="1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514800" y="332640"/>
            <a:ext cx="10514520" cy="673200"/>
          </a:xfrm>
          <a:prstGeom prst="rect">
            <a:avLst/>
          </a:prstGeom>
          <a:noFill/>
          <a:ln>
            <a:noFill/>
          </a:ln>
        </p:spPr>
        <p:txBody>
          <a:bodyPr lIns="90000" tIns="45000" rIns="90000" bIns="45000" anchor="ctr">
            <a:normAutofit/>
          </a:bodyPr>
          <a:lstStyle/>
          <a:p>
            <a:pPr>
              <a:lnSpc>
                <a:spcPct val="90000"/>
              </a:lnSpc>
            </a:pPr>
            <a:r>
              <a:rPr lang="en-IN" sz="4400" b="1" strike="noStrike" spc="-1">
                <a:solidFill>
                  <a:srgbClr val="000000"/>
                </a:solidFill>
                <a:latin typeface="Times New Roman"/>
              </a:rPr>
              <a:t>Kernel Threads</a:t>
            </a:r>
            <a:endParaRPr lang="en-IN" sz="4400" b="0" strike="noStrike" spc="-1">
              <a:latin typeface="Arial"/>
            </a:endParaRPr>
          </a:p>
        </p:txBody>
      </p:sp>
      <p:sp>
        <p:nvSpPr>
          <p:cNvPr id="94" name="TextShape 2"/>
          <p:cNvSpPr txBox="1"/>
          <p:nvPr/>
        </p:nvSpPr>
        <p:spPr>
          <a:xfrm>
            <a:off x="681120" y="1237680"/>
            <a:ext cx="10514520" cy="5058360"/>
          </a:xfrm>
          <a:prstGeom prst="rect">
            <a:avLst/>
          </a:prstGeom>
          <a:noFill/>
          <a:ln>
            <a:noFill/>
          </a:ln>
        </p:spPr>
        <p:txBody>
          <a:bodyPr lIns="90000" tIns="45000" rIns="90000" bIns="45000">
            <a:normAutofit fontScale="77000"/>
          </a:bodyPr>
          <a:lstStyle/>
          <a:p>
            <a:pPr algn="just">
              <a:lnSpc>
                <a:spcPct val="90000"/>
              </a:lnSpc>
              <a:spcBef>
                <a:spcPts val="1001"/>
              </a:spcBef>
              <a:tabLst>
                <a:tab pos="0" algn="l"/>
              </a:tabLst>
            </a:pPr>
            <a:r>
              <a:rPr lang="en-IN" sz="2200" b="1" strike="noStrike" spc="-1">
                <a:solidFill>
                  <a:srgbClr val="333333"/>
                </a:solidFill>
                <a:latin typeface="Times New Roman"/>
                <a:ea typeface="Times New Roman"/>
              </a:rPr>
              <a:t>Disadvantages</a:t>
            </a:r>
            <a:endParaRPr lang="en-IN" sz="2200" b="0" strike="noStrike" spc="-1">
              <a:latin typeface="Arial"/>
            </a:endParaRPr>
          </a:p>
          <a:p>
            <a:pPr algn="just">
              <a:lnSpc>
                <a:spcPct val="107000"/>
              </a:lnSpc>
              <a:spcBef>
                <a:spcPts val="1001"/>
              </a:spcBef>
              <a:spcAft>
                <a:spcPts val="799"/>
              </a:spcAft>
              <a:tabLst>
                <a:tab pos="0" algn="l"/>
              </a:tabLst>
            </a:pPr>
            <a:r>
              <a:rPr lang="en-IN" sz="2200" b="0" strike="noStrike" spc="-1">
                <a:solidFill>
                  <a:srgbClr val="333333"/>
                </a:solidFill>
                <a:latin typeface="Times New Roman"/>
                <a:ea typeface="Times New Roman"/>
              </a:rPr>
              <a:t>Kernel level threads are also having the following disadvantages, such as:</a:t>
            </a:r>
            <a:endParaRPr lang="en-IN" sz="2200" b="0" strike="noStrike" spc="-1">
              <a:latin typeface="Arial"/>
            </a:endParaRPr>
          </a:p>
          <a:p>
            <a:pPr marL="343080" indent="-342720" algn="just">
              <a:lnSpc>
                <a:spcPts val="1874"/>
              </a:lnSpc>
              <a:spcBef>
                <a:spcPts val="300"/>
              </a:spcBef>
              <a:spcAft>
                <a:spcPts val="799"/>
              </a:spcAft>
              <a:buClr>
                <a:srgbClr val="000000"/>
              </a:buClr>
              <a:buFont typeface="Courier New"/>
              <a:buChar char="o"/>
              <a:tabLst>
                <a:tab pos="457200" algn="l"/>
              </a:tabLst>
            </a:pPr>
            <a:r>
              <a:rPr lang="en-IN" sz="2200" b="0" strike="noStrike" spc="-1">
                <a:solidFill>
                  <a:srgbClr val="000000"/>
                </a:solidFill>
                <a:latin typeface="Times New Roman"/>
                <a:ea typeface="Times New Roman"/>
              </a:rPr>
              <a:t>A mode switch to kernel mode is required to transfer control from one thread to another in a process.</a:t>
            </a:r>
            <a:endParaRPr lang="en-IN" sz="2200" b="0" strike="noStrike" spc="-1">
              <a:latin typeface="Arial"/>
            </a:endParaRPr>
          </a:p>
          <a:p>
            <a:pPr marL="343080" indent="-342720" algn="just">
              <a:lnSpc>
                <a:spcPts val="1874"/>
              </a:lnSpc>
              <a:spcBef>
                <a:spcPts val="300"/>
              </a:spcBef>
              <a:spcAft>
                <a:spcPts val="799"/>
              </a:spcAft>
              <a:buClr>
                <a:srgbClr val="000000"/>
              </a:buClr>
              <a:buFont typeface="Courier New"/>
              <a:buChar char="o"/>
              <a:tabLst>
                <a:tab pos="457200" algn="l"/>
              </a:tabLst>
            </a:pPr>
            <a:r>
              <a:rPr lang="en-IN" sz="2200" b="0" strike="noStrike" spc="-1">
                <a:solidFill>
                  <a:srgbClr val="000000"/>
                </a:solidFill>
                <a:latin typeface="Times New Roman"/>
                <a:ea typeface="Times New Roman"/>
              </a:rPr>
              <a:t>Kernel-level threads are slower to create as well as manage as compared to user-level threads</a:t>
            </a:r>
            <a:r>
              <a:rPr lang="en-IN" sz="1800" b="0" strike="noStrike" spc="-1">
                <a:solidFill>
                  <a:srgbClr val="000000"/>
                </a:solidFill>
                <a:latin typeface="Times New Roman"/>
                <a:ea typeface="Times New Roman"/>
              </a:rPr>
              <a:t>.</a:t>
            </a:r>
            <a:endParaRPr lang="en-IN" sz="1800" b="0" strike="noStrike" spc="-1">
              <a:latin typeface="Arial"/>
            </a:endParaRPr>
          </a:p>
          <a:p>
            <a:pPr algn="just">
              <a:lnSpc>
                <a:spcPts val="1874"/>
              </a:lnSpc>
              <a:spcBef>
                <a:spcPts val="300"/>
              </a:spcBef>
              <a:spcAft>
                <a:spcPts val="799"/>
              </a:spcAft>
              <a:tabLst>
                <a:tab pos="0" algn="l"/>
              </a:tabLst>
            </a:pPr>
            <a:endParaRPr lang="en-IN" sz="1800" b="0" strike="noStrike" spc="-1">
              <a:latin typeface="Arial"/>
            </a:endParaRPr>
          </a:p>
          <a:p>
            <a:pPr algn="just">
              <a:lnSpc>
                <a:spcPts val="1874"/>
              </a:lnSpc>
              <a:spcBef>
                <a:spcPts val="300"/>
              </a:spcBef>
              <a:spcAft>
                <a:spcPts val="799"/>
              </a:spcAft>
              <a:tabLst>
                <a:tab pos="0" algn="l"/>
              </a:tabLst>
            </a:pPr>
            <a:r>
              <a:rPr lang="en-IN" sz="2100" b="1" strike="noStrike" spc="-1">
                <a:solidFill>
                  <a:srgbClr val="000000"/>
                </a:solidFill>
                <a:latin typeface="Times New Roman"/>
                <a:ea typeface="Calibri"/>
              </a:rPr>
              <a:t>Why must User Threads be mapped to Kernel Thread?</a:t>
            </a:r>
            <a:endParaRPr lang="en-IN" sz="2100" b="0" strike="noStrike" spc="-1">
              <a:latin typeface="Arial"/>
            </a:endParaRPr>
          </a:p>
          <a:p>
            <a:pPr marL="228600" indent="-228240" algn="just">
              <a:lnSpc>
                <a:spcPct val="90000"/>
              </a:lnSpc>
              <a:spcBef>
                <a:spcPts val="1001"/>
              </a:spcBef>
              <a:buClr>
                <a:srgbClr val="333333"/>
              </a:buClr>
              <a:buFont typeface="Arial"/>
              <a:buChar char="•"/>
              <a:tabLst>
                <a:tab pos="0" algn="l"/>
              </a:tabLst>
            </a:pPr>
            <a:r>
              <a:rPr lang="en-IN" sz="2100" b="0" strike="noStrike" spc="-1">
                <a:solidFill>
                  <a:srgbClr val="333333"/>
                </a:solidFill>
                <a:latin typeface="Times New Roman"/>
                <a:ea typeface="Times New Roman"/>
              </a:rPr>
              <a:t>User threads need to be mapped to kernel threads because it's the kernel that schedules the thread for execution onto the CPU, and for that, it must know about the thread that it is scheduling.</a:t>
            </a:r>
            <a:endParaRPr lang="en-IN" sz="2100" b="0" strike="noStrike" spc="-1">
              <a:latin typeface="Arial"/>
            </a:endParaRPr>
          </a:p>
          <a:p>
            <a:pPr marL="228600" indent="-228240" algn="just">
              <a:lnSpc>
                <a:spcPct val="90000"/>
              </a:lnSpc>
              <a:spcBef>
                <a:spcPts val="1001"/>
              </a:spcBef>
              <a:buClr>
                <a:srgbClr val="333333"/>
              </a:buClr>
              <a:buFont typeface="Arial"/>
              <a:buChar char="•"/>
              <a:tabLst>
                <a:tab pos="0" algn="l"/>
              </a:tabLst>
            </a:pPr>
            <a:r>
              <a:rPr lang="en-IN" sz="2100" b="0" strike="noStrike" spc="-1">
                <a:solidFill>
                  <a:srgbClr val="333333"/>
                </a:solidFill>
                <a:latin typeface="Times New Roman"/>
                <a:ea typeface="Times New Roman"/>
              </a:rPr>
              <a:t>All the user threads created by a process are executed over the same kernel-level thread appointed to the whole process. Whenever it's the turn for the specified process to execute on the CPU, its kernel thread is scheduled onto the CPU. All the other user threads inside the process have to be mapped one by one onto the kernel thread appointed to the creating process if they have to be executed.</a:t>
            </a:r>
            <a:endParaRPr lang="en-IN" sz="2100" b="0" strike="noStrike" spc="-1">
              <a:latin typeface="Arial"/>
            </a:endParaRPr>
          </a:p>
          <a:p>
            <a:pPr marL="228600" indent="-228240" algn="just">
              <a:lnSpc>
                <a:spcPct val="90000"/>
              </a:lnSpc>
              <a:spcBef>
                <a:spcPts val="1001"/>
              </a:spcBef>
              <a:buClr>
                <a:srgbClr val="333333"/>
              </a:buClr>
              <a:buFont typeface="Arial"/>
              <a:buChar char="•"/>
              <a:tabLst>
                <a:tab pos="0" algn="l"/>
              </a:tabLst>
            </a:pPr>
            <a:r>
              <a:rPr lang="en-IN" sz="2100" b="0" strike="noStrike" spc="-1">
                <a:solidFill>
                  <a:srgbClr val="333333"/>
                </a:solidFill>
                <a:latin typeface="Times New Roman"/>
                <a:ea typeface="Times New Roman"/>
              </a:rPr>
              <a:t>Since all of them are controlled by the creating process itself, the user threads must be mapped onto the appointed kernel thread one by one and, therefore, executed. </a:t>
            </a:r>
            <a:endParaRPr lang="en-IN" sz="2100" b="0" strike="noStrike" spc="-1">
              <a:latin typeface="Arial"/>
            </a:endParaRPr>
          </a:p>
          <a:p>
            <a:pPr algn="just">
              <a:lnSpc>
                <a:spcPts val="1874"/>
              </a:lnSpc>
              <a:spcBef>
                <a:spcPts val="300"/>
              </a:spcBef>
              <a:spcAft>
                <a:spcPts val="799"/>
              </a:spcAft>
              <a:tabLst>
                <a:tab pos="457200" algn="l"/>
              </a:tabLst>
            </a:pPr>
            <a:endParaRPr lang="en-IN" sz="21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540000" y="360000"/>
            <a:ext cx="10514520" cy="1079640"/>
          </a:xfrm>
          <a:prstGeom prst="rect">
            <a:avLst/>
          </a:prstGeom>
          <a:noFill/>
          <a:ln>
            <a:noFill/>
          </a:ln>
        </p:spPr>
        <p:txBody>
          <a:bodyPr lIns="90000" tIns="45000" rIns="90000" bIns="45000" anchor="ctr">
            <a:normAutofit/>
          </a:bodyPr>
          <a:lstStyle/>
          <a:p>
            <a:pPr>
              <a:lnSpc>
                <a:spcPct val="90000"/>
              </a:lnSpc>
            </a:pPr>
            <a:br/>
            <a:br/>
            <a:r>
              <a:rPr lang="en-IN" sz="1800" b="1" strike="noStrike" spc="-1">
                <a:solidFill>
                  <a:srgbClr val="000000"/>
                </a:solidFill>
                <a:latin typeface="Times New Roman"/>
                <a:ea typeface="Times New Roman"/>
              </a:rPr>
              <a:t>How User Thread mapped to Kernel Thread</a:t>
            </a:r>
            <a:br/>
            <a:endParaRPr lang="en-IN" sz="1800" b="0" strike="noStrike" spc="-1">
              <a:latin typeface="Arial"/>
            </a:endParaRPr>
          </a:p>
        </p:txBody>
      </p:sp>
      <p:sp>
        <p:nvSpPr>
          <p:cNvPr id="96" name="TextShape 2"/>
          <p:cNvSpPr txBox="1"/>
          <p:nvPr/>
        </p:nvSpPr>
        <p:spPr>
          <a:xfrm>
            <a:off x="540000" y="1710360"/>
            <a:ext cx="6194520" cy="4769280"/>
          </a:xfrm>
          <a:prstGeom prst="rect">
            <a:avLst/>
          </a:prstGeom>
          <a:noFill/>
          <a:ln>
            <a:noFill/>
          </a:ln>
        </p:spPr>
        <p:txBody>
          <a:bodyPr lIns="90000" tIns="45000" rIns="90000" bIns="45000">
            <a:noAutofit/>
          </a:bodyPr>
          <a:lstStyle/>
          <a:p>
            <a:pPr marL="228600" indent="-228240" algn="just">
              <a:lnSpc>
                <a:spcPct val="90000"/>
              </a:lnSpc>
              <a:spcBef>
                <a:spcPts val="1001"/>
              </a:spcBef>
              <a:buClr>
                <a:srgbClr val="333333"/>
              </a:buClr>
              <a:buFont typeface="Arial"/>
              <a:buChar char="•"/>
            </a:pPr>
            <a:r>
              <a:rPr lang="en-IN" sz="1800" b="0" strike="noStrike" spc="-1">
                <a:solidFill>
                  <a:srgbClr val="333333"/>
                </a:solidFill>
                <a:latin typeface="Times New Roman"/>
                <a:ea typeface="Times New Roman"/>
              </a:rPr>
              <a:t>User threads are mapped to kernel threads by the thread’s library. The way this mapping is done is called the “</a:t>
            </a:r>
            <a:r>
              <a:rPr lang="en-IN" sz="1800" b="1" i="1" strike="noStrike" spc="-1">
                <a:solidFill>
                  <a:srgbClr val="333333"/>
                </a:solidFill>
                <a:latin typeface="Times New Roman"/>
                <a:ea typeface="Times New Roman"/>
              </a:rPr>
              <a:t>thread model”</a:t>
            </a:r>
            <a:r>
              <a:rPr lang="en-IN" sz="1800" b="0" strike="noStrike" spc="-1">
                <a:solidFill>
                  <a:srgbClr val="333333"/>
                </a:solidFill>
                <a:latin typeface="Times New Roman"/>
                <a:ea typeface="Times New Roman"/>
              </a:rPr>
              <a:t>.</a:t>
            </a:r>
            <a:endParaRPr lang="en-IN" sz="1800" b="0" strike="noStrike" spc="-1">
              <a:latin typeface="Arial"/>
            </a:endParaRPr>
          </a:p>
          <a:p>
            <a:pPr marL="228600" indent="-228240" algn="just">
              <a:lnSpc>
                <a:spcPct val="90000"/>
              </a:lnSpc>
              <a:spcBef>
                <a:spcPts val="1001"/>
              </a:spcBef>
              <a:buClr>
                <a:srgbClr val="333333"/>
              </a:buClr>
              <a:buFont typeface="Arial"/>
              <a:buChar char="•"/>
            </a:pPr>
            <a:r>
              <a:rPr lang="en-IN" sz="1800" b="0" strike="noStrike" spc="-1">
                <a:solidFill>
                  <a:srgbClr val="333333"/>
                </a:solidFill>
                <a:latin typeface="Times New Roman"/>
                <a:ea typeface="Times New Roman"/>
              </a:rPr>
              <a:t>The mapping of user threads to kernel threads is done using </a:t>
            </a:r>
            <a:r>
              <a:rPr lang="en-IN" sz="1800" b="1" strike="noStrike" spc="-1">
                <a:solidFill>
                  <a:srgbClr val="333333"/>
                </a:solidFill>
                <a:latin typeface="Times New Roman"/>
                <a:ea typeface="Times New Roman"/>
              </a:rPr>
              <a:t>“</a:t>
            </a:r>
            <a:r>
              <a:rPr lang="en-IN" sz="1800" b="1" i="1" strike="noStrike" spc="-1">
                <a:solidFill>
                  <a:srgbClr val="333333"/>
                </a:solidFill>
                <a:latin typeface="Times New Roman"/>
                <a:ea typeface="Times New Roman"/>
              </a:rPr>
              <a:t>virtual processors”</a:t>
            </a:r>
            <a:r>
              <a:rPr lang="en-IN" sz="1800" b="0" strike="noStrike" spc="-1">
                <a:solidFill>
                  <a:srgbClr val="333333"/>
                </a:solidFill>
                <a:latin typeface="Times New Roman"/>
                <a:ea typeface="Times New Roman"/>
              </a:rPr>
              <a:t>. A virtual processor (VP) is a library entity that is usually implicit. The VP is a kernel thread or a structure bound to a kernel thread in the library. For a user thread, the VP behaves like a CPU.</a:t>
            </a:r>
            <a:endParaRPr lang="en-IN" sz="1800" b="0" strike="noStrike" spc="-1">
              <a:latin typeface="Arial"/>
            </a:endParaRPr>
          </a:p>
          <a:p>
            <a:pPr marL="228600" indent="-228240" algn="just">
              <a:lnSpc>
                <a:spcPct val="90000"/>
              </a:lnSpc>
              <a:spcBef>
                <a:spcPts val="1001"/>
              </a:spcBef>
              <a:buClr>
                <a:srgbClr val="333333"/>
              </a:buClr>
              <a:buFont typeface="Arial"/>
              <a:buChar char="•"/>
            </a:pPr>
            <a:r>
              <a:rPr lang="en-IN" sz="1800" b="0" strike="noStrike" spc="-1">
                <a:solidFill>
                  <a:srgbClr val="333333"/>
                </a:solidFill>
                <a:latin typeface="Times New Roman"/>
                <a:ea typeface="Times New Roman"/>
              </a:rPr>
              <a:t>There are the following possible thread models, and all models are used to map user-level threads to kernel-level threads.</a:t>
            </a:r>
            <a:endParaRPr lang="en-IN" sz="1800" b="0" strike="noStrike" spc="-1">
              <a:latin typeface="Arial"/>
            </a:endParaRPr>
          </a:p>
          <a:p>
            <a:pPr algn="just">
              <a:lnSpc>
                <a:spcPts val="1874"/>
              </a:lnSpc>
              <a:spcBef>
                <a:spcPts val="300"/>
              </a:spcBef>
              <a:spcAft>
                <a:spcPts val="799"/>
              </a:spcAft>
              <a:tabLst>
                <a:tab pos="0" algn="l"/>
              </a:tabLst>
            </a:pPr>
            <a:r>
              <a:rPr lang="en-IN" sz="1800" b="1" strike="noStrike" spc="-1">
                <a:solidFill>
                  <a:srgbClr val="000000"/>
                </a:solidFill>
                <a:latin typeface="Times New Roman"/>
                <a:ea typeface="Times New Roman"/>
              </a:rPr>
              <a:t>M:1 model:</a:t>
            </a:r>
            <a:r>
              <a:rPr lang="en-IN" sz="1800" b="0" strike="noStrike" spc="-1">
                <a:solidFill>
                  <a:srgbClr val="000000"/>
                </a:solidFill>
                <a:latin typeface="Times New Roman"/>
                <a:ea typeface="Times New Roman"/>
              </a:rPr>
              <a:t> In the M:1 model, all user threads are mapped to one kernel thread. The process can only run one user-level thread at a time because there is only one kernel-level thread associated with the process. A library scheduler handles the mapping, and the library completely handles all user-threads programming facilities. This model can be used on any system, especially on traditional single-threaded systems.</a:t>
            </a:r>
            <a:endParaRPr lang="en-IN" sz="1800" b="0" strike="noStrike" spc="-1">
              <a:latin typeface="Arial"/>
            </a:endParaRPr>
          </a:p>
          <a:p>
            <a:pPr algn="just">
              <a:lnSpc>
                <a:spcPts val="1874"/>
              </a:lnSpc>
              <a:spcBef>
                <a:spcPts val="300"/>
              </a:spcBef>
              <a:spcAft>
                <a:spcPts val="799"/>
              </a:spcAft>
              <a:tabLst>
                <a:tab pos="457200" algn="l"/>
              </a:tabLst>
            </a:pPr>
            <a:endParaRPr lang="en-IN" sz="1800" b="0" strike="noStrike" spc="-1">
              <a:latin typeface="Arial"/>
            </a:endParaRPr>
          </a:p>
        </p:txBody>
      </p:sp>
      <p:pic>
        <p:nvPicPr>
          <p:cNvPr id="97" name="Picture 3" descr="Why must User Threads be mapped to Kernel Thread"/>
          <p:cNvPicPr/>
          <p:nvPr/>
        </p:nvPicPr>
        <p:blipFill>
          <a:blip r:embed="rId2"/>
          <a:stretch/>
        </p:blipFill>
        <p:spPr>
          <a:xfrm>
            <a:off x="7014960" y="2057040"/>
            <a:ext cx="5044680" cy="280260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838080" y="143280"/>
            <a:ext cx="10514520" cy="6032880"/>
          </a:xfrm>
          <a:prstGeom prst="rect">
            <a:avLst/>
          </a:prstGeom>
          <a:noFill/>
          <a:ln>
            <a:noFill/>
          </a:ln>
        </p:spPr>
        <p:txBody>
          <a:bodyPr lIns="90000" tIns="45000" rIns="90000" bIns="45000">
            <a:noAutofit/>
          </a:bodyPr>
          <a:lstStyle/>
          <a:p>
            <a:pPr algn="just">
              <a:lnSpc>
                <a:spcPts val="1874"/>
              </a:lnSpc>
              <a:spcBef>
                <a:spcPts val="300"/>
              </a:spcBef>
              <a:spcAft>
                <a:spcPts val="799"/>
              </a:spcAft>
              <a:tabLst>
                <a:tab pos="457200" algn="l"/>
              </a:tabLst>
            </a:pPr>
            <a:endParaRPr lang="en-IN" sz="3200" b="0" strike="noStrike" spc="-1">
              <a:latin typeface="Arial"/>
            </a:endParaRPr>
          </a:p>
          <a:p>
            <a:pPr algn="just">
              <a:lnSpc>
                <a:spcPts val="1874"/>
              </a:lnSpc>
              <a:spcBef>
                <a:spcPts val="300"/>
              </a:spcBef>
              <a:spcAft>
                <a:spcPts val="799"/>
              </a:spcAft>
              <a:tabLst>
                <a:tab pos="457200" algn="l"/>
              </a:tabLst>
            </a:pPr>
            <a:endParaRPr lang="en-IN" sz="3200" b="0" strike="noStrike" spc="-1">
              <a:latin typeface="Arial"/>
            </a:endParaRPr>
          </a:p>
          <a:p>
            <a:pPr marL="343080" indent="-342720" algn="just">
              <a:lnSpc>
                <a:spcPts val="1874"/>
              </a:lnSpc>
              <a:spcBef>
                <a:spcPts val="300"/>
              </a:spcBef>
              <a:spcAft>
                <a:spcPts val="799"/>
              </a:spcAft>
              <a:buClr>
                <a:srgbClr val="000000"/>
              </a:buClr>
              <a:buFont typeface="Courier New"/>
              <a:buChar char="o"/>
              <a:tabLst>
                <a:tab pos="457200" algn="l"/>
              </a:tabLst>
            </a:pPr>
            <a:r>
              <a:rPr lang="en-IN" sz="1800" b="1" strike="noStrike" spc="-1">
                <a:solidFill>
                  <a:srgbClr val="000000"/>
                </a:solidFill>
                <a:latin typeface="Times New Roman"/>
                <a:ea typeface="Calibri"/>
              </a:rPr>
              <a:t>1:1 model:</a:t>
            </a:r>
            <a:r>
              <a:rPr lang="en-IN" sz="1800" b="0" strike="noStrike" spc="-1">
                <a:solidFill>
                  <a:srgbClr val="000000"/>
                </a:solidFill>
                <a:latin typeface="Times New Roman"/>
                <a:ea typeface="Calibri"/>
              </a:rPr>
              <a:t> In the 1:1 model, each user thread is mapped to one kernel thread. Every user-level thread</a:t>
            </a:r>
            <a:endParaRPr lang="en-IN" sz="1800" b="0" strike="noStrike" spc="-1">
              <a:latin typeface="Arial"/>
            </a:endParaRPr>
          </a:p>
          <a:p>
            <a:pPr algn="just">
              <a:lnSpc>
                <a:spcPts val="1874"/>
              </a:lnSpc>
              <a:spcBef>
                <a:spcPts val="300"/>
              </a:spcBef>
              <a:spcAft>
                <a:spcPts val="799"/>
              </a:spcAft>
              <a:tabLst>
                <a:tab pos="0" algn="l"/>
              </a:tabLst>
            </a:pPr>
            <a:r>
              <a:rPr lang="en-IN" sz="1800" b="0" strike="noStrike" spc="-1">
                <a:solidFill>
                  <a:srgbClr val="000000"/>
                </a:solidFill>
                <a:latin typeface="Times New Roman"/>
                <a:ea typeface="Calibri"/>
              </a:rPr>
              <a:t>	 executes on a separate kernel-level thread, or each user thread runs on one VP. Most of the user threads</a:t>
            </a:r>
            <a:endParaRPr lang="en-IN" sz="1800" b="0" strike="noStrike" spc="-1">
              <a:latin typeface="Arial"/>
            </a:endParaRPr>
          </a:p>
          <a:p>
            <a:pPr algn="just">
              <a:lnSpc>
                <a:spcPts val="1874"/>
              </a:lnSpc>
              <a:spcBef>
                <a:spcPts val="300"/>
              </a:spcBef>
              <a:spcAft>
                <a:spcPts val="799"/>
              </a:spcAft>
              <a:tabLst>
                <a:tab pos="0" algn="l"/>
              </a:tabLst>
            </a:pPr>
            <a:r>
              <a:rPr lang="en-IN" sz="1800" b="0" strike="noStrike" spc="-1">
                <a:solidFill>
                  <a:srgbClr val="000000"/>
                </a:solidFill>
                <a:latin typeface="Times New Roman"/>
                <a:ea typeface="Calibri"/>
              </a:rPr>
              <a:t>	 programming facilities are directly handled by the kernel threads. This model is the default model</a:t>
            </a:r>
            <a:endParaRPr lang="en-IN" sz="1800" b="0" strike="noStrike" spc="-1">
              <a:latin typeface="Arial"/>
            </a:endParaRPr>
          </a:p>
          <a:p>
            <a:pPr algn="just">
              <a:lnSpc>
                <a:spcPts val="1874"/>
              </a:lnSpc>
              <a:spcBef>
                <a:spcPts val="300"/>
              </a:spcBef>
              <a:spcAft>
                <a:spcPts val="799"/>
              </a:spcAft>
              <a:tabLst>
                <a:tab pos="457200" algn="l"/>
              </a:tabLst>
            </a:pPr>
            <a:endParaRPr lang="en-IN" sz="1800" b="0" strike="noStrike" spc="-1">
              <a:latin typeface="Arial"/>
            </a:endParaRPr>
          </a:p>
          <a:p>
            <a:pPr algn="just">
              <a:lnSpc>
                <a:spcPts val="1874"/>
              </a:lnSpc>
              <a:spcBef>
                <a:spcPts val="300"/>
              </a:spcBef>
              <a:spcAft>
                <a:spcPts val="799"/>
              </a:spcAft>
              <a:tabLst>
                <a:tab pos="457200" algn="l"/>
              </a:tabLst>
            </a:pPr>
            <a:endParaRPr lang="en-IN" sz="1800" b="0" strike="noStrike" spc="-1">
              <a:latin typeface="Arial"/>
            </a:endParaRPr>
          </a:p>
          <a:p>
            <a:pPr algn="just">
              <a:lnSpc>
                <a:spcPts val="1874"/>
              </a:lnSpc>
              <a:spcBef>
                <a:spcPts val="300"/>
              </a:spcBef>
              <a:spcAft>
                <a:spcPts val="799"/>
              </a:spcAft>
              <a:tabLst>
                <a:tab pos="457200" algn="l"/>
              </a:tabLst>
            </a:pPr>
            <a:endParaRPr lang="en-IN" sz="1800" b="0" strike="noStrike" spc="-1">
              <a:latin typeface="Arial"/>
            </a:endParaRPr>
          </a:p>
          <a:p>
            <a:pPr algn="just">
              <a:lnSpc>
                <a:spcPts val="1874"/>
              </a:lnSpc>
              <a:spcBef>
                <a:spcPts val="300"/>
              </a:spcBef>
              <a:spcAft>
                <a:spcPts val="799"/>
              </a:spcAft>
              <a:tabLst>
                <a:tab pos="457200" algn="l"/>
              </a:tabLst>
            </a:pPr>
            <a:endParaRPr lang="en-IN" sz="1800" b="0" strike="noStrike" spc="-1">
              <a:latin typeface="Arial"/>
            </a:endParaRPr>
          </a:p>
          <a:p>
            <a:pPr algn="just">
              <a:lnSpc>
                <a:spcPts val="1874"/>
              </a:lnSpc>
              <a:spcBef>
                <a:spcPts val="300"/>
              </a:spcBef>
              <a:spcAft>
                <a:spcPts val="799"/>
              </a:spcAft>
              <a:tabLst>
                <a:tab pos="457200" algn="l"/>
              </a:tabLst>
            </a:pPr>
            <a:endParaRPr lang="en-IN" sz="1800" b="0" strike="noStrike" spc="-1">
              <a:latin typeface="Arial"/>
            </a:endParaRPr>
          </a:p>
          <a:p>
            <a:pPr algn="just">
              <a:lnSpc>
                <a:spcPts val="1874"/>
              </a:lnSpc>
              <a:spcBef>
                <a:spcPts val="300"/>
              </a:spcBef>
              <a:spcAft>
                <a:spcPts val="799"/>
              </a:spcAft>
              <a:tabLst>
                <a:tab pos="457200" algn="l"/>
              </a:tabLst>
            </a:pPr>
            <a:endParaRPr lang="en-IN" sz="1800" b="0" strike="noStrike" spc="-1">
              <a:latin typeface="Arial"/>
            </a:endParaRPr>
          </a:p>
          <a:p>
            <a:pPr algn="just">
              <a:lnSpc>
                <a:spcPts val="1874"/>
              </a:lnSpc>
              <a:spcBef>
                <a:spcPts val="300"/>
              </a:spcBef>
              <a:spcAft>
                <a:spcPts val="799"/>
              </a:spcAft>
              <a:tabLst>
                <a:tab pos="457200" algn="l"/>
              </a:tabLst>
            </a:pPr>
            <a:endParaRPr lang="en-IN" sz="1800" b="0" strike="noStrike" spc="-1">
              <a:latin typeface="Arial"/>
            </a:endParaRPr>
          </a:p>
          <a:p>
            <a:pPr algn="just">
              <a:lnSpc>
                <a:spcPts val="1874"/>
              </a:lnSpc>
              <a:spcBef>
                <a:spcPts val="300"/>
              </a:spcBef>
              <a:spcAft>
                <a:spcPts val="799"/>
              </a:spcAft>
              <a:tabLst>
                <a:tab pos="457200" algn="l"/>
              </a:tabLst>
            </a:pPr>
            <a:endParaRPr lang="en-IN" sz="1800" b="0" strike="noStrike" spc="-1">
              <a:latin typeface="Arial"/>
            </a:endParaRPr>
          </a:p>
          <a:p>
            <a:pPr algn="just">
              <a:lnSpc>
                <a:spcPts val="1874"/>
              </a:lnSpc>
              <a:spcBef>
                <a:spcPts val="300"/>
              </a:spcBef>
              <a:spcAft>
                <a:spcPts val="799"/>
              </a:spcAft>
              <a:tabLst>
                <a:tab pos="0" algn="l"/>
              </a:tabLst>
            </a:pPr>
            <a:endParaRPr lang="en-IN" sz="1800" b="0" strike="noStrike" spc="-1">
              <a:latin typeface="Arial"/>
            </a:endParaRPr>
          </a:p>
          <a:p>
            <a:pPr algn="just">
              <a:lnSpc>
                <a:spcPts val="1874"/>
              </a:lnSpc>
              <a:spcBef>
                <a:spcPts val="300"/>
              </a:spcBef>
              <a:spcAft>
                <a:spcPts val="799"/>
              </a:spcAft>
              <a:tabLst>
                <a:tab pos="457200" algn="l"/>
              </a:tabLst>
            </a:pPr>
            <a:endParaRPr lang="en-IN" sz="1800" b="0" strike="noStrike" spc="-1">
              <a:latin typeface="Arial"/>
            </a:endParaRPr>
          </a:p>
        </p:txBody>
      </p:sp>
      <p:pic>
        <p:nvPicPr>
          <p:cNvPr id="99" name="Picture 3" descr="Why must User Threads be mapped to Kernel Thread"/>
          <p:cNvPicPr/>
          <p:nvPr/>
        </p:nvPicPr>
        <p:blipFill>
          <a:blip r:embed="rId2"/>
          <a:stretch/>
        </p:blipFill>
        <p:spPr>
          <a:xfrm>
            <a:off x="3286080" y="2225160"/>
            <a:ext cx="4593960" cy="341280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2033</TotalTime>
  <Words>4100</Words>
  <Application>Microsoft Office PowerPoint</Application>
  <PresentationFormat>Widescreen</PresentationFormat>
  <Paragraphs>326</Paragraphs>
  <Slides>35</Slides>
  <Notes>0</Notes>
  <HiddenSlides>0</HiddenSlides>
  <ScaleCrop>false</ScaleCrop>
  <HeadingPairs>
    <vt:vector size="4" baseType="variant">
      <vt:variant>
        <vt:lpstr>Theme</vt:lpstr>
      </vt:variant>
      <vt:variant>
        <vt:i4>2</vt:i4>
      </vt:variant>
      <vt:variant>
        <vt:lpstr>Slide Titles</vt:lpstr>
      </vt:variant>
      <vt:variant>
        <vt:i4>35</vt:i4>
      </vt:variant>
    </vt:vector>
  </HeadingPairs>
  <TitlesOfParts>
    <vt:vector size="37"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Threads and Locking Mechanisms</dc:title>
  <dc:subject/>
  <dc:creator>konathala rakesh</dc:creator>
  <dc:description/>
  <cp:lastModifiedBy>Unknown User</cp:lastModifiedBy>
  <cp:revision>35</cp:revision>
  <dcterms:created xsi:type="dcterms:W3CDTF">2023-03-09T05:37:31Z</dcterms:created>
  <dcterms:modified xsi:type="dcterms:W3CDTF">2023-03-13T12:27:39Z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PresentationFormat">
    <vt:lpwstr>Widescreen</vt:lpwstr>
  </property>
  <property fmtid="{D5CDD505-2E9C-101B-9397-08002B2CF9AE}" pid="4" name="Slides">
    <vt:i4>34</vt:i4>
  </property>
</Properties>
</file>