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7" r:id="rId3"/>
    <p:sldId id="258" r:id="rId4"/>
    <p:sldId id="259" r:id="rId5"/>
    <p:sldId id="260" r:id="rId6"/>
    <p:sldId id="287" r:id="rId7"/>
    <p:sldId id="263" r:id="rId8"/>
    <p:sldId id="264" r:id="rId9"/>
    <p:sldId id="292" r:id="rId10"/>
    <p:sldId id="293" r:id="rId11"/>
    <p:sldId id="265" r:id="rId12"/>
    <p:sldId id="266" r:id="rId13"/>
    <p:sldId id="274" r:id="rId14"/>
    <p:sldId id="275" r:id="rId15"/>
    <p:sldId id="278" r:id="rId16"/>
    <p:sldId id="298" r:id="rId17"/>
    <p:sldId id="280" r:id="rId18"/>
    <p:sldId id="299" r:id="rId19"/>
    <p:sldId id="282" r:id="rId20"/>
    <p:sldId id="283" r:id="rId21"/>
    <p:sldId id="284" r:id="rId22"/>
    <p:sldId id="286" r:id="rId23"/>
    <p:sldId id="267" r:id="rId24"/>
    <p:sldId id="296" r:id="rId25"/>
    <p:sldId id="294" r:id="rId26"/>
    <p:sldId id="295" r:id="rId27"/>
    <p:sldId id="268" r:id="rId28"/>
    <p:sldId id="305" r:id="rId29"/>
    <p:sldId id="270" r:id="rId30"/>
    <p:sldId id="300" r:id="rId31"/>
    <p:sldId id="301" r:id="rId32"/>
    <p:sldId id="302" r:id="rId33"/>
    <p:sldId id="303" r:id="rId34"/>
    <p:sldId id="304" r:id="rId35"/>
    <p:sldId id="313" r:id="rId36"/>
    <p:sldId id="309" r:id="rId37"/>
    <p:sldId id="271" r:id="rId38"/>
    <p:sldId id="314" r:id="rId39"/>
    <p:sldId id="272" r:id="rId40"/>
    <p:sldId id="277" r:id="rId41"/>
    <p:sldId id="315" r:id="rId42"/>
    <p:sldId id="31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5" d="100"/>
          <a:sy n="85" d="100"/>
        </p:scale>
        <p:origin x="6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005A-0286-75B3-BD1C-A127769C1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A0E941-A1F6-C4DE-FECD-17A8C013B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0684C7-B2B2-5E12-DD66-4E14B3399FCB}"/>
              </a:ext>
            </a:extLst>
          </p:cNvPr>
          <p:cNvSpPr>
            <a:spLocks noGrp="1"/>
          </p:cNvSpPr>
          <p:nvPr>
            <p:ph type="dt" sz="half" idx="10"/>
          </p:nvPr>
        </p:nvSpPr>
        <p:spPr/>
        <p:txBody>
          <a:bodyPr/>
          <a:lstStyle/>
          <a:p>
            <a:fld id="{25A8C823-84FD-4D10-B419-EF2A4FB74D60}" type="datetimeFigureOut">
              <a:rPr lang="en-IN" smtClean="0"/>
              <a:t>08-03-2023</a:t>
            </a:fld>
            <a:endParaRPr lang="en-IN"/>
          </a:p>
        </p:txBody>
      </p:sp>
      <p:sp>
        <p:nvSpPr>
          <p:cNvPr id="5" name="Footer Placeholder 4">
            <a:extLst>
              <a:ext uri="{FF2B5EF4-FFF2-40B4-BE49-F238E27FC236}">
                <a16:creationId xmlns:a16="http://schemas.microsoft.com/office/drawing/2014/main" id="{68D0CAC9-4DC1-B230-CF18-40A99FE263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B429E-2BBD-C0AB-B0E5-BDF0F3C50411}"/>
              </a:ext>
            </a:extLst>
          </p:cNvPr>
          <p:cNvSpPr>
            <a:spLocks noGrp="1"/>
          </p:cNvSpPr>
          <p:nvPr>
            <p:ph type="sldNum" sz="quarter" idx="12"/>
          </p:nvPr>
        </p:nvSpPr>
        <p:spPr/>
        <p:txBody>
          <a:bodyPr/>
          <a:lstStyle/>
          <a:p>
            <a:fld id="{EE724D7D-A8E1-414D-874E-FB5CFB191AD6}" type="slidenum">
              <a:rPr lang="en-IN" smtClean="0"/>
              <a:t>‹#›</a:t>
            </a:fld>
            <a:endParaRPr lang="en-IN"/>
          </a:p>
        </p:txBody>
      </p:sp>
    </p:spTree>
    <p:extLst>
      <p:ext uri="{BB962C8B-B14F-4D97-AF65-F5344CB8AC3E}">
        <p14:creationId xmlns:p14="http://schemas.microsoft.com/office/powerpoint/2010/main" val="61539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CC35-50F5-511B-48E1-6AC0ABAD63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3971F7-9711-E033-2ED1-755CDEB0E5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EF719-17F8-2D51-5C08-B0E8D3B37F6C}"/>
              </a:ext>
            </a:extLst>
          </p:cNvPr>
          <p:cNvSpPr>
            <a:spLocks noGrp="1"/>
          </p:cNvSpPr>
          <p:nvPr>
            <p:ph type="dt" sz="half" idx="10"/>
          </p:nvPr>
        </p:nvSpPr>
        <p:spPr/>
        <p:txBody>
          <a:bodyPr/>
          <a:lstStyle/>
          <a:p>
            <a:fld id="{25A8C823-84FD-4D10-B419-EF2A4FB74D60}" type="datetimeFigureOut">
              <a:rPr lang="en-IN" smtClean="0"/>
              <a:t>08-03-2023</a:t>
            </a:fld>
            <a:endParaRPr lang="en-IN"/>
          </a:p>
        </p:txBody>
      </p:sp>
      <p:sp>
        <p:nvSpPr>
          <p:cNvPr id="5" name="Footer Placeholder 4">
            <a:extLst>
              <a:ext uri="{FF2B5EF4-FFF2-40B4-BE49-F238E27FC236}">
                <a16:creationId xmlns:a16="http://schemas.microsoft.com/office/drawing/2014/main" id="{559F10B1-101E-295B-602A-EEF09BE09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FB6088-93B6-D25B-8E65-B33CDB6108E1}"/>
              </a:ext>
            </a:extLst>
          </p:cNvPr>
          <p:cNvSpPr>
            <a:spLocks noGrp="1"/>
          </p:cNvSpPr>
          <p:nvPr>
            <p:ph type="sldNum" sz="quarter" idx="12"/>
          </p:nvPr>
        </p:nvSpPr>
        <p:spPr/>
        <p:txBody>
          <a:bodyPr/>
          <a:lstStyle/>
          <a:p>
            <a:fld id="{EE724D7D-A8E1-414D-874E-FB5CFB191AD6}" type="slidenum">
              <a:rPr lang="en-IN" smtClean="0"/>
              <a:t>‹#›</a:t>
            </a:fld>
            <a:endParaRPr lang="en-IN"/>
          </a:p>
        </p:txBody>
      </p:sp>
    </p:spTree>
    <p:extLst>
      <p:ext uri="{BB962C8B-B14F-4D97-AF65-F5344CB8AC3E}">
        <p14:creationId xmlns:p14="http://schemas.microsoft.com/office/powerpoint/2010/main" val="231315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31BF-6D7C-7CD9-0338-C4C7A8D152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37B886-B087-3A4D-B6C6-CD16819BF8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A5FF7-A534-B3E0-E93F-5AB28184E895}"/>
              </a:ext>
            </a:extLst>
          </p:cNvPr>
          <p:cNvSpPr>
            <a:spLocks noGrp="1"/>
          </p:cNvSpPr>
          <p:nvPr>
            <p:ph type="dt" sz="half" idx="10"/>
          </p:nvPr>
        </p:nvSpPr>
        <p:spPr/>
        <p:txBody>
          <a:bodyPr/>
          <a:lstStyle/>
          <a:p>
            <a:fld id="{25A8C823-84FD-4D10-B419-EF2A4FB74D60}" type="datetimeFigureOut">
              <a:rPr lang="en-IN" smtClean="0"/>
              <a:t>08-03-2023</a:t>
            </a:fld>
            <a:endParaRPr lang="en-IN"/>
          </a:p>
        </p:txBody>
      </p:sp>
      <p:sp>
        <p:nvSpPr>
          <p:cNvPr id="5" name="Footer Placeholder 4">
            <a:extLst>
              <a:ext uri="{FF2B5EF4-FFF2-40B4-BE49-F238E27FC236}">
                <a16:creationId xmlns:a16="http://schemas.microsoft.com/office/drawing/2014/main" id="{ACAE1CAA-BF02-BAB0-9CAE-5E1B2E730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ECEB42-6E62-0899-7C56-4FA5079E775B}"/>
              </a:ext>
            </a:extLst>
          </p:cNvPr>
          <p:cNvSpPr>
            <a:spLocks noGrp="1"/>
          </p:cNvSpPr>
          <p:nvPr>
            <p:ph type="sldNum" sz="quarter" idx="12"/>
          </p:nvPr>
        </p:nvSpPr>
        <p:spPr/>
        <p:txBody>
          <a:bodyPr/>
          <a:lstStyle/>
          <a:p>
            <a:fld id="{EE724D7D-A8E1-414D-874E-FB5CFB191AD6}" type="slidenum">
              <a:rPr lang="en-IN" smtClean="0"/>
              <a:t>‹#›</a:t>
            </a:fld>
            <a:endParaRPr lang="en-IN"/>
          </a:p>
        </p:txBody>
      </p:sp>
    </p:spTree>
    <p:extLst>
      <p:ext uri="{BB962C8B-B14F-4D97-AF65-F5344CB8AC3E}">
        <p14:creationId xmlns:p14="http://schemas.microsoft.com/office/powerpoint/2010/main" val="25603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A022-528E-5557-D531-08AAA6C6F0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578452-BDFE-9325-4EDC-1D60676E56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CBB11F-05DF-5619-ED9A-6B01164AC773}"/>
              </a:ext>
            </a:extLst>
          </p:cNvPr>
          <p:cNvSpPr>
            <a:spLocks noGrp="1"/>
          </p:cNvSpPr>
          <p:nvPr>
            <p:ph type="dt" sz="half" idx="10"/>
          </p:nvPr>
        </p:nvSpPr>
        <p:spPr/>
        <p:txBody>
          <a:bodyPr/>
          <a:lstStyle/>
          <a:p>
            <a:fld id="{25A8C823-84FD-4D10-B419-EF2A4FB74D60}" type="datetimeFigureOut">
              <a:rPr lang="en-IN" smtClean="0"/>
              <a:t>08-03-2023</a:t>
            </a:fld>
            <a:endParaRPr lang="en-IN"/>
          </a:p>
        </p:txBody>
      </p:sp>
      <p:sp>
        <p:nvSpPr>
          <p:cNvPr id="5" name="Footer Placeholder 4">
            <a:extLst>
              <a:ext uri="{FF2B5EF4-FFF2-40B4-BE49-F238E27FC236}">
                <a16:creationId xmlns:a16="http://schemas.microsoft.com/office/drawing/2014/main" id="{24712268-8D16-409F-17EE-DC6179BCB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1835C-C2E8-555F-EDF5-8F87E4D36FDC}"/>
              </a:ext>
            </a:extLst>
          </p:cNvPr>
          <p:cNvSpPr>
            <a:spLocks noGrp="1"/>
          </p:cNvSpPr>
          <p:nvPr>
            <p:ph type="sldNum" sz="quarter" idx="12"/>
          </p:nvPr>
        </p:nvSpPr>
        <p:spPr/>
        <p:txBody>
          <a:bodyPr/>
          <a:lstStyle/>
          <a:p>
            <a:fld id="{EE724D7D-A8E1-414D-874E-FB5CFB191AD6}" type="slidenum">
              <a:rPr lang="en-IN" smtClean="0"/>
              <a:t>‹#›</a:t>
            </a:fld>
            <a:endParaRPr lang="en-IN"/>
          </a:p>
        </p:txBody>
      </p:sp>
    </p:spTree>
    <p:extLst>
      <p:ext uri="{BB962C8B-B14F-4D97-AF65-F5344CB8AC3E}">
        <p14:creationId xmlns:p14="http://schemas.microsoft.com/office/powerpoint/2010/main" val="57489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741B-842D-D2CD-4802-DE0F6E8F4E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AEA603-B5BB-229A-BE8D-1C3CC6034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AC3FBA-D90F-B93D-3A21-070853A52DA6}"/>
              </a:ext>
            </a:extLst>
          </p:cNvPr>
          <p:cNvSpPr>
            <a:spLocks noGrp="1"/>
          </p:cNvSpPr>
          <p:nvPr>
            <p:ph type="dt" sz="half" idx="10"/>
          </p:nvPr>
        </p:nvSpPr>
        <p:spPr/>
        <p:txBody>
          <a:bodyPr/>
          <a:lstStyle/>
          <a:p>
            <a:fld id="{25A8C823-84FD-4D10-B419-EF2A4FB74D60}" type="datetimeFigureOut">
              <a:rPr lang="en-IN" smtClean="0"/>
              <a:t>08-03-2023</a:t>
            </a:fld>
            <a:endParaRPr lang="en-IN"/>
          </a:p>
        </p:txBody>
      </p:sp>
      <p:sp>
        <p:nvSpPr>
          <p:cNvPr id="5" name="Footer Placeholder 4">
            <a:extLst>
              <a:ext uri="{FF2B5EF4-FFF2-40B4-BE49-F238E27FC236}">
                <a16:creationId xmlns:a16="http://schemas.microsoft.com/office/drawing/2014/main" id="{CBEF9B1C-4F4C-A348-1ACE-E5430EB35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291B3-90D7-C61A-5FA5-9DD1BD475A25}"/>
              </a:ext>
            </a:extLst>
          </p:cNvPr>
          <p:cNvSpPr>
            <a:spLocks noGrp="1"/>
          </p:cNvSpPr>
          <p:nvPr>
            <p:ph type="sldNum" sz="quarter" idx="12"/>
          </p:nvPr>
        </p:nvSpPr>
        <p:spPr/>
        <p:txBody>
          <a:bodyPr/>
          <a:lstStyle/>
          <a:p>
            <a:fld id="{EE724D7D-A8E1-414D-874E-FB5CFB191AD6}" type="slidenum">
              <a:rPr lang="en-IN" smtClean="0"/>
              <a:t>‹#›</a:t>
            </a:fld>
            <a:endParaRPr lang="en-IN"/>
          </a:p>
        </p:txBody>
      </p:sp>
    </p:spTree>
    <p:extLst>
      <p:ext uri="{BB962C8B-B14F-4D97-AF65-F5344CB8AC3E}">
        <p14:creationId xmlns:p14="http://schemas.microsoft.com/office/powerpoint/2010/main" val="374007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8321-473C-396E-573C-56CC19C200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B5DD0-03CD-9E4E-ADDB-89C7B17CEB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897A7B-1017-A6FD-445E-B25B9C28B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CEE959-5AE6-05B2-46E1-6B1AF0499E51}"/>
              </a:ext>
            </a:extLst>
          </p:cNvPr>
          <p:cNvSpPr>
            <a:spLocks noGrp="1"/>
          </p:cNvSpPr>
          <p:nvPr>
            <p:ph type="dt" sz="half" idx="10"/>
          </p:nvPr>
        </p:nvSpPr>
        <p:spPr/>
        <p:txBody>
          <a:bodyPr/>
          <a:lstStyle/>
          <a:p>
            <a:fld id="{25A8C823-84FD-4D10-B419-EF2A4FB74D60}" type="datetimeFigureOut">
              <a:rPr lang="en-IN" smtClean="0"/>
              <a:t>08-03-2023</a:t>
            </a:fld>
            <a:endParaRPr lang="en-IN"/>
          </a:p>
        </p:txBody>
      </p:sp>
      <p:sp>
        <p:nvSpPr>
          <p:cNvPr id="6" name="Footer Placeholder 5">
            <a:extLst>
              <a:ext uri="{FF2B5EF4-FFF2-40B4-BE49-F238E27FC236}">
                <a16:creationId xmlns:a16="http://schemas.microsoft.com/office/drawing/2014/main" id="{D69B4B7D-8A55-7B04-5989-D182DAA739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36397A-41C4-B719-94CE-609777D0BDDE}"/>
              </a:ext>
            </a:extLst>
          </p:cNvPr>
          <p:cNvSpPr>
            <a:spLocks noGrp="1"/>
          </p:cNvSpPr>
          <p:nvPr>
            <p:ph type="sldNum" sz="quarter" idx="12"/>
          </p:nvPr>
        </p:nvSpPr>
        <p:spPr/>
        <p:txBody>
          <a:bodyPr/>
          <a:lstStyle/>
          <a:p>
            <a:fld id="{EE724D7D-A8E1-414D-874E-FB5CFB191AD6}" type="slidenum">
              <a:rPr lang="en-IN" smtClean="0"/>
              <a:t>‹#›</a:t>
            </a:fld>
            <a:endParaRPr lang="en-IN"/>
          </a:p>
        </p:txBody>
      </p:sp>
    </p:spTree>
    <p:extLst>
      <p:ext uri="{BB962C8B-B14F-4D97-AF65-F5344CB8AC3E}">
        <p14:creationId xmlns:p14="http://schemas.microsoft.com/office/powerpoint/2010/main" val="350180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4D2D-4000-E8DA-76FC-552A64CAFD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D1AD07-E3F7-A101-06A5-F041B6102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008C66-582C-7CED-65E4-CA2DAE019B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16D9CD-6880-71CD-DE4A-FDAF9878A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2E536-FC7F-BD04-CBEA-1D7B1FFB2F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E19058-FC0B-AD20-1842-75C305D5099E}"/>
              </a:ext>
            </a:extLst>
          </p:cNvPr>
          <p:cNvSpPr>
            <a:spLocks noGrp="1"/>
          </p:cNvSpPr>
          <p:nvPr>
            <p:ph type="dt" sz="half" idx="10"/>
          </p:nvPr>
        </p:nvSpPr>
        <p:spPr/>
        <p:txBody>
          <a:bodyPr/>
          <a:lstStyle/>
          <a:p>
            <a:fld id="{25A8C823-84FD-4D10-B419-EF2A4FB74D60}" type="datetimeFigureOut">
              <a:rPr lang="en-IN" smtClean="0"/>
              <a:t>08-03-2023</a:t>
            </a:fld>
            <a:endParaRPr lang="en-IN"/>
          </a:p>
        </p:txBody>
      </p:sp>
      <p:sp>
        <p:nvSpPr>
          <p:cNvPr id="8" name="Footer Placeholder 7">
            <a:extLst>
              <a:ext uri="{FF2B5EF4-FFF2-40B4-BE49-F238E27FC236}">
                <a16:creationId xmlns:a16="http://schemas.microsoft.com/office/drawing/2014/main" id="{79437905-614C-3E2D-41C7-B7C387C989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4AB37A-1FA5-D759-E3D7-AD6286645C25}"/>
              </a:ext>
            </a:extLst>
          </p:cNvPr>
          <p:cNvSpPr>
            <a:spLocks noGrp="1"/>
          </p:cNvSpPr>
          <p:nvPr>
            <p:ph type="sldNum" sz="quarter" idx="12"/>
          </p:nvPr>
        </p:nvSpPr>
        <p:spPr/>
        <p:txBody>
          <a:bodyPr/>
          <a:lstStyle/>
          <a:p>
            <a:fld id="{EE724D7D-A8E1-414D-874E-FB5CFB191AD6}" type="slidenum">
              <a:rPr lang="en-IN" smtClean="0"/>
              <a:t>‹#›</a:t>
            </a:fld>
            <a:endParaRPr lang="en-IN"/>
          </a:p>
        </p:txBody>
      </p:sp>
    </p:spTree>
    <p:extLst>
      <p:ext uri="{BB962C8B-B14F-4D97-AF65-F5344CB8AC3E}">
        <p14:creationId xmlns:p14="http://schemas.microsoft.com/office/powerpoint/2010/main" val="379728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1BBC-5D71-093C-7C0F-F59B7FE33B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9586BF-8B88-2E4C-0F00-F591DA1EED9C}"/>
              </a:ext>
            </a:extLst>
          </p:cNvPr>
          <p:cNvSpPr>
            <a:spLocks noGrp="1"/>
          </p:cNvSpPr>
          <p:nvPr>
            <p:ph type="dt" sz="half" idx="10"/>
          </p:nvPr>
        </p:nvSpPr>
        <p:spPr/>
        <p:txBody>
          <a:bodyPr/>
          <a:lstStyle/>
          <a:p>
            <a:fld id="{25A8C823-84FD-4D10-B419-EF2A4FB74D60}" type="datetimeFigureOut">
              <a:rPr lang="en-IN" smtClean="0"/>
              <a:t>08-03-2023</a:t>
            </a:fld>
            <a:endParaRPr lang="en-IN"/>
          </a:p>
        </p:txBody>
      </p:sp>
      <p:sp>
        <p:nvSpPr>
          <p:cNvPr id="4" name="Footer Placeholder 3">
            <a:extLst>
              <a:ext uri="{FF2B5EF4-FFF2-40B4-BE49-F238E27FC236}">
                <a16:creationId xmlns:a16="http://schemas.microsoft.com/office/drawing/2014/main" id="{6EBE05DD-7AC5-5931-74E7-F4DBC5556F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8F8A86-C12B-0EDF-A648-E62FE2571E0A}"/>
              </a:ext>
            </a:extLst>
          </p:cNvPr>
          <p:cNvSpPr>
            <a:spLocks noGrp="1"/>
          </p:cNvSpPr>
          <p:nvPr>
            <p:ph type="sldNum" sz="quarter" idx="12"/>
          </p:nvPr>
        </p:nvSpPr>
        <p:spPr/>
        <p:txBody>
          <a:bodyPr/>
          <a:lstStyle/>
          <a:p>
            <a:fld id="{EE724D7D-A8E1-414D-874E-FB5CFB191AD6}" type="slidenum">
              <a:rPr lang="en-IN" smtClean="0"/>
              <a:t>‹#›</a:t>
            </a:fld>
            <a:endParaRPr lang="en-IN"/>
          </a:p>
        </p:txBody>
      </p:sp>
    </p:spTree>
    <p:extLst>
      <p:ext uri="{BB962C8B-B14F-4D97-AF65-F5344CB8AC3E}">
        <p14:creationId xmlns:p14="http://schemas.microsoft.com/office/powerpoint/2010/main" val="103965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1018E-0BF8-5960-F6D0-7BF1BC740F0D}"/>
              </a:ext>
            </a:extLst>
          </p:cNvPr>
          <p:cNvSpPr>
            <a:spLocks noGrp="1"/>
          </p:cNvSpPr>
          <p:nvPr>
            <p:ph type="dt" sz="half" idx="10"/>
          </p:nvPr>
        </p:nvSpPr>
        <p:spPr/>
        <p:txBody>
          <a:bodyPr/>
          <a:lstStyle/>
          <a:p>
            <a:fld id="{25A8C823-84FD-4D10-B419-EF2A4FB74D60}" type="datetimeFigureOut">
              <a:rPr lang="en-IN" smtClean="0"/>
              <a:t>08-03-2023</a:t>
            </a:fld>
            <a:endParaRPr lang="en-IN"/>
          </a:p>
        </p:txBody>
      </p:sp>
      <p:sp>
        <p:nvSpPr>
          <p:cNvPr id="3" name="Footer Placeholder 2">
            <a:extLst>
              <a:ext uri="{FF2B5EF4-FFF2-40B4-BE49-F238E27FC236}">
                <a16:creationId xmlns:a16="http://schemas.microsoft.com/office/drawing/2014/main" id="{0913EB2B-1E60-D2B2-3E29-66D5FB868E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6498A7-04F5-587E-B89E-CCCD9EC764C7}"/>
              </a:ext>
            </a:extLst>
          </p:cNvPr>
          <p:cNvSpPr>
            <a:spLocks noGrp="1"/>
          </p:cNvSpPr>
          <p:nvPr>
            <p:ph type="sldNum" sz="quarter" idx="12"/>
          </p:nvPr>
        </p:nvSpPr>
        <p:spPr/>
        <p:txBody>
          <a:bodyPr/>
          <a:lstStyle/>
          <a:p>
            <a:fld id="{EE724D7D-A8E1-414D-874E-FB5CFB191AD6}" type="slidenum">
              <a:rPr lang="en-IN" smtClean="0"/>
              <a:t>‹#›</a:t>
            </a:fld>
            <a:endParaRPr lang="en-IN"/>
          </a:p>
        </p:txBody>
      </p:sp>
    </p:spTree>
    <p:extLst>
      <p:ext uri="{BB962C8B-B14F-4D97-AF65-F5344CB8AC3E}">
        <p14:creationId xmlns:p14="http://schemas.microsoft.com/office/powerpoint/2010/main" val="302550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622B-C740-2839-93EB-A283FCA5D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0792B1-D88A-1759-D3FB-F33CF0B03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9DA408-24EE-E3C2-EF9F-DD38C14EB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AFB64C-F384-B0DF-C5A1-D472F4392ACF}"/>
              </a:ext>
            </a:extLst>
          </p:cNvPr>
          <p:cNvSpPr>
            <a:spLocks noGrp="1"/>
          </p:cNvSpPr>
          <p:nvPr>
            <p:ph type="dt" sz="half" idx="10"/>
          </p:nvPr>
        </p:nvSpPr>
        <p:spPr/>
        <p:txBody>
          <a:bodyPr/>
          <a:lstStyle/>
          <a:p>
            <a:fld id="{25A8C823-84FD-4D10-B419-EF2A4FB74D60}" type="datetimeFigureOut">
              <a:rPr lang="en-IN" smtClean="0"/>
              <a:t>08-03-2023</a:t>
            </a:fld>
            <a:endParaRPr lang="en-IN"/>
          </a:p>
        </p:txBody>
      </p:sp>
      <p:sp>
        <p:nvSpPr>
          <p:cNvPr id="6" name="Footer Placeholder 5">
            <a:extLst>
              <a:ext uri="{FF2B5EF4-FFF2-40B4-BE49-F238E27FC236}">
                <a16:creationId xmlns:a16="http://schemas.microsoft.com/office/drawing/2014/main" id="{B1D13F12-F43C-2715-966F-6B050185FF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C99514-B048-0A97-C816-6AFEE944B3C7}"/>
              </a:ext>
            </a:extLst>
          </p:cNvPr>
          <p:cNvSpPr>
            <a:spLocks noGrp="1"/>
          </p:cNvSpPr>
          <p:nvPr>
            <p:ph type="sldNum" sz="quarter" idx="12"/>
          </p:nvPr>
        </p:nvSpPr>
        <p:spPr/>
        <p:txBody>
          <a:bodyPr/>
          <a:lstStyle/>
          <a:p>
            <a:fld id="{EE724D7D-A8E1-414D-874E-FB5CFB191AD6}" type="slidenum">
              <a:rPr lang="en-IN" smtClean="0"/>
              <a:t>‹#›</a:t>
            </a:fld>
            <a:endParaRPr lang="en-IN"/>
          </a:p>
        </p:txBody>
      </p:sp>
    </p:spTree>
    <p:extLst>
      <p:ext uri="{BB962C8B-B14F-4D97-AF65-F5344CB8AC3E}">
        <p14:creationId xmlns:p14="http://schemas.microsoft.com/office/powerpoint/2010/main" val="53163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D631-0C45-B785-1F4E-FFA34F02B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7C2243-0FCF-BEE9-21AF-5CC726F9D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BFC9FD-375F-F49F-C6C5-87F17B9CF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07A71-4500-E6BA-B927-EF82E81EC410}"/>
              </a:ext>
            </a:extLst>
          </p:cNvPr>
          <p:cNvSpPr>
            <a:spLocks noGrp="1"/>
          </p:cNvSpPr>
          <p:nvPr>
            <p:ph type="dt" sz="half" idx="10"/>
          </p:nvPr>
        </p:nvSpPr>
        <p:spPr/>
        <p:txBody>
          <a:bodyPr/>
          <a:lstStyle/>
          <a:p>
            <a:fld id="{25A8C823-84FD-4D10-B419-EF2A4FB74D60}" type="datetimeFigureOut">
              <a:rPr lang="en-IN" smtClean="0"/>
              <a:t>08-03-2023</a:t>
            </a:fld>
            <a:endParaRPr lang="en-IN"/>
          </a:p>
        </p:txBody>
      </p:sp>
      <p:sp>
        <p:nvSpPr>
          <p:cNvPr id="6" name="Footer Placeholder 5">
            <a:extLst>
              <a:ext uri="{FF2B5EF4-FFF2-40B4-BE49-F238E27FC236}">
                <a16:creationId xmlns:a16="http://schemas.microsoft.com/office/drawing/2014/main" id="{10AF3684-6699-B740-E01F-5D1D2DE43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263A75-2F32-E984-788D-FE1426F730D7}"/>
              </a:ext>
            </a:extLst>
          </p:cNvPr>
          <p:cNvSpPr>
            <a:spLocks noGrp="1"/>
          </p:cNvSpPr>
          <p:nvPr>
            <p:ph type="sldNum" sz="quarter" idx="12"/>
          </p:nvPr>
        </p:nvSpPr>
        <p:spPr/>
        <p:txBody>
          <a:bodyPr/>
          <a:lstStyle/>
          <a:p>
            <a:fld id="{EE724D7D-A8E1-414D-874E-FB5CFB191AD6}" type="slidenum">
              <a:rPr lang="en-IN" smtClean="0"/>
              <a:t>‹#›</a:t>
            </a:fld>
            <a:endParaRPr lang="en-IN"/>
          </a:p>
        </p:txBody>
      </p:sp>
    </p:spTree>
    <p:extLst>
      <p:ext uri="{BB962C8B-B14F-4D97-AF65-F5344CB8AC3E}">
        <p14:creationId xmlns:p14="http://schemas.microsoft.com/office/powerpoint/2010/main" val="203982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40C6B9-FCE4-3CE8-DD23-56E4510FD2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6F1F5D-B1D9-9CAC-31A5-FD238C0CD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940943-CAD8-ABD0-EF86-15E65422F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8C823-84FD-4D10-B419-EF2A4FB74D60}" type="datetimeFigureOut">
              <a:rPr lang="en-IN" smtClean="0"/>
              <a:t>08-03-2023</a:t>
            </a:fld>
            <a:endParaRPr lang="en-IN"/>
          </a:p>
        </p:txBody>
      </p:sp>
      <p:sp>
        <p:nvSpPr>
          <p:cNvPr id="5" name="Footer Placeholder 4">
            <a:extLst>
              <a:ext uri="{FF2B5EF4-FFF2-40B4-BE49-F238E27FC236}">
                <a16:creationId xmlns:a16="http://schemas.microsoft.com/office/drawing/2014/main" id="{E17420F4-6026-40EB-A557-E080C5BB00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265C2F-41B0-3D02-5A9E-0E6FD8C1C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24D7D-A8E1-414D-874E-FB5CFB191AD6}" type="slidenum">
              <a:rPr lang="en-IN" smtClean="0"/>
              <a:t>‹#›</a:t>
            </a:fld>
            <a:endParaRPr lang="en-IN"/>
          </a:p>
        </p:txBody>
      </p:sp>
    </p:spTree>
    <p:extLst>
      <p:ext uri="{BB962C8B-B14F-4D97-AF65-F5344CB8AC3E}">
        <p14:creationId xmlns:p14="http://schemas.microsoft.com/office/powerpoint/2010/main" val="978880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networking-png/download/13187" TargetMode="External"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1.xml.rels><?xml version="1.0" encoding="UTF-8" standalone="yes"?>
<Relationships xmlns="http://schemas.openxmlformats.org/package/2006/relationships"><Relationship Id="rId3" Type="http://schemas.openxmlformats.org/officeDocument/2006/relationships/hyperlink" Target="https://en.wikibooks.org/wiki/Serial_Programming/8250_UART_Programming" TargetMode="External" /><Relationship Id="rId2" Type="http://schemas.openxmlformats.org/officeDocument/2006/relationships/hyperlink" Target="https://www.lammertbies.nl/comm/info/serial-uart" TargetMode="External" /><Relationship Id="rId1" Type="http://schemas.openxmlformats.org/officeDocument/2006/relationships/slideLayout" Target="../slideLayouts/slideLayout2.xml" /><Relationship Id="rId4" Type="http://schemas.openxmlformats.org/officeDocument/2006/relationships/hyperlink" Target="https://www.circuitbasics.com/basics-uart-communication/" TargetMode="Externa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extLst>
              <a:ext uri="{837473B0-CC2E-450A-ABE3-18F120FF3D39}">
                <a1611:picAttrSrcUrl xmlns:a1611="http://schemas.microsoft.com/office/drawing/2016/11/main" r:id="rId3"/>
              </a:ext>
            </a:extLst>
          </a:blip>
          <a:srcRect/>
          <a:stretch>
            <a:fillRect l="-18000" r="-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0A45-0112-B9DB-DC4A-ED5B3EC3159E}"/>
              </a:ext>
            </a:extLst>
          </p:cNvPr>
          <p:cNvSpPr>
            <a:spLocks noGrp="1"/>
          </p:cNvSpPr>
          <p:nvPr>
            <p:ph type="ctrTitle"/>
          </p:nvPr>
        </p:nvSpPr>
        <p:spPr>
          <a:xfrm>
            <a:off x="791391" y="1129983"/>
            <a:ext cx="10482943" cy="3253694"/>
          </a:xfrm>
        </p:spPr>
        <p:txBody>
          <a:bodyPr/>
          <a:lstStyle/>
          <a:p>
            <a:r>
              <a:rPr lang="en-IN" sz="6000" b="1" dirty="0">
                <a:latin typeface="Times New Roman" panose="02020603050405020304" pitchFamily="18" charset="0"/>
                <a:cs typeface="Times New Roman" panose="02020603050405020304" pitchFamily="18" charset="0"/>
              </a:rPr>
              <a:t>UART COMMUNICATION PROTOCOL</a:t>
            </a:r>
            <a:endParaRPr lang="en-IN" b="1" dirty="0"/>
          </a:p>
        </p:txBody>
      </p:sp>
    </p:spTree>
    <p:extLst>
      <p:ext uri="{BB962C8B-B14F-4D97-AF65-F5344CB8AC3E}">
        <p14:creationId xmlns:p14="http://schemas.microsoft.com/office/powerpoint/2010/main" val="37948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128F-34C1-66AE-EF0A-784E890C9C0F}"/>
              </a:ext>
            </a:extLst>
          </p:cNvPr>
          <p:cNvSpPr>
            <a:spLocks noGrp="1"/>
          </p:cNvSpPr>
          <p:nvPr>
            <p:ph type="title"/>
          </p:nvPr>
        </p:nvSpPr>
        <p:spPr>
          <a:xfrm>
            <a:off x="838200" y="365125"/>
            <a:ext cx="10515600" cy="684447"/>
          </a:xfrm>
        </p:spPr>
        <p:txBody>
          <a:bodyPr>
            <a:normAutofit fontScale="90000"/>
          </a:bodyPr>
          <a:lstStyle/>
          <a:p>
            <a:r>
              <a:rPr lang="en-IN" dirty="0"/>
              <a:t>Working of UART</a:t>
            </a:r>
          </a:p>
        </p:txBody>
      </p:sp>
      <p:sp>
        <p:nvSpPr>
          <p:cNvPr id="3" name="Content Placeholder 2">
            <a:extLst>
              <a:ext uri="{FF2B5EF4-FFF2-40B4-BE49-F238E27FC236}">
                <a16:creationId xmlns:a16="http://schemas.microsoft.com/office/drawing/2014/main" id="{F234EE0C-3559-3F0B-B674-EBD3ACFA7F1D}"/>
              </a:ext>
            </a:extLst>
          </p:cNvPr>
          <p:cNvSpPr>
            <a:spLocks noGrp="1"/>
          </p:cNvSpPr>
          <p:nvPr>
            <p:ph idx="1"/>
          </p:nvPr>
        </p:nvSpPr>
        <p:spPr>
          <a:xfrm>
            <a:off x="417750" y="1460991"/>
            <a:ext cx="11075504" cy="4400548"/>
          </a:xfrm>
        </p:spPr>
        <p:txBody>
          <a:bodyPr>
            <a:normAutofit/>
          </a:bodyPr>
          <a:lstStyle/>
          <a:p>
            <a:pPr marL="0" indent="0">
              <a:lnSpc>
                <a:spcPct val="150000"/>
              </a:lnSpc>
              <a:buNone/>
            </a:pPr>
            <a:r>
              <a:rPr lang="en-US" sz="1700" dirty="0">
                <a:solidFill>
                  <a:srgbClr val="FF0000"/>
                </a:solidFill>
                <a:latin typeface="Times New Roman" panose="02020603050405020304" pitchFamily="18" charset="0"/>
                <a:cs typeface="Times New Roman" panose="02020603050405020304" pitchFamily="18" charset="0"/>
              </a:rPr>
              <a:t>Start bit: </a:t>
            </a:r>
            <a:r>
              <a:rPr lang="en-US" sz="1700" dirty="0">
                <a:latin typeface="Times New Roman" panose="02020603050405020304" pitchFamily="18" charset="0"/>
                <a:cs typeface="Times New Roman" panose="02020603050405020304" pitchFamily="18" charset="0"/>
              </a:rPr>
              <a:t>The first bit of a one-byte UART transmission. It indicates that the data line is leaving its idle state. The idle state is typically logic high, so the start bit is logic low.</a:t>
            </a:r>
          </a:p>
          <a:p>
            <a:pPr marL="0" indent="0">
              <a:lnSpc>
                <a:spcPct val="150000"/>
              </a:lnSpc>
              <a:buNone/>
            </a:pPr>
            <a:r>
              <a:rPr lang="en-US" sz="1700" dirty="0">
                <a:latin typeface="Times New Roman" panose="02020603050405020304" pitchFamily="18" charset="0"/>
                <a:cs typeface="Times New Roman" panose="02020603050405020304" pitchFamily="18" charset="0"/>
              </a:rPr>
              <a:t>The start bit is an overhead bit; this means that it facilitates communication between the receiver and the transmitter but does not transfer meaningful data.</a:t>
            </a:r>
          </a:p>
          <a:p>
            <a:pPr marL="0" indent="0">
              <a:lnSpc>
                <a:spcPct val="150000"/>
              </a:lnSpc>
              <a:buNone/>
            </a:pPr>
            <a:r>
              <a:rPr lang="en-US" sz="1700" dirty="0">
                <a:solidFill>
                  <a:srgbClr val="FF0000"/>
                </a:solidFill>
                <a:latin typeface="Times New Roman" panose="02020603050405020304" pitchFamily="18" charset="0"/>
                <a:cs typeface="Times New Roman" panose="02020603050405020304" pitchFamily="18" charset="0"/>
              </a:rPr>
              <a:t>Stop bit: </a:t>
            </a:r>
            <a:r>
              <a:rPr lang="en-US" sz="1700" dirty="0">
                <a:latin typeface="Times New Roman" panose="02020603050405020304" pitchFamily="18" charset="0"/>
                <a:cs typeface="Times New Roman" panose="02020603050405020304" pitchFamily="18" charset="0"/>
              </a:rPr>
              <a:t>The last bit of a one-byte UART transmission. Its logic level is the same as the signal’s idle state, i.e., logic high. This is another overhead bit. </a:t>
            </a:r>
          </a:p>
          <a:p>
            <a:pPr marL="0" indent="0">
              <a:lnSpc>
                <a:spcPct val="150000"/>
              </a:lnSpc>
              <a:buNone/>
            </a:pPr>
            <a:r>
              <a:rPr lang="en-US" sz="1700" dirty="0">
                <a:solidFill>
                  <a:srgbClr val="FF0000"/>
                </a:solidFill>
                <a:latin typeface="Times New Roman" panose="02020603050405020304" pitchFamily="18" charset="0"/>
                <a:cs typeface="Times New Roman" panose="02020603050405020304" pitchFamily="18" charset="0"/>
              </a:rPr>
              <a:t>Parity bit: </a:t>
            </a:r>
            <a:r>
              <a:rPr lang="en-US" sz="1700" dirty="0">
                <a:latin typeface="Times New Roman" panose="02020603050405020304" pitchFamily="18" charset="0"/>
                <a:cs typeface="Times New Roman" panose="02020603050405020304" pitchFamily="18" charset="0"/>
              </a:rPr>
              <a:t>An error-detection bit added to the end of the byte. There are two types—“odd parity” means that the parity bit will be logic high if the data byte contains an even number of logic-high bits, and “even parity” means that the parity bit will be logic high if the data byte contains an odd number of logic-high bits.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96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B393-28BD-7225-3F61-3B7FF49C5011}"/>
              </a:ext>
            </a:extLst>
          </p:cNvPr>
          <p:cNvSpPr>
            <a:spLocks noGrp="1"/>
          </p:cNvSpPr>
          <p:nvPr>
            <p:ph type="title"/>
          </p:nvPr>
        </p:nvSpPr>
        <p:spPr>
          <a:xfrm>
            <a:off x="655320" y="280648"/>
            <a:ext cx="10515600" cy="530385"/>
          </a:xfrm>
        </p:spPr>
        <p:txBody>
          <a:bodyPr>
            <a:normAutofit fontScale="90000"/>
          </a:bodyPr>
          <a:lstStyle/>
          <a:p>
            <a:r>
              <a:rPr lang="en-IN" dirty="0"/>
              <a:t>                                                                     </a:t>
            </a:r>
            <a:r>
              <a:rPr lang="en-IN" dirty="0" err="1"/>
              <a:t>contd</a:t>
            </a:r>
            <a:r>
              <a:rPr lang="en-IN" dirty="0"/>
              <a:t>….</a:t>
            </a:r>
          </a:p>
        </p:txBody>
      </p:sp>
      <p:sp>
        <p:nvSpPr>
          <p:cNvPr id="3" name="Content Placeholder 2">
            <a:extLst>
              <a:ext uri="{FF2B5EF4-FFF2-40B4-BE49-F238E27FC236}">
                <a16:creationId xmlns:a16="http://schemas.microsoft.com/office/drawing/2014/main" id="{ED051539-EEDA-2865-E329-31058B26D642}"/>
              </a:ext>
            </a:extLst>
          </p:cNvPr>
          <p:cNvSpPr>
            <a:spLocks noGrp="1"/>
          </p:cNvSpPr>
          <p:nvPr>
            <p:ph idx="1"/>
          </p:nvPr>
        </p:nvSpPr>
        <p:spPr>
          <a:xfrm>
            <a:off x="480804" y="919175"/>
            <a:ext cx="10515600" cy="5658176"/>
          </a:xfrm>
        </p:spPr>
        <p:txBody>
          <a:bodyPr/>
          <a:lstStyle/>
          <a:p>
            <a:pPr marL="0" indent="0">
              <a:lnSpc>
                <a:spcPct val="150000"/>
              </a:lnSpc>
              <a:buNone/>
            </a:pPr>
            <a:r>
              <a:rPr lang="en-US" sz="1700" dirty="0">
                <a:solidFill>
                  <a:srgbClr val="FF0000"/>
                </a:solidFill>
                <a:latin typeface="Times New Roman" panose="02020603050405020304" pitchFamily="18" charset="0"/>
                <a:cs typeface="Times New Roman" panose="02020603050405020304" pitchFamily="18" charset="0"/>
              </a:rPr>
              <a:t>Baud rate: </a:t>
            </a:r>
            <a:r>
              <a:rPr lang="en-US" sz="1700" dirty="0">
                <a:latin typeface="Times New Roman" panose="02020603050405020304" pitchFamily="18" charset="0"/>
                <a:cs typeface="Times New Roman" panose="02020603050405020304" pitchFamily="18" charset="0"/>
              </a:rPr>
              <a:t>Baud rate is the rate at which the number of signal elements or changes to the signal occurs per second when it passes through a transmission medium. The higher the baud rate is the faster the data is sent/received.</a:t>
            </a:r>
          </a:p>
          <a:p>
            <a:pPr marL="0" indent="0">
              <a:buNone/>
            </a:pPr>
            <a:r>
              <a:rPr lang="en-US" dirty="0">
                <a:highlight>
                  <a:srgbClr val="FFFF00"/>
                </a:highlight>
              </a:rPr>
              <a:t>Baud rate = number of signal elements / total time(sec).</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ct val="150000"/>
              </a:lnSpc>
              <a:buNone/>
            </a:pPr>
            <a:r>
              <a:rPr lang="en-US" sz="1700" dirty="0">
                <a:latin typeface="Times New Roman" panose="02020603050405020304" pitchFamily="18" charset="0"/>
                <a:cs typeface="Times New Roman" panose="02020603050405020304" pitchFamily="18" charset="0"/>
              </a:rPr>
              <a:t>It is a one-way communication half-duplex. The first bit that is received after the start bit is MSB.</a:t>
            </a:r>
          </a:p>
          <a:p>
            <a:pPr marL="0" indent="0">
              <a:buNone/>
            </a:pPr>
            <a:endParaRPr lang="en-US" dirty="0"/>
          </a:p>
          <a:p>
            <a:pPr marL="0" indent="0">
              <a:buNone/>
            </a:pPr>
            <a:endParaRPr lang="en-IN" dirty="0"/>
          </a:p>
        </p:txBody>
      </p:sp>
      <p:pic>
        <p:nvPicPr>
          <p:cNvPr id="8" name="Picture 7">
            <a:extLst>
              <a:ext uri="{FF2B5EF4-FFF2-40B4-BE49-F238E27FC236}">
                <a16:creationId xmlns:a16="http://schemas.microsoft.com/office/drawing/2014/main" id="{D41D4860-0BA3-5105-1D42-A348D88F9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804" y="2726521"/>
            <a:ext cx="2723984" cy="2043486"/>
          </a:xfrm>
          <a:prstGeom prst="rect">
            <a:avLst/>
          </a:prstGeom>
        </p:spPr>
      </p:pic>
      <p:pic>
        <p:nvPicPr>
          <p:cNvPr id="10" name="Picture 9">
            <a:extLst>
              <a:ext uri="{FF2B5EF4-FFF2-40B4-BE49-F238E27FC236}">
                <a16:creationId xmlns:a16="http://schemas.microsoft.com/office/drawing/2014/main" id="{11C80818-97EE-B14A-9E93-E25105333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615" y="2857717"/>
            <a:ext cx="3045599" cy="1781093"/>
          </a:xfrm>
          <a:prstGeom prst="rect">
            <a:avLst/>
          </a:prstGeom>
        </p:spPr>
      </p:pic>
    </p:spTree>
    <p:extLst>
      <p:ext uri="{BB962C8B-B14F-4D97-AF65-F5344CB8AC3E}">
        <p14:creationId xmlns:p14="http://schemas.microsoft.com/office/powerpoint/2010/main" val="1911794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639E-DD5E-B629-FF71-B0833B7B034C}"/>
              </a:ext>
            </a:extLst>
          </p:cNvPr>
          <p:cNvSpPr>
            <a:spLocks noGrp="1"/>
          </p:cNvSpPr>
          <p:nvPr>
            <p:ph type="title"/>
          </p:nvPr>
        </p:nvSpPr>
        <p:spPr>
          <a:xfrm>
            <a:off x="838200" y="365125"/>
            <a:ext cx="10515600" cy="827571"/>
          </a:xfrm>
        </p:spPr>
        <p:txBody>
          <a:bodyPr/>
          <a:lstStyle/>
          <a:p>
            <a:r>
              <a:rPr lang="en-IN" dirty="0"/>
              <a:t>UART 8250</a:t>
            </a:r>
          </a:p>
        </p:txBody>
      </p:sp>
      <p:sp>
        <p:nvSpPr>
          <p:cNvPr id="3" name="Content Placeholder 2">
            <a:extLst>
              <a:ext uri="{FF2B5EF4-FFF2-40B4-BE49-F238E27FC236}">
                <a16:creationId xmlns:a16="http://schemas.microsoft.com/office/drawing/2014/main" id="{33C904DA-C563-27A2-E066-3001D48E5F86}"/>
              </a:ext>
            </a:extLst>
          </p:cNvPr>
          <p:cNvSpPr>
            <a:spLocks noGrp="1"/>
          </p:cNvSpPr>
          <p:nvPr>
            <p:ph idx="1"/>
          </p:nvPr>
        </p:nvSpPr>
        <p:spPr>
          <a:xfrm>
            <a:off x="994508" y="1696723"/>
            <a:ext cx="10515600" cy="2554848"/>
          </a:xfrm>
        </p:spPr>
        <p:txBody>
          <a:bodyPr>
            <a:normAutofit fontScale="85000" lnSpcReduction="10000"/>
          </a:bodyPr>
          <a:lstStyle/>
          <a:p>
            <a:pPr>
              <a:lnSpc>
                <a:spcPct val="150000"/>
              </a:lnSpc>
            </a:pPr>
            <a:r>
              <a:rPr lang="en-IN" sz="1700" dirty="0">
                <a:latin typeface="Times New Roman" panose="02020603050405020304" pitchFamily="18" charset="0"/>
                <a:cs typeface="Times New Roman" panose="02020603050405020304" pitchFamily="18" charset="0"/>
              </a:rPr>
              <a:t>8250 is manufactured by the National semiconductor corporation.</a:t>
            </a:r>
          </a:p>
          <a:p>
            <a:pPr>
              <a:lnSpc>
                <a:spcPct val="150000"/>
              </a:lnSpc>
            </a:pPr>
            <a:r>
              <a:rPr lang="en-IN" sz="1700" dirty="0">
                <a:latin typeface="Times New Roman" panose="02020603050405020304" pitchFamily="18" charset="0"/>
                <a:cs typeface="Times New Roman" panose="02020603050405020304" pitchFamily="18" charset="0"/>
              </a:rPr>
              <a:t>Firstly IBM used this 8250 in pc by integrating it into the chip.</a:t>
            </a:r>
          </a:p>
          <a:p>
            <a:pPr>
              <a:lnSpc>
                <a:spcPct val="150000"/>
              </a:lnSpc>
            </a:pPr>
            <a:r>
              <a:rPr lang="en-IN" sz="1700" dirty="0">
                <a:latin typeface="Times New Roman" panose="02020603050405020304" pitchFamily="18" charset="0"/>
                <a:cs typeface="Times New Roman" panose="02020603050405020304" pitchFamily="18" charset="0"/>
              </a:rPr>
              <a:t>8250 is a UART chip that is integrated with the processor in your x86 machine.</a:t>
            </a:r>
          </a:p>
          <a:p>
            <a:pPr>
              <a:lnSpc>
                <a:spcPct val="150000"/>
              </a:lnSpc>
            </a:pPr>
            <a:r>
              <a:rPr lang="en-IN" sz="1700" dirty="0">
                <a:latin typeface="Times New Roman" panose="02020603050405020304" pitchFamily="18" charset="0"/>
                <a:cs typeface="Times New Roman" panose="02020603050405020304" pitchFamily="18" charset="0"/>
              </a:rPr>
              <a:t>To transmit or receive data we have to initialize the registers present in it.</a:t>
            </a:r>
          </a:p>
          <a:p>
            <a:pPr>
              <a:lnSpc>
                <a:spcPct val="150000"/>
              </a:lnSpc>
            </a:pPr>
            <a:r>
              <a:rPr lang="en-IN" sz="1700" dirty="0">
                <a:latin typeface="Times New Roman" panose="02020603050405020304" pitchFamily="18" charset="0"/>
                <a:cs typeface="Times New Roman" panose="02020603050405020304" pitchFamily="18" charset="0"/>
              </a:rPr>
              <a:t>There are a total of 12 different registers that are mapped into 8 different port  I/O locations.</a:t>
            </a:r>
          </a:p>
          <a:p>
            <a:pPr>
              <a:lnSpc>
                <a:spcPct val="150000"/>
              </a:lnSpc>
            </a:pPr>
            <a:r>
              <a:rPr lang="en-IN" sz="1700" dirty="0">
                <a:latin typeface="Times New Roman" panose="02020603050405020304" pitchFamily="18" charset="0"/>
                <a:cs typeface="Times New Roman" panose="02020603050405020304" pitchFamily="18" charset="0"/>
              </a:rPr>
              <a:t>There is more than one register that uses the same port locations and affects how the UART can be configured.</a:t>
            </a:r>
          </a:p>
          <a:p>
            <a:pPr>
              <a:lnSpc>
                <a:spcPct val="150000"/>
              </a:lnSpc>
            </a:pPr>
            <a:endParaRPr lang="en-IN" sz="1700" dirty="0">
              <a:latin typeface="Times New Roman" panose="02020603050405020304" pitchFamily="18" charset="0"/>
              <a:cs typeface="Times New Roman" panose="02020603050405020304" pitchFamily="18" charset="0"/>
            </a:endParaRPr>
          </a:p>
          <a:p>
            <a:pPr marL="0" indent="0">
              <a:lnSpc>
                <a:spcPct val="150000"/>
              </a:lnSpc>
              <a:buNone/>
            </a:pPr>
            <a:endParaRPr lang="en-IN" sz="1700" dirty="0">
              <a:latin typeface="Times New Roman" panose="02020603050405020304" pitchFamily="18" charset="0"/>
              <a:cs typeface="Times New Roman" panose="02020603050405020304" pitchFamily="18" charset="0"/>
            </a:endParaRPr>
          </a:p>
          <a:p>
            <a:pPr marL="0" indent="0">
              <a:lnSpc>
                <a:spcPct val="150000"/>
              </a:lnSpc>
              <a:buNone/>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9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0A7B7A-A4A1-3CDA-FCCB-AD051D190F0D}"/>
              </a:ext>
            </a:extLst>
          </p:cNvPr>
          <p:cNvGraphicFramePr>
            <a:graphicFrameLocks noGrp="1"/>
          </p:cNvGraphicFramePr>
          <p:nvPr>
            <p:ph idx="1"/>
            <p:extLst>
              <p:ext uri="{D42A27DB-BD31-4B8C-83A1-F6EECF244321}">
                <p14:modId xmlns:p14="http://schemas.microsoft.com/office/powerpoint/2010/main" val="2097073065"/>
              </p:ext>
            </p:extLst>
          </p:nvPr>
        </p:nvGraphicFramePr>
        <p:xfrm>
          <a:off x="838200" y="1308790"/>
          <a:ext cx="10515600" cy="4820920"/>
        </p:xfrm>
        <a:graphic>
          <a:graphicData uri="http://schemas.openxmlformats.org/drawingml/2006/table">
            <a:tbl>
              <a:tblPr firstRow="1" bandRow="1">
                <a:tableStyleId>{5C22544A-7EE6-4342-B048-85BDC9FD1C3A}</a:tableStyleId>
              </a:tblPr>
              <a:tblGrid>
                <a:gridCol w="1706217">
                  <a:extLst>
                    <a:ext uri="{9D8B030D-6E8A-4147-A177-3AD203B41FA5}">
                      <a16:colId xmlns:a16="http://schemas.microsoft.com/office/drawing/2014/main" val="1560465441"/>
                    </a:ext>
                  </a:extLst>
                </a:gridCol>
                <a:gridCol w="1439186">
                  <a:extLst>
                    <a:ext uri="{9D8B030D-6E8A-4147-A177-3AD203B41FA5}">
                      <a16:colId xmlns:a16="http://schemas.microsoft.com/office/drawing/2014/main" val="3808800148"/>
                    </a:ext>
                  </a:extLst>
                </a:gridCol>
                <a:gridCol w="2019632">
                  <a:extLst>
                    <a:ext uri="{9D8B030D-6E8A-4147-A177-3AD203B41FA5}">
                      <a16:colId xmlns:a16="http://schemas.microsoft.com/office/drawing/2014/main" val="962998700"/>
                    </a:ext>
                  </a:extLst>
                </a:gridCol>
                <a:gridCol w="1383527">
                  <a:extLst>
                    <a:ext uri="{9D8B030D-6E8A-4147-A177-3AD203B41FA5}">
                      <a16:colId xmlns:a16="http://schemas.microsoft.com/office/drawing/2014/main" val="1567498466"/>
                    </a:ext>
                  </a:extLst>
                </a:gridCol>
                <a:gridCol w="3967038">
                  <a:extLst>
                    <a:ext uri="{9D8B030D-6E8A-4147-A177-3AD203B41FA5}">
                      <a16:colId xmlns:a16="http://schemas.microsoft.com/office/drawing/2014/main" val="1744084853"/>
                    </a:ext>
                  </a:extLst>
                </a:gridCol>
              </a:tblGrid>
              <a:tr h="370840">
                <a:tc>
                  <a:txBody>
                    <a:bodyPr/>
                    <a:lstStyle/>
                    <a:p>
                      <a:pPr algn="ctr"/>
                      <a:r>
                        <a:rPr lang="en-IN" dirty="0"/>
                        <a:t>Base address</a:t>
                      </a:r>
                    </a:p>
                  </a:txBody>
                  <a:tcPr/>
                </a:tc>
                <a:tc>
                  <a:txBody>
                    <a:bodyPr/>
                    <a:lstStyle/>
                    <a:p>
                      <a:pPr algn="ctr"/>
                      <a:r>
                        <a:rPr lang="en-IN" dirty="0"/>
                        <a:t>DLAB</a:t>
                      </a:r>
                    </a:p>
                  </a:txBody>
                  <a:tcPr/>
                </a:tc>
                <a:tc>
                  <a:txBody>
                    <a:bodyPr/>
                    <a:lstStyle/>
                    <a:p>
                      <a:pPr algn="ctr"/>
                      <a:r>
                        <a:rPr lang="en-IN" dirty="0"/>
                        <a:t>I/O Access</a:t>
                      </a:r>
                    </a:p>
                  </a:txBody>
                  <a:tcPr/>
                </a:tc>
                <a:tc>
                  <a:txBody>
                    <a:bodyPr/>
                    <a:lstStyle/>
                    <a:p>
                      <a:pPr algn="ctr"/>
                      <a:r>
                        <a:rPr lang="en-IN" dirty="0" err="1"/>
                        <a:t>Abbrv</a:t>
                      </a:r>
                      <a:r>
                        <a:rPr lang="en-IN" dirty="0"/>
                        <a:t>.</a:t>
                      </a:r>
                    </a:p>
                  </a:txBody>
                  <a:tcPr/>
                </a:tc>
                <a:tc>
                  <a:txBody>
                    <a:bodyPr/>
                    <a:lstStyle/>
                    <a:p>
                      <a:pPr algn="ctr"/>
                      <a:r>
                        <a:rPr lang="en-IN" dirty="0"/>
                        <a:t>Register </a:t>
                      </a:r>
                      <a:r>
                        <a:rPr lang="en-IN" dirty="0" err="1"/>
                        <a:t>NAme</a:t>
                      </a:r>
                      <a:endParaRPr lang="en-IN" dirty="0"/>
                    </a:p>
                  </a:txBody>
                  <a:tcPr/>
                </a:tc>
                <a:extLst>
                  <a:ext uri="{0D108BD9-81ED-4DB2-BD59-A6C34878D82A}">
                    <a16:rowId xmlns:a16="http://schemas.microsoft.com/office/drawing/2014/main" val="3184564838"/>
                  </a:ext>
                </a:extLst>
              </a:tr>
              <a:tr h="370840">
                <a:tc>
                  <a:txBody>
                    <a:bodyPr/>
                    <a:lstStyle/>
                    <a:p>
                      <a:pPr algn="ctr"/>
                      <a:r>
                        <a:rPr lang="en-IN" dirty="0"/>
                        <a:t>+0</a:t>
                      </a:r>
                    </a:p>
                  </a:txBody>
                  <a:tcPr/>
                </a:tc>
                <a:tc>
                  <a:txBody>
                    <a:bodyPr/>
                    <a:lstStyle/>
                    <a:p>
                      <a:pPr algn="ctr"/>
                      <a:r>
                        <a:rPr lang="en-IN"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Write</a:t>
                      </a:r>
                    </a:p>
                  </a:txBody>
                  <a:tcPr/>
                </a:tc>
                <a:tc>
                  <a:txBody>
                    <a:bodyPr/>
                    <a:lstStyle/>
                    <a:p>
                      <a:pPr algn="ctr"/>
                      <a:r>
                        <a:rPr lang="en-IN" dirty="0"/>
                        <a:t>THR</a:t>
                      </a:r>
                    </a:p>
                  </a:txBody>
                  <a:tcPr/>
                </a:tc>
                <a:tc>
                  <a:txBody>
                    <a:bodyPr/>
                    <a:lstStyle/>
                    <a:p>
                      <a:pPr algn="ctr"/>
                      <a:r>
                        <a:rPr lang="en-IN" dirty="0"/>
                        <a:t>Transmitter holding buffer</a:t>
                      </a:r>
                    </a:p>
                  </a:txBody>
                  <a:tcPr/>
                </a:tc>
                <a:extLst>
                  <a:ext uri="{0D108BD9-81ED-4DB2-BD59-A6C34878D82A}">
                    <a16:rowId xmlns:a16="http://schemas.microsoft.com/office/drawing/2014/main" val="1442068816"/>
                  </a:ext>
                </a:extLst>
              </a:tr>
              <a:tr h="370840">
                <a:tc>
                  <a:txBody>
                    <a:bodyPr/>
                    <a:lstStyle/>
                    <a:p>
                      <a:pPr algn="ctr"/>
                      <a:r>
                        <a:rPr lang="en-IN" dirty="0"/>
                        <a:t>+0</a:t>
                      </a:r>
                    </a:p>
                  </a:txBody>
                  <a:tcPr/>
                </a:tc>
                <a:tc>
                  <a:txBody>
                    <a:bodyPr/>
                    <a:lstStyle/>
                    <a:p>
                      <a:pPr algn="ctr"/>
                      <a:r>
                        <a:rPr lang="en-IN"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Read </a:t>
                      </a:r>
                    </a:p>
                  </a:txBody>
                  <a:tcPr/>
                </a:tc>
                <a:tc>
                  <a:txBody>
                    <a:bodyPr/>
                    <a:lstStyle/>
                    <a:p>
                      <a:pPr algn="ctr"/>
                      <a:r>
                        <a:rPr lang="en-IN" dirty="0"/>
                        <a:t>RBR</a:t>
                      </a:r>
                    </a:p>
                  </a:txBody>
                  <a:tcPr/>
                </a:tc>
                <a:tc>
                  <a:txBody>
                    <a:bodyPr/>
                    <a:lstStyle/>
                    <a:p>
                      <a:pPr algn="ctr"/>
                      <a:r>
                        <a:rPr lang="en-IN" dirty="0"/>
                        <a:t>Receive buffer</a:t>
                      </a:r>
                    </a:p>
                  </a:txBody>
                  <a:tcPr/>
                </a:tc>
                <a:extLst>
                  <a:ext uri="{0D108BD9-81ED-4DB2-BD59-A6C34878D82A}">
                    <a16:rowId xmlns:a16="http://schemas.microsoft.com/office/drawing/2014/main" val="474601719"/>
                  </a:ext>
                </a:extLst>
              </a:tr>
              <a:tr h="370840">
                <a:tc>
                  <a:txBody>
                    <a:bodyPr/>
                    <a:lstStyle/>
                    <a:p>
                      <a:pPr algn="ctr"/>
                      <a:r>
                        <a:rPr lang="en-IN" dirty="0"/>
                        <a:t>+0</a:t>
                      </a:r>
                    </a:p>
                  </a:txBody>
                  <a:tcPr/>
                </a:tc>
                <a:tc>
                  <a:txBody>
                    <a:bodyPr/>
                    <a:lstStyle/>
                    <a:p>
                      <a:pPr algn="ctr"/>
                      <a:r>
                        <a:rPr lang="en-IN"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Read / Write</a:t>
                      </a:r>
                    </a:p>
                  </a:txBody>
                  <a:tcPr/>
                </a:tc>
                <a:tc>
                  <a:txBody>
                    <a:bodyPr/>
                    <a:lstStyle/>
                    <a:p>
                      <a:pPr algn="ctr"/>
                      <a:r>
                        <a:rPr lang="en-IN" dirty="0"/>
                        <a:t>DLL</a:t>
                      </a:r>
                    </a:p>
                  </a:txBody>
                  <a:tcPr/>
                </a:tc>
                <a:tc>
                  <a:txBody>
                    <a:bodyPr/>
                    <a:lstStyle/>
                    <a:p>
                      <a:pPr algn="ctr"/>
                      <a:r>
                        <a:rPr lang="en-IN" dirty="0"/>
                        <a:t>Divisor latch low byte</a:t>
                      </a:r>
                    </a:p>
                  </a:txBody>
                  <a:tcPr/>
                </a:tc>
                <a:extLst>
                  <a:ext uri="{0D108BD9-81ED-4DB2-BD59-A6C34878D82A}">
                    <a16:rowId xmlns:a16="http://schemas.microsoft.com/office/drawing/2014/main" val="2777318456"/>
                  </a:ext>
                </a:extLst>
              </a:tr>
              <a:tr h="370840">
                <a:tc>
                  <a:txBody>
                    <a:bodyPr/>
                    <a:lstStyle/>
                    <a:p>
                      <a:pPr algn="ctr"/>
                      <a:r>
                        <a:rPr lang="en-IN" dirty="0"/>
                        <a:t>+1</a:t>
                      </a:r>
                    </a:p>
                  </a:txBody>
                  <a:tcPr/>
                </a:tc>
                <a:tc>
                  <a:txBody>
                    <a:bodyPr/>
                    <a:lstStyle/>
                    <a:p>
                      <a:pPr algn="ctr"/>
                      <a:r>
                        <a:rPr lang="en-IN"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Read / Write</a:t>
                      </a:r>
                    </a:p>
                  </a:txBody>
                  <a:tcPr/>
                </a:tc>
                <a:tc>
                  <a:txBody>
                    <a:bodyPr/>
                    <a:lstStyle/>
                    <a:p>
                      <a:pPr algn="ctr"/>
                      <a:r>
                        <a:rPr lang="en-IN" dirty="0"/>
                        <a:t>IER</a:t>
                      </a:r>
                    </a:p>
                  </a:txBody>
                  <a:tcPr/>
                </a:tc>
                <a:tc>
                  <a:txBody>
                    <a:bodyPr/>
                    <a:lstStyle/>
                    <a:p>
                      <a:pPr algn="ctr"/>
                      <a:r>
                        <a:rPr lang="en-IN" dirty="0"/>
                        <a:t>Interrupt enable register</a:t>
                      </a:r>
                    </a:p>
                  </a:txBody>
                  <a:tcPr/>
                </a:tc>
                <a:extLst>
                  <a:ext uri="{0D108BD9-81ED-4DB2-BD59-A6C34878D82A}">
                    <a16:rowId xmlns:a16="http://schemas.microsoft.com/office/drawing/2014/main" val="3931674877"/>
                  </a:ext>
                </a:extLst>
              </a:tr>
              <a:tr h="370840">
                <a:tc>
                  <a:txBody>
                    <a:bodyPr/>
                    <a:lstStyle/>
                    <a:p>
                      <a:pPr algn="ctr"/>
                      <a:r>
                        <a:rPr lang="en-IN" dirty="0"/>
                        <a:t>+1</a:t>
                      </a:r>
                    </a:p>
                  </a:txBody>
                  <a:tcPr/>
                </a:tc>
                <a:tc>
                  <a:txBody>
                    <a:bodyPr/>
                    <a:lstStyle/>
                    <a:p>
                      <a:pPr algn="ctr"/>
                      <a:r>
                        <a:rPr lang="en-IN"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Read / Write</a:t>
                      </a:r>
                    </a:p>
                  </a:txBody>
                  <a:tcPr/>
                </a:tc>
                <a:tc>
                  <a:txBody>
                    <a:bodyPr/>
                    <a:lstStyle/>
                    <a:p>
                      <a:pPr algn="ctr"/>
                      <a:r>
                        <a:rPr lang="en-IN" dirty="0"/>
                        <a:t>DLH</a:t>
                      </a:r>
                    </a:p>
                  </a:txBody>
                  <a:tcPr/>
                </a:tc>
                <a:tc>
                  <a:txBody>
                    <a:bodyPr/>
                    <a:lstStyle/>
                    <a:p>
                      <a:pPr algn="ctr"/>
                      <a:r>
                        <a:rPr lang="en-IN" dirty="0"/>
                        <a:t>Divisor latch high byte</a:t>
                      </a:r>
                    </a:p>
                  </a:txBody>
                  <a:tcPr/>
                </a:tc>
                <a:extLst>
                  <a:ext uri="{0D108BD9-81ED-4DB2-BD59-A6C34878D82A}">
                    <a16:rowId xmlns:a16="http://schemas.microsoft.com/office/drawing/2014/main" val="2450644003"/>
                  </a:ext>
                </a:extLst>
              </a:tr>
              <a:tr h="370840">
                <a:tc>
                  <a:txBody>
                    <a:bodyPr/>
                    <a:lstStyle/>
                    <a:p>
                      <a:pPr algn="ctr"/>
                      <a:r>
                        <a:rPr lang="en-IN" dirty="0"/>
                        <a:t>+2</a:t>
                      </a:r>
                    </a:p>
                  </a:txBody>
                  <a:tcPr/>
                </a:tc>
                <a:tc>
                  <a:txBody>
                    <a:bodyPr/>
                    <a:lstStyle/>
                    <a:p>
                      <a:pPr algn="ctr"/>
                      <a:r>
                        <a:rPr lang="en-IN" dirty="0"/>
                        <a:t>X</a:t>
                      </a:r>
                    </a:p>
                  </a:txBody>
                  <a:tcPr/>
                </a:tc>
                <a:tc>
                  <a:txBody>
                    <a:bodyPr/>
                    <a:lstStyle/>
                    <a:p>
                      <a:pPr algn="ctr"/>
                      <a:r>
                        <a:rPr lang="en-IN" dirty="0"/>
                        <a:t>Read</a:t>
                      </a:r>
                    </a:p>
                  </a:txBody>
                  <a:tcPr/>
                </a:tc>
                <a:tc>
                  <a:txBody>
                    <a:bodyPr/>
                    <a:lstStyle/>
                    <a:p>
                      <a:pPr algn="ctr"/>
                      <a:r>
                        <a:rPr lang="en-IN" dirty="0"/>
                        <a:t>IIR</a:t>
                      </a:r>
                    </a:p>
                  </a:txBody>
                  <a:tcPr/>
                </a:tc>
                <a:tc>
                  <a:txBody>
                    <a:bodyPr/>
                    <a:lstStyle/>
                    <a:p>
                      <a:pPr algn="ctr"/>
                      <a:r>
                        <a:rPr lang="en-IN" dirty="0"/>
                        <a:t>Interrupt identification register</a:t>
                      </a:r>
                    </a:p>
                  </a:txBody>
                  <a:tcPr/>
                </a:tc>
                <a:extLst>
                  <a:ext uri="{0D108BD9-81ED-4DB2-BD59-A6C34878D82A}">
                    <a16:rowId xmlns:a16="http://schemas.microsoft.com/office/drawing/2014/main" val="2207020647"/>
                  </a:ext>
                </a:extLst>
              </a:tr>
              <a:tr h="370840">
                <a:tc>
                  <a:txBody>
                    <a:bodyPr/>
                    <a:lstStyle/>
                    <a:p>
                      <a:pPr algn="ctr"/>
                      <a:r>
                        <a:rPr lang="en-IN" dirty="0"/>
                        <a:t>+2</a:t>
                      </a:r>
                    </a:p>
                  </a:txBody>
                  <a:tcPr/>
                </a:tc>
                <a:tc>
                  <a:txBody>
                    <a:bodyPr/>
                    <a:lstStyle/>
                    <a:p>
                      <a:pPr algn="ctr"/>
                      <a:r>
                        <a:rPr lang="en-IN" dirty="0"/>
                        <a:t>X</a:t>
                      </a:r>
                    </a:p>
                  </a:txBody>
                  <a:tcPr/>
                </a:tc>
                <a:tc>
                  <a:txBody>
                    <a:bodyPr/>
                    <a:lstStyle/>
                    <a:p>
                      <a:pPr algn="ctr"/>
                      <a:r>
                        <a:rPr lang="en-IN" dirty="0"/>
                        <a:t>Write</a:t>
                      </a:r>
                    </a:p>
                  </a:txBody>
                  <a:tcPr/>
                </a:tc>
                <a:tc>
                  <a:txBody>
                    <a:bodyPr/>
                    <a:lstStyle/>
                    <a:p>
                      <a:pPr algn="ctr"/>
                      <a:r>
                        <a:rPr lang="en-IN" dirty="0"/>
                        <a:t>FCR</a:t>
                      </a:r>
                    </a:p>
                  </a:txBody>
                  <a:tcPr/>
                </a:tc>
                <a:tc>
                  <a:txBody>
                    <a:bodyPr/>
                    <a:lstStyle/>
                    <a:p>
                      <a:pPr algn="ctr"/>
                      <a:r>
                        <a:rPr lang="en-IN" dirty="0"/>
                        <a:t>Fifo control register</a:t>
                      </a:r>
                    </a:p>
                  </a:txBody>
                  <a:tcPr/>
                </a:tc>
                <a:extLst>
                  <a:ext uri="{0D108BD9-81ED-4DB2-BD59-A6C34878D82A}">
                    <a16:rowId xmlns:a16="http://schemas.microsoft.com/office/drawing/2014/main" val="3195517338"/>
                  </a:ext>
                </a:extLst>
              </a:tr>
              <a:tr h="370840">
                <a:tc>
                  <a:txBody>
                    <a:bodyPr/>
                    <a:lstStyle/>
                    <a:p>
                      <a:pPr algn="ctr"/>
                      <a:r>
                        <a:rPr lang="en-IN" dirty="0"/>
                        <a:t>+3</a:t>
                      </a:r>
                    </a:p>
                  </a:txBody>
                  <a:tcPr/>
                </a:tc>
                <a:tc>
                  <a:txBody>
                    <a:bodyPr/>
                    <a:lstStyle/>
                    <a:p>
                      <a:pPr algn="ctr"/>
                      <a:r>
                        <a:rPr lang="en-IN"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Read / Write</a:t>
                      </a:r>
                    </a:p>
                  </a:txBody>
                  <a:tcPr/>
                </a:tc>
                <a:tc>
                  <a:txBody>
                    <a:bodyPr/>
                    <a:lstStyle/>
                    <a:p>
                      <a:pPr algn="ctr"/>
                      <a:r>
                        <a:rPr lang="en-IN" dirty="0"/>
                        <a:t>LCR</a:t>
                      </a:r>
                    </a:p>
                  </a:txBody>
                  <a:tcPr/>
                </a:tc>
                <a:tc>
                  <a:txBody>
                    <a:bodyPr/>
                    <a:lstStyle/>
                    <a:p>
                      <a:pPr algn="ctr"/>
                      <a:r>
                        <a:rPr lang="en-IN" dirty="0"/>
                        <a:t>Line control register</a:t>
                      </a:r>
                    </a:p>
                  </a:txBody>
                  <a:tcPr/>
                </a:tc>
                <a:extLst>
                  <a:ext uri="{0D108BD9-81ED-4DB2-BD59-A6C34878D82A}">
                    <a16:rowId xmlns:a16="http://schemas.microsoft.com/office/drawing/2014/main" val="2732799231"/>
                  </a:ext>
                </a:extLst>
              </a:tr>
              <a:tr h="370840">
                <a:tc>
                  <a:txBody>
                    <a:bodyPr/>
                    <a:lstStyle/>
                    <a:p>
                      <a:pPr algn="ctr"/>
                      <a:r>
                        <a:rPr lang="en-IN" dirty="0"/>
                        <a:t>+4</a:t>
                      </a:r>
                    </a:p>
                  </a:txBody>
                  <a:tcPr/>
                </a:tc>
                <a:tc>
                  <a:txBody>
                    <a:bodyPr/>
                    <a:lstStyle/>
                    <a:p>
                      <a:pPr algn="ctr"/>
                      <a:r>
                        <a:rPr lang="en-IN"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Read / Write</a:t>
                      </a:r>
                    </a:p>
                  </a:txBody>
                  <a:tcPr/>
                </a:tc>
                <a:tc>
                  <a:txBody>
                    <a:bodyPr/>
                    <a:lstStyle/>
                    <a:p>
                      <a:pPr algn="ctr"/>
                      <a:r>
                        <a:rPr lang="en-IN" dirty="0"/>
                        <a:t>MCR</a:t>
                      </a:r>
                    </a:p>
                  </a:txBody>
                  <a:tcPr/>
                </a:tc>
                <a:tc>
                  <a:txBody>
                    <a:bodyPr/>
                    <a:lstStyle/>
                    <a:p>
                      <a:pPr algn="ctr"/>
                      <a:r>
                        <a:rPr lang="en-IN" dirty="0"/>
                        <a:t>Modem control register</a:t>
                      </a:r>
                    </a:p>
                  </a:txBody>
                  <a:tcPr/>
                </a:tc>
                <a:extLst>
                  <a:ext uri="{0D108BD9-81ED-4DB2-BD59-A6C34878D82A}">
                    <a16:rowId xmlns:a16="http://schemas.microsoft.com/office/drawing/2014/main" val="600842624"/>
                  </a:ext>
                </a:extLst>
              </a:tr>
              <a:tr h="370840">
                <a:tc>
                  <a:txBody>
                    <a:bodyPr/>
                    <a:lstStyle/>
                    <a:p>
                      <a:pPr algn="ctr"/>
                      <a:r>
                        <a:rPr lang="en-IN" dirty="0"/>
                        <a:t>+5</a:t>
                      </a:r>
                    </a:p>
                  </a:txBody>
                  <a:tcPr/>
                </a:tc>
                <a:tc>
                  <a:txBody>
                    <a:bodyPr/>
                    <a:lstStyle/>
                    <a:p>
                      <a:pPr algn="ctr"/>
                      <a:r>
                        <a:rPr lang="en-IN"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Read</a:t>
                      </a:r>
                    </a:p>
                  </a:txBody>
                  <a:tcPr/>
                </a:tc>
                <a:tc>
                  <a:txBody>
                    <a:bodyPr/>
                    <a:lstStyle/>
                    <a:p>
                      <a:pPr algn="ctr"/>
                      <a:r>
                        <a:rPr lang="en-IN" dirty="0"/>
                        <a:t>LSR</a:t>
                      </a:r>
                    </a:p>
                  </a:txBody>
                  <a:tcPr/>
                </a:tc>
                <a:tc>
                  <a:txBody>
                    <a:bodyPr/>
                    <a:lstStyle/>
                    <a:p>
                      <a:pPr algn="ctr"/>
                      <a:r>
                        <a:rPr lang="en-IN" dirty="0"/>
                        <a:t>Line status register</a:t>
                      </a:r>
                    </a:p>
                  </a:txBody>
                  <a:tcPr/>
                </a:tc>
                <a:extLst>
                  <a:ext uri="{0D108BD9-81ED-4DB2-BD59-A6C34878D82A}">
                    <a16:rowId xmlns:a16="http://schemas.microsoft.com/office/drawing/2014/main" val="2820798724"/>
                  </a:ext>
                </a:extLst>
              </a:tr>
              <a:tr h="370840">
                <a:tc>
                  <a:txBody>
                    <a:bodyPr/>
                    <a:lstStyle/>
                    <a:p>
                      <a:pPr algn="ctr"/>
                      <a:r>
                        <a:rPr lang="en-IN" dirty="0"/>
                        <a:t>+6</a:t>
                      </a:r>
                    </a:p>
                  </a:txBody>
                  <a:tcPr/>
                </a:tc>
                <a:tc>
                  <a:txBody>
                    <a:bodyPr/>
                    <a:lstStyle/>
                    <a:p>
                      <a:pPr algn="ctr"/>
                      <a:r>
                        <a:rPr lang="en-IN" dirty="0"/>
                        <a:t>X</a:t>
                      </a:r>
                    </a:p>
                  </a:txBody>
                  <a:tcPr/>
                </a:tc>
                <a:tc>
                  <a:txBody>
                    <a:bodyPr/>
                    <a:lstStyle/>
                    <a:p>
                      <a:pPr algn="ctr"/>
                      <a:r>
                        <a:rPr lang="en-IN" dirty="0"/>
                        <a:t>Read</a:t>
                      </a:r>
                    </a:p>
                  </a:txBody>
                  <a:tcPr/>
                </a:tc>
                <a:tc>
                  <a:txBody>
                    <a:bodyPr/>
                    <a:lstStyle/>
                    <a:p>
                      <a:pPr algn="ctr"/>
                      <a:r>
                        <a:rPr lang="en-IN" dirty="0"/>
                        <a:t>MSR</a:t>
                      </a:r>
                    </a:p>
                  </a:txBody>
                  <a:tcPr/>
                </a:tc>
                <a:tc>
                  <a:txBody>
                    <a:bodyPr/>
                    <a:lstStyle/>
                    <a:p>
                      <a:pPr algn="ctr"/>
                      <a:r>
                        <a:rPr lang="en-IN" dirty="0"/>
                        <a:t>Modem status register</a:t>
                      </a:r>
                    </a:p>
                  </a:txBody>
                  <a:tcPr/>
                </a:tc>
                <a:extLst>
                  <a:ext uri="{0D108BD9-81ED-4DB2-BD59-A6C34878D82A}">
                    <a16:rowId xmlns:a16="http://schemas.microsoft.com/office/drawing/2014/main" val="4109897617"/>
                  </a:ext>
                </a:extLst>
              </a:tr>
              <a:tr h="370840">
                <a:tc>
                  <a:txBody>
                    <a:bodyPr/>
                    <a:lstStyle/>
                    <a:p>
                      <a:pPr algn="ctr"/>
                      <a:r>
                        <a:rPr lang="en-IN" dirty="0"/>
                        <a:t>+7</a:t>
                      </a:r>
                    </a:p>
                  </a:txBody>
                  <a:tcPr/>
                </a:tc>
                <a:tc>
                  <a:txBody>
                    <a:bodyPr/>
                    <a:lstStyle/>
                    <a:p>
                      <a:pPr algn="ctr"/>
                      <a:r>
                        <a:rPr lang="en-IN" dirty="0"/>
                        <a:t>x</a:t>
                      </a:r>
                    </a:p>
                  </a:txBody>
                  <a:tcPr/>
                </a:tc>
                <a:tc>
                  <a:txBody>
                    <a:bodyPr/>
                    <a:lstStyle/>
                    <a:p>
                      <a:pPr algn="ctr"/>
                      <a:r>
                        <a:rPr lang="en-IN" dirty="0"/>
                        <a:t>Read / Write</a:t>
                      </a:r>
                    </a:p>
                  </a:txBody>
                  <a:tcPr/>
                </a:tc>
                <a:tc>
                  <a:txBody>
                    <a:bodyPr/>
                    <a:lstStyle/>
                    <a:p>
                      <a:pPr algn="ctr"/>
                      <a:r>
                        <a:rPr lang="en-IN" dirty="0"/>
                        <a:t>SR</a:t>
                      </a:r>
                    </a:p>
                  </a:txBody>
                  <a:tcPr/>
                </a:tc>
                <a:tc>
                  <a:txBody>
                    <a:bodyPr/>
                    <a:lstStyle/>
                    <a:p>
                      <a:pPr algn="ctr"/>
                      <a:r>
                        <a:rPr lang="en-IN" dirty="0"/>
                        <a:t>Scratch register</a:t>
                      </a:r>
                    </a:p>
                  </a:txBody>
                  <a:tcPr/>
                </a:tc>
                <a:extLst>
                  <a:ext uri="{0D108BD9-81ED-4DB2-BD59-A6C34878D82A}">
                    <a16:rowId xmlns:a16="http://schemas.microsoft.com/office/drawing/2014/main" val="3106728763"/>
                  </a:ext>
                </a:extLst>
              </a:tr>
            </a:tbl>
          </a:graphicData>
        </a:graphic>
      </p:graphicFrame>
      <p:sp>
        <p:nvSpPr>
          <p:cNvPr id="6" name="TextBox 5">
            <a:extLst>
              <a:ext uri="{FF2B5EF4-FFF2-40B4-BE49-F238E27FC236}">
                <a16:creationId xmlns:a16="http://schemas.microsoft.com/office/drawing/2014/main" id="{A2CD6E20-BE28-454F-BBEF-7648D02E4C12}"/>
              </a:ext>
            </a:extLst>
          </p:cNvPr>
          <p:cNvSpPr txBox="1"/>
          <p:nvPr/>
        </p:nvSpPr>
        <p:spPr>
          <a:xfrm>
            <a:off x="1741336" y="604299"/>
            <a:ext cx="8444285" cy="461665"/>
          </a:xfrm>
          <a:prstGeom prst="rect">
            <a:avLst/>
          </a:prstGeom>
          <a:noFill/>
        </p:spPr>
        <p:txBody>
          <a:bodyPr wrap="square" rtlCol="0">
            <a:spAutoFit/>
          </a:bodyPr>
          <a:lstStyle/>
          <a:p>
            <a:pPr algn="ctr"/>
            <a:r>
              <a:rPr lang="en-IN" sz="2400" dirty="0"/>
              <a:t>UART REGISTERS</a:t>
            </a:r>
          </a:p>
        </p:txBody>
      </p:sp>
    </p:spTree>
    <p:extLst>
      <p:ext uri="{BB962C8B-B14F-4D97-AF65-F5344CB8AC3E}">
        <p14:creationId xmlns:p14="http://schemas.microsoft.com/office/powerpoint/2010/main" val="864685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31F-EFCF-E1EF-A1DC-C96E634A8CB7}"/>
              </a:ext>
            </a:extLst>
          </p:cNvPr>
          <p:cNvSpPr>
            <a:spLocks noGrp="1"/>
          </p:cNvSpPr>
          <p:nvPr>
            <p:ph type="title"/>
          </p:nvPr>
        </p:nvSpPr>
        <p:spPr>
          <a:xfrm>
            <a:off x="838200" y="365126"/>
            <a:ext cx="10515600" cy="589032"/>
          </a:xfrm>
        </p:spPr>
        <p:txBody>
          <a:bodyPr>
            <a:normAutofit/>
          </a:bodyPr>
          <a:lstStyle/>
          <a:p>
            <a:r>
              <a:rPr lang="en-IN" sz="3600"/>
              <a:t>LINE CONTROL REGISTER</a:t>
            </a:r>
            <a:endParaRPr lang="en-IN" sz="3600" dirty="0"/>
          </a:p>
        </p:txBody>
      </p:sp>
      <p:pic>
        <p:nvPicPr>
          <p:cNvPr id="5" name="Content Placeholder 4">
            <a:extLst>
              <a:ext uri="{FF2B5EF4-FFF2-40B4-BE49-F238E27FC236}">
                <a16:creationId xmlns:a16="http://schemas.microsoft.com/office/drawing/2014/main" id="{0A4C2C0F-E7F6-AB0F-9C48-2178D85604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1880" y="1471696"/>
            <a:ext cx="3931920" cy="3779520"/>
          </a:xfrm>
        </p:spPr>
      </p:pic>
      <p:sp>
        <p:nvSpPr>
          <p:cNvPr id="3" name="TextBox 2">
            <a:extLst>
              <a:ext uri="{FF2B5EF4-FFF2-40B4-BE49-F238E27FC236}">
                <a16:creationId xmlns:a16="http://schemas.microsoft.com/office/drawing/2014/main" id="{A0C563C9-98DB-C57C-96C2-FF9768B71FBC}"/>
              </a:ext>
            </a:extLst>
          </p:cNvPr>
          <p:cNvSpPr txBox="1"/>
          <p:nvPr/>
        </p:nvSpPr>
        <p:spPr>
          <a:xfrm>
            <a:off x="262393" y="1240403"/>
            <a:ext cx="6671144" cy="58862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Line control register is used at initialization to set the communication parameters.</a:t>
            </a:r>
          </a:p>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It has read and write operations.</a:t>
            </a:r>
          </a:p>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It controls the accessibility of DLL and DLH registers.</a:t>
            </a:r>
          </a:p>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These registers are mapped to the same I/O ports as the RBR, THR and IER registers.</a:t>
            </a:r>
          </a:p>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First two bits are used to set the number of bits to be transferred.</a:t>
            </a:r>
          </a:p>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Third bit is used to set the stop bit.</a:t>
            </a:r>
          </a:p>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Next there are used to set the parity.</a:t>
            </a:r>
          </a:p>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Last bit is DLAB bit which is used to set the baud rate.</a:t>
            </a:r>
          </a:p>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When DLAB is high then only we can set the baud rate.</a:t>
            </a:r>
          </a:p>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After setting the baud rate we have to clear the DLAB bit in the register.</a:t>
            </a:r>
          </a:p>
          <a:p>
            <a:pPr marL="285750" indent="-285750">
              <a:lnSpc>
                <a:spcPct val="150000"/>
              </a:lnSpc>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4174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AB8E-7B68-5631-D0A2-8C10CB66C830}"/>
              </a:ext>
            </a:extLst>
          </p:cNvPr>
          <p:cNvSpPr>
            <a:spLocks noGrp="1"/>
          </p:cNvSpPr>
          <p:nvPr>
            <p:ph type="title"/>
          </p:nvPr>
        </p:nvSpPr>
        <p:spPr>
          <a:xfrm>
            <a:off x="575806" y="-61306"/>
            <a:ext cx="10515600" cy="1325563"/>
          </a:xfrm>
        </p:spPr>
        <p:txBody>
          <a:bodyPr/>
          <a:lstStyle/>
          <a:p>
            <a:pPr algn="ctr"/>
            <a:r>
              <a:rPr lang="en-IN" dirty="0"/>
              <a:t>DLL and DLH</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A155C558-35D9-20C6-61AB-201206ACA0A3}"/>
                  </a:ext>
                </a:extLst>
              </p:cNvPr>
              <p:cNvSpPr>
                <a:spLocks noGrp="1"/>
              </p:cNvSpPr>
              <p:nvPr>
                <p:ph idx="1"/>
              </p:nvPr>
            </p:nvSpPr>
            <p:spPr>
              <a:xfrm>
                <a:off x="334524" y="1542553"/>
                <a:ext cx="7171508" cy="4912706"/>
              </a:xfrm>
            </p:spPr>
            <p:txBody>
              <a:bodyPr/>
              <a:lstStyle/>
              <a:p>
                <a:pPr>
                  <a:lnSpc>
                    <a:spcPct val="150000"/>
                  </a:lnSpc>
                </a:pPr>
                <a:r>
                  <a:rPr lang="en-IN" sz="1700" dirty="0">
                    <a:latin typeface="Times New Roman" panose="02020603050405020304" pitchFamily="18" charset="0"/>
                    <a:cs typeface="Times New Roman" panose="02020603050405020304" pitchFamily="18" charset="0"/>
                  </a:rPr>
                  <a:t>Each UART uses an oscillator generating a frequency of about 1.8432 MHz and this frequency is divided by 16 to generate a base for communication.</a:t>
                </a:r>
              </a:p>
              <a:p>
                <a:pPr>
                  <a:lnSpc>
                    <a:spcPct val="150000"/>
                  </a:lnSpc>
                </a:pPr>
                <a:r>
                  <a:rPr lang="en-IN" sz="1700" dirty="0">
                    <a:latin typeface="Times New Roman" panose="02020603050405020304" pitchFamily="18" charset="0"/>
                    <a:cs typeface="Times New Roman" panose="02020603050405020304" pitchFamily="18" charset="0"/>
                  </a:rPr>
                  <a:t>As per frequency maximum allowed communication speed is 115200 bps.</a:t>
                </a:r>
              </a:p>
              <a:p>
                <a:pPr>
                  <a:lnSpc>
                    <a:spcPct val="150000"/>
                  </a:lnSpc>
                </a:pPr>
                <a:r>
                  <a:rPr lang="en-IN" sz="1700" dirty="0">
                    <a:latin typeface="Times New Roman" panose="02020603050405020304" pitchFamily="18" charset="0"/>
                    <a:cs typeface="Times New Roman" panose="02020603050405020304" pitchFamily="18" charset="0"/>
                  </a:rPr>
                  <a:t>Modern UARTs like 16550 are capable of handling 24 MHz.</a:t>
                </a:r>
              </a:p>
              <a:p>
                <a:pPr>
                  <a:lnSpc>
                    <a:spcPct val="150000"/>
                  </a:lnSpc>
                </a:pPr>
                <a:r>
                  <a:rPr lang="en-US" sz="1700" dirty="0">
                    <a:cs typeface="Times New Roman" panose="02020603050405020304" pitchFamily="18" charset="0"/>
                  </a:rPr>
                  <a:t>Baud rate</a:t>
                </a:r>
                <a14:m>
                  <m:oMath xmlns:m="http://schemas.openxmlformats.org/officeDocument/2006/math">
                    <m:r>
                      <a:rPr lang="en-US" sz="1700" i="1" smtClean="0">
                        <a:latin typeface="Cambria Math" panose="02040503050406030204" pitchFamily="18" charset="0"/>
                        <a:cs typeface="Times New Roman" panose="02020603050405020304" pitchFamily="18" charset="0"/>
                      </a:rPr>
                      <m:t>=</m:t>
                    </m:r>
                    <m:f>
                      <m:fPr>
                        <m:ctrlPr>
                          <a:rPr lang="en-US" sz="1700" b="1" i="1" smtClean="0">
                            <a:latin typeface="Cambria Math" panose="02040503050406030204" pitchFamily="18" charset="0"/>
                            <a:cs typeface="Times New Roman" panose="02020603050405020304" pitchFamily="18" charset="0"/>
                          </a:rPr>
                        </m:ctrlPr>
                      </m:fPr>
                      <m:num>
                        <m:r>
                          <a:rPr lang="en-IN" sz="1700" b="1" i="1" smtClean="0">
                            <a:latin typeface="Cambria Math" panose="02040503050406030204" pitchFamily="18" charset="0"/>
                            <a:cs typeface="Times New Roman" panose="02020603050405020304" pitchFamily="18" charset="0"/>
                          </a:rPr>
                          <m:t>𝒄𝒑𝒖</m:t>
                        </m:r>
                        <m:r>
                          <a:rPr lang="en-IN" sz="1700" b="1" i="1" smtClean="0">
                            <a:latin typeface="Cambria Math" panose="02040503050406030204" pitchFamily="18" charset="0"/>
                            <a:cs typeface="Times New Roman" panose="02020603050405020304" pitchFamily="18" charset="0"/>
                          </a:rPr>
                          <m:t> </m:t>
                        </m:r>
                        <m:r>
                          <a:rPr lang="en-IN" sz="1700" b="1" i="1" smtClean="0">
                            <a:latin typeface="Cambria Math" panose="02040503050406030204" pitchFamily="18" charset="0"/>
                            <a:cs typeface="Times New Roman" panose="02020603050405020304" pitchFamily="18" charset="0"/>
                          </a:rPr>
                          <m:t>𝒇𝒓𝒆𝒒𝒖𝒆𝒏𝒄𝒚</m:t>
                        </m:r>
                        <m:r>
                          <a:rPr lang="en-IN" sz="1700" b="1" i="1" smtClean="0">
                            <a:latin typeface="Cambria Math" panose="02040503050406030204" pitchFamily="18" charset="0"/>
                            <a:cs typeface="Times New Roman" panose="02020603050405020304" pitchFamily="18" charset="0"/>
                          </a:rPr>
                          <m:t>(</m:t>
                        </m:r>
                        <m:r>
                          <a:rPr lang="en-IN" sz="1700" b="1" i="1" smtClean="0">
                            <a:latin typeface="Cambria Math" panose="02040503050406030204" pitchFamily="18" charset="0"/>
                            <a:cs typeface="Times New Roman" panose="02020603050405020304" pitchFamily="18" charset="0"/>
                          </a:rPr>
                          <m:t>𝟏</m:t>
                        </m:r>
                        <m:r>
                          <a:rPr lang="en-IN" sz="1700" b="1" i="1" smtClean="0">
                            <a:latin typeface="Cambria Math" panose="02040503050406030204" pitchFamily="18" charset="0"/>
                            <a:cs typeface="Times New Roman" panose="02020603050405020304" pitchFamily="18" charset="0"/>
                          </a:rPr>
                          <m:t>.</m:t>
                        </m:r>
                        <m:r>
                          <a:rPr lang="en-IN" sz="1700" b="1" i="1" smtClean="0">
                            <a:latin typeface="Cambria Math" panose="02040503050406030204" pitchFamily="18" charset="0"/>
                            <a:cs typeface="Times New Roman" panose="02020603050405020304" pitchFamily="18" charset="0"/>
                          </a:rPr>
                          <m:t>𝟖𝟒𝟑𝟐</m:t>
                        </m:r>
                        <m:r>
                          <a:rPr lang="en-IN" sz="1700" b="1" i="1" smtClean="0">
                            <a:latin typeface="Cambria Math" panose="02040503050406030204" pitchFamily="18" charset="0"/>
                            <a:cs typeface="Times New Roman" panose="02020603050405020304" pitchFamily="18" charset="0"/>
                          </a:rPr>
                          <m:t> </m:t>
                        </m:r>
                        <m:r>
                          <a:rPr lang="en-IN" sz="1700" b="1" i="1" smtClean="0">
                            <a:latin typeface="Cambria Math" panose="02040503050406030204" pitchFamily="18" charset="0"/>
                            <a:cs typeface="Times New Roman" panose="02020603050405020304" pitchFamily="18" charset="0"/>
                          </a:rPr>
                          <m:t>𝑴𝑯𝒛</m:t>
                        </m:r>
                        <m:r>
                          <a:rPr lang="en-IN" sz="1700" b="1" i="1" smtClean="0">
                            <a:latin typeface="Cambria Math" panose="02040503050406030204" pitchFamily="18" charset="0"/>
                            <a:cs typeface="Times New Roman" panose="02020603050405020304" pitchFamily="18" charset="0"/>
                          </a:rPr>
                          <m:t>)</m:t>
                        </m:r>
                      </m:num>
                      <m:den>
                        <m:r>
                          <a:rPr lang="en-IN" sz="1700" b="1" i="1" smtClean="0">
                            <a:latin typeface="Cambria Math" panose="02040503050406030204" pitchFamily="18" charset="0"/>
                            <a:cs typeface="Times New Roman" panose="02020603050405020304" pitchFamily="18" charset="0"/>
                          </a:rPr>
                          <m:t>𝑫𝒊𝒗𝒊𝒔𝒐𝒓</m:t>
                        </m:r>
                      </m:den>
                    </m:f>
                  </m:oMath>
                </a14:m>
                <a:endParaRPr lang="en-IN" sz="1700" b="1" dirty="0">
                  <a:latin typeface="Times New Roman" panose="02020603050405020304" pitchFamily="18" charset="0"/>
                  <a:cs typeface="Times New Roman" panose="02020603050405020304" pitchFamily="18" charset="0"/>
                </a:endParaRPr>
              </a:p>
              <a:p>
                <a:pPr>
                  <a:lnSpc>
                    <a:spcPct val="150000"/>
                  </a:lnSpc>
                </a:pPr>
                <a:r>
                  <a:rPr lang="en-IN" sz="1700" dirty="0">
                    <a:latin typeface="Times New Roman" panose="02020603050405020304" pitchFamily="18" charset="0"/>
                    <a:cs typeface="Times New Roman" panose="02020603050405020304" pitchFamily="18" charset="0"/>
                  </a:rPr>
                  <a:t> the divisor is a 16-bit value, the lowest 8 bits are DLL, next 8 bits are DLH.</a:t>
                </a:r>
              </a:p>
              <a:p>
                <a:pPr>
                  <a:lnSpc>
                    <a:spcPct val="150000"/>
                  </a:lnSpc>
                </a:pPr>
                <a:endParaRPr lang="en-IN" sz="1700"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a:p>
                <a:endParaRPr lang="en-IN" dirty="0"/>
              </a:p>
              <a:p>
                <a:endParaRPr lang="en-IN" dirty="0"/>
              </a:p>
            </p:txBody>
          </p:sp>
        </mc:Choice>
        <mc:Fallback xmlns="">
          <p:sp>
            <p:nvSpPr>
              <p:cNvPr id="9" name="Content Placeholder 8">
                <a:extLst>
                  <a:ext uri="{FF2B5EF4-FFF2-40B4-BE49-F238E27FC236}">
                    <a16:creationId xmlns:a16="http://schemas.microsoft.com/office/drawing/2014/main" id="{A155C558-35D9-20C6-61AB-201206ACA0A3}"/>
                  </a:ext>
                </a:extLst>
              </p:cNvPr>
              <p:cNvSpPr>
                <a:spLocks noGrp="1" noRot="1" noChangeAspect="1" noMove="1" noResize="1" noEditPoints="1" noAdjustHandles="1" noChangeArrowheads="1" noChangeShapeType="1" noTextEdit="1"/>
              </p:cNvSpPr>
              <p:nvPr>
                <p:ph idx="1"/>
              </p:nvPr>
            </p:nvSpPr>
            <p:spPr>
              <a:xfrm>
                <a:off x="334524" y="1542553"/>
                <a:ext cx="7171508" cy="4912706"/>
              </a:xfrm>
              <a:blipFill>
                <a:blip r:embed="rId2"/>
                <a:stretch>
                  <a:fillRect l="-425"/>
                </a:stretch>
              </a:blipFill>
            </p:spPr>
            <p:txBody>
              <a:bodyPr/>
              <a:lstStyle/>
              <a:p>
                <a:r>
                  <a:rPr lang="en-IN">
                    <a:noFill/>
                  </a:rPr>
                  <a:t> </a:t>
                </a:r>
              </a:p>
            </p:txBody>
          </p:sp>
        </mc:Fallback>
      </mc:AlternateContent>
      <p:pic>
        <p:nvPicPr>
          <p:cNvPr id="10" name="Content Placeholder 4">
            <a:extLst>
              <a:ext uri="{FF2B5EF4-FFF2-40B4-BE49-F238E27FC236}">
                <a16:creationId xmlns:a16="http://schemas.microsoft.com/office/drawing/2014/main" id="{A3370E4D-D513-8CF0-13AC-3456DEB0F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708" y="964497"/>
            <a:ext cx="3548198" cy="2969328"/>
          </a:xfrm>
          <a:prstGeom prst="rect">
            <a:avLst/>
          </a:prstGeom>
        </p:spPr>
      </p:pic>
    </p:spTree>
    <p:extLst>
      <p:ext uri="{BB962C8B-B14F-4D97-AF65-F5344CB8AC3E}">
        <p14:creationId xmlns:p14="http://schemas.microsoft.com/office/powerpoint/2010/main" val="38194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2CF-5829-E218-61D1-00B20058DC9D}"/>
              </a:ext>
            </a:extLst>
          </p:cNvPr>
          <p:cNvSpPr>
            <a:spLocks noGrp="1"/>
          </p:cNvSpPr>
          <p:nvPr>
            <p:ph type="title"/>
          </p:nvPr>
        </p:nvSpPr>
        <p:spPr>
          <a:xfrm>
            <a:off x="838200" y="365126"/>
            <a:ext cx="10515600" cy="872671"/>
          </a:xfrm>
        </p:spPr>
        <p:txBody>
          <a:bodyPr/>
          <a:lstStyle/>
          <a:p>
            <a:r>
              <a:rPr lang="en-IN" dirty="0"/>
              <a:t>Modem control register</a:t>
            </a:r>
          </a:p>
        </p:txBody>
      </p:sp>
      <p:sp>
        <p:nvSpPr>
          <p:cNvPr id="7" name="Content Placeholder 6">
            <a:extLst>
              <a:ext uri="{FF2B5EF4-FFF2-40B4-BE49-F238E27FC236}">
                <a16:creationId xmlns:a16="http://schemas.microsoft.com/office/drawing/2014/main" id="{3F38759E-3B26-6833-81FB-D287D3DACB25}"/>
              </a:ext>
            </a:extLst>
          </p:cNvPr>
          <p:cNvSpPr>
            <a:spLocks noGrp="1"/>
          </p:cNvSpPr>
          <p:nvPr>
            <p:ph idx="1"/>
          </p:nvPr>
        </p:nvSpPr>
        <p:spPr>
          <a:xfrm>
            <a:off x="838200" y="1327868"/>
            <a:ext cx="7211646" cy="5165006"/>
          </a:xfrm>
        </p:spPr>
        <p:txBody>
          <a:bodyPr>
            <a:normAutofit/>
          </a:bodyPr>
          <a:lstStyle/>
          <a:p>
            <a:pPr>
              <a:lnSpc>
                <a:spcPct val="150000"/>
              </a:lnSpc>
            </a:pPr>
            <a:r>
              <a:rPr lang="en-IN" sz="1800" dirty="0">
                <a:latin typeface="Times New Roman" panose="02020603050405020304" pitchFamily="18" charset="0"/>
                <a:cs typeface="Times New Roman" panose="02020603050405020304" pitchFamily="18" charset="0"/>
              </a:rPr>
              <a:t>MCR register allows us to control hardware ,under software.</a:t>
            </a:r>
          </a:p>
          <a:p>
            <a:pPr>
              <a:lnSpc>
                <a:spcPct val="150000"/>
              </a:lnSpc>
            </a:pPr>
            <a:r>
              <a:rPr lang="en-IN" sz="1800" dirty="0">
                <a:latin typeface="Times New Roman" panose="02020603050405020304" pitchFamily="18" charset="0"/>
                <a:cs typeface="Times New Roman" panose="02020603050405020304" pitchFamily="18" charset="0"/>
              </a:rPr>
              <a:t>Offset need to be add is 4.</a:t>
            </a:r>
          </a:p>
          <a:p>
            <a:pPr>
              <a:lnSpc>
                <a:spcPct val="150000"/>
              </a:lnSpc>
            </a:pPr>
            <a:r>
              <a:rPr lang="en-IN" sz="1800" dirty="0">
                <a:latin typeface="Times New Roman" panose="02020603050405020304" pitchFamily="18" charset="0"/>
                <a:cs typeface="Times New Roman" panose="02020603050405020304" pitchFamily="18" charset="0"/>
              </a:rPr>
              <a:t>This register allows you to do hardware control  under software control .</a:t>
            </a:r>
          </a:p>
          <a:p>
            <a:pPr>
              <a:lnSpc>
                <a:spcPct val="150000"/>
              </a:lnSpc>
            </a:pPr>
            <a:r>
              <a:rPr lang="en-IN" sz="1800" dirty="0">
                <a:latin typeface="Times New Roman" panose="02020603050405020304" pitchFamily="18" charset="0"/>
                <a:cs typeface="Times New Roman" panose="02020603050405020304" pitchFamily="18" charset="0"/>
              </a:rPr>
              <a:t>this will help to set four different wires on </a:t>
            </a:r>
            <a:r>
              <a:rPr lang="en-IN" sz="1800" dirty="0" err="1">
                <a:latin typeface="Times New Roman" panose="02020603050405020304" pitchFamily="18" charset="0"/>
                <a:cs typeface="Times New Roman" panose="02020603050405020304" pitchFamily="18" charset="0"/>
              </a:rPr>
              <a:t>uart</a:t>
            </a:r>
            <a:r>
              <a:rPr lang="en-IN" sz="1800" dirty="0">
                <a:latin typeface="Times New Roman" panose="02020603050405020304" pitchFamily="18" charset="0"/>
                <a:cs typeface="Times New Roman" panose="02020603050405020304" pitchFamily="18" charset="0"/>
              </a:rPr>
              <a:t> to any series of independent logic states.</a:t>
            </a:r>
          </a:p>
          <a:p>
            <a:pPr>
              <a:lnSpc>
                <a:spcPct val="150000"/>
              </a:lnSpc>
            </a:pPr>
            <a:r>
              <a:rPr lang="en-IN" sz="1800" dirty="0">
                <a:latin typeface="Times New Roman" panose="02020603050405020304" pitchFamily="18" charset="0"/>
                <a:cs typeface="Times New Roman" panose="02020603050405020304" pitchFamily="18" charset="0"/>
              </a:rPr>
              <a:t>It is mandatory most </a:t>
            </a:r>
            <a:r>
              <a:rPr lang="en-IN" sz="1800" dirty="0" err="1">
                <a:latin typeface="Times New Roman" panose="02020603050405020304" pitchFamily="18" charset="0"/>
                <a:cs typeface="Times New Roman" panose="02020603050405020304" pitchFamily="18" charset="0"/>
              </a:rPr>
              <a:t>uart</a:t>
            </a:r>
            <a:r>
              <a:rPr lang="en-IN" sz="1800" dirty="0">
                <a:latin typeface="Times New Roman" panose="02020603050405020304" pitchFamily="18" charset="0"/>
                <a:cs typeface="Times New Roman" panose="02020603050405020304" pitchFamily="18" charset="0"/>
              </a:rPr>
              <a:t> need to auxiliary output 2 set to  a logic 1 to enable interrupts.</a:t>
            </a:r>
          </a:p>
          <a:p>
            <a:pPr>
              <a:lnSpc>
                <a:spcPct val="150000"/>
              </a:lnSpc>
            </a:pPr>
            <a:r>
              <a:rPr lang="en-IN" sz="1800" dirty="0">
                <a:latin typeface="Times New Roman" panose="02020603050405020304" pitchFamily="18" charset="0"/>
                <a:cs typeface="Times New Roman" panose="02020603050405020304" pitchFamily="18" charset="0"/>
              </a:rPr>
              <a:t>the Request to send(RTS) bit 1 and the data terminal ready (DTR)bit 0 are actually connected to the output of the pc on the db9 connector.</a:t>
            </a:r>
          </a:p>
          <a:p>
            <a:pPr marL="0" indent="0">
              <a:lnSpc>
                <a:spcPct val="150000"/>
              </a:lnSpc>
              <a:buNone/>
            </a:pPr>
            <a:r>
              <a:rPr lang="en-IN" sz="1800" dirty="0">
                <a:latin typeface="Times New Roman" panose="02020603050405020304" pitchFamily="18" charset="0"/>
                <a:cs typeface="Times New Roman" panose="02020603050405020304" pitchFamily="18" charset="0"/>
              </a:rPr>
              <a:t> </a:t>
            </a:r>
          </a:p>
          <a:p>
            <a:pPr marL="0" indent="0">
              <a:buNone/>
            </a:pPr>
            <a:endParaRPr lang="en-IN" dirty="0"/>
          </a:p>
        </p:txBody>
      </p:sp>
      <p:pic>
        <p:nvPicPr>
          <p:cNvPr id="8" name="Content Placeholder 4">
            <a:extLst>
              <a:ext uri="{FF2B5EF4-FFF2-40B4-BE49-F238E27FC236}">
                <a16:creationId xmlns:a16="http://schemas.microsoft.com/office/drawing/2014/main" id="{BC801950-7778-01EE-F0F0-4892D6060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5564" y="1481662"/>
            <a:ext cx="2529840" cy="2103120"/>
          </a:xfrm>
          <a:prstGeom prst="rect">
            <a:avLst/>
          </a:prstGeom>
        </p:spPr>
      </p:pic>
    </p:spTree>
    <p:extLst>
      <p:ext uri="{BB962C8B-B14F-4D97-AF65-F5344CB8AC3E}">
        <p14:creationId xmlns:p14="http://schemas.microsoft.com/office/powerpoint/2010/main" val="115552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8F92-9F9C-209E-C74D-064E80E7B629}"/>
              </a:ext>
            </a:extLst>
          </p:cNvPr>
          <p:cNvSpPr>
            <a:spLocks noGrp="1"/>
          </p:cNvSpPr>
          <p:nvPr>
            <p:ph type="title"/>
          </p:nvPr>
        </p:nvSpPr>
        <p:spPr>
          <a:xfrm>
            <a:off x="838200" y="365125"/>
            <a:ext cx="10515600" cy="732155"/>
          </a:xfrm>
        </p:spPr>
        <p:txBody>
          <a:bodyPr/>
          <a:lstStyle/>
          <a:p>
            <a:r>
              <a:rPr lang="en-IN" dirty="0"/>
              <a:t>Interrupt enable register</a:t>
            </a:r>
          </a:p>
        </p:txBody>
      </p:sp>
      <p:sp>
        <p:nvSpPr>
          <p:cNvPr id="4" name="Content Placeholder 3">
            <a:extLst>
              <a:ext uri="{FF2B5EF4-FFF2-40B4-BE49-F238E27FC236}">
                <a16:creationId xmlns:a16="http://schemas.microsoft.com/office/drawing/2014/main" id="{E718193D-3226-010F-8269-90B0DE3DFF5D}"/>
              </a:ext>
            </a:extLst>
          </p:cNvPr>
          <p:cNvSpPr>
            <a:spLocks noGrp="1"/>
          </p:cNvSpPr>
          <p:nvPr>
            <p:ph idx="1"/>
          </p:nvPr>
        </p:nvSpPr>
        <p:spPr>
          <a:xfrm>
            <a:off x="774589" y="1253330"/>
            <a:ext cx="7259626" cy="5441667"/>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Offset need to be added is +1</a:t>
            </a:r>
          </a:p>
          <a:p>
            <a:pPr>
              <a:lnSpc>
                <a:spcPct val="150000"/>
              </a:lnSpc>
            </a:pPr>
            <a:r>
              <a:rPr lang="en-US" sz="1800" dirty="0">
                <a:latin typeface="Times New Roman" panose="02020603050405020304" pitchFamily="18" charset="0"/>
                <a:cs typeface="Times New Roman" panose="02020603050405020304" pitchFamily="18" charset="0"/>
              </a:rPr>
              <a:t>The permissions for this register are read and write. Both user and hardware can access these register.</a:t>
            </a:r>
          </a:p>
          <a:p>
            <a:pPr>
              <a:lnSpc>
                <a:spcPct val="150000"/>
              </a:lnSpc>
            </a:pPr>
            <a:r>
              <a:rPr lang="en-US" sz="1800" dirty="0">
                <a:latin typeface="Times New Roman" panose="02020603050405020304" pitchFamily="18" charset="0"/>
                <a:cs typeface="Times New Roman" panose="02020603050405020304" pitchFamily="18" charset="0"/>
              </a:rPr>
              <a:t>This register helps to trigger and interrupt event with the hardware associated with the serial COM port.</a:t>
            </a:r>
          </a:p>
          <a:p>
            <a:pPr>
              <a:lnSpc>
                <a:spcPct val="150000"/>
              </a:lnSpc>
            </a:pPr>
            <a:r>
              <a:rPr lang="en-US" sz="1800" dirty="0">
                <a:latin typeface="Times New Roman" panose="02020603050405020304" pitchFamily="18" charset="0"/>
                <a:cs typeface="Times New Roman" panose="02020603050405020304" pitchFamily="18" charset="0"/>
              </a:rPr>
              <a:t>The receive data interrupt is a way to let you know that there is some data waiting for you to pull off the UART.</a:t>
            </a:r>
          </a:p>
          <a:p>
            <a:pPr>
              <a:lnSpc>
                <a:spcPct val="150000"/>
              </a:lnSpc>
            </a:pPr>
            <a:r>
              <a:rPr lang="en-US" sz="1800" dirty="0">
                <a:latin typeface="Times New Roman" panose="02020603050405020304" pitchFamily="18" charset="0"/>
                <a:cs typeface="Times New Roman" panose="02020603050405020304" pitchFamily="18" charset="0"/>
              </a:rPr>
              <a:t>The transmitter holding register empty interrupt indicates that the output buffer has finished sending everything that you pushed into the buffer.</a:t>
            </a:r>
          </a:p>
          <a:p>
            <a:pPr>
              <a:lnSpc>
                <a:spcPct val="150000"/>
              </a:lnSpc>
            </a:pPr>
            <a:r>
              <a:rPr lang="en-US" sz="1800" dirty="0">
                <a:latin typeface="Times New Roman" panose="02020603050405020304" pitchFamily="18" charset="0"/>
                <a:cs typeface="Times New Roman" panose="02020603050405020304" pitchFamily="18" charset="0"/>
              </a:rPr>
              <a:t>Receiver line status register indicates that something in the </a:t>
            </a:r>
            <a:r>
              <a:rPr lang="en-US" sz="1800" dirty="0" err="1">
                <a:latin typeface="Times New Roman" panose="02020603050405020304" pitchFamily="18" charset="0"/>
                <a:cs typeface="Times New Roman" panose="02020603050405020304" pitchFamily="18" charset="0"/>
              </a:rPr>
              <a:t>lsr</a:t>
            </a:r>
            <a:r>
              <a:rPr lang="en-US" sz="1800" dirty="0">
                <a:latin typeface="Times New Roman" panose="02020603050405020304" pitchFamily="18" charset="0"/>
                <a:cs typeface="Times New Roman" panose="02020603050405020304" pitchFamily="18" charset="0"/>
              </a:rPr>
              <a:t> register probably changed. </a:t>
            </a:r>
          </a:p>
          <a:p>
            <a:endParaRPr lang="en-IN" dirty="0"/>
          </a:p>
        </p:txBody>
      </p:sp>
      <p:pic>
        <p:nvPicPr>
          <p:cNvPr id="6" name="Picture 5">
            <a:extLst>
              <a:ext uri="{FF2B5EF4-FFF2-40B4-BE49-F238E27FC236}">
                <a16:creationId xmlns:a16="http://schemas.microsoft.com/office/drawing/2014/main" id="{359D609C-2859-0716-4838-711D385A7EB6}"/>
              </a:ext>
            </a:extLst>
          </p:cNvPr>
          <p:cNvPicPr>
            <a:picLocks noChangeAspect="1"/>
          </p:cNvPicPr>
          <p:nvPr/>
        </p:nvPicPr>
        <p:blipFill>
          <a:blip r:embed="rId2"/>
          <a:stretch>
            <a:fillRect/>
          </a:stretch>
        </p:blipFill>
        <p:spPr>
          <a:xfrm>
            <a:off x="8789323" y="2227385"/>
            <a:ext cx="2938527" cy="2007619"/>
          </a:xfrm>
          <a:prstGeom prst="rect">
            <a:avLst/>
          </a:prstGeom>
        </p:spPr>
      </p:pic>
    </p:spTree>
    <p:extLst>
      <p:ext uri="{BB962C8B-B14F-4D97-AF65-F5344CB8AC3E}">
        <p14:creationId xmlns:p14="http://schemas.microsoft.com/office/powerpoint/2010/main" val="1806656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2422-5DEB-A370-A644-0109EF031E55}"/>
              </a:ext>
            </a:extLst>
          </p:cNvPr>
          <p:cNvSpPr>
            <a:spLocks noGrp="1"/>
          </p:cNvSpPr>
          <p:nvPr>
            <p:ph type="title"/>
          </p:nvPr>
        </p:nvSpPr>
        <p:spPr/>
        <p:txBody>
          <a:bodyPr/>
          <a:lstStyle/>
          <a:p>
            <a:r>
              <a:rPr lang="en-US" dirty="0"/>
              <a:t>FIFOs</a:t>
            </a:r>
            <a:endParaRPr lang="en-IN" dirty="0"/>
          </a:p>
        </p:txBody>
      </p:sp>
      <p:sp>
        <p:nvSpPr>
          <p:cNvPr id="3" name="Content Placeholder 2">
            <a:extLst>
              <a:ext uri="{FF2B5EF4-FFF2-40B4-BE49-F238E27FC236}">
                <a16:creationId xmlns:a16="http://schemas.microsoft.com/office/drawing/2014/main" id="{56768E1A-A342-AECF-5AFF-4D96AE8BAE19}"/>
              </a:ext>
            </a:extLst>
          </p:cNvPr>
          <p:cNvSpPr>
            <a:spLocks noGrp="1"/>
          </p:cNvSpPr>
          <p:nvPr>
            <p:ph idx="1"/>
          </p:nvPr>
        </p:nvSpPr>
        <p:spPr>
          <a:xfrm>
            <a:off x="838200" y="1825625"/>
            <a:ext cx="6242538" cy="4667250"/>
          </a:xfrm>
        </p:spPr>
        <p:txBody>
          <a:bodyPr>
            <a:normAutofit/>
          </a:bodyPr>
          <a:lstStyle/>
          <a:p>
            <a:pPr>
              <a:lnSpc>
                <a:spcPct val="150000"/>
              </a:lnSpc>
            </a:pPr>
            <a:r>
              <a:rPr lang="en-US" sz="1700" dirty="0">
                <a:latin typeface="Times New Roman" panose="02020603050405020304" pitchFamily="18" charset="0"/>
                <a:cs typeface="Times New Roman" panose="02020603050405020304" pitchFamily="18" charset="0"/>
              </a:rPr>
              <a:t>Offset need to be added is +2.</a:t>
            </a:r>
          </a:p>
          <a:p>
            <a:pPr>
              <a:lnSpc>
                <a:spcPct val="150000"/>
              </a:lnSpc>
            </a:pPr>
            <a:r>
              <a:rPr lang="en-US" sz="1700" dirty="0">
                <a:latin typeface="Times New Roman" panose="02020603050405020304" pitchFamily="18" charset="0"/>
                <a:cs typeface="Times New Roman" panose="02020603050405020304" pitchFamily="18" charset="0"/>
              </a:rPr>
              <a:t>This is a relatively new register that was not a part of original 8250 UART implementation.</a:t>
            </a:r>
          </a:p>
          <a:p>
            <a:pPr>
              <a:lnSpc>
                <a:spcPct val="150000"/>
              </a:lnSpc>
            </a:pPr>
            <a:r>
              <a:rPr lang="en-US" sz="1700" dirty="0">
                <a:latin typeface="Times New Roman" panose="02020603050405020304" pitchFamily="18" charset="0"/>
                <a:cs typeface="Times New Roman" panose="02020603050405020304" pitchFamily="18" charset="0"/>
              </a:rPr>
              <a:t>The purpose of this register is to control how the first in / first out </a:t>
            </a:r>
            <a:r>
              <a:rPr lang="en-IN" sz="1700" dirty="0">
                <a:latin typeface="Times New Roman" panose="02020603050405020304" pitchFamily="18" charset="0"/>
                <a:cs typeface="Times New Roman" panose="02020603050405020304" pitchFamily="18" charset="0"/>
              </a:rPr>
              <a:t>buffers will behave on the chip</a:t>
            </a:r>
          </a:p>
          <a:p>
            <a:pPr>
              <a:lnSpc>
                <a:spcPct val="150000"/>
              </a:lnSpc>
            </a:pPr>
            <a:r>
              <a:rPr lang="en-IN" sz="1700" dirty="0">
                <a:latin typeface="Times New Roman" panose="02020603050405020304" pitchFamily="18" charset="0"/>
                <a:cs typeface="Times New Roman" panose="02020603050405020304" pitchFamily="18" charset="0"/>
              </a:rPr>
              <a:t>Writing a 0 to bit 0 disables the </a:t>
            </a:r>
            <a:r>
              <a:rPr lang="en-IN" sz="1700" dirty="0" err="1">
                <a:latin typeface="Times New Roman" panose="02020603050405020304" pitchFamily="18" charset="0"/>
                <a:cs typeface="Times New Roman" panose="02020603050405020304" pitchFamily="18" charset="0"/>
              </a:rPr>
              <a:t>fifos</a:t>
            </a:r>
            <a:r>
              <a:rPr lang="en-IN" sz="1700" dirty="0">
                <a:latin typeface="Times New Roman" panose="02020603050405020304" pitchFamily="18" charset="0"/>
                <a:cs typeface="Times New Roman" panose="02020603050405020304" pitchFamily="18" charset="0"/>
              </a:rPr>
              <a:t>, in essence turning the </a:t>
            </a:r>
            <a:r>
              <a:rPr lang="en-IN" sz="1700" dirty="0" err="1">
                <a:latin typeface="Times New Roman" panose="02020603050405020304" pitchFamily="18" charset="0"/>
                <a:cs typeface="Times New Roman" panose="02020603050405020304" pitchFamily="18" charset="0"/>
              </a:rPr>
              <a:t>uart</a:t>
            </a:r>
            <a:r>
              <a:rPr lang="en-IN" sz="1700" dirty="0">
                <a:latin typeface="Times New Roman" panose="02020603050405020304" pitchFamily="18" charset="0"/>
                <a:cs typeface="Times New Roman" panose="02020603050405020304" pitchFamily="18" charset="0"/>
              </a:rPr>
              <a:t> into compatibility mode</a:t>
            </a:r>
          </a:p>
          <a:p>
            <a:endParaRPr lang="en-US" dirty="0"/>
          </a:p>
        </p:txBody>
      </p:sp>
      <p:pic>
        <p:nvPicPr>
          <p:cNvPr id="4" name="Content Placeholder 4">
            <a:extLst>
              <a:ext uri="{FF2B5EF4-FFF2-40B4-BE49-F238E27FC236}">
                <a16:creationId xmlns:a16="http://schemas.microsoft.com/office/drawing/2014/main" id="{398B9DE6-1210-F6B7-EEC5-3E9DB934C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246" y="1307757"/>
            <a:ext cx="3876625" cy="3358027"/>
          </a:xfrm>
          <a:prstGeom prst="rect">
            <a:avLst/>
          </a:prstGeom>
        </p:spPr>
      </p:pic>
    </p:spTree>
    <p:extLst>
      <p:ext uri="{BB962C8B-B14F-4D97-AF65-F5344CB8AC3E}">
        <p14:creationId xmlns:p14="http://schemas.microsoft.com/office/powerpoint/2010/main" val="1146422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EBBA-5181-6BD1-4BA2-4FE0F24FECA3}"/>
              </a:ext>
            </a:extLst>
          </p:cNvPr>
          <p:cNvSpPr>
            <a:spLocks noGrp="1"/>
          </p:cNvSpPr>
          <p:nvPr>
            <p:ph type="title"/>
          </p:nvPr>
        </p:nvSpPr>
        <p:spPr/>
        <p:txBody>
          <a:bodyPr/>
          <a:lstStyle/>
          <a:p>
            <a:r>
              <a:rPr lang="en-IN" dirty="0"/>
              <a:t>Interrupt Identification of register(IIR)</a:t>
            </a:r>
          </a:p>
        </p:txBody>
      </p:sp>
      <p:sp>
        <p:nvSpPr>
          <p:cNvPr id="4" name="Content Placeholder 3">
            <a:extLst>
              <a:ext uri="{FF2B5EF4-FFF2-40B4-BE49-F238E27FC236}">
                <a16:creationId xmlns:a16="http://schemas.microsoft.com/office/drawing/2014/main" id="{32710600-EE22-B5BE-8C33-C5BE4D035D20}"/>
              </a:ext>
            </a:extLst>
          </p:cNvPr>
          <p:cNvSpPr>
            <a:spLocks noGrp="1"/>
          </p:cNvSpPr>
          <p:nvPr>
            <p:ph idx="1"/>
          </p:nvPr>
        </p:nvSpPr>
        <p:spPr>
          <a:xfrm>
            <a:off x="439616" y="1764555"/>
            <a:ext cx="6797040" cy="4896962"/>
          </a:xfrm>
        </p:spPr>
        <p:txBody>
          <a:bodyPr>
            <a:normAutofit/>
          </a:bodyPr>
          <a:lstStyle/>
          <a:p>
            <a:pPr>
              <a:lnSpc>
                <a:spcPct val="150000"/>
              </a:lnSpc>
            </a:pPr>
            <a:r>
              <a:rPr lang="en-US" sz="1700" dirty="0">
                <a:latin typeface="Times New Roman" panose="02020603050405020304" pitchFamily="18" charset="0"/>
                <a:cs typeface="Times New Roman" panose="02020603050405020304" pitchFamily="18" charset="0"/>
              </a:rPr>
              <a:t>Offset to be added is +2</a:t>
            </a:r>
          </a:p>
          <a:p>
            <a:pPr>
              <a:lnSpc>
                <a:spcPct val="150000"/>
              </a:lnSpc>
            </a:pPr>
            <a:r>
              <a:rPr lang="en-US" sz="1700" dirty="0">
                <a:latin typeface="Times New Roman" panose="02020603050405020304" pitchFamily="18" charset="0"/>
                <a:cs typeface="Times New Roman" panose="02020603050405020304" pitchFamily="18" charset="0"/>
              </a:rPr>
              <a:t>This register has read only permissions. only hardware can set the bits in this register</a:t>
            </a:r>
          </a:p>
          <a:p>
            <a:pPr>
              <a:lnSpc>
                <a:spcPct val="150000"/>
              </a:lnSpc>
            </a:pPr>
            <a:r>
              <a:rPr lang="en-IN" sz="1700" dirty="0">
                <a:latin typeface="Times New Roman" panose="02020603050405020304" pitchFamily="18" charset="0"/>
                <a:cs typeface="Times New Roman" panose="02020603050405020304" pitchFamily="18" charset="0"/>
              </a:rPr>
              <a:t>This register helps to identify what the unique characteristics that the </a:t>
            </a:r>
            <a:r>
              <a:rPr lang="en-IN" sz="1700" dirty="0" err="1">
                <a:latin typeface="Times New Roman" panose="02020603050405020304" pitchFamily="18" charset="0"/>
                <a:cs typeface="Times New Roman" panose="02020603050405020304" pitchFamily="18" charset="0"/>
              </a:rPr>
              <a:t>uart</a:t>
            </a:r>
            <a:r>
              <a:rPr lang="en-IN" sz="1700" dirty="0">
                <a:latin typeface="Times New Roman" panose="02020603050405020304" pitchFamily="18" charset="0"/>
                <a:cs typeface="Times New Roman" panose="02020603050405020304" pitchFamily="18" charset="0"/>
              </a:rPr>
              <a:t> we are using.</a:t>
            </a:r>
          </a:p>
          <a:p>
            <a:pPr>
              <a:lnSpc>
                <a:spcPct val="150000"/>
              </a:lnSpc>
            </a:pPr>
            <a:r>
              <a:rPr lang="en-IN" sz="1700" dirty="0">
                <a:latin typeface="Times New Roman" panose="02020603050405020304" pitchFamily="18" charset="0"/>
                <a:cs typeface="Times New Roman" panose="02020603050405020304" pitchFamily="18" charset="0"/>
              </a:rPr>
              <a:t>This register helps us to set the reserved condition for </a:t>
            </a:r>
            <a:r>
              <a:rPr lang="en-IN" sz="1700" dirty="0" err="1">
                <a:latin typeface="Times New Roman" panose="02020603050405020304" pitchFamily="18" charset="0"/>
                <a:cs typeface="Times New Roman" panose="02020603050405020304" pitchFamily="18" charset="0"/>
              </a:rPr>
              <a:t>fifos</a:t>
            </a:r>
            <a:r>
              <a:rPr lang="en-IN" sz="1700" dirty="0">
                <a:latin typeface="Times New Roman" panose="02020603050405020304" pitchFamily="18" charset="0"/>
                <a:cs typeface="Times New Roman" panose="02020603050405020304" pitchFamily="18" charset="0"/>
              </a:rPr>
              <a:t>.</a:t>
            </a:r>
          </a:p>
          <a:p>
            <a:pPr marL="1428750" lvl="2" indent="-514350">
              <a:lnSpc>
                <a:spcPct val="150000"/>
              </a:lnSpc>
              <a:buFont typeface="+mj-lt"/>
              <a:buAutoNum type="romanLcPeriod"/>
            </a:pPr>
            <a:r>
              <a:rPr lang="en-IN" sz="1700" dirty="0">
                <a:latin typeface="Times New Roman" panose="02020603050405020304" pitchFamily="18" charset="0"/>
                <a:cs typeface="Times New Roman" panose="02020603050405020304" pitchFamily="18" charset="0"/>
              </a:rPr>
              <a:t>Identification of why the </a:t>
            </a:r>
            <a:r>
              <a:rPr lang="en-IN" sz="1700" dirty="0" err="1">
                <a:latin typeface="Times New Roman" panose="02020603050405020304" pitchFamily="18" charset="0"/>
                <a:cs typeface="Times New Roman" panose="02020603050405020304" pitchFamily="18" charset="0"/>
              </a:rPr>
              <a:t>uart</a:t>
            </a:r>
            <a:r>
              <a:rPr lang="en-IN" sz="1700" dirty="0">
                <a:latin typeface="Times New Roman" panose="02020603050405020304" pitchFamily="18" charset="0"/>
                <a:cs typeface="Times New Roman" panose="02020603050405020304" pitchFamily="18" charset="0"/>
              </a:rPr>
              <a:t> triggered an interrupt</a:t>
            </a:r>
          </a:p>
          <a:p>
            <a:pPr marL="1428750" lvl="2" indent="-514350">
              <a:lnSpc>
                <a:spcPct val="150000"/>
              </a:lnSpc>
              <a:buFont typeface="+mj-lt"/>
              <a:buAutoNum type="romanLcPeriod"/>
            </a:pPr>
            <a:r>
              <a:rPr lang="en-IN" sz="1700" dirty="0">
                <a:latin typeface="Times New Roman" panose="02020603050405020304" pitchFamily="18" charset="0"/>
                <a:cs typeface="Times New Roman" panose="02020603050405020304" pitchFamily="18" charset="0"/>
              </a:rPr>
              <a:t>Identification of the </a:t>
            </a:r>
            <a:r>
              <a:rPr lang="en-IN" sz="1700" dirty="0" err="1">
                <a:latin typeface="Times New Roman" panose="02020603050405020304" pitchFamily="18" charset="0"/>
                <a:cs typeface="Times New Roman" panose="02020603050405020304" pitchFamily="18" charset="0"/>
              </a:rPr>
              <a:t>uart</a:t>
            </a:r>
            <a:r>
              <a:rPr lang="en-IN" sz="1700" dirty="0">
                <a:latin typeface="Times New Roman" panose="02020603050405020304" pitchFamily="18" charset="0"/>
                <a:cs typeface="Times New Roman" panose="02020603050405020304" pitchFamily="18" charset="0"/>
              </a:rPr>
              <a:t> chip itself.</a:t>
            </a:r>
          </a:p>
        </p:txBody>
      </p:sp>
      <p:pic>
        <p:nvPicPr>
          <p:cNvPr id="6" name="Content Placeholder 4">
            <a:extLst>
              <a:ext uri="{FF2B5EF4-FFF2-40B4-BE49-F238E27FC236}">
                <a16:creationId xmlns:a16="http://schemas.microsoft.com/office/drawing/2014/main" id="{5383D39D-5410-7D3B-9B70-ED567377A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0" y="1857206"/>
            <a:ext cx="3620992" cy="3143588"/>
          </a:xfrm>
          <a:prstGeom prst="rect">
            <a:avLst/>
          </a:prstGeom>
        </p:spPr>
      </p:pic>
    </p:spTree>
    <p:extLst>
      <p:ext uri="{BB962C8B-B14F-4D97-AF65-F5344CB8AC3E}">
        <p14:creationId xmlns:p14="http://schemas.microsoft.com/office/powerpoint/2010/main" val="202769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D6B4-0010-60C9-966C-92A684916BE9}"/>
              </a:ext>
            </a:extLst>
          </p:cNvPr>
          <p:cNvSpPr>
            <a:spLocks noGrp="1"/>
          </p:cNvSpPr>
          <p:nvPr>
            <p:ph type="title"/>
          </p:nvPr>
        </p:nvSpPr>
        <p:spPr>
          <a:xfrm>
            <a:off x="838200" y="365125"/>
            <a:ext cx="10515600" cy="612885"/>
          </a:xfrm>
        </p:spPr>
        <p:txBody>
          <a:bodyPr>
            <a:normAutofit fontScale="90000"/>
          </a:bodyPr>
          <a:lstStyle/>
          <a:p>
            <a:r>
              <a:rPr lang="en-IN" dirty="0"/>
              <a:t>TABLE OF CONTENTS</a:t>
            </a:r>
          </a:p>
        </p:txBody>
      </p:sp>
      <p:sp>
        <p:nvSpPr>
          <p:cNvPr id="3" name="Content Placeholder 2">
            <a:extLst>
              <a:ext uri="{FF2B5EF4-FFF2-40B4-BE49-F238E27FC236}">
                <a16:creationId xmlns:a16="http://schemas.microsoft.com/office/drawing/2014/main" id="{786C42BD-6439-F264-5323-9E7613DBD724}"/>
              </a:ext>
            </a:extLst>
          </p:cNvPr>
          <p:cNvSpPr>
            <a:spLocks noGrp="1"/>
          </p:cNvSpPr>
          <p:nvPr>
            <p:ph idx="1"/>
          </p:nvPr>
        </p:nvSpPr>
        <p:spPr>
          <a:xfrm>
            <a:off x="838200" y="1094152"/>
            <a:ext cx="10515600" cy="5181601"/>
          </a:xfrm>
        </p:spPr>
        <p:txBody>
          <a:bodyPr>
            <a:normAutofit fontScale="92500" lnSpcReduction="10000"/>
          </a:bodyPr>
          <a:lstStyle/>
          <a:p>
            <a:pPr>
              <a:lnSpc>
                <a:spcPct val="150000"/>
              </a:lnSpc>
            </a:pPr>
            <a:r>
              <a:rPr lang="en-IN" sz="1700" dirty="0">
                <a:latin typeface="Times New Roman" panose="02020603050405020304" pitchFamily="18" charset="0"/>
                <a:cs typeface="Times New Roman" panose="02020603050405020304" pitchFamily="18" charset="0"/>
              </a:rPr>
              <a:t>What is communication</a:t>
            </a:r>
          </a:p>
          <a:p>
            <a:pPr>
              <a:lnSpc>
                <a:spcPct val="150000"/>
              </a:lnSpc>
            </a:pPr>
            <a:r>
              <a:rPr lang="en-IN" sz="1700" dirty="0">
                <a:latin typeface="Times New Roman" panose="02020603050405020304" pitchFamily="18" charset="0"/>
                <a:cs typeface="Times New Roman" panose="02020603050405020304" pitchFamily="18" charset="0"/>
              </a:rPr>
              <a:t>Serial and parallel communication</a:t>
            </a:r>
          </a:p>
          <a:p>
            <a:pPr>
              <a:lnSpc>
                <a:spcPct val="150000"/>
              </a:lnSpc>
            </a:pPr>
            <a:r>
              <a:rPr lang="en-IN" sz="1700" dirty="0">
                <a:latin typeface="Times New Roman" panose="02020603050405020304" pitchFamily="18" charset="0"/>
                <a:cs typeface="Times New Roman" panose="02020603050405020304" pitchFamily="18" charset="0"/>
              </a:rPr>
              <a:t>UART protocol</a:t>
            </a:r>
          </a:p>
          <a:p>
            <a:pPr>
              <a:lnSpc>
                <a:spcPct val="150000"/>
              </a:lnSpc>
            </a:pPr>
            <a:r>
              <a:rPr lang="en-IN" sz="1700" dirty="0">
                <a:latin typeface="Times New Roman" panose="02020603050405020304" pitchFamily="18" charset="0"/>
                <a:cs typeface="Times New Roman" panose="02020603050405020304" pitchFamily="18" charset="0"/>
              </a:rPr>
              <a:t>Working of UART</a:t>
            </a:r>
          </a:p>
          <a:p>
            <a:pPr>
              <a:lnSpc>
                <a:spcPct val="150000"/>
              </a:lnSpc>
            </a:pPr>
            <a:r>
              <a:rPr lang="en-IN" sz="1700" dirty="0">
                <a:latin typeface="Times New Roman" panose="02020603050405020304" pitchFamily="18" charset="0"/>
                <a:cs typeface="Times New Roman" panose="02020603050405020304" pitchFamily="18" charset="0"/>
              </a:rPr>
              <a:t>UART 8250 chip and Hardware registers</a:t>
            </a:r>
          </a:p>
          <a:p>
            <a:pPr>
              <a:lnSpc>
                <a:spcPct val="150000"/>
              </a:lnSpc>
            </a:pPr>
            <a:r>
              <a:rPr lang="en-IN" sz="1700" dirty="0">
                <a:latin typeface="Times New Roman" panose="02020603050405020304" pitchFamily="18" charset="0"/>
                <a:cs typeface="Times New Roman" panose="02020603050405020304" pitchFamily="18" charset="0"/>
              </a:rPr>
              <a:t>Programmable Interrupt controller  8259</a:t>
            </a:r>
          </a:p>
          <a:p>
            <a:pPr>
              <a:lnSpc>
                <a:spcPct val="150000"/>
              </a:lnSpc>
            </a:pPr>
            <a:r>
              <a:rPr lang="en-IN" sz="1700" dirty="0">
                <a:latin typeface="Times New Roman" panose="02020603050405020304" pitchFamily="18" charset="0"/>
                <a:cs typeface="Times New Roman" panose="02020603050405020304" pitchFamily="18" charset="0"/>
              </a:rPr>
              <a:t>Hardware flow of UART communication.</a:t>
            </a:r>
          </a:p>
          <a:p>
            <a:pPr>
              <a:lnSpc>
                <a:spcPct val="150000"/>
              </a:lnSpc>
            </a:pPr>
            <a:r>
              <a:rPr lang="en-IN" sz="1700" dirty="0">
                <a:latin typeface="Times New Roman" panose="02020603050405020304" pitchFamily="18" charset="0"/>
                <a:cs typeface="Times New Roman" panose="02020603050405020304" pitchFamily="18" charset="0"/>
              </a:rPr>
              <a:t>UART driver code</a:t>
            </a:r>
          </a:p>
          <a:p>
            <a:pPr>
              <a:lnSpc>
                <a:spcPct val="150000"/>
              </a:lnSpc>
            </a:pPr>
            <a:r>
              <a:rPr lang="en-IN" sz="1700" dirty="0">
                <a:latin typeface="Times New Roman" panose="02020603050405020304" pitchFamily="18" charset="0"/>
                <a:cs typeface="Times New Roman" panose="02020603050405020304" pitchFamily="18" charset="0"/>
              </a:rPr>
              <a:t>Applications</a:t>
            </a:r>
          </a:p>
          <a:p>
            <a:pPr>
              <a:lnSpc>
                <a:spcPct val="150000"/>
              </a:lnSpc>
            </a:pPr>
            <a:r>
              <a:rPr lang="en-IN" sz="1700" dirty="0">
                <a:latin typeface="Times New Roman" panose="02020603050405020304" pitchFamily="18" charset="0"/>
                <a:cs typeface="Times New Roman" panose="02020603050405020304" pitchFamily="18" charset="0"/>
              </a:rPr>
              <a:t>Advantages and Disadvantages</a:t>
            </a:r>
          </a:p>
          <a:p>
            <a:pPr>
              <a:lnSpc>
                <a:spcPct val="150000"/>
              </a:lnSpc>
            </a:pPr>
            <a:r>
              <a:rPr lang="en-IN" sz="1700" dirty="0">
                <a:latin typeface="Times New Roman" panose="02020603050405020304" pitchFamily="18" charset="0"/>
                <a:cs typeface="Times New Roman" panose="02020603050405020304" pitchFamily="18" charset="0"/>
              </a:rPr>
              <a:t>References</a:t>
            </a:r>
          </a:p>
          <a:p>
            <a:endParaRPr lang="en-IN" dirty="0"/>
          </a:p>
          <a:p>
            <a:endParaRPr lang="en-IN" dirty="0"/>
          </a:p>
        </p:txBody>
      </p:sp>
    </p:spTree>
    <p:extLst>
      <p:ext uri="{BB962C8B-B14F-4D97-AF65-F5344CB8AC3E}">
        <p14:creationId xmlns:p14="http://schemas.microsoft.com/office/powerpoint/2010/main" val="31578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D1A71-9615-2D59-4989-5A4988EB4F1C}"/>
              </a:ext>
            </a:extLst>
          </p:cNvPr>
          <p:cNvSpPr>
            <a:spLocks noGrp="1"/>
          </p:cNvSpPr>
          <p:nvPr>
            <p:ph type="title"/>
          </p:nvPr>
        </p:nvSpPr>
        <p:spPr/>
        <p:txBody>
          <a:bodyPr/>
          <a:lstStyle/>
          <a:p>
            <a:r>
              <a:rPr lang="en-IN" dirty="0"/>
              <a:t>Line Status Register(LSR)</a:t>
            </a:r>
          </a:p>
        </p:txBody>
      </p:sp>
      <p:sp>
        <p:nvSpPr>
          <p:cNvPr id="4" name="Content Placeholder 3">
            <a:extLst>
              <a:ext uri="{FF2B5EF4-FFF2-40B4-BE49-F238E27FC236}">
                <a16:creationId xmlns:a16="http://schemas.microsoft.com/office/drawing/2014/main" id="{44C01FF6-B508-757E-0168-EBEAB0FF230C}"/>
              </a:ext>
            </a:extLst>
          </p:cNvPr>
          <p:cNvSpPr>
            <a:spLocks noGrp="1"/>
          </p:cNvSpPr>
          <p:nvPr>
            <p:ph idx="1"/>
          </p:nvPr>
        </p:nvSpPr>
        <p:spPr>
          <a:xfrm>
            <a:off x="838200" y="1569720"/>
            <a:ext cx="7795260" cy="4607243"/>
          </a:xfrm>
        </p:spPr>
        <p:txBody>
          <a:bodyPr>
            <a:normAutofit/>
          </a:bodyPr>
          <a:lstStyle/>
          <a:p>
            <a:pPr>
              <a:lnSpc>
                <a:spcPct val="150000"/>
              </a:lnSpc>
            </a:pPr>
            <a:r>
              <a:rPr lang="en-US" sz="1700" dirty="0">
                <a:latin typeface="Times New Roman" panose="02020603050405020304" pitchFamily="18" charset="0"/>
                <a:cs typeface="Times New Roman" panose="02020603050405020304" pitchFamily="18" charset="0"/>
              </a:rPr>
              <a:t>Offset to be added is +5.</a:t>
            </a:r>
          </a:p>
          <a:p>
            <a:pPr>
              <a:lnSpc>
                <a:spcPct val="150000"/>
              </a:lnSpc>
            </a:pPr>
            <a:r>
              <a:rPr lang="en-US" sz="1700" dirty="0">
                <a:latin typeface="Times New Roman" panose="02020603050405020304" pitchFamily="18" charset="0"/>
                <a:cs typeface="Times New Roman" panose="02020603050405020304" pitchFamily="18" charset="0"/>
              </a:rPr>
              <a:t>The permissions for this register is read only</a:t>
            </a:r>
          </a:p>
          <a:p>
            <a:pPr>
              <a:lnSpc>
                <a:spcPct val="150000"/>
              </a:lnSpc>
            </a:pPr>
            <a:r>
              <a:rPr lang="en-US" sz="1700" dirty="0">
                <a:latin typeface="Times New Roman" panose="02020603050405020304" pitchFamily="18" charset="0"/>
                <a:cs typeface="Times New Roman" panose="02020603050405020304" pitchFamily="18" charset="0"/>
              </a:rPr>
              <a:t>This register used primarily to give the information on possible error conditions that may exits within the UART.</a:t>
            </a:r>
          </a:p>
          <a:p>
            <a:pPr>
              <a:lnSpc>
                <a:spcPct val="150000"/>
              </a:lnSpc>
            </a:pPr>
            <a:r>
              <a:rPr lang="en-US" sz="1700" dirty="0">
                <a:latin typeface="Times New Roman" panose="02020603050405020304" pitchFamily="18" charset="0"/>
                <a:cs typeface="Times New Roman" panose="02020603050405020304" pitchFamily="18" charset="0"/>
              </a:rPr>
              <a:t>Bit 7 refers to errors that are with the characters in the fifo. this reminds to clear the fifo.</a:t>
            </a:r>
          </a:p>
          <a:p>
            <a:pPr>
              <a:lnSpc>
                <a:spcPct val="150000"/>
              </a:lnSpc>
            </a:pPr>
            <a:r>
              <a:rPr lang="en-US" sz="1700" dirty="0">
                <a:latin typeface="Times New Roman" panose="02020603050405020304" pitchFamily="18" charset="0"/>
                <a:cs typeface="Times New Roman" panose="02020603050405020304" pitchFamily="18" charset="0"/>
              </a:rPr>
              <a:t>Bit 6 is set to logical 1 if all characters have been transmitted and Bit 5 mainly tells that UART is capable of receiving more characters.</a:t>
            </a:r>
          </a:p>
        </p:txBody>
      </p:sp>
      <p:pic>
        <p:nvPicPr>
          <p:cNvPr id="6" name="Content Placeholder 4">
            <a:extLst>
              <a:ext uri="{FF2B5EF4-FFF2-40B4-BE49-F238E27FC236}">
                <a16:creationId xmlns:a16="http://schemas.microsoft.com/office/drawing/2014/main" id="{FFAC70BA-EFBE-B8F3-43DE-F8158364D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6810" y="2213610"/>
            <a:ext cx="2453640" cy="2110740"/>
          </a:xfrm>
          <a:prstGeom prst="rect">
            <a:avLst/>
          </a:prstGeom>
        </p:spPr>
      </p:pic>
    </p:spTree>
    <p:extLst>
      <p:ext uri="{BB962C8B-B14F-4D97-AF65-F5344CB8AC3E}">
        <p14:creationId xmlns:p14="http://schemas.microsoft.com/office/powerpoint/2010/main" val="2849127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2ACC-8F22-F127-543F-378167E7951B}"/>
              </a:ext>
            </a:extLst>
          </p:cNvPr>
          <p:cNvSpPr>
            <a:spLocks noGrp="1"/>
          </p:cNvSpPr>
          <p:nvPr>
            <p:ph type="title"/>
          </p:nvPr>
        </p:nvSpPr>
        <p:spPr/>
        <p:txBody>
          <a:bodyPr/>
          <a:lstStyle/>
          <a:p>
            <a:r>
              <a:rPr lang="en-IN" dirty="0"/>
              <a:t>Modem Status Register(MSR)</a:t>
            </a:r>
          </a:p>
        </p:txBody>
      </p:sp>
      <p:sp>
        <p:nvSpPr>
          <p:cNvPr id="4" name="Content Placeholder 3">
            <a:extLst>
              <a:ext uri="{FF2B5EF4-FFF2-40B4-BE49-F238E27FC236}">
                <a16:creationId xmlns:a16="http://schemas.microsoft.com/office/drawing/2014/main" id="{E6BB7476-49AB-8BAF-2C77-A8446A1ACE06}"/>
              </a:ext>
            </a:extLst>
          </p:cNvPr>
          <p:cNvSpPr>
            <a:spLocks noGrp="1"/>
          </p:cNvSpPr>
          <p:nvPr>
            <p:ph idx="1"/>
          </p:nvPr>
        </p:nvSpPr>
        <p:spPr>
          <a:xfrm>
            <a:off x="165296" y="1577788"/>
            <a:ext cx="8061960" cy="2418331"/>
          </a:xfrm>
        </p:spPr>
        <p:txBody>
          <a:bodyPr/>
          <a:lstStyle/>
          <a:p>
            <a:pPr>
              <a:lnSpc>
                <a:spcPct val="150000"/>
              </a:lnSpc>
            </a:pPr>
            <a:r>
              <a:rPr lang="en-IN" sz="1700" dirty="0">
                <a:latin typeface="Times New Roman" panose="02020603050405020304" pitchFamily="18" charset="0"/>
                <a:cs typeface="Times New Roman" panose="02020603050405020304" pitchFamily="18" charset="0"/>
              </a:rPr>
              <a:t>Offset address to be added is +6.</a:t>
            </a:r>
          </a:p>
          <a:p>
            <a:pPr>
              <a:lnSpc>
                <a:spcPct val="150000"/>
              </a:lnSpc>
            </a:pPr>
            <a:r>
              <a:rPr lang="en-IN" sz="1700" dirty="0">
                <a:latin typeface="Times New Roman" panose="02020603050405020304" pitchFamily="18" charset="0"/>
                <a:cs typeface="Times New Roman" panose="02020603050405020304" pitchFamily="18" charset="0"/>
              </a:rPr>
              <a:t>There is read-only permission for this register.</a:t>
            </a:r>
          </a:p>
          <a:p>
            <a:pPr>
              <a:lnSpc>
                <a:spcPct val="150000"/>
              </a:lnSpc>
            </a:pPr>
            <a:r>
              <a:rPr lang="en-IN" sz="1700" dirty="0">
                <a:latin typeface="Times New Roman" panose="02020603050405020304" pitchFamily="18" charset="0"/>
                <a:cs typeface="Times New Roman" panose="02020603050405020304" pitchFamily="18" charset="0"/>
              </a:rPr>
              <a:t>This register informs your software about the current status of the modem.</a:t>
            </a:r>
          </a:p>
          <a:p>
            <a:pPr>
              <a:lnSpc>
                <a:spcPct val="150000"/>
              </a:lnSpc>
            </a:pPr>
            <a:r>
              <a:rPr lang="pt-BR" sz="1700" dirty="0">
                <a:latin typeface="Times New Roman" panose="02020603050405020304" pitchFamily="18" charset="0"/>
                <a:cs typeface="Times New Roman" panose="02020603050405020304" pitchFamily="18" charset="0"/>
              </a:rPr>
              <a:t>Modem is nothing but asynchronous serial modem line control.</a:t>
            </a:r>
            <a:endParaRPr lang="en-IN" sz="17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6" name="Content Placeholder 4">
            <a:extLst>
              <a:ext uri="{FF2B5EF4-FFF2-40B4-BE49-F238E27FC236}">
                <a16:creationId xmlns:a16="http://schemas.microsoft.com/office/drawing/2014/main" id="{1158949F-F501-E9FE-453D-1E9DEA229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2177006"/>
            <a:ext cx="2819400" cy="2418331"/>
          </a:xfrm>
          <a:prstGeom prst="rect">
            <a:avLst/>
          </a:prstGeom>
        </p:spPr>
      </p:pic>
    </p:spTree>
    <p:extLst>
      <p:ext uri="{BB962C8B-B14F-4D97-AF65-F5344CB8AC3E}">
        <p14:creationId xmlns:p14="http://schemas.microsoft.com/office/powerpoint/2010/main" val="2435685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FC5D-B942-3E75-014E-54DF2A05F1F2}"/>
              </a:ext>
            </a:extLst>
          </p:cNvPr>
          <p:cNvSpPr>
            <a:spLocks noGrp="1"/>
          </p:cNvSpPr>
          <p:nvPr>
            <p:ph type="title"/>
          </p:nvPr>
        </p:nvSpPr>
        <p:spPr>
          <a:xfrm>
            <a:off x="838200" y="365126"/>
            <a:ext cx="10515600" cy="1166690"/>
          </a:xfrm>
        </p:spPr>
        <p:txBody>
          <a:bodyPr>
            <a:normAutofit fontScale="90000"/>
          </a:bodyPr>
          <a:lstStyle/>
          <a:p>
            <a:pPr algn="ctr"/>
            <a:r>
              <a:rPr lang="en-IN" dirty="0"/>
              <a:t>Transmit holding Buffer (THR) / Receiver Buffer(RBR)</a:t>
            </a:r>
          </a:p>
        </p:txBody>
      </p:sp>
      <p:sp>
        <p:nvSpPr>
          <p:cNvPr id="3" name="Content Placeholder 2">
            <a:extLst>
              <a:ext uri="{FF2B5EF4-FFF2-40B4-BE49-F238E27FC236}">
                <a16:creationId xmlns:a16="http://schemas.microsoft.com/office/drawing/2014/main" id="{787E1A28-B666-E1DC-8CEF-4718F048674A}"/>
              </a:ext>
            </a:extLst>
          </p:cNvPr>
          <p:cNvSpPr>
            <a:spLocks noGrp="1"/>
          </p:cNvSpPr>
          <p:nvPr>
            <p:ph idx="1"/>
          </p:nvPr>
        </p:nvSpPr>
        <p:spPr>
          <a:xfrm>
            <a:off x="398585" y="1531816"/>
            <a:ext cx="10955215" cy="5064369"/>
          </a:xfrm>
        </p:spPr>
        <p:txBody>
          <a:bodyPr/>
          <a:lstStyle/>
          <a:p>
            <a:pPr>
              <a:lnSpc>
                <a:spcPct val="150000"/>
              </a:lnSpc>
            </a:pPr>
            <a:r>
              <a:rPr lang="en-IN" sz="1700" dirty="0">
                <a:latin typeface="Times New Roman" panose="02020603050405020304" pitchFamily="18" charset="0"/>
                <a:cs typeface="Times New Roman" panose="02020603050405020304" pitchFamily="18" charset="0"/>
              </a:rPr>
              <a:t>Offset to be added is +0.</a:t>
            </a:r>
          </a:p>
          <a:p>
            <a:pPr>
              <a:lnSpc>
                <a:spcPct val="150000"/>
              </a:lnSpc>
            </a:pPr>
            <a:r>
              <a:rPr lang="en-IN" sz="1700" dirty="0">
                <a:latin typeface="Times New Roman" panose="02020603050405020304" pitchFamily="18" charset="0"/>
                <a:cs typeface="Times New Roman" panose="02020603050405020304" pitchFamily="18" charset="0"/>
              </a:rPr>
              <a:t>These two registers uses same memory.</a:t>
            </a:r>
          </a:p>
          <a:p>
            <a:pPr>
              <a:lnSpc>
                <a:spcPct val="150000"/>
              </a:lnSpc>
            </a:pPr>
            <a:r>
              <a:rPr lang="en-IN" sz="1700" dirty="0">
                <a:latin typeface="Times New Roman" panose="02020603050405020304" pitchFamily="18" charset="0"/>
                <a:cs typeface="Times New Roman" panose="02020603050405020304" pitchFamily="18" charset="0"/>
              </a:rPr>
              <a:t>The later versions of 8250 has incorporate some internal buffering of the data within the chip before it gets transmitted as serial data.</a:t>
            </a:r>
          </a:p>
          <a:p>
            <a:pPr>
              <a:lnSpc>
                <a:spcPct val="150000"/>
              </a:lnSpc>
            </a:pPr>
            <a:r>
              <a:rPr lang="en-IN" sz="1700" dirty="0">
                <a:latin typeface="Times New Roman" panose="02020603050405020304" pitchFamily="18" charset="0"/>
                <a:cs typeface="Times New Roman" panose="02020603050405020304" pitchFamily="18" charset="0"/>
              </a:rPr>
              <a:t>The base 8250 chip can only receive one byte at a time, while later chips like the 16550 chip will hold up to 16 bytes either to transmit or receive.</a:t>
            </a:r>
          </a:p>
          <a:p>
            <a:pPr>
              <a:lnSpc>
                <a:spcPct val="150000"/>
              </a:lnSpc>
            </a:pPr>
            <a:r>
              <a:rPr lang="en-IN" sz="1700" dirty="0">
                <a:latin typeface="Times New Roman" panose="02020603050405020304" pitchFamily="18" charset="0"/>
                <a:cs typeface="Times New Roman" panose="02020603050405020304" pitchFamily="18" charset="0"/>
              </a:rPr>
              <a:t>This can be used in multitasking environments where you have a computer doing many things.</a:t>
            </a:r>
          </a:p>
          <a:p>
            <a:pPr>
              <a:lnSpc>
                <a:spcPct val="150000"/>
              </a:lnSpc>
            </a:pPr>
            <a:endParaRPr lang="en-IN" sz="17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306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897D-A1E3-81AA-A1A5-226D82344D73}"/>
              </a:ext>
            </a:extLst>
          </p:cNvPr>
          <p:cNvSpPr>
            <a:spLocks noGrp="1"/>
          </p:cNvSpPr>
          <p:nvPr>
            <p:ph type="title"/>
          </p:nvPr>
        </p:nvSpPr>
        <p:spPr>
          <a:xfrm>
            <a:off x="838200" y="365126"/>
            <a:ext cx="10515600" cy="771912"/>
          </a:xfrm>
        </p:spPr>
        <p:txBody>
          <a:bodyPr/>
          <a:lstStyle/>
          <a:p>
            <a:r>
              <a:rPr lang="en-IN" dirty="0"/>
              <a:t>About 8259 (interrupt handler)</a:t>
            </a:r>
          </a:p>
        </p:txBody>
      </p:sp>
      <p:sp>
        <p:nvSpPr>
          <p:cNvPr id="3" name="Content Placeholder 2">
            <a:extLst>
              <a:ext uri="{FF2B5EF4-FFF2-40B4-BE49-F238E27FC236}">
                <a16:creationId xmlns:a16="http://schemas.microsoft.com/office/drawing/2014/main" id="{E0839E52-1822-FCD1-5D6E-1C12C9C83D54}"/>
              </a:ext>
            </a:extLst>
          </p:cNvPr>
          <p:cNvSpPr>
            <a:spLocks noGrp="1"/>
          </p:cNvSpPr>
          <p:nvPr>
            <p:ph idx="1"/>
          </p:nvPr>
        </p:nvSpPr>
        <p:spPr>
          <a:xfrm>
            <a:off x="623515" y="1356498"/>
            <a:ext cx="10515600" cy="5136376"/>
          </a:xfrm>
        </p:spPr>
        <p:txBody>
          <a:bodyPr>
            <a:normAutofit fontScale="70000" lnSpcReduction="20000"/>
          </a:bodyPr>
          <a:lstStyle/>
          <a:p>
            <a:pPr marL="514350" indent="-514350" algn="l">
              <a:lnSpc>
                <a:spcPct val="170000"/>
              </a:lnSpc>
              <a:buFont typeface="+mj-lt"/>
              <a:buAutoNum type="arabicPeriod"/>
            </a:pPr>
            <a:r>
              <a:rPr lang="en-IN" sz="2400" dirty="0">
                <a:latin typeface="Times New Roman" panose="02020603050405020304" pitchFamily="18" charset="0"/>
                <a:cs typeface="Times New Roman" panose="02020603050405020304" pitchFamily="18" charset="0"/>
              </a:rPr>
              <a:t>8259 is a programmable interrupt controller(PIC).</a:t>
            </a:r>
          </a:p>
          <a:p>
            <a:pPr marL="514350" indent="-514350" algn="l">
              <a:lnSpc>
                <a:spcPct val="170000"/>
              </a:lnSpc>
              <a:buFont typeface="+mj-lt"/>
              <a:buAutoNum type="arabicPeriod"/>
            </a:pPr>
            <a:r>
              <a:rPr lang="en-US" sz="2400" dirty="0">
                <a:latin typeface="Times New Roman" panose="02020603050405020304" pitchFamily="18" charset="0"/>
                <a:cs typeface="Times New Roman" panose="02020603050405020304" pitchFamily="18" charset="0"/>
              </a:rPr>
              <a:t>The 8259A is designed to minimize the software and real time overhead in handling multi-level priority interrupts.</a:t>
            </a:r>
            <a:endParaRPr lang="en-IN" sz="2400" dirty="0">
              <a:latin typeface="Times New Roman" panose="02020603050405020304" pitchFamily="18" charset="0"/>
              <a:cs typeface="Times New Roman" panose="02020603050405020304" pitchFamily="18" charset="0"/>
            </a:endParaRPr>
          </a:p>
          <a:p>
            <a:pPr marL="514350" indent="-514350" algn="l">
              <a:lnSpc>
                <a:spcPct val="170000"/>
              </a:lnSpc>
              <a:buFont typeface="+mj-lt"/>
              <a:buAutoNum type="arabicPeriod"/>
            </a:pPr>
            <a:r>
              <a:rPr lang="en-IN" sz="2400" dirty="0">
                <a:latin typeface="Times New Roman" panose="02020603050405020304" pitchFamily="18" charset="0"/>
                <a:cs typeface="Times New Roman" panose="02020603050405020304" pitchFamily="18" charset="0"/>
              </a:rPr>
              <a:t>It the heart of the whole process of doing hardware interrupts.</a:t>
            </a:r>
          </a:p>
          <a:p>
            <a:pPr marL="514350" indent="-514350" algn="l">
              <a:lnSpc>
                <a:spcPct val="170000"/>
              </a:lnSpc>
              <a:buFont typeface="+mj-lt"/>
              <a:buAutoNum type="arabicPeriod"/>
            </a:pPr>
            <a:r>
              <a:rPr lang="en-IN" sz="2400" dirty="0">
                <a:latin typeface="Times New Roman" panose="02020603050405020304" pitchFamily="18" charset="0"/>
                <a:cs typeface="Times New Roman" panose="02020603050405020304" pitchFamily="18" charset="0"/>
              </a:rPr>
              <a:t>External devices are directly connected to this chip. It has wires with each one labelled with a IRQ number.</a:t>
            </a:r>
          </a:p>
          <a:p>
            <a:pPr marL="514350" indent="-514350" algn="l">
              <a:lnSpc>
                <a:spcPct val="170000"/>
              </a:lnSpc>
              <a:buFont typeface="+mj-lt"/>
              <a:buAutoNum type="arabicPeriod"/>
            </a:pPr>
            <a:r>
              <a:rPr lang="en-US" sz="2400" dirty="0">
                <a:latin typeface="Times New Roman" panose="02020603050405020304" pitchFamily="18" charset="0"/>
                <a:cs typeface="Times New Roman" panose="02020603050405020304" pitchFamily="18" charset="0"/>
              </a:rPr>
              <a:t>The purpose of these chips is to help "prioritize" the interrupt signals and organize them in some orderly fashion. There is no way to predict when a certain device is going to "request" an interrupt, so often multiple devices can be competing for attention from the CPU.</a:t>
            </a:r>
            <a:r>
              <a:rPr lang="en-IN" sz="2400" dirty="0">
                <a:latin typeface="Times New Roman" panose="02020603050405020304" pitchFamily="18" charset="0"/>
                <a:cs typeface="Times New Roman" panose="02020603050405020304" pitchFamily="18" charset="0"/>
              </a:rPr>
              <a:t> </a:t>
            </a:r>
          </a:p>
          <a:p>
            <a:pPr marL="514350" indent="-514350" algn="l">
              <a:lnSpc>
                <a:spcPct val="170000"/>
              </a:lnSpc>
              <a:buFont typeface="+mj-lt"/>
              <a:buAutoNum type="arabicPeriod"/>
            </a:pPr>
            <a:r>
              <a:rPr lang="en-US" sz="2400" dirty="0">
                <a:latin typeface="Times New Roman" panose="02020603050405020304" pitchFamily="18" charset="0"/>
                <a:cs typeface="Times New Roman" panose="02020603050405020304" pitchFamily="18" charset="0"/>
              </a:rPr>
              <a:t>The 8259A is designed to minimize the software and real time overhead in handling multi-level priority interrupts.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5997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95F12-6A3D-EC5C-F1D7-0DB9C05DF16B}"/>
              </a:ext>
            </a:extLst>
          </p:cNvPr>
          <p:cNvSpPr>
            <a:spLocks noGrp="1"/>
          </p:cNvSpPr>
          <p:nvPr>
            <p:ph idx="1"/>
          </p:nvPr>
        </p:nvSpPr>
        <p:spPr>
          <a:xfrm>
            <a:off x="623515" y="1133861"/>
            <a:ext cx="10515600" cy="5123815"/>
          </a:xfrm>
        </p:spPr>
        <p:txBody>
          <a:bodyPr>
            <a:normAutofit/>
          </a:bodyPr>
          <a:lstStyle/>
          <a:p>
            <a:pPr>
              <a:lnSpc>
                <a:spcPct val="150000"/>
              </a:lnSpc>
            </a:pPr>
            <a:r>
              <a:rPr lang="en-IN" sz="1700" dirty="0">
                <a:latin typeface="Times New Roman" panose="02020603050405020304" pitchFamily="18" charset="0"/>
                <a:cs typeface="Times New Roman" panose="02020603050405020304" pitchFamily="18" charset="0"/>
              </a:rPr>
              <a:t>When an interrupt is occurred CPU will suspend the current process execution and start executing the interrupt raised by the external device.</a:t>
            </a:r>
          </a:p>
          <a:p>
            <a:pPr>
              <a:lnSpc>
                <a:spcPct val="150000"/>
              </a:lnSpc>
            </a:pPr>
            <a:r>
              <a:rPr lang="en-IN" sz="1700" dirty="0">
                <a:latin typeface="Times New Roman" panose="02020603050405020304" pitchFamily="18" charset="0"/>
                <a:cs typeface="Times New Roman" panose="02020603050405020304" pitchFamily="18" charset="0"/>
              </a:rPr>
              <a:t>We don’t know when an hardware will raise an interrupt. These interrupts are asynchronous.</a:t>
            </a:r>
          </a:p>
          <a:p>
            <a:pPr>
              <a:lnSpc>
                <a:spcPct val="150000"/>
              </a:lnSpc>
            </a:pPr>
            <a:r>
              <a:rPr lang="en-US" sz="1700" dirty="0">
                <a:latin typeface="Times New Roman" panose="02020603050405020304" pitchFamily="18" charset="0"/>
                <a:cs typeface="Times New Roman" panose="02020603050405020304" pitchFamily="18" charset="0"/>
              </a:rPr>
              <a:t>The Programmable Interrupt Controller (PIC) functions as an overall manager in an Interrupt-Driven system environment</a:t>
            </a:r>
            <a:r>
              <a:rPr lang="en-IN" sz="1700" dirty="0">
                <a:latin typeface="Times New Roman" panose="02020603050405020304" pitchFamily="18" charset="0"/>
                <a:cs typeface="Times New Roman" panose="02020603050405020304" pitchFamily="18" charset="0"/>
              </a:rPr>
              <a:t>.</a:t>
            </a:r>
          </a:p>
          <a:p>
            <a:pPr>
              <a:lnSpc>
                <a:spcPct val="150000"/>
              </a:lnSpc>
            </a:pPr>
            <a:r>
              <a:rPr lang="en-US" sz="1700" dirty="0">
                <a:latin typeface="Times New Roman" panose="02020603050405020304" pitchFamily="18" charset="0"/>
                <a:cs typeface="Times New Roman" panose="02020603050405020304" pitchFamily="18" charset="0"/>
              </a:rPr>
              <a:t>It accepts requests from the peripheral equipment, determines which of the incoming requests is of the highest  priority.</a:t>
            </a:r>
          </a:p>
          <a:p>
            <a:pPr>
              <a:lnSpc>
                <a:spcPct val="150000"/>
              </a:lnSpc>
            </a:pPr>
            <a:r>
              <a:rPr lang="en-US" sz="1700" dirty="0">
                <a:latin typeface="Times New Roman" panose="02020603050405020304" pitchFamily="18" charset="0"/>
                <a:cs typeface="Times New Roman" panose="02020603050405020304" pitchFamily="18" charset="0"/>
              </a:rPr>
              <a:t>It compares  whether the incoming request has a higher priority value than the level currently being serviced, and issues an interrupt to the CPU based on this determination.</a:t>
            </a:r>
            <a:r>
              <a:rPr lang="en-IN" sz="17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650437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4ACC-D6B9-05D9-5DFE-ED5BF750B624}"/>
              </a:ext>
            </a:extLst>
          </p:cNvPr>
          <p:cNvSpPr>
            <a:spLocks noGrp="1"/>
          </p:cNvSpPr>
          <p:nvPr>
            <p:ph type="title"/>
          </p:nvPr>
        </p:nvSpPr>
        <p:spPr/>
        <p:txBody>
          <a:bodyPr/>
          <a:lstStyle/>
          <a:p>
            <a:r>
              <a:rPr lang="en-US" dirty="0"/>
              <a:t>Programable interrupt controller</a:t>
            </a:r>
            <a:endParaRPr lang="en-IN" dirty="0"/>
          </a:p>
        </p:txBody>
      </p:sp>
      <p:pic>
        <p:nvPicPr>
          <p:cNvPr id="4" name="Content Placeholder 3">
            <a:extLst>
              <a:ext uri="{FF2B5EF4-FFF2-40B4-BE49-F238E27FC236}">
                <a16:creationId xmlns:a16="http://schemas.microsoft.com/office/drawing/2014/main" id="{7BF693C7-2C42-8940-C51B-ED799B8CBD61}"/>
              </a:ext>
            </a:extLst>
          </p:cNvPr>
          <p:cNvPicPr>
            <a:picLocks noGrp="1" noChangeAspect="1"/>
          </p:cNvPicPr>
          <p:nvPr>
            <p:ph idx="1"/>
          </p:nvPr>
        </p:nvPicPr>
        <p:blipFill>
          <a:blip r:embed="rId2"/>
          <a:stretch>
            <a:fillRect/>
          </a:stretch>
        </p:blipFill>
        <p:spPr>
          <a:xfrm>
            <a:off x="1097138" y="1491569"/>
            <a:ext cx="9323614" cy="5001306"/>
          </a:xfrm>
          <a:prstGeom prst="rect">
            <a:avLst/>
          </a:prstGeom>
        </p:spPr>
      </p:pic>
    </p:spTree>
    <p:extLst>
      <p:ext uri="{BB962C8B-B14F-4D97-AF65-F5344CB8AC3E}">
        <p14:creationId xmlns:p14="http://schemas.microsoft.com/office/powerpoint/2010/main" val="1275177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C1AE3-1519-38C6-2245-0D1C12AE5A23}"/>
              </a:ext>
            </a:extLst>
          </p:cNvPr>
          <p:cNvSpPr>
            <a:spLocks noGrp="1"/>
          </p:cNvSpPr>
          <p:nvPr>
            <p:ph idx="1"/>
          </p:nvPr>
        </p:nvSpPr>
        <p:spPr>
          <a:xfrm>
            <a:off x="838200" y="1012371"/>
            <a:ext cx="10515600" cy="5164592"/>
          </a:xfrm>
        </p:spPr>
        <p:txBody>
          <a:bodyPr/>
          <a:lstStyle/>
          <a:p>
            <a:pPr>
              <a:lnSpc>
                <a:spcPct val="150000"/>
              </a:lnSpc>
            </a:pPr>
            <a:r>
              <a:rPr lang="en-IN" sz="1700" dirty="0">
                <a:latin typeface="Times New Roman" panose="02020603050405020304" pitchFamily="18" charset="0"/>
                <a:cs typeface="Times New Roman" panose="02020603050405020304" pitchFamily="18" charset="0"/>
              </a:rPr>
              <a:t>There are two types interrupt controllers.</a:t>
            </a:r>
          </a:p>
          <a:p>
            <a:pPr>
              <a:lnSpc>
                <a:spcPct val="150000"/>
              </a:lnSpc>
            </a:pPr>
            <a:r>
              <a:rPr lang="en-IN" sz="1700" dirty="0">
                <a:latin typeface="Times New Roman" panose="02020603050405020304" pitchFamily="18" charset="0"/>
                <a:cs typeface="Times New Roman" panose="02020603050405020304" pitchFamily="18" charset="0"/>
              </a:rPr>
              <a:t>Master interrupt controller (0x20)</a:t>
            </a:r>
          </a:p>
          <a:p>
            <a:pPr>
              <a:lnSpc>
                <a:spcPct val="150000"/>
              </a:lnSpc>
            </a:pPr>
            <a:r>
              <a:rPr lang="en-IN" sz="1700" dirty="0">
                <a:latin typeface="Times New Roman" panose="02020603050405020304" pitchFamily="18" charset="0"/>
                <a:cs typeface="Times New Roman" panose="02020603050405020304" pitchFamily="18" charset="0"/>
              </a:rPr>
              <a:t>Slave interrupt controller(0xA0)</a:t>
            </a:r>
          </a:p>
          <a:p>
            <a:pPr>
              <a:lnSpc>
                <a:spcPct val="150000"/>
              </a:lnSpc>
            </a:pPr>
            <a:endParaRPr lang="en-IN" sz="17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2C67E85-37CF-F925-2F74-B7BDA59728BF}"/>
              </a:ext>
            </a:extLst>
          </p:cNvPr>
          <p:cNvPicPr>
            <a:picLocks noChangeAspect="1"/>
          </p:cNvPicPr>
          <p:nvPr/>
        </p:nvPicPr>
        <p:blipFill>
          <a:blip r:embed="rId2"/>
          <a:stretch>
            <a:fillRect/>
          </a:stretch>
        </p:blipFill>
        <p:spPr>
          <a:xfrm>
            <a:off x="625929" y="2863799"/>
            <a:ext cx="4352921" cy="3488015"/>
          </a:xfrm>
          <a:prstGeom prst="rect">
            <a:avLst/>
          </a:prstGeom>
        </p:spPr>
      </p:pic>
      <p:pic>
        <p:nvPicPr>
          <p:cNvPr id="5" name="Picture 4">
            <a:extLst>
              <a:ext uri="{FF2B5EF4-FFF2-40B4-BE49-F238E27FC236}">
                <a16:creationId xmlns:a16="http://schemas.microsoft.com/office/drawing/2014/main" id="{361759CC-81F0-0CF5-3F73-AFAD99C8B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894" y="2797714"/>
            <a:ext cx="4182226" cy="3501486"/>
          </a:xfrm>
          <a:prstGeom prst="rect">
            <a:avLst/>
          </a:prstGeom>
        </p:spPr>
      </p:pic>
    </p:spTree>
    <p:extLst>
      <p:ext uri="{BB962C8B-B14F-4D97-AF65-F5344CB8AC3E}">
        <p14:creationId xmlns:p14="http://schemas.microsoft.com/office/powerpoint/2010/main" val="1212719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3A8B-C0E4-6331-0136-B76398123EE3}"/>
              </a:ext>
            </a:extLst>
          </p:cNvPr>
          <p:cNvSpPr>
            <a:spLocks noGrp="1"/>
          </p:cNvSpPr>
          <p:nvPr>
            <p:ph type="title"/>
          </p:nvPr>
        </p:nvSpPr>
        <p:spPr>
          <a:xfrm>
            <a:off x="838200" y="365126"/>
            <a:ext cx="10515600" cy="994548"/>
          </a:xfrm>
        </p:spPr>
        <p:txBody>
          <a:bodyPr>
            <a:normAutofit/>
          </a:bodyPr>
          <a:lstStyle/>
          <a:p>
            <a:r>
              <a:rPr lang="en-IN" dirty="0"/>
              <a:t>Hardware flow of UART in X-86 machine</a:t>
            </a:r>
          </a:p>
        </p:txBody>
      </p:sp>
      <p:pic>
        <p:nvPicPr>
          <p:cNvPr id="9" name="Content Placeholder 8">
            <a:extLst>
              <a:ext uri="{FF2B5EF4-FFF2-40B4-BE49-F238E27FC236}">
                <a16:creationId xmlns:a16="http://schemas.microsoft.com/office/drawing/2014/main" id="{E7599ECE-3816-8F58-67CC-FF769B0DC147}"/>
              </a:ext>
            </a:extLst>
          </p:cNvPr>
          <p:cNvPicPr>
            <a:picLocks noGrp="1" noChangeAspect="1"/>
          </p:cNvPicPr>
          <p:nvPr>
            <p:ph idx="1"/>
          </p:nvPr>
        </p:nvPicPr>
        <p:blipFill>
          <a:blip r:embed="rId2"/>
          <a:stretch>
            <a:fillRect/>
          </a:stretch>
        </p:blipFill>
        <p:spPr>
          <a:xfrm>
            <a:off x="657985" y="1207274"/>
            <a:ext cx="8143115" cy="5200151"/>
          </a:xfrm>
        </p:spPr>
      </p:pic>
      <p:sp>
        <p:nvSpPr>
          <p:cNvPr id="3" name="TextBox 2">
            <a:extLst>
              <a:ext uri="{FF2B5EF4-FFF2-40B4-BE49-F238E27FC236}">
                <a16:creationId xmlns:a16="http://schemas.microsoft.com/office/drawing/2014/main" id="{38978719-3AAE-882F-5916-5CA3700EA318}"/>
              </a:ext>
            </a:extLst>
          </p:cNvPr>
          <p:cNvSpPr txBox="1"/>
          <p:nvPr/>
        </p:nvSpPr>
        <p:spPr>
          <a:xfrm>
            <a:off x="9105900" y="1455421"/>
            <a:ext cx="2247900" cy="7848302"/>
          </a:xfrm>
          <a:prstGeom prst="rect">
            <a:avLst/>
          </a:prstGeom>
          <a:noFill/>
        </p:spPr>
        <p:txBody>
          <a:bodyPr wrap="square" rtlCol="0">
            <a:spAutoFit/>
          </a:bodyPr>
          <a:lstStyle/>
          <a:p>
            <a:r>
              <a:rPr lang="en-IN" dirty="0"/>
              <a:t>Base address: 0x3f8</a:t>
            </a:r>
          </a:p>
          <a:p>
            <a:r>
              <a:rPr lang="en-IN" dirty="0"/>
              <a:t>COM port 1</a:t>
            </a:r>
          </a:p>
          <a:p>
            <a:r>
              <a:rPr lang="en-IN" dirty="0"/>
              <a:t>IRQ line 4</a:t>
            </a:r>
          </a:p>
          <a:p>
            <a:r>
              <a:rPr lang="en-IN" dirty="0"/>
              <a:t> </a:t>
            </a:r>
          </a:p>
          <a:p>
            <a:r>
              <a:rPr lang="en-IN" dirty="0">
                <a:solidFill>
                  <a:srgbClr val="FF0000"/>
                </a:solidFill>
                <a:highlight>
                  <a:srgbClr val="FFFF00"/>
                </a:highlight>
              </a:rPr>
              <a:t>Transmitter side</a:t>
            </a:r>
            <a:r>
              <a:rPr lang="en-IN" dirty="0">
                <a:solidFill>
                  <a:srgbClr val="FF0000"/>
                </a:solidFill>
              </a:rPr>
              <a:t>:</a:t>
            </a:r>
          </a:p>
          <a:p>
            <a:r>
              <a:rPr lang="en-IN" dirty="0"/>
              <a:t>      IIR</a:t>
            </a:r>
            <a:r>
              <a:rPr lang="en-IN" dirty="0">
                <a:sym typeface="Wingdings" panose="05000000000000000000" pitchFamily="2" charset="2"/>
              </a:rPr>
              <a:t></a:t>
            </a:r>
            <a:r>
              <a:rPr lang="en-IN" dirty="0"/>
              <a:t>RI</a:t>
            </a:r>
          </a:p>
          <a:p>
            <a:r>
              <a:rPr lang="en-IN" dirty="0"/>
              <a:t>      IIR</a:t>
            </a:r>
            <a:r>
              <a:rPr lang="en-IN" dirty="0">
                <a:sym typeface="Wingdings" panose="05000000000000000000" pitchFamily="2" charset="2"/>
              </a:rPr>
              <a:t></a:t>
            </a:r>
            <a:r>
              <a:rPr lang="en-IN" dirty="0"/>
              <a:t>TI</a:t>
            </a:r>
          </a:p>
          <a:p>
            <a:r>
              <a:rPr lang="en-IN" dirty="0" err="1"/>
              <a:t>Txbuff</a:t>
            </a:r>
            <a:r>
              <a:rPr lang="en-IN" dirty="0"/>
              <a:t> </a:t>
            </a:r>
            <a:r>
              <a:rPr lang="en-IN" dirty="0">
                <a:sym typeface="Wingdings" panose="05000000000000000000" pitchFamily="2" charset="2"/>
              </a:rPr>
              <a:t> THR</a:t>
            </a:r>
            <a:endParaRPr lang="en-IN" dirty="0"/>
          </a:p>
          <a:p>
            <a:endParaRPr lang="en-IN" dirty="0"/>
          </a:p>
          <a:p>
            <a:r>
              <a:rPr lang="en-IN" dirty="0" err="1">
                <a:solidFill>
                  <a:srgbClr val="FF0000"/>
                </a:solidFill>
                <a:highlight>
                  <a:srgbClr val="FFFF00"/>
                </a:highlight>
              </a:rPr>
              <a:t>Receciver</a:t>
            </a:r>
            <a:r>
              <a:rPr lang="en-IN" dirty="0">
                <a:solidFill>
                  <a:srgbClr val="FF0000"/>
                </a:solidFill>
                <a:highlight>
                  <a:srgbClr val="FFFF00"/>
                </a:highlight>
              </a:rPr>
              <a:t> side</a:t>
            </a:r>
            <a:r>
              <a:rPr lang="en-IN" dirty="0">
                <a:highlight>
                  <a:srgbClr val="FFFF00"/>
                </a:highlight>
              </a:rPr>
              <a:t> </a:t>
            </a:r>
            <a:r>
              <a:rPr lang="en-IN" dirty="0"/>
              <a:t>:</a:t>
            </a:r>
          </a:p>
          <a:p>
            <a:r>
              <a:rPr lang="en-IN" dirty="0"/>
              <a:t>     IIR</a:t>
            </a:r>
            <a:r>
              <a:rPr lang="en-IN" dirty="0">
                <a:sym typeface="Wingdings" panose="05000000000000000000" pitchFamily="2" charset="2"/>
              </a:rPr>
              <a:t></a:t>
            </a:r>
            <a:r>
              <a:rPr lang="en-IN" dirty="0"/>
              <a:t>TI</a:t>
            </a:r>
          </a:p>
          <a:p>
            <a:r>
              <a:rPr lang="en-IN" dirty="0"/>
              <a:t>     IIR</a:t>
            </a:r>
            <a:r>
              <a:rPr lang="en-IN" dirty="0">
                <a:sym typeface="Wingdings" panose="05000000000000000000" pitchFamily="2" charset="2"/>
              </a:rPr>
              <a:t></a:t>
            </a:r>
            <a:r>
              <a:rPr lang="en-IN" dirty="0"/>
              <a:t>RI</a:t>
            </a:r>
          </a:p>
          <a:p>
            <a:r>
              <a:rPr lang="en-IN" dirty="0"/>
              <a:t>  RBR </a:t>
            </a:r>
            <a:r>
              <a:rPr lang="en-IN" dirty="0">
                <a:sym typeface="Wingdings" panose="05000000000000000000" pitchFamily="2" charset="2"/>
              </a:rPr>
              <a:t> </a:t>
            </a:r>
            <a:r>
              <a:rPr lang="en-IN" dirty="0" err="1"/>
              <a:t>Rbuff</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4" name="Arrow: Right 13">
            <a:extLst>
              <a:ext uri="{FF2B5EF4-FFF2-40B4-BE49-F238E27FC236}">
                <a16:creationId xmlns:a16="http://schemas.microsoft.com/office/drawing/2014/main" id="{CF5FC882-D4C7-CB8E-E0A4-8060D93567A5}"/>
              </a:ext>
            </a:extLst>
          </p:cNvPr>
          <p:cNvSpPr/>
          <p:nvPr/>
        </p:nvSpPr>
        <p:spPr>
          <a:xfrm flipH="1">
            <a:off x="7164505" y="4465878"/>
            <a:ext cx="863213" cy="4142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15" name="Arrow: Right 14">
            <a:extLst>
              <a:ext uri="{FF2B5EF4-FFF2-40B4-BE49-F238E27FC236}">
                <a16:creationId xmlns:a16="http://schemas.microsoft.com/office/drawing/2014/main" id="{60D0FB5C-8AD4-6095-4613-76651280D028}"/>
              </a:ext>
            </a:extLst>
          </p:cNvPr>
          <p:cNvSpPr/>
          <p:nvPr/>
        </p:nvSpPr>
        <p:spPr>
          <a:xfrm flipH="1">
            <a:off x="5261866" y="3906463"/>
            <a:ext cx="846892" cy="4142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16" name="Arrow: Right 15">
            <a:extLst>
              <a:ext uri="{FF2B5EF4-FFF2-40B4-BE49-F238E27FC236}">
                <a16:creationId xmlns:a16="http://schemas.microsoft.com/office/drawing/2014/main" id="{0F9DA870-74D2-6CF6-83A8-E1F2E39C86E7}"/>
              </a:ext>
            </a:extLst>
          </p:cNvPr>
          <p:cNvSpPr/>
          <p:nvPr/>
        </p:nvSpPr>
        <p:spPr>
          <a:xfrm flipH="1">
            <a:off x="6145146" y="4114185"/>
            <a:ext cx="846892" cy="4142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17" name="Arrow: Right 16">
            <a:extLst>
              <a:ext uri="{FF2B5EF4-FFF2-40B4-BE49-F238E27FC236}">
                <a16:creationId xmlns:a16="http://schemas.microsoft.com/office/drawing/2014/main" id="{A04436EF-E351-FC01-F078-66F8F9659586}"/>
              </a:ext>
            </a:extLst>
          </p:cNvPr>
          <p:cNvSpPr/>
          <p:nvPr/>
        </p:nvSpPr>
        <p:spPr>
          <a:xfrm flipH="1">
            <a:off x="4332118" y="3393133"/>
            <a:ext cx="846892" cy="4142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18" name="Arrow: Right 17">
            <a:extLst>
              <a:ext uri="{FF2B5EF4-FFF2-40B4-BE49-F238E27FC236}">
                <a16:creationId xmlns:a16="http://schemas.microsoft.com/office/drawing/2014/main" id="{D043C1A4-7D50-49F5-D604-640E2B4BF72F}"/>
              </a:ext>
            </a:extLst>
          </p:cNvPr>
          <p:cNvSpPr/>
          <p:nvPr/>
        </p:nvSpPr>
        <p:spPr>
          <a:xfrm flipH="1">
            <a:off x="3708458" y="4320679"/>
            <a:ext cx="730880" cy="4142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19" name="Arrow: Right 18">
            <a:extLst>
              <a:ext uri="{FF2B5EF4-FFF2-40B4-BE49-F238E27FC236}">
                <a16:creationId xmlns:a16="http://schemas.microsoft.com/office/drawing/2014/main" id="{A6F940AF-E5C0-ABF8-9368-C50B40DC184A}"/>
              </a:ext>
            </a:extLst>
          </p:cNvPr>
          <p:cNvSpPr/>
          <p:nvPr/>
        </p:nvSpPr>
        <p:spPr>
          <a:xfrm flipH="1">
            <a:off x="2982846" y="3933203"/>
            <a:ext cx="786252" cy="4142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20" name="Arrow: Right 19">
            <a:extLst>
              <a:ext uri="{FF2B5EF4-FFF2-40B4-BE49-F238E27FC236}">
                <a16:creationId xmlns:a16="http://schemas.microsoft.com/office/drawing/2014/main" id="{BA38BCAE-1E1F-AA1D-C92E-CE53DA9B2AFC}"/>
              </a:ext>
            </a:extLst>
          </p:cNvPr>
          <p:cNvSpPr/>
          <p:nvPr/>
        </p:nvSpPr>
        <p:spPr>
          <a:xfrm flipH="1">
            <a:off x="1754800" y="4065450"/>
            <a:ext cx="786252" cy="4142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21" name="Arrow: Right 20">
            <a:extLst>
              <a:ext uri="{FF2B5EF4-FFF2-40B4-BE49-F238E27FC236}">
                <a16:creationId xmlns:a16="http://schemas.microsoft.com/office/drawing/2014/main" id="{7575505A-D4F1-DD9E-96BE-7D16D73C8EFD}"/>
              </a:ext>
            </a:extLst>
          </p:cNvPr>
          <p:cNvSpPr/>
          <p:nvPr/>
        </p:nvSpPr>
        <p:spPr>
          <a:xfrm flipH="1">
            <a:off x="1374066" y="3575567"/>
            <a:ext cx="786252" cy="4142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22" name="Arrow: Right 21">
            <a:extLst>
              <a:ext uri="{FF2B5EF4-FFF2-40B4-BE49-F238E27FC236}">
                <a16:creationId xmlns:a16="http://schemas.microsoft.com/office/drawing/2014/main" id="{4389F3A1-E71D-61D3-15D6-61F777799850}"/>
              </a:ext>
            </a:extLst>
          </p:cNvPr>
          <p:cNvSpPr/>
          <p:nvPr/>
        </p:nvSpPr>
        <p:spPr>
          <a:xfrm flipH="1">
            <a:off x="8027718" y="3694834"/>
            <a:ext cx="846892" cy="4142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
        <p:nvSpPr>
          <p:cNvPr id="23" name="Arrow: Right 22">
            <a:extLst>
              <a:ext uri="{FF2B5EF4-FFF2-40B4-BE49-F238E27FC236}">
                <a16:creationId xmlns:a16="http://schemas.microsoft.com/office/drawing/2014/main" id="{D776A5E3-13A7-3F17-7E54-7F336338836B}"/>
              </a:ext>
            </a:extLst>
          </p:cNvPr>
          <p:cNvSpPr/>
          <p:nvPr/>
        </p:nvSpPr>
        <p:spPr>
          <a:xfrm flipH="1">
            <a:off x="353185" y="4347419"/>
            <a:ext cx="863213" cy="4142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p>
        </p:txBody>
      </p:sp>
    </p:spTree>
    <p:extLst>
      <p:ext uri="{BB962C8B-B14F-4D97-AF65-F5344CB8AC3E}">
        <p14:creationId xmlns:p14="http://schemas.microsoft.com/office/powerpoint/2010/main" val="253542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B05500-15C8-B1D7-77C2-94E3BB5818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314" y="1253331"/>
            <a:ext cx="7735712" cy="4351338"/>
          </a:xfrm>
        </p:spPr>
      </p:pic>
    </p:spTree>
    <p:extLst>
      <p:ext uri="{BB962C8B-B14F-4D97-AF65-F5344CB8AC3E}">
        <p14:creationId xmlns:p14="http://schemas.microsoft.com/office/powerpoint/2010/main" val="3229895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8516-6679-218C-0B5E-7BB03FCCFA37}"/>
              </a:ext>
            </a:extLst>
          </p:cNvPr>
          <p:cNvSpPr>
            <a:spLocks noGrp="1"/>
          </p:cNvSpPr>
          <p:nvPr>
            <p:ph type="title"/>
          </p:nvPr>
        </p:nvSpPr>
        <p:spPr>
          <a:xfrm>
            <a:off x="718931" y="269709"/>
            <a:ext cx="10515600" cy="938889"/>
          </a:xfrm>
        </p:spPr>
        <p:txBody>
          <a:bodyPr/>
          <a:lstStyle/>
          <a:p>
            <a:r>
              <a:rPr lang="en-IN" dirty="0"/>
              <a:t>Adding driver to the kernel </a:t>
            </a:r>
          </a:p>
        </p:txBody>
      </p:sp>
      <p:sp>
        <p:nvSpPr>
          <p:cNvPr id="3" name="Content Placeholder 2">
            <a:extLst>
              <a:ext uri="{FF2B5EF4-FFF2-40B4-BE49-F238E27FC236}">
                <a16:creationId xmlns:a16="http://schemas.microsoft.com/office/drawing/2014/main" id="{F650F9E5-494F-ECA4-1B66-8E32703A2D56}"/>
              </a:ext>
            </a:extLst>
          </p:cNvPr>
          <p:cNvSpPr>
            <a:spLocks noGrp="1"/>
          </p:cNvSpPr>
          <p:nvPr>
            <p:ph idx="1"/>
          </p:nvPr>
        </p:nvSpPr>
        <p:spPr>
          <a:xfrm>
            <a:off x="598710" y="1190181"/>
            <a:ext cx="10515600" cy="716146"/>
          </a:xfrm>
        </p:spPr>
        <p:txBody>
          <a:bodyPr>
            <a:normAutofit lnSpcReduction="10000"/>
          </a:bodyPr>
          <a:lstStyle/>
          <a:p>
            <a:pPr>
              <a:lnSpc>
                <a:spcPct val="100000"/>
              </a:lnSpc>
            </a:pPr>
            <a:r>
              <a:rPr lang="en-IN" sz="1700" dirty="0">
                <a:latin typeface="Times New Roman" panose="02020603050405020304" pitchFamily="18" charset="0"/>
                <a:cs typeface="Times New Roman" panose="02020603050405020304" pitchFamily="18" charset="0"/>
              </a:rPr>
              <a:t>Steps to disable the serial port and add our own driver to it.</a:t>
            </a:r>
          </a:p>
          <a:p>
            <a:pPr>
              <a:lnSpc>
                <a:spcPct val="100000"/>
              </a:lnSpc>
            </a:pPr>
            <a:r>
              <a:rPr lang="en-IN" sz="1700" dirty="0">
                <a:latin typeface="Times New Roman" panose="02020603050405020304" pitchFamily="18" charset="0"/>
                <a:cs typeface="Times New Roman" panose="02020603050405020304" pitchFamily="18" charset="0"/>
              </a:rPr>
              <a:t>In kernel compilation  $ make </a:t>
            </a:r>
            <a:r>
              <a:rPr lang="en-IN" sz="1700" dirty="0" err="1">
                <a:latin typeface="Times New Roman" panose="02020603050405020304" pitchFamily="18" charset="0"/>
                <a:cs typeface="Times New Roman" panose="02020603050405020304" pitchFamily="18" charset="0"/>
              </a:rPr>
              <a:t>menuconfig</a:t>
            </a:r>
            <a:endParaRPr lang="en-IN" sz="17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688AEA8-71B2-4F37-E390-7151B4C2D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40" y="2201511"/>
            <a:ext cx="6797040" cy="4656489"/>
          </a:xfrm>
          <a:prstGeom prst="rect">
            <a:avLst/>
          </a:prstGeom>
        </p:spPr>
      </p:pic>
    </p:spTree>
    <p:extLst>
      <p:ext uri="{BB962C8B-B14F-4D97-AF65-F5344CB8AC3E}">
        <p14:creationId xmlns:p14="http://schemas.microsoft.com/office/powerpoint/2010/main" val="316656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4F23-08A0-3022-9589-ADBC96729929}"/>
              </a:ext>
            </a:extLst>
          </p:cNvPr>
          <p:cNvSpPr>
            <a:spLocks noGrp="1"/>
          </p:cNvSpPr>
          <p:nvPr>
            <p:ph type="title"/>
          </p:nvPr>
        </p:nvSpPr>
        <p:spPr>
          <a:xfrm>
            <a:off x="838200" y="381028"/>
            <a:ext cx="10515600" cy="891181"/>
          </a:xfrm>
        </p:spPr>
        <p:txBody>
          <a:bodyPr>
            <a:normAutofit/>
          </a:bodyPr>
          <a:lstStyle/>
          <a:p>
            <a:r>
              <a:rPr lang="en-IN" sz="3400" dirty="0">
                <a:latin typeface="Times New Roman" panose="02020603050405020304" pitchFamily="18" charset="0"/>
                <a:cs typeface="Times New Roman" panose="02020603050405020304" pitchFamily="18" charset="0"/>
              </a:rPr>
              <a:t>WHAT IS A COMMUNICATION ?</a:t>
            </a:r>
          </a:p>
        </p:txBody>
      </p:sp>
      <p:sp>
        <p:nvSpPr>
          <p:cNvPr id="3" name="Content Placeholder 2">
            <a:extLst>
              <a:ext uri="{FF2B5EF4-FFF2-40B4-BE49-F238E27FC236}">
                <a16:creationId xmlns:a16="http://schemas.microsoft.com/office/drawing/2014/main" id="{0789BAB0-7CAF-9DAA-33A9-7790E42D7E3A}"/>
              </a:ext>
            </a:extLst>
          </p:cNvPr>
          <p:cNvSpPr>
            <a:spLocks noGrp="1"/>
          </p:cNvSpPr>
          <p:nvPr>
            <p:ph idx="1"/>
          </p:nvPr>
        </p:nvSpPr>
        <p:spPr>
          <a:xfrm>
            <a:off x="838200" y="1685676"/>
            <a:ext cx="10515600" cy="4874149"/>
          </a:xfrm>
        </p:spPr>
        <p:txBody>
          <a:bodyPr/>
          <a:lstStyle/>
          <a:p>
            <a:pPr>
              <a:lnSpc>
                <a:spcPct val="200000"/>
              </a:lnSpc>
            </a:pPr>
            <a:r>
              <a:rPr lang="en-IN" sz="1700" dirty="0">
                <a:latin typeface="Times New Roman" panose="02020603050405020304" pitchFamily="18" charset="0"/>
                <a:cs typeface="Times New Roman" panose="02020603050405020304" pitchFamily="18" charset="0"/>
              </a:rPr>
              <a:t>Exchanging information or data between two objects.</a:t>
            </a:r>
          </a:p>
          <a:p>
            <a:pPr>
              <a:lnSpc>
                <a:spcPct val="200000"/>
              </a:lnSpc>
            </a:pPr>
            <a:r>
              <a:rPr lang="en-IN" sz="1700" dirty="0">
                <a:latin typeface="Times New Roman" panose="02020603050405020304" pitchFamily="18" charset="0"/>
                <a:cs typeface="Times New Roman" panose="02020603050405020304" pitchFamily="18" charset="0"/>
              </a:rPr>
              <a:t>Objects may be a person or a device.</a:t>
            </a:r>
          </a:p>
          <a:p>
            <a:pPr>
              <a:lnSpc>
                <a:spcPct val="200000"/>
              </a:lnSpc>
            </a:pPr>
            <a:r>
              <a:rPr lang="en-IN" sz="1700" dirty="0">
                <a:latin typeface="Times New Roman" panose="02020603050405020304" pitchFamily="18" charset="0"/>
                <a:cs typeface="Times New Roman" panose="02020603050405020304" pitchFamily="18" charset="0"/>
              </a:rPr>
              <a:t>To have healthy communication, some parameters</a:t>
            </a:r>
            <a:r>
              <a:rPr lang="en-US" sz="1700" dirty="0">
                <a:latin typeface="Times New Roman" panose="02020603050405020304" pitchFamily="18" charset="0"/>
                <a:cs typeface="Times New Roman" panose="02020603050405020304" pitchFamily="18" charset="0"/>
              </a:rPr>
              <a:t> like language, speed, etc. must be matched</a:t>
            </a:r>
            <a:r>
              <a:rPr lang="en-IN" sz="1700" dirty="0">
                <a:latin typeface="Times New Roman" panose="02020603050405020304" pitchFamily="18" charset="0"/>
                <a:cs typeface="Times New Roman" panose="02020603050405020304" pitchFamily="18" charset="0"/>
              </a:rPr>
              <a:t>.</a:t>
            </a:r>
          </a:p>
          <a:p>
            <a:pPr>
              <a:lnSpc>
                <a:spcPct val="200000"/>
              </a:lnSpc>
            </a:pPr>
            <a:r>
              <a:rPr lang="en-IN" sz="1700" dirty="0">
                <a:latin typeface="Times New Roman" panose="02020603050405020304" pitchFamily="18" charset="0"/>
                <a:cs typeface="Times New Roman" panose="02020603050405020304" pitchFamily="18" charset="0"/>
              </a:rPr>
              <a:t>In this we are going to talk about device communication.</a:t>
            </a:r>
          </a:p>
          <a:p>
            <a:pPr>
              <a:lnSpc>
                <a:spcPct val="200000"/>
              </a:lnSpc>
            </a:pPr>
            <a:r>
              <a:rPr lang="en-IN" sz="1700" dirty="0">
                <a:latin typeface="Times New Roman" panose="02020603050405020304" pitchFamily="18" charset="0"/>
                <a:cs typeface="Times New Roman" panose="02020603050405020304" pitchFamily="18" charset="0"/>
              </a:rPr>
              <a:t> This is done by transferring data from one device to another device.</a:t>
            </a:r>
          </a:p>
          <a:p>
            <a:pPr>
              <a:lnSpc>
                <a:spcPct val="200000"/>
              </a:lnSpc>
            </a:pPr>
            <a:r>
              <a:rPr lang="en-IN" sz="1700" dirty="0">
                <a:latin typeface="Times New Roman" panose="02020603050405020304" pitchFamily="18" charset="0"/>
                <a:cs typeface="Times New Roman" panose="02020603050405020304" pitchFamily="18" charset="0"/>
              </a:rPr>
              <a:t>In device communication there are some parameters to be matched, like communication parameters, communication protocol, synchronization, and baud rate.</a:t>
            </a:r>
          </a:p>
          <a:p>
            <a:pPr>
              <a:lnSpc>
                <a:spcPct val="200000"/>
              </a:lnSpc>
            </a:pPr>
            <a:endParaRPr lang="en-IN" sz="17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9735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B02AA2-D0D7-F87F-E2DC-DDB401DAD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477" y="304800"/>
            <a:ext cx="10941537" cy="6471138"/>
          </a:xfrm>
        </p:spPr>
      </p:pic>
    </p:spTree>
    <p:extLst>
      <p:ext uri="{BB962C8B-B14F-4D97-AF65-F5344CB8AC3E}">
        <p14:creationId xmlns:p14="http://schemas.microsoft.com/office/powerpoint/2010/main" val="4225294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D45DCF-245C-A65B-CD1D-AA87692B1C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15" y="218830"/>
            <a:ext cx="11535507" cy="6533662"/>
          </a:xfrm>
        </p:spPr>
      </p:pic>
    </p:spTree>
    <p:extLst>
      <p:ext uri="{BB962C8B-B14F-4D97-AF65-F5344CB8AC3E}">
        <p14:creationId xmlns:p14="http://schemas.microsoft.com/office/powerpoint/2010/main" val="261968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0B2E43-1654-C0BB-CA84-3EE32515B3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708" y="164122"/>
            <a:ext cx="10996246" cy="6693877"/>
          </a:xfrm>
        </p:spPr>
      </p:pic>
    </p:spTree>
    <p:extLst>
      <p:ext uri="{BB962C8B-B14F-4D97-AF65-F5344CB8AC3E}">
        <p14:creationId xmlns:p14="http://schemas.microsoft.com/office/powerpoint/2010/main" val="456208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8DFE8A9-2F46-B732-31AA-8AA2336AB3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968" y="367323"/>
            <a:ext cx="10988431" cy="6330462"/>
          </a:xfrm>
        </p:spPr>
      </p:pic>
    </p:spTree>
    <p:extLst>
      <p:ext uri="{BB962C8B-B14F-4D97-AF65-F5344CB8AC3E}">
        <p14:creationId xmlns:p14="http://schemas.microsoft.com/office/powerpoint/2010/main" val="3379980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EEF832-E575-5FB3-4F9B-401B30FD6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314" y="1253331"/>
            <a:ext cx="7735712" cy="4351338"/>
          </a:xfrm>
        </p:spPr>
      </p:pic>
    </p:spTree>
    <p:extLst>
      <p:ext uri="{BB962C8B-B14F-4D97-AF65-F5344CB8AC3E}">
        <p14:creationId xmlns:p14="http://schemas.microsoft.com/office/powerpoint/2010/main" val="2270834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BD50D-D480-606D-B8B2-E4CFF71F2295}"/>
              </a:ext>
            </a:extLst>
          </p:cNvPr>
          <p:cNvSpPr>
            <a:spLocks noGrp="1"/>
          </p:cNvSpPr>
          <p:nvPr>
            <p:ph idx="1"/>
          </p:nvPr>
        </p:nvSpPr>
        <p:spPr/>
        <p:txBody>
          <a:bodyPr/>
          <a:lstStyle/>
          <a:p>
            <a:pPr algn="ctr"/>
            <a:endParaRPr lang="en-IN" dirty="0"/>
          </a:p>
          <a:p>
            <a:pPr algn="ctr"/>
            <a:endParaRPr lang="en-IN" dirty="0"/>
          </a:p>
          <a:p>
            <a:pPr algn="ctr"/>
            <a:endParaRPr lang="en-IN" dirty="0"/>
          </a:p>
          <a:p>
            <a:pPr marL="0" indent="0" algn="ctr">
              <a:buNone/>
            </a:pPr>
            <a:r>
              <a:rPr lang="en-IN" dirty="0"/>
              <a:t>&lt;&lt;&lt;&lt;&lt;&lt;&lt;&lt;&lt; UART Driver code&gt;&gt;&gt;&gt;&gt;&gt;&gt;&gt;&gt;&gt;&gt;</a:t>
            </a:r>
          </a:p>
        </p:txBody>
      </p:sp>
    </p:spTree>
    <p:extLst>
      <p:ext uri="{BB962C8B-B14F-4D97-AF65-F5344CB8AC3E}">
        <p14:creationId xmlns:p14="http://schemas.microsoft.com/office/powerpoint/2010/main" val="471206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DCEDB3-1BA7-84BE-ED7A-B92B7F4A4C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369" y="226646"/>
            <a:ext cx="11207262" cy="6299200"/>
          </a:xfrm>
        </p:spPr>
      </p:pic>
    </p:spTree>
    <p:extLst>
      <p:ext uri="{BB962C8B-B14F-4D97-AF65-F5344CB8AC3E}">
        <p14:creationId xmlns:p14="http://schemas.microsoft.com/office/powerpoint/2010/main" val="4082916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2B31-E505-A940-0759-A33921CCDDE6}"/>
              </a:ext>
            </a:extLst>
          </p:cNvPr>
          <p:cNvSpPr>
            <a:spLocks noGrp="1"/>
          </p:cNvSpPr>
          <p:nvPr>
            <p:ph type="title"/>
          </p:nvPr>
        </p:nvSpPr>
        <p:spPr>
          <a:xfrm>
            <a:off x="838200" y="365125"/>
            <a:ext cx="10515600" cy="732155"/>
          </a:xfrm>
        </p:spPr>
        <p:txBody>
          <a:bodyPr/>
          <a:lstStyle/>
          <a:p>
            <a:r>
              <a:rPr lang="en-IN" dirty="0"/>
              <a:t>Entries and outputs..</a:t>
            </a:r>
          </a:p>
        </p:txBody>
      </p:sp>
      <p:pic>
        <p:nvPicPr>
          <p:cNvPr id="9" name="Content Placeholder 8">
            <a:extLst>
              <a:ext uri="{FF2B5EF4-FFF2-40B4-BE49-F238E27FC236}">
                <a16:creationId xmlns:a16="http://schemas.microsoft.com/office/drawing/2014/main" id="{A2FB6DDF-5875-0736-0678-EE03CB00E0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7499" y="1550682"/>
            <a:ext cx="4841455" cy="4177995"/>
          </a:xfrm>
        </p:spPr>
      </p:pic>
      <p:pic>
        <p:nvPicPr>
          <p:cNvPr id="10" name="Content Placeholder 4">
            <a:extLst>
              <a:ext uri="{FF2B5EF4-FFF2-40B4-BE49-F238E27FC236}">
                <a16:creationId xmlns:a16="http://schemas.microsoft.com/office/drawing/2014/main" id="{08773BEA-AF62-D620-6698-0555EFC02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47470"/>
            <a:ext cx="5140569" cy="4004652"/>
          </a:xfrm>
          <a:prstGeom prst="rect">
            <a:avLst/>
          </a:prstGeom>
        </p:spPr>
      </p:pic>
    </p:spTree>
    <p:extLst>
      <p:ext uri="{BB962C8B-B14F-4D97-AF65-F5344CB8AC3E}">
        <p14:creationId xmlns:p14="http://schemas.microsoft.com/office/powerpoint/2010/main" val="2723861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E47A-BACE-A23C-5A7B-69CF851738C7}"/>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BFBB60A5-B130-CD4A-B2DE-25844A7F4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090087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931A-3426-CE4B-2838-334C6B1EF95E}"/>
              </a:ext>
            </a:extLst>
          </p:cNvPr>
          <p:cNvSpPr>
            <a:spLocks noGrp="1"/>
          </p:cNvSpPr>
          <p:nvPr>
            <p:ph type="title"/>
          </p:nvPr>
        </p:nvSpPr>
        <p:spPr>
          <a:xfrm>
            <a:off x="583758" y="94781"/>
            <a:ext cx="10515600" cy="1320551"/>
          </a:xfrm>
        </p:spPr>
        <p:txBody>
          <a:bodyPr/>
          <a:lstStyle/>
          <a:p>
            <a:r>
              <a:rPr lang="en-IN" dirty="0"/>
              <a:t>Applications  </a:t>
            </a:r>
          </a:p>
        </p:txBody>
      </p:sp>
      <p:sp>
        <p:nvSpPr>
          <p:cNvPr id="3" name="Content Placeholder 2">
            <a:extLst>
              <a:ext uri="{FF2B5EF4-FFF2-40B4-BE49-F238E27FC236}">
                <a16:creationId xmlns:a16="http://schemas.microsoft.com/office/drawing/2014/main" id="{8E5854EE-9AEA-0662-BCB3-8E37CEE61CD7}"/>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Generally UART is used in microcontrollers for exact requirements.</a:t>
            </a:r>
          </a:p>
          <a:p>
            <a:r>
              <a:rPr lang="en-IN" sz="2000" dirty="0">
                <a:latin typeface="Times New Roman" panose="02020603050405020304" pitchFamily="18" charset="0"/>
                <a:cs typeface="Times New Roman" panose="02020603050405020304" pitchFamily="18" charset="0"/>
              </a:rPr>
              <a:t> wireless communication</a:t>
            </a:r>
          </a:p>
          <a:p>
            <a:r>
              <a:rPr lang="en-IN" sz="2000" dirty="0">
                <a:latin typeface="Times New Roman" panose="02020603050405020304" pitchFamily="18" charset="0"/>
                <a:cs typeface="Times New Roman" panose="02020603050405020304" pitchFamily="18" charset="0"/>
              </a:rPr>
              <a:t>GPS units</a:t>
            </a:r>
          </a:p>
          <a:p>
            <a:r>
              <a:rPr lang="en-IN" sz="2000" dirty="0">
                <a:latin typeface="Times New Roman" panose="02020603050405020304" pitchFamily="18" charset="0"/>
                <a:cs typeface="Times New Roman" panose="02020603050405020304" pitchFamily="18" charset="0"/>
              </a:rPr>
              <a:t>Bluetooth modules and many other applications.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20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722F-A6D6-2EE2-471E-BAF4A9FA0EFA}"/>
              </a:ext>
            </a:extLst>
          </p:cNvPr>
          <p:cNvSpPr>
            <a:spLocks noGrp="1"/>
          </p:cNvSpPr>
          <p:nvPr>
            <p:ph type="title"/>
          </p:nvPr>
        </p:nvSpPr>
        <p:spPr>
          <a:xfrm>
            <a:off x="838200" y="365126"/>
            <a:ext cx="10515600" cy="315912"/>
          </a:xfrm>
        </p:spPr>
        <p:txBody>
          <a:bodyPr>
            <a:normAutofit fontScale="90000"/>
          </a:bodyPr>
          <a:lstStyle/>
          <a:p>
            <a:pPr algn="r"/>
            <a:r>
              <a:rPr lang="en-IN" sz="2000"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AA70979B-3E22-D8C9-8154-AA20C28FCDF0}"/>
              </a:ext>
            </a:extLst>
          </p:cNvPr>
          <p:cNvSpPr>
            <a:spLocks noGrp="1"/>
          </p:cNvSpPr>
          <p:nvPr>
            <p:ph idx="1"/>
          </p:nvPr>
        </p:nvSpPr>
        <p:spPr>
          <a:xfrm>
            <a:off x="838200" y="572494"/>
            <a:ext cx="5642113" cy="5604469"/>
          </a:xfrm>
        </p:spPr>
        <p:txBody>
          <a:bodyPr>
            <a:normAutofit/>
          </a:bodyPr>
          <a:lstStyle/>
          <a:p>
            <a:pPr>
              <a:lnSpc>
                <a:spcPct val="200000"/>
              </a:lnSpc>
            </a:pPr>
            <a:r>
              <a:rPr lang="en-IN" sz="1700" dirty="0">
                <a:latin typeface="Times New Roman" panose="02020603050405020304" pitchFamily="18" charset="0"/>
                <a:cs typeface="Times New Roman" panose="02020603050405020304" pitchFamily="18" charset="0"/>
              </a:rPr>
              <a:t>In device communication data is transferred in form of bits.</a:t>
            </a:r>
          </a:p>
          <a:p>
            <a:pPr>
              <a:lnSpc>
                <a:spcPct val="200000"/>
              </a:lnSpc>
            </a:pPr>
            <a:r>
              <a:rPr lang="en-IN" sz="1700" dirty="0">
                <a:latin typeface="Times New Roman" panose="02020603050405020304" pitchFamily="18" charset="0"/>
                <a:cs typeface="Times New Roman" panose="02020603050405020304" pitchFamily="18" charset="0"/>
              </a:rPr>
              <a:t>This data is transferred through TTL signals from the device to the device.</a:t>
            </a:r>
          </a:p>
          <a:p>
            <a:pPr>
              <a:lnSpc>
                <a:spcPct val="200000"/>
              </a:lnSpc>
            </a:pPr>
            <a:r>
              <a:rPr lang="en-IN" sz="1700" dirty="0">
                <a:latin typeface="Times New Roman" panose="02020603050405020304" pitchFamily="18" charset="0"/>
                <a:cs typeface="Times New Roman" panose="02020603050405020304" pitchFamily="18" charset="0"/>
              </a:rPr>
              <a:t>Based on data transfer communication is of two types</a:t>
            </a:r>
          </a:p>
          <a:p>
            <a:pPr lvl="1">
              <a:lnSpc>
                <a:spcPct val="200000"/>
              </a:lnSpc>
            </a:pPr>
            <a:r>
              <a:rPr lang="en-IN" sz="1700" dirty="0">
                <a:latin typeface="Times New Roman" panose="02020603050405020304" pitchFamily="18" charset="0"/>
                <a:cs typeface="Times New Roman" panose="02020603050405020304" pitchFamily="18" charset="0"/>
              </a:rPr>
              <a:t>Serial communication.</a:t>
            </a:r>
          </a:p>
          <a:p>
            <a:pPr lvl="1">
              <a:lnSpc>
                <a:spcPct val="200000"/>
              </a:lnSpc>
            </a:pPr>
            <a:r>
              <a:rPr lang="en-IN" sz="1700" dirty="0">
                <a:latin typeface="Times New Roman" panose="02020603050405020304" pitchFamily="18" charset="0"/>
                <a:cs typeface="Times New Roman" panose="02020603050405020304" pitchFamily="18" charset="0"/>
              </a:rPr>
              <a:t>Parallel communication.</a:t>
            </a:r>
          </a:p>
          <a:p>
            <a:pPr>
              <a:lnSpc>
                <a:spcPct val="200000"/>
              </a:lnSpc>
            </a:pPr>
            <a:r>
              <a:rPr lang="en-IN" sz="1700" dirty="0">
                <a:latin typeface="Times New Roman" panose="02020603050405020304" pitchFamily="18" charset="0"/>
                <a:cs typeface="Times New Roman" panose="02020603050405020304" pitchFamily="18" charset="0"/>
              </a:rPr>
              <a:t>Based on these communication types there are communication protocols.</a:t>
            </a:r>
          </a:p>
        </p:txBody>
      </p:sp>
      <p:pic>
        <p:nvPicPr>
          <p:cNvPr id="4" name="Picture 3">
            <a:extLst>
              <a:ext uri="{FF2B5EF4-FFF2-40B4-BE49-F238E27FC236}">
                <a16:creationId xmlns:a16="http://schemas.microsoft.com/office/drawing/2014/main" id="{2AB08ACB-F3F6-EE74-17F1-6CB6274B0A02}"/>
              </a:ext>
            </a:extLst>
          </p:cNvPr>
          <p:cNvPicPr>
            <a:picLocks noChangeAspect="1"/>
          </p:cNvPicPr>
          <p:nvPr/>
        </p:nvPicPr>
        <p:blipFill>
          <a:blip r:embed="rId2"/>
          <a:stretch>
            <a:fillRect/>
          </a:stretch>
        </p:blipFill>
        <p:spPr>
          <a:xfrm>
            <a:off x="6480313" y="1690688"/>
            <a:ext cx="5491324" cy="3855762"/>
          </a:xfrm>
          <a:prstGeom prst="rect">
            <a:avLst/>
          </a:prstGeom>
        </p:spPr>
      </p:pic>
    </p:spTree>
    <p:extLst>
      <p:ext uri="{BB962C8B-B14F-4D97-AF65-F5344CB8AC3E}">
        <p14:creationId xmlns:p14="http://schemas.microsoft.com/office/powerpoint/2010/main" val="2077313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3E89-248E-A0C4-E2B7-9FBED879BC66}"/>
              </a:ext>
            </a:extLst>
          </p:cNvPr>
          <p:cNvSpPr>
            <a:spLocks noGrp="1"/>
          </p:cNvSpPr>
          <p:nvPr>
            <p:ph type="title"/>
          </p:nvPr>
        </p:nvSpPr>
        <p:spPr/>
        <p:txBody>
          <a:bodyPr/>
          <a:lstStyle/>
          <a:p>
            <a:r>
              <a:rPr lang="en-IN" dirty="0"/>
              <a:t>Advantages and Disadvantages</a:t>
            </a:r>
          </a:p>
        </p:txBody>
      </p:sp>
      <p:sp>
        <p:nvSpPr>
          <p:cNvPr id="3" name="Text Placeholder 2">
            <a:extLst>
              <a:ext uri="{FF2B5EF4-FFF2-40B4-BE49-F238E27FC236}">
                <a16:creationId xmlns:a16="http://schemas.microsoft.com/office/drawing/2014/main" id="{E0AD8F22-7505-4B65-6279-0F2580F262C8}"/>
              </a:ext>
            </a:extLst>
          </p:cNvPr>
          <p:cNvSpPr>
            <a:spLocks noGrp="1"/>
          </p:cNvSpPr>
          <p:nvPr>
            <p:ph type="body" idx="1"/>
          </p:nvPr>
        </p:nvSpPr>
        <p:spPr/>
        <p:txBody>
          <a:bodyPr/>
          <a:lstStyle/>
          <a:p>
            <a:r>
              <a:rPr lang="en-IN" dirty="0"/>
              <a:t>ADVANTAGES</a:t>
            </a:r>
          </a:p>
        </p:txBody>
      </p:sp>
      <p:sp>
        <p:nvSpPr>
          <p:cNvPr id="4" name="Content Placeholder 3">
            <a:extLst>
              <a:ext uri="{FF2B5EF4-FFF2-40B4-BE49-F238E27FC236}">
                <a16:creationId xmlns:a16="http://schemas.microsoft.com/office/drawing/2014/main" id="{F0D9189B-1F8C-9572-C164-1305FD2CC0B5}"/>
              </a:ext>
            </a:extLst>
          </p:cNvPr>
          <p:cNvSpPr>
            <a:spLocks noGrp="1"/>
          </p:cNvSpPr>
          <p:nvPr>
            <p:ph sz="half" idx="2"/>
          </p:nvPr>
        </p:nvSpPr>
        <p:spPr>
          <a:xfrm>
            <a:off x="604158" y="2505075"/>
            <a:ext cx="5393418" cy="3684588"/>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Only uses two wires</a:t>
            </a:r>
          </a:p>
          <a:p>
            <a:pPr>
              <a:lnSpc>
                <a:spcPct val="150000"/>
              </a:lnSpc>
            </a:pPr>
            <a:r>
              <a:rPr lang="en-IN" sz="2000" dirty="0">
                <a:latin typeface="Times New Roman" panose="02020603050405020304" pitchFamily="18" charset="0"/>
                <a:cs typeface="Times New Roman" panose="02020603050405020304" pitchFamily="18" charset="0"/>
              </a:rPr>
              <a:t>No clock signal is necessary</a:t>
            </a:r>
          </a:p>
          <a:p>
            <a:pPr>
              <a:lnSpc>
                <a:spcPct val="150000"/>
              </a:lnSpc>
            </a:pPr>
            <a:r>
              <a:rPr lang="en-IN" sz="2000" dirty="0">
                <a:latin typeface="Times New Roman" panose="02020603050405020304" pitchFamily="18" charset="0"/>
                <a:cs typeface="Times New Roman" panose="02020603050405020304" pitchFamily="18" charset="0"/>
              </a:rPr>
              <a:t>It has a parity bit for error checking.</a:t>
            </a:r>
          </a:p>
          <a:p>
            <a:pPr>
              <a:lnSpc>
                <a:spcPct val="150000"/>
              </a:lnSpc>
            </a:pPr>
            <a:r>
              <a:rPr lang="en-IN" sz="2000" dirty="0">
                <a:latin typeface="Times New Roman" panose="02020603050405020304" pitchFamily="18" charset="0"/>
                <a:cs typeface="Times New Roman" panose="02020603050405020304" pitchFamily="18" charset="0"/>
              </a:rPr>
              <a:t>The structure of the data packet can be as long as both sides are set up for it.</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1DD897F-6736-2F9D-42C1-E7BD230C6E4F}"/>
              </a:ext>
            </a:extLst>
          </p:cNvPr>
          <p:cNvSpPr>
            <a:spLocks noGrp="1"/>
          </p:cNvSpPr>
          <p:nvPr>
            <p:ph type="body" sz="quarter" idx="3"/>
          </p:nvPr>
        </p:nvSpPr>
        <p:spPr/>
        <p:txBody>
          <a:bodyPr/>
          <a:lstStyle/>
          <a:p>
            <a:r>
              <a:rPr lang="en-IN" dirty="0"/>
              <a:t>DISADVANTAGES</a:t>
            </a:r>
          </a:p>
        </p:txBody>
      </p:sp>
      <p:sp>
        <p:nvSpPr>
          <p:cNvPr id="6" name="Content Placeholder 5">
            <a:extLst>
              <a:ext uri="{FF2B5EF4-FFF2-40B4-BE49-F238E27FC236}">
                <a16:creationId xmlns:a16="http://schemas.microsoft.com/office/drawing/2014/main" id="{92EDD535-A148-857A-6400-08A096124156}"/>
              </a:ext>
            </a:extLst>
          </p:cNvPr>
          <p:cNvSpPr>
            <a:spLocks noGrp="1"/>
          </p:cNvSpPr>
          <p:nvPr>
            <p:ph sz="quarter" idx="4"/>
          </p:nvPr>
        </p:nvSpPr>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The size of the data frame is limited to a maximum of 9 bits.</a:t>
            </a:r>
          </a:p>
          <a:p>
            <a:pPr>
              <a:lnSpc>
                <a:spcPct val="150000"/>
              </a:lnSpc>
            </a:pPr>
            <a:r>
              <a:rPr lang="en-IN" sz="2000" dirty="0">
                <a:latin typeface="Times New Roman" panose="02020603050405020304" pitchFamily="18" charset="0"/>
                <a:cs typeface="Times New Roman" panose="02020603050405020304" pitchFamily="18" charset="0"/>
              </a:rPr>
              <a:t>It doesn’t support multiple slave or multiple master systems.</a:t>
            </a:r>
          </a:p>
          <a:p>
            <a:pPr>
              <a:lnSpc>
                <a:spcPct val="150000"/>
              </a:lnSpc>
            </a:pPr>
            <a:r>
              <a:rPr lang="en-IN" sz="2000" dirty="0">
                <a:latin typeface="Times New Roman" panose="02020603050405020304" pitchFamily="18" charset="0"/>
                <a:cs typeface="Times New Roman" panose="02020603050405020304" pitchFamily="18" charset="0"/>
              </a:rPr>
              <a:t>The baud rates of each UART must be within 10% of each other.</a:t>
            </a:r>
          </a:p>
        </p:txBody>
      </p:sp>
    </p:spTree>
    <p:extLst>
      <p:ext uri="{BB962C8B-B14F-4D97-AF65-F5344CB8AC3E}">
        <p14:creationId xmlns:p14="http://schemas.microsoft.com/office/powerpoint/2010/main" val="3513623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77EA-1690-47B0-A7C8-F4CC2588D1D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E3E3971-CC0D-4300-C9C9-EFA02C35E892}"/>
              </a:ext>
            </a:extLst>
          </p:cNvPr>
          <p:cNvSpPr>
            <a:spLocks noGrp="1"/>
          </p:cNvSpPr>
          <p:nvPr>
            <p:ph idx="1"/>
          </p:nvPr>
        </p:nvSpPr>
        <p:spPr>
          <a:xfrm>
            <a:off x="838200" y="1750646"/>
            <a:ext cx="10515600" cy="4426317"/>
          </a:xfrm>
        </p:spPr>
        <p:txBody>
          <a:bodyPr/>
          <a:lstStyle/>
          <a:p>
            <a:r>
              <a:rPr lang="en-IN" sz="1800" dirty="0">
                <a:solidFill>
                  <a:schemeClr val="tx1">
                    <a:lumMod val="95000"/>
                    <a:lumOff val="5000"/>
                  </a:schemeClr>
                </a:solidFill>
                <a:hlinkClick r:id="rId2">
                  <a:extLst>
                    <a:ext uri="{A12FA001-AC4F-418D-AE19-62706E023703}">
                      <ahyp:hlinkClr xmlns:ahyp="http://schemas.microsoft.com/office/drawing/2018/hyperlinkcolor" val="tx"/>
                    </a:ext>
                  </a:extLst>
                </a:hlinkClick>
              </a:rPr>
              <a:t>Referred </a:t>
            </a:r>
            <a:r>
              <a:rPr lang="en-IN" sz="1800"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from</a:t>
            </a:r>
            <a:r>
              <a:rPr lang="en-IN" sz="1800" dirty="0">
                <a:solidFill>
                  <a:schemeClr val="tx1">
                    <a:lumMod val="95000"/>
                    <a:lumOff val="5000"/>
                  </a:schemeClr>
                </a:solidFill>
                <a:hlinkClick r:id="rId2">
                  <a:extLst>
                    <a:ext uri="{A12FA001-AC4F-418D-AE19-62706E023703}">
                      <ahyp:hlinkClr xmlns:ahyp="http://schemas.microsoft.com/office/drawing/2018/hyperlinkcolor" val="tx"/>
                    </a:ext>
                  </a:extLst>
                </a:hlinkClick>
              </a:rPr>
              <a:t> these hyperlinks……</a:t>
            </a:r>
          </a:p>
          <a:p>
            <a:r>
              <a:rPr lang="en-IN" dirty="0">
                <a:solidFill>
                  <a:srgbClr val="0563C1"/>
                </a:solidFill>
                <a:hlinkClick r:id="rId2">
                  <a:extLst>
                    <a:ext uri="{A12FA001-AC4F-418D-AE19-62706E023703}">
                      <ahyp:hlinkClr xmlns:ahyp="http://schemas.microsoft.com/office/drawing/2018/hyperlinkcolor" val="tx"/>
                    </a:ext>
                  </a:extLst>
                </a:hlinkClick>
              </a:rPr>
              <a:t>https://www.lammertbies.nl/comm/info/serial-uart</a:t>
            </a:r>
            <a:endParaRPr lang="en-IN" dirty="0">
              <a:solidFill>
                <a:srgbClr val="0563C1"/>
              </a:solidFill>
            </a:endParaRPr>
          </a:p>
          <a:p>
            <a:r>
              <a:rPr lang="en-IN" dirty="0">
                <a:hlinkClick r:id="rId3"/>
              </a:rPr>
              <a:t>https://en.wikibooks.org/wiki/Serial_Programming/8250_UART_Programming</a:t>
            </a:r>
            <a:endParaRPr lang="en-IN" dirty="0"/>
          </a:p>
          <a:p>
            <a:r>
              <a:rPr lang="en-IN" dirty="0">
                <a:hlinkClick r:id="rId4"/>
              </a:rPr>
              <a:t>https://www.circuitbasics.com/basics-uart-communication/</a:t>
            </a:r>
            <a:endParaRPr lang="en-IN" dirty="0"/>
          </a:p>
          <a:p>
            <a:pPr marL="0" indent="0">
              <a:buNone/>
            </a:pPr>
            <a:endParaRPr lang="en-IN" dirty="0"/>
          </a:p>
        </p:txBody>
      </p:sp>
    </p:spTree>
    <p:extLst>
      <p:ext uri="{BB962C8B-B14F-4D97-AF65-F5344CB8AC3E}">
        <p14:creationId xmlns:p14="http://schemas.microsoft.com/office/powerpoint/2010/main" val="2209598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2CEF0-F393-8087-AD8E-FC7D7889B256}"/>
              </a:ext>
            </a:extLst>
          </p:cNvPr>
          <p:cNvSpPr>
            <a:spLocks noGrp="1"/>
          </p:cNvSpPr>
          <p:nvPr>
            <p:ph idx="1"/>
          </p:nvPr>
        </p:nvSpPr>
        <p:spPr/>
        <p:txBody>
          <a:bodyPr>
            <a:scene3d>
              <a:camera prst="orthographicFront"/>
              <a:lightRig rig="threePt" dir="t"/>
            </a:scene3d>
            <a:sp3d prstMaterial="dkEdge">
              <a:bevelB h="25400" prst="softRound"/>
            </a:sp3d>
          </a:bodyPr>
          <a:lstStyle/>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91440" marR="0" lvl="0" indent="-91440" algn="ctr"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4800" b="1" i="0" u="none" strike="noStrike" kern="1200" cap="none" spc="0" normalizeH="0" baseline="0" noProof="0" dirty="0">
                <a:ln>
                  <a:noFill/>
                </a:ln>
                <a:effectLst/>
                <a:uLnTx/>
                <a:uFillTx/>
                <a:latin typeface="Bradley Hand ITC" panose="03070402050302030203" pitchFamily="66" charset="0"/>
                <a:ea typeface="+mn-ea"/>
                <a:cs typeface="+mn-cs"/>
              </a:rPr>
              <a:t>THANK YOU…...</a:t>
            </a:r>
            <a:endParaRPr kumimoji="0" lang="en-IN" sz="4800" b="1" i="0" u="none" strike="noStrike" kern="1200" cap="none" spc="0" normalizeH="0" baseline="0" noProof="0" dirty="0">
              <a:ln>
                <a:noFill/>
              </a:ln>
              <a:effectLst/>
              <a:uLnTx/>
              <a:uFillTx/>
              <a:latin typeface="Bradley Hand ITC" panose="03070402050302030203" pitchFamily="66" charset="0"/>
              <a:ea typeface="+mn-ea"/>
              <a:cs typeface="+mn-cs"/>
            </a:endParaRPr>
          </a:p>
          <a:p>
            <a:pPr marL="0" indent="0" algn="ct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49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658B-00AE-21F8-D7B2-75E2B3164E30}"/>
              </a:ext>
            </a:extLst>
          </p:cNvPr>
          <p:cNvSpPr>
            <a:spLocks noGrp="1"/>
          </p:cNvSpPr>
          <p:nvPr>
            <p:ph type="title"/>
          </p:nvPr>
        </p:nvSpPr>
        <p:spPr>
          <a:xfrm>
            <a:off x="838200" y="365125"/>
            <a:ext cx="10515600" cy="908505"/>
          </a:xfrm>
        </p:spPr>
        <p:txBody>
          <a:bodyPr/>
          <a:lstStyle/>
          <a:p>
            <a:r>
              <a:rPr lang="en-IN" dirty="0"/>
              <a:t>SERIAL COMMUNICATION</a:t>
            </a:r>
          </a:p>
        </p:txBody>
      </p:sp>
      <p:sp>
        <p:nvSpPr>
          <p:cNvPr id="3" name="Content Placeholder 2">
            <a:extLst>
              <a:ext uri="{FF2B5EF4-FFF2-40B4-BE49-F238E27FC236}">
                <a16:creationId xmlns:a16="http://schemas.microsoft.com/office/drawing/2014/main" id="{93CBE36D-834E-05B9-E6EE-C79B2035C37F}"/>
              </a:ext>
            </a:extLst>
          </p:cNvPr>
          <p:cNvSpPr>
            <a:spLocks noGrp="1"/>
          </p:cNvSpPr>
          <p:nvPr>
            <p:ph idx="1"/>
          </p:nvPr>
        </p:nvSpPr>
        <p:spPr>
          <a:xfrm>
            <a:off x="718931" y="1273630"/>
            <a:ext cx="10515600" cy="4914899"/>
          </a:xfrm>
        </p:spPr>
        <p:txBody>
          <a:bodyPr>
            <a:normAutofit/>
          </a:bodyPr>
          <a:lstStyle/>
          <a:p>
            <a:pPr>
              <a:lnSpc>
                <a:spcPct val="200000"/>
              </a:lnSpc>
            </a:pPr>
            <a:r>
              <a:rPr lang="en-IN" sz="1700" dirty="0">
                <a:latin typeface="Times New Roman" panose="02020603050405020304" pitchFamily="18" charset="0"/>
                <a:cs typeface="Times New Roman" panose="02020603050405020304" pitchFamily="18" charset="0"/>
              </a:rPr>
              <a:t>In serial communication data is transferred serially from one device to another.</a:t>
            </a:r>
          </a:p>
          <a:p>
            <a:pPr>
              <a:lnSpc>
                <a:spcPct val="200000"/>
              </a:lnSpc>
            </a:pPr>
            <a:r>
              <a:rPr lang="en-IN" sz="1700" dirty="0">
                <a:latin typeface="Times New Roman" panose="02020603050405020304" pitchFamily="18" charset="0"/>
                <a:cs typeface="Times New Roman" panose="02020603050405020304" pitchFamily="18" charset="0"/>
              </a:rPr>
              <a:t>And data is continuously sent and received one bit at a time.</a:t>
            </a:r>
          </a:p>
          <a:p>
            <a:pPr>
              <a:lnSpc>
                <a:spcPct val="200000"/>
              </a:lnSpc>
            </a:pPr>
            <a:r>
              <a:rPr lang="en-IN" sz="1700" dirty="0">
                <a:latin typeface="Times New Roman" panose="02020603050405020304" pitchFamily="18" charset="0"/>
                <a:cs typeface="Times New Roman" panose="02020603050405020304" pitchFamily="18" charset="0"/>
              </a:rPr>
              <a:t>For every single clock pulse one bit is transmitted from the transmitter.</a:t>
            </a:r>
          </a:p>
        </p:txBody>
      </p:sp>
      <p:pic>
        <p:nvPicPr>
          <p:cNvPr id="8" name="Picture 7">
            <a:extLst>
              <a:ext uri="{FF2B5EF4-FFF2-40B4-BE49-F238E27FC236}">
                <a16:creationId xmlns:a16="http://schemas.microsoft.com/office/drawing/2014/main" id="{F7B5BBEA-8C90-75D3-B939-F0AD5C18C181}"/>
              </a:ext>
            </a:extLst>
          </p:cNvPr>
          <p:cNvPicPr>
            <a:picLocks noChangeAspect="1"/>
          </p:cNvPicPr>
          <p:nvPr/>
        </p:nvPicPr>
        <p:blipFill>
          <a:blip r:embed="rId2"/>
          <a:stretch>
            <a:fillRect/>
          </a:stretch>
        </p:blipFill>
        <p:spPr>
          <a:xfrm>
            <a:off x="3086101" y="3643543"/>
            <a:ext cx="4641178" cy="2544986"/>
          </a:xfrm>
          <a:prstGeom prst="rect">
            <a:avLst/>
          </a:prstGeom>
        </p:spPr>
      </p:pic>
    </p:spTree>
    <p:extLst>
      <p:ext uri="{BB962C8B-B14F-4D97-AF65-F5344CB8AC3E}">
        <p14:creationId xmlns:p14="http://schemas.microsoft.com/office/powerpoint/2010/main" val="422686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4643-C97C-E5D8-8EA3-BC84D40336BF}"/>
              </a:ext>
            </a:extLst>
          </p:cNvPr>
          <p:cNvSpPr>
            <a:spLocks noGrp="1"/>
          </p:cNvSpPr>
          <p:nvPr>
            <p:ph type="title"/>
          </p:nvPr>
        </p:nvSpPr>
        <p:spPr>
          <a:xfrm>
            <a:off x="838200" y="365125"/>
            <a:ext cx="10515600" cy="478937"/>
          </a:xfrm>
        </p:spPr>
        <p:txBody>
          <a:bodyPr>
            <a:normAutofit fontScale="90000"/>
          </a:bodyPr>
          <a:lstStyle/>
          <a:p>
            <a:pPr algn="r"/>
            <a:r>
              <a:rPr lang="en-IN" dirty="0"/>
              <a:t>Contd..</a:t>
            </a:r>
          </a:p>
        </p:txBody>
      </p:sp>
      <p:sp>
        <p:nvSpPr>
          <p:cNvPr id="3" name="Content Placeholder 2">
            <a:extLst>
              <a:ext uri="{FF2B5EF4-FFF2-40B4-BE49-F238E27FC236}">
                <a16:creationId xmlns:a16="http://schemas.microsoft.com/office/drawing/2014/main" id="{645F7FE9-BAD4-14F7-028F-A2282A18789B}"/>
              </a:ext>
            </a:extLst>
          </p:cNvPr>
          <p:cNvSpPr>
            <a:spLocks noGrp="1"/>
          </p:cNvSpPr>
          <p:nvPr>
            <p:ph idx="1"/>
          </p:nvPr>
        </p:nvSpPr>
        <p:spPr>
          <a:xfrm>
            <a:off x="838200" y="1018565"/>
            <a:ext cx="10916138" cy="5647958"/>
          </a:xfrm>
        </p:spPr>
        <p:txBody>
          <a:bodyPr>
            <a:normAutofit lnSpcReduction="10000"/>
          </a:bodyPr>
          <a:lstStyle/>
          <a:p>
            <a:pPr>
              <a:lnSpc>
                <a:spcPct val="200000"/>
              </a:lnSpc>
            </a:pPr>
            <a:r>
              <a:rPr lang="en-US" sz="1700" dirty="0">
                <a:latin typeface="Times New Roman" panose="02020603050405020304" pitchFamily="18" charset="0"/>
                <a:cs typeface="Times New Roman" panose="02020603050405020304" pitchFamily="18" charset="0"/>
              </a:rPr>
              <a:t>And for every single clock pulse one bit is received by the receiver.</a:t>
            </a:r>
          </a:p>
          <a:p>
            <a:pPr>
              <a:lnSpc>
                <a:spcPct val="200000"/>
              </a:lnSpc>
            </a:pPr>
            <a:r>
              <a:rPr lang="en-US" sz="1700" dirty="0">
                <a:latin typeface="Times New Roman" panose="02020603050405020304" pitchFamily="18" charset="0"/>
                <a:cs typeface="Times New Roman" panose="02020603050405020304" pitchFamily="18" charset="0"/>
              </a:rPr>
              <a:t>In this only way of communication is possible at a  time, it is half duplex.</a:t>
            </a:r>
          </a:p>
          <a:p>
            <a:pPr>
              <a:lnSpc>
                <a:spcPct val="200000"/>
              </a:lnSpc>
            </a:pPr>
            <a:r>
              <a:rPr lang="en-US" sz="1700" dirty="0">
                <a:latin typeface="Times New Roman" panose="02020603050405020304" pitchFamily="18" charset="0"/>
                <a:cs typeface="Times New Roman" panose="02020603050405020304" pitchFamily="18" charset="0"/>
              </a:rPr>
              <a:t>It supports different communication protocols.</a:t>
            </a:r>
          </a:p>
          <a:p>
            <a:pPr marL="514350" indent="-514350">
              <a:lnSpc>
                <a:spcPct val="200000"/>
              </a:lnSpc>
              <a:buFont typeface="+mj-lt"/>
              <a:buAutoNum type="arabicPeriod"/>
            </a:pPr>
            <a:r>
              <a:rPr lang="en-IN" sz="1700" dirty="0">
                <a:latin typeface="Times New Roman" panose="02020603050405020304" pitchFamily="18" charset="0"/>
                <a:cs typeface="Times New Roman" panose="02020603050405020304" pitchFamily="18" charset="0"/>
              </a:rPr>
              <a:t>UART (universal asynchronous transmitter and receiver)</a:t>
            </a:r>
          </a:p>
          <a:p>
            <a:pPr marL="514350" indent="-514350">
              <a:lnSpc>
                <a:spcPct val="200000"/>
              </a:lnSpc>
              <a:buFont typeface="+mj-lt"/>
              <a:buAutoNum type="arabicPeriod"/>
            </a:pPr>
            <a:r>
              <a:rPr lang="en-IN" sz="1700" dirty="0">
                <a:latin typeface="Times New Roman" panose="02020603050405020304" pitchFamily="18" charset="0"/>
                <a:cs typeface="Times New Roman" panose="02020603050405020304" pitchFamily="18" charset="0"/>
              </a:rPr>
              <a:t>SPI( serial peripheral interface)</a:t>
            </a:r>
          </a:p>
          <a:p>
            <a:pPr marL="514350" indent="-514350">
              <a:lnSpc>
                <a:spcPct val="200000"/>
              </a:lnSpc>
              <a:buFont typeface="+mj-lt"/>
              <a:buAutoNum type="arabicPeriod"/>
            </a:pPr>
            <a:r>
              <a:rPr lang="en-IN" sz="1700" dirty="0">
                <a:latin typeface="Times New Roman" panose="02020603050405020304" pitchFamily="18" charset="0"/>
                <a:cs typeface="Times New Roman" panose="02020603050405020304" pitchFamily="18" charset="0"/>
              </a:rPr>
              <a:t>I2C (inter-integrated circuit)</a:t>
            </a:r>
          </a:p>
          <a:p>
            <a:pPr marL="514350" indent="-514350">
              <a:lnSpc>
                <a:spcPct val="200000"/>
              </a:lnSpc>
              <a:buFont typeface="+mj-lt"/>
              <a:buAutoNum type="arabicPeriod"/>
            </a:pPr>
            <a:r>
              <a:rPr lang="en-IN" sz="1700" dirty="0">
                <a:latin typeface="Times New Roman" panose="02020603050405020304" pitchFamily="18" charset="0"/>
                <a:cs typeface="Times New Roman" panose="02020603050405020304" pitchFamily="18" charset="0"/>
              </a:rPr>
              <a:t>RS-232 (recommended standard 232)</a:t>
            </a:r>
          </a:p>
          <a:p>
            <a:pPr marL="514350" indent="-514350">
              <a:lnSpc>
                <a:spcPct val="200000"/>
              </a:lnSpc>
              <a:buFont typeface="+mj-lt"/>
              <a:buAutoNum type="arabicPeriod"/>
            </a:pPr>
            <a:r>
              <a:rPr lang="en-IN" sz="1700" dirty="0">
                <a:latin typeface="Times New Roman" panose="02020603050405020304" pitchFamily="18" charset="0"/>
                <a:cs typeface="Times New Roman" panose="02020603050405020304" pitchFamily="18" charset="0"/>
              </a:rPr>
              <a:t>USB (universal serial bus)</a:t>
            </a:r>
          </a:p>
          <a:p>
            <a:pPr marL="514350" indent="-514350">
              <a:lnSpc>
                <a:spcPct val="200000"/>
              </a:lnSpc>
              <a:buFont typeface="+mj-lt"/>
              <a:buAutoNum type="arabicPeriod"/>
            </a:pPr>
            <a:r>
              <a:rPr lang="en-IN" sz="1700" dirty="0">
                <a:latin typeface="Times New Roman" panose="02020603050405020304" pitchFamily="18" charset="0"/>
                <a:cs typeface="Times New Roman" panose="02020603050405020304" pitchFamily="18" charset="0"/>
              </a:rPr>
              <a:t>CAN (controller area network)</a:t>
            </a:r>
          </a:p>
          <a:p>
            <a:pPr>
              <a:lnSpc>
                <a:spcPct val="200000"/>
              </a:lnSpc>
            </a:pPr>
            <a:endParaRPr lang="en-US" sz="1700" dirty="0">
              <a:latin typeface="Times New Roman" panose="02020603050405020304" pitchFamily="18" charset="0"/>
              <a:cs typeface="Times New Roman" panose="02020603050405020304" pitchFamily="18" charset="0"/>
            </a:endParaRPr>
          </a:p>
          <a:p>
            <a:pPr>
              <a:lnSpc>
                <a:spcPct val="200000"/>
              </a:lnSpc>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38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7525-3813-B216-C626-4CAD265C3CF1}"/>
              </a:ext>
            </a:extLst>
          </p:cNvPr>
          <p:cNvSpPr>
            <a:spLocks noGrp="1"/>
          </p:cNvSpPr>
          <p:nvPr>
            <p:ph type="title"/>
          </p:nvPr>
        </p:nvSpPr>
        <p:spPr>
          <a:xfrm>
            <a:off x="1076739" y="222003"/>
            <a:ext cx="10515600" cy="970694"/>
          </a:xfrm>
        </p:spPr>
        <p:txBody>
          <a:bodyPr>
            <a:normAutofit/>
          </a:bodyPr>
          <a:lstStyle/>
          <a:p>
            <a:r>
              <a:rPr lang="en-IN" sz="4000" dirty="0"/>
              <a:t>PARALLEL COMMUNICATION</a:t>
            </a:r>
          </a:p>
        </p:txBody>
      </p:sp>
      <p:sp>
        <p:nvSpPr>
          <p:cNvPr id="3" name="Content Placeholder 2">
            <a:extLst>
              <a:ext uri="{FF2B5EF4-FFF2-40B4-BE49-F238E27FC236}">
                <a16:creationId xmlns:a16="http://schemas.microsoft.com/office/drawing/2014/main" id="{46DF1555-3E93-8532-C748-92190592FF7E}"/>
              </a:ext>
            </a:extLst>
          </p:cNvPr>
          <p:cNvSpPr>
            <a:spLocks noGrp="1"/>
          </p:cNvSpPr>
          <p:nvPr>
            <p:ph idx="1"/>
          </p:nvPr>
        </p:nvSpPr>
        <p:spPr>
          <a:xfrm>
            <a:off x="838200" y="1412157"/>
            <a:ext cx="10515600" cy="4351338"/>
          </a:xfrm>
        </p:spPr>
        <p:txBody>
          <a:bodyPr>
            <a:normAutofit/>
          </a:bodyPr>
          <a:lstStyle/>
          <a:p>
            <a:pPr>
              <a:lnSpc>
                <a:spcPct val="200000"/>
              </a:lnSpc>
            </a:pPr>
            <a:r>
              <a:rPr lang="en-IN" sz="1700" dirty="0">
                <a:latin typeface="Times New Roman" panose="02020603050405020304" pitchFamily="18" charset="0"/>
                <a:cs typeface="Times New Roman" panose="02020603050405020304" pitchFamily="18" charset="0"/>
              </a:rPr>
              <a:t>Here data is transmitted parallelly.</a:t>
            </a:r>
          </a:p>
          <a:p>
            <a:pPr>
              <a:lnSpc>
                <a:spcPct val="200000"/>
              </a:lnSpc>
            </a:pPr>
            <a:r>
              <a:rPr lang="en-IN" sz="1700" dirty="0">
                <a:latin typeface="Times New Roman" panose="02020603050405020304" pitchFamily="18" charset="0"/>
                <a:cs typeface="Times New Roman" panose="02020603050405020304" pitchFamily="18" charset="0"/>
              </a:rPr>
              <a:t>It is a high-speed transfer protocol as it sends several data signals simultaneously for one single clock pulse.</a:t>
            </a:r>
          </a:p>
          <a:p>
            <a:pPr>
              <a:lnSpc>
                <a:spcPct val="200000"/>
              </a:lnSpc>
            </a:pPr>
            <a:r>
              <a:rPr lang="en-IN" sz="1700" dirty="0">
                <a:latin typeface="Times New Roman" panose="02020603050405020304" pitchFamily="18" charset="0"/>
                <a:cs typeface="Times New Roman" panose="02020603050405020304" pitchFamily="18" charset="0"/>
              </a:rPr>
              <a:t>It supports protocols like</a:t>
            </a:r>
          </a:p>
          <a:p>
            <a:pPr lvl="4">
              <a:lnSpc>
                <a:spcPct val="200000"/>
              </a:lnSpc>
            </a:pPr>
            <a:r>
              <a:rPr lang="en-IN" sz="1700" dirty="0">
                <a:latin typeface="Times New Roman" panose="02020603050405020304" pitchFamily="18" charset="0"/>
                <a:cs typeface="Times New Roman" panose="02020603050405020304" pitchFamily="18" charset="0"/>
              </a:rPr>
              <a:t>PCI (peripheral component interconnect)</a:t>
            </a:r>
          </a:p>
          <a:p>
            <a:pPr lvl="4">
              <a:lnSpc>
                <a:spcPct val="200000"/>
              </a:lnSpc>
            </a:pPr>
            <a:r>
              <a:rPr lang="en-IN" sz="1700" dirty="0">
                <a:latin typeface="Times New Roman" panose="02020603050405020304" pitchFamily="18" charset="0"/>
                <a:cs typeface="Times New Roman" panose="02020603050405020304" pitchFamily="18" charset="0"/>
              </a:rPr>
              <a:t>ISA (industry standard architecture bus)</a:t>
            </a:r>
          </a:p>
        </p:txBody>
      </p:sp>
      <p:pic>
        <p:nvPicPr>
          <p:cNvPr id="5" name="Picture 4">
            <a:extLst>
              <a:ext uri="{FF2B5EF4-FFF2-40B4-BE49-F238E27FC236}">
                <a16:creationId xmlns:a16="http://schemas.microsoft.com/office/drawing/2014/main" id="{23F438B6-7D2F-020D-4E99-7A85CE4BD7B2}"/>
              </a:ext>
            </a:extLst>
          </p:cNvPr>
          <p:cNvPicPr>
            <a:picLocks noChangeAspect="1"/>
          </p:cNvPicPr>
          <p:nvPr/>
        </p:nvPicPr>
        <p:blipFill>
          <a:blip r:embed="rId2"/>
          <a:stretch>
            <a:fillRect/>
          </a:stretch>
        </p:blipFill>
        <p:spPr>
          <a:xfrm>
            <a:off x="2889066" y="4594224"/>
            <a:ext cx="5867908" cy="1874682"/>
          </a:xfrm>
          <a:prstGeom prst="rect">
            <a:avLst/>
          </a:prstGeom>
        </p:spPr>
      </p:pic>
    </p:spTree>
    <p:extLst>
      <p:ext uri="{BB962C8B-B14F-4D97-AF65-F5344CB8AC3E}">
        <p14:creationId xmlns:p14="http://schemas.microsoft.com/office/powerpoint/2010/main" val="56089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3FCE-90F2-8922-B2C5-68A5E93F93E8}"/>
              </a:ext>
            </a:extLst>
          </p:cNvPr>
          <p:cNvSpPr>
            <a:spLocks noGrp="1"/>
          </p:cNvSpPr>
          <p:nvPr>
            <p:ph type="title"/>
          </p:nvPr>
        </p:nvSpPr>
        <p:spPr>
          <a:xfrm>
            <a:off x="838200" y="365126"/>
            <a:ext cx="10515600" cy="787814"/>
          </a:xfrm>
        </p:spPr>
        <p:txBody>
          <a:bodyPr/>
          <a:lstStyle/>
          <a:p>
            <a:pPr algn="ctr"/>
            <a:r>
              <a:rPr lang="en-IN" b="1" dirty="0"/>
              <a:t>UART</a:t>
            </a:r>
            <a:r>
              <a:rPr lang="en-IN" dirty="0"/>
              <a:t> </a:t>
            </a:r>
            <a:r>
              <a:rPr lang="en-IN" b="1" dirty="0"/>
              <a:t>protocol</a:t>
            </a:r>
            <a:r>
              <a:rPr lang="en-IN" dirty="0"/>
              <a:t> </a:t>
            </a:r>
          </a:p>
        </p:txBody>
      </p:sp>
      <p:sp>
        <p:nvSpPr>
          <p:cNvPr id="3" name="Content Placeholder 2">
            <a:extLst>
              <a:ext uri="{FF2B5EF4-FFF2-40B4-BE49-F238E27FC236}">
                <a16:creationId xmlns:a16="http://schemas.microsoft.com/office/drawing/2014/main" id="{E21EAEFA-EB53-10D5-0C62-C92EE3CAF603}"/>
              </a:ext>
            </a:extLst>
          </p:cNvPr>
          <p:cNvSpPr>
            <a:spLocks noGrp="1"/>
          </p:cNvSpPr>
          <p:nvPr>
            <p:ph idx="1"/>
          </p:nvPr>
        </p:nvSpPr>
        <p:spPr>
          <a:xfrm>
            <a:off x="766638" y="1420108"/>
            <a:ext cx="10515600" cy="4351338"/>
          </a:xfrm>
        </p:spPr>
        <p:txBody>
          <a:bodyPr/>
          <a:lstStyle/>
          <a:p>
            <a:pPr>
              <a:lnSpc>
                <a:spcPct val="200000"/>
              </a:lnSpc>
            </a:pPr>
            <a:r>
              <a:rPr lang="en-IN" sz="1700" dirty="0">
                <a:latin typeface="Times New Roman" panose="02020603050405020304" pitchFamily="18" charset="0"/>
                <a:cs typeface="Times New Roman" panose="02020603050405020304" pitchFamily="18" charset="0"/>
              </a:rPr>
              <a:t>Uart protocol is a serial communication protocol.</a:t>
            </a:r>
          </a:p>
          <a:p>
            <a:pPr>
              <a:lnSpc>
                <a:spcPct val="200000"/>
              </a:lnSpc>
            </a:pPr>
            <a:r>
              <a:rPr lang="en-IN" sz="1700" dirty="0">
                <a:latin typeface="Times New Roman" panose="02020603050405020304" pitchFamily="18" charset="0"/>
                <a:cs typeface="Times New Roman" panose="02020603050405020304" pitchFamily="18" charset="0"/>
              </a:rPr>
              <a:t>A UART , universal asynchronous receiver/transmitter is responsible for performing the main task in serial communications with computers.</a:t>
            </a:r>
          </a:p>
          <a:p>
            <a:pPr>
              <a:lnSpc>
                <a:spcPct val="200000"/>
              </a:lnSpc>
            </a:pPr>
            <a:r>
              <a:rPr lang="en-IN" sz="1700" dirty="0">
                <a:latin typeface="Times New Roman" panose="02020603050405020304" pitchFamily="18" charset="0"/>
                <a:cs typeface="Times New Roman" panose="02020603050405020304" pitchFamily="18" charset="0"/>
              </a:rPr>
              <a:t>This device changes incoming parallel information to serial data which can be sent on a communication line.</a:t>
            </a:r>
          </a:p>
          <a:p>
            <a:pPr>
              <a:lnSpc>
                <a:spcPct val="200000"/>
              </a:lnSpc>
            </a:pPr>
            <a:r>
              <a:rPr lang="en-IN" sz="1700" dirty="0">
                <a:latin typeface="Times New Roman" panose="02020603050405020304" pitchFamily="18" charset="0"/>
                <a:cs typeface="Times New Roman" panose="02020603050405020304" pitchFamily="18" charset="0"/>
              </a:rPr>
              <a:t>A second UART can be used to receive the information.</a:t>
            </a:r>
          </a:p>
          <a:p>
            <a:endParaRPr lang="en-IN" dirty="0"/>
          </a:p>
        </p:txBody>
      </p:sp>
      <p:pic>
        <p:nvPicPr>
          <p:cNvPr id="5" name="Picture 4">
            <a:extLst>
              <a:ext uri="{FF2B5EF4-FFF2-40B4-BE49-F238E27FC236}">
                <a16:creationId xmlns:a16="http://schemas.microsoft.com/office/drawing/2014/main" id="{29C691BA-D487-B29B-ADF1-80AB32290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586" y="4555671"/>
            <a:ext cx="3464378" cy="1568021"/>
          </a:xfrm>
          <a:prstGeom prst="rect">
            <a:avLst/>
          </a:prstGeom>
        </p:spPr>
      </p:pic>
    </p:spTree>
    <p:extLst>
      <p:ext uri="{BB962C8B-B14F-4D97-AF65-F5344CB8AC3E}">
        <p14:creationId xmlns:p14="http://schemas.microsoft.com/office/powerpoint/2010/main" val="118130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F112-2D14-AA4E-2F16-F170A260935F}"/>
              </a:ext>
            </a:extLst>
          </p:cNvPr>
          <p:cNvSpPr>
            <a:spLocks noGrp="1"/>
          </p:cNvSpPr>
          <p:nvPr>
            <p:ph type="title"/>
          </p:nvPr>
        </p:nvSpPr>
        <p:spPr>
          <a:xfrm>
            <a:off x="838200" y="365126"/>
            <a:ext cx="10515600" cy="689952"/>
          </a:xfrm>
        </p:spPr>
        <p:txBody>
          <a:bodyPr>
            <a:normAutofit fontScale="90000"/>
          </a:bodyPr>
          <a:lstStyle/>
          <a:p>
            <a:pPr algn="r"/>
            <a:r>
              <a:rPr lang="en-IN" dirty="0"/>
              <a:t>Contd..</a:t>
            </a:r>
          </a:p>
        </p:txBody>
      </p:sp>
      <p:sp>
        <p:nvSpPr>
          <p:cNvPr id="3" name="Content Placeholder 2">
            <a:extLst>
              <a:ext uri="{FF2B5EF4-FFF2-40B4-BE49-F238E27FC236}">
                <a16:creationId xmlns:a16="http://schemas.microsoft.com/office/drawing/2014/main" id="{DE4FF93F-4AE5-ED54-C37C-F7E9CB6D253C}"/>
              </a:ext>
            </a:extLst>
          </p:cNvPr>
          <p:cNvSpPr>
            <a:spLocks noGrp="1"/>
          </p:cNvSpPr>
          <p:nvPr>
            <p:ph idx="1"/>
          </p:nvPr>
        </p:nvSpPr>
        <p:spPr/>
        <p:txBody>
          <a:bodyPr/>
          <a:lstStyle/>
          <a:p>
            <a:pPr>
              <a:lnSpc>
                <a:spcPct val="150000"/>
              </a:lnSpc>
            </a:pPr>
            <a:r>
              <a:rPr lang="en-IN" sz="2000" dirty="0">
                <a:latin typeface="Times New Roman" panose="02020603050405020304" pitchFamily="18" charset="0"/>
                <a:cs typeface="Times New Roman" panose="02020603050405020304" pitchFamily="18" charset="0"/>
              </a:rPr>
              <a:t>UART transmits data asynchronously, as there is no clock signal to synchronize data bits.</a:t>
            </a:r>
          </a:p>
          <a:p>
            <a:pPr>
              <a:lnSpc>
                <a:spcPct val="150000"/>
              </a:lnSpc>
            </a:pPr>
            <a:r>
              <a:rPr lang="en-IN" sz="2000" dirty="0">
                <a:latin typeface="Times New Roman" panose="02020603050405020304" pitchFamily="18" charset="0"/>
                <a:cs typeface="Times New Roman" panose="02020603050405020304" pitchFamily="18" charset="0"/>
              </a:rPr>
              <a:t>Instead of clock signal transmitting UART adds some parameters like stop bit, parity bit, and stop bit to the data frame.</a:t>
            </a:r>
          </a:p>
          <a:p>
            <a:pPr>
              <a:lnSpc>
                <a:spcPct val="150000"/>
              </a:lnSpc>
            </a:pPr>
            <a:r>
              <a:rPr lang="en-IN" sz="2000" dirty="0">
                <a:latin typeface="Times New Roman" panose="02020603050405020304" pitchFamily="18" charset="0"/>
                <a:cs typeface="Times New Roman" panose="02020603050405020304" pitchFamily="18" charset="0"/>
              </a:rPr>
              <a:t>These bits define the beginning and end of the data packet so that receiving UART can know when to start reading bits.</a:t>
            </a:r>
          </a:p>
          <a:p>
            <a:endParaRPr lang="en-IN" dirty="0"/>
          </a:p>
        </p:txBody>
      </p:sp>
      <p:pic>
        <p:nvPicPr>
          <p:cNvPr id="4" name="Picture 3">
            <a:extLst>
              <a:ext uri="{FF2B5EF4-FFF2-40B4-BE49-F238E27FC236}">
                <a16:creationId xmlns:a16="http://schemas.microsoft.com/office/drawing/2014/main" id="{72A183EE-133C-B240-CBF2-402412C82E4C}"/>
              </a:ext>
            </a:extLst>
          </p:cNvPr>
          <p:cNvPicPr>
            <a:picLocks noChangeAspect="1"/>
          </p:cNvPicPr>
          <p:nvPr/>
        </p:nvPicPr>
        <p:blipFill>
          <a:blip r:embed="rId2"/>
          <a:stretch>
            <a:fillRect/>
          </a:stretch>
        </p:blipFill>
        <p:spPr>
          <a:xfrm>
            <a:off x="3638244" y="4408970"/>
            <a:ext cx="4523624" cy="1767993"/>
          </a:xfrm>
          <a:prstGeom prst="rect">
            <a:avLst/>
          </a:prstGeom>
        </p:spPr>
      </p:pic>
    </p:spTree>
    <p:extLst>
      <p:ext uri="{BB962C8B-B14F-4D97-AF65-F5344CB8AC3E}">
        <p14:creationId xmlns:p14="http://schemas.microsoft.com/office/powerpoint/2010/main" val="25656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4211</TotalTime>
  <Words>2256</Words>
  <Application>Microsoft Office PowerPoint</Application>
  <PresentationFormat>Widescreen</PresentationFormat>
  <Paragraphs>293</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UART COMMUNICATION PROTOCOL</vt:lpstr>
      <vt:lpstr>TABLE OF CONTENTS</vt:lpstr>
      <vt:lpstr>WHAT IS A COMMUNICATION ?</vt:lpstr>
      <vt:lpstr>Contd..</vt:lpstr>
      <vt:lpstr>SERIAL COMMUNICATION</vt:lpstr>
      <vt:lpstr>Contd..</vt:lpstr>
      <vt:lpstr>PARALLEL COMMUNICATION</vt:lpstr>
      <vt:lpstr>UART protocol </vt:lpstr>
      <vt:lpstr>Contd..</vt:lpstr>
      <vt:lpstr>Working of UART</vt:lpstr>
      <vt:lpstr>                                                                     contd….</vt:lpstr>
      <vt:lpstr>UART 8250</vt:lpstr>
      <vt:lpstr>PowerPoint Presentation</vt:lpstr>
      <vt:lpstr>LINE CONTROL REGISTER</vt:lpstr>
      <vt:lpstr>DLL and DLH</vt:lpstr>
      <vt:lpstr>Modem control register</vt:lpstr>
      <vt:lpstr>Interrupt enable register</vt:lpstr>
      <vt:lpstr>FIFOs</vt:lpstr>
      <vt:lpstr>Interrupt Identification of register(IIR)</vt:lpstr>
      <vt:lpstr>Line Status Register(LSR)</vt:lpstr>
      <vt:lpstr>Modem Status Register(MSR)</vt:lpstr>
      <vt:lpstr>Transmit holding Buffer (THR) / Receiver Buffer(RBR)</vt:lpstr>
      <vt:lpstr>About 8259 (interrupt handler)</vt:lpstr>
      <vt:lpstr>PowerPoint Presentation</vt:lpstr>
      <vt:lpstr>Programable interrupt controller</vt:lpstr>
      <vt:lpstr>PowerPoint Presentation</vt:lpstr>
      <vt:lpstr>Hardware flow of UART in X-86 machine</vt:lpstr>
      <vt:lpstr>PowerPoint Presentation</vt:lpstr>
      <vt:lpstr>Adding driver to the kernel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Entries and outputs..</vt:lpstr>
      <vt:lpstr>Output..</vt:lpstr>
      <vt:lpstr>Applications  </vt:lpstr>
      <vt:lpstr>Advantages and Disadvantages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UART COMMUNICATION PROTOCOL</dc:title>
  <dc:creator>konathala rakesh</dc:creator>
  <cp:lastModifiedBy>KONATHALA RAKESH</cp:lastModifiedBy>
  <cp:revision>104</cp:revision>
  <dcterms:created xsi:type="dcterms:W3CDTF">2023-02-28T05:26:19Z</dcterms:created>
  <dcterms:modified xsi:type="dcterms:W3CDTF">2023-03-08T04:37:47Z</dcterms:modified>
</cp:coreProperties>
</file>