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5"/>
  </p:notesMasterIdLst>
  <p:handoutMasterIdLst>
    <p:handoutMasterId r:id="rId56"/>
  </p:handoutMasterIdLst>
  <p:sldIdLst>
    <p:sldId id="301" r:id="rId5"/>
    <p:sldId id="302" r:id="rId6"/>
    <p:sldId id="303" r:id="rId7"/>
    <p:sldId id="304" r:id="rId8"/>
    <p:sldId id="340" r:id="rId9"/>
    <p:sldId id="305" r:id="rId10"/>
    <p:sldId id="309" r:id="rId11"/>
    <p:sldId id="341" r:id="rId12"/>
    <p:sldId id="307" r:id="rId13"/>
    <p:sldId id="342" r:id="rId14"/>
    <p:sldId id="313" r:id="rId15"/>
    <p:sldId id="314" r:id="rId16"/>
    <p:sldId id="316" r:id="rId17"/>
    <p:sldId id="317" r:id="rId18"/>
    <p:sldId id="343" r:id="rId19"/>
    <p:sldId id="323" r:id="rId20"/>
    <p:sldId id="344" r:id="rId21"/>
    <p:sldId id="345" r:id="rId22"/>
    <p:sldId id="330" r:id="rId23"/>
    <p:sldId id="352" r:id="rId24"/>
    <p:sldId id="353" r:id="rId25"/>
    <p:sldId id="354" r:id="rId26"/>
    <p:sldId id="346" r:id="rId27"/>
    <p:sldId id="347" r:id="rId28"/>
    <p:sldId id="348" r:id="rId29"/>
    <p:sldId id="337" r:id="rId30"/>
    <p:sldId id="338" r:id="rId31"/>
    <p:sldId id="339" r:id="rId32"/>
    <p:sldId id="350" r:id="rId33"/>
    <p:sldId id="349" r:id="rId34"/>
    <p:sldId id="351" r:id="rId35"/>
    <p:sldId id="306" r:id="rId36"/>
    <p:sldId id="312" r:id="rId37"/>
    <p:sldId id="318" r:id="rId38"/>
    <p:sldId id="319" r:id="rId39"/>
    <p:sldId id="320" r:id="rId40"/>
    <p:sldId id="321" r:id="rId41"/>
    <p:sldId id="324" r:id="rId42"/>
    <p:sldId id="325" r:id="rId43"/>
    <p:sldId id="326" r:id="rId44"/>
    <p:sldId id="327" r:id="rId45"/>
    <p:sldId id="355" r:id="rId46"/>
    <p:sldId id="356" r:id="rId47"/>
    <p:sldId id="357" r:id="rId48"/>
    <p:sldId id="328" r:id="rId49"/>
    <p:sldId id="331" r:id="rId50"/>
    <p:sldId id="329" r:id="rId51"/>
    <p:sldId id="336" r:id="rId52"/>
    <p:sldId id="358" r:id="rId53"/>
    <p:sldId id="35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2727"/>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BD5DD-3511-4235-BC1B-861F78CB1B67}" v="401" dt="2023-03-06T10:32:41.238"/>
    <p1510:client id="{2F049A06-9895-4608-9AA2-2828C0D0BB24}" v="254" dt="2023-03-06T17:40:19.802"/>
    <p1510:client id="{722B4A9F-A103-16F2-8720-D97D415ACECC}" v="1614" dt="2023-03-07T07:02:59.030"/>
    <p1510:client id="{74DB05CB-47D5-EF92-659E-E6C50B888F04}" v="3" dt="2023-03-07T11:14:24.575"/>
    <p1510:client id="{8C1FA315-B923-41DE-806B-FD14EE451010}" v="1" dt="2021-09-03T23:51:26.636"/>
    <p1510:client id="{B9EB3DC0-AA01-5678-E68B-F0D39C0F156B}" v="240" dt="2023-03-06T11:21:46.375"/>
    <p1510:client id="{DC0891CD-8DE4-ADEB-F100-14ADE2AD2C2E}" v="2032" dt="2023-03-07T12:10:42.363"/>
    <p1510:client id="{F151C4B3-4586-9F38-0886-5199F0D07EB4}" v="35" dt="2023-03-06T16:33:36.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4" autoAdjust="0"/>
  </p:normalViewPr>
  <p:slideViewPr>
    <p:cSldViewPr snapToGrid="0">
      <p:cViewPr varScale="1">
        <p:scale>
          <a:sx n="77" d="100"/>
          <a:sy n="77" d="100"/>
        </p:scale>
        <p:origin x="883" y="72"/>
      </p:cViewPr>
      <p:guideLst>
        <p:guide orient="horz" pos="1896"/>
        <p:guide orient="horz" pos="350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3/7/2023</a:t>
            </a:fld>
            <a:endParaRPr lang="en-US"/>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303549-A82F-409E-AD53-534267A0E10B}" type="slidenum">
              <a:rPr lang="en-US" smtClean="0"/>
              <a:t>7</a:t>
            </a:fld>
            <a:endParaRPr lang="en-US"/>
          </a:p>
        </p:txBody>
      </p:sp>
    </p:spTree>
    <p:extLst>
      <p:ext uri="{BB962C8B-B14F-4D97-AF65-F5344CB8AC3E}">
        <p14:creationId xmlns:p14="http://schemas.microsoft.com/office/powerpoint/2010/main" val="288346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1</a:t>
            </a:r>
            <a:endParaRPr lang="en-ZA"/>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a:t>2</a:t>
            </a:r>
            <a:endParaRPr lang="en-ZA"/>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a:t>3</a:t>
            </a:r>
            <a:endParaRPr lang="en-ZA"/>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4</a:t>
            </a:r>
            <a:endParaRPr lang="en-ZA"/>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a:t>Item Title</a:t>
            </a:r>
            <a:endParaRPr lang="en-ZA"/>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endParaRPr lang="en-US"/>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endParaRPr lang="en-US"/>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endParaRPr lang="en-US"/>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endParaRPr lang="en-US"/>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2</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3</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4</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endParaRPr lang="en-US"/>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1</a:t>
            </a:r>
            <a:endParaRPr lang="en-ZA"/>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a:t>2</a:t>
            </a:r>
            <a:endParaRPr lang="en-ZA"/>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a:t>3</a:t>
            </a:r>
            <a:endParaRPr lang="en-ZA"/>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raspberrypi/linux" TargetMode="Externa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838199" y="2578608"/>
            <a:ext cx="4297680" cy="914400"/>
          </a:xfrm>
        </p:spPr>
        <p:txBody>
          <a:bodyPr anchor="b" anchorCtr="0"/>
          <a:lstStyle/>
          <a:p>
            <a:r>
              <a:rPr lang="en-ZA"/>
              <a:t>GDB SERVER</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a:t>Pitch deck title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a:t>
            </a:fld>
            <a:endParaRPr lang="en-ZA"/>
          </a:p>
        </p:txBody>
      </p:sp>
    </p:spTree>
    <p:extLst>
      <p:ext uri="{BB962C8B-B14F-4D97-AF65-F5344CB8AC3E}">
        <p14:creationId xmlns:p14="http://schemas.microsoft.com/office/powerpoint/2010/main" val="83173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6A85-4EC8-1783-4FE2-8CDF4C0CA17F}"/>
              </a:ext>
            </a:extLst>
          </p:cNvPr>
          <p:cNvSpPr>
            <a:spLocks noGrp="1"/>
          </p:cNvSpPr>
          <p:nvPr>
            <p:ph type="title"/>
          </p:nvPr>
        </p:nvSpPr>
        <p:spPr/>
        <p:txBody>
          <a:bodyPr/>
          <a:lstStyle/>
          <a:p>
            <a:r>
              <a:rPr lang="en-US" dirty="0"/>
              <a:t>Contd..</a:t>
            </a:r>
            <a:endParaRPr lang="en-IN" dirty="0"/>
          </a:p>
        </p:txBody>
      </p:sp>
      <p:sp>
        <p:nvSpPr>
          <p:cNvPr id="3" name="Footer Placeholder 2">
            <a:extLst>
              <a:ext uri="{FF2B5EF4-FFF2-40B4-BE49-F238E27FC236}">
                <a16:creationId xmlns:a16="http://schemas.microsoft.com/office/drawing/2014/main" id="{359B74CB-5C8A-E75D-C3AD-B22B0DF18736}"/>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B3DD633B-E1F7-6CF1-E5D0-E42CD5B322CE}"/>
              </a:ext>
            </a:extLst>
          </p:cNvPr>
          <p:cNvSpPr>
            <a:spLocks noGrp="1"/>
          </p:cNvSpPr>
          <p:nvPr>
            <p:ph type="sldNum" sz="quarter" idx="12"/>
          </p:nvPr>
        </p:nvSpPr>
        <p:spPr/>
        <p:txBody>
          <a:bodyPr/>
          <a:lstStyle/>
          <a:p>
            <a:fld id="{B5CEABB6-07DC-46E8-9B57-56EC44A396E5}" type="slidenum">
              <a:rPr lang="en-US" smtClean="0"/>
              <a:pPr/>
              <a:t>10</a:t>
            </a:fld>
            <a:endParaRPr lang="en-US"/>
          </a:p>
        </p:txBody>
      </p:sp>
      <p:sp>
        <p:nvSpPr>
          <p:cNvPr id="5" name="TextBox 4">
            <a:extLst>
              <a:ext uri="{FF2B5EF4-FFF2-40B4-BE49-F238E27FC236}">
                <a16:creationId xmlns:a16="http://schemas.microsoft.com/office/drawing/2014/main" id="{D6F8A9E5-52D0-AA15-1623-9D5405B1A859}"/>
              </a:ext>
            </a:extLst>
          </p:cNvPr>
          <p:cNvSpPr txBox="1"/>
          <p:nvPr/>
        </p:nvSpPr>
        <p:spPr>
          <a:xfrm>
            <a:off x="841248" y="1772239"/>
            <a:ext cx="9396261" cy="2585323"/>
          </a:xfrm>
          <a:prstGeom prst="rect">
            <a:avLst/>
          </a:prstGeom>
          <a:noFill/>
        </p:spPr>
        <p:txBody>
          <a:bodyPr wrap="square" rtlCol="0">
            <a:spAutoFit/>
          </a:bodyPr>
          <a:lstStyle/>
          <a:p>
            <a:pPr algn="l"/>
            <a:r>
              <a:rPr lang="en-US" b="0" i="0" dirty="0">
                <a:solidFill>
                  <a:srgbClr val="374151"/>
                </a:solidFill>
                <a:effectLst/>
                <a:latin typeface="Söhne"/>
              </a:rPr>
              <a:t>5.</a:t>
            </a:r>
            <a:r>
              <a:rPr lang="en-US" b="1" i="0" dirty="0">
                <a:solidFill>
                  <a:srgbClr val="374151"/>
                </a:solidFill>
                <a:effectLst/>
                <a:latin typeface="Söhne"/>
              </a:rPr>
              <a:t>Visual Studio Debugger</a:t>
            </a:r>
            <a:r>
              <a:rPr lang="en-US" b="0" i="0" dirty="0">
                <a:solidFill>
                  <a:srgbClr val="374151"/>
                </a:solidFill>
                <a:effectLst/>
                <a:latin typeface="Söhne"/>
              </a:rPr>
              <a:t>: Visual Studio Debugger is a debugging tool that is included with Microsoft's Visual Studio IDE. It provides a graphical user interface that allows developers to set breakpoints, step through code, examine variables, and more.</a:t>
            </a: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6.</a:t>
            </a:r>
            <a:r>
              <a:rPr lang="en-US" b="1" i="0" dirty="0">
                <a:solidFill>
                  <a:srgbClr val="374151"/>
                </a:solidFill>
                <a:effectLst/>
                <a:latin typeface="Söhne"/>
              </a:rPr>
              <a:t>Eclipse Debugger</a:t>
            </a:r>
            <a:r>
              <a:rPr lang="en-US" b="0" i="0" dirty="0">
                <a:solidFill>
                  <a:srgbClr val="374151"/>
                </a:solidFill>
                <a:effectLst/>
                <a:latin typeface="Söhne"/>
              </a:rPr>
              <a:t>: Eclipse Debugger is a debugging tool that is integrated into the Eclipse IDE. It provides similar functionality to the Visual Studio Debugger, including the ability to set breakpoints, step through code, and examine variables.</a:t>
            </a:r>
          </a:p>
          <a:p>
            <a:endParaRPr lang="en-IN" dirty="0"/>
          </a:p>
        </p:txBody>
      </p:sp>
    </p:spTree>
    <p:extLst>
      <p:ext uri="{BB962C8B-B14F-4D97-AF65-F5344CB8AC3E}">
        <p14:creationId xmlns:p14="http://schemas.microsoft.com/office/powerpoint/2010/main" val="258459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622E-15D7-C2BB-8C09-9C9998794140}"/>
              </a:ext>
            </a:extLst>
          </p:cNvPr>
          <p:cNvSpPr>
            <a:spLocks noGrp="1"/>
          </p:cNvSpPr>
          <p:nvPr>
            <p:ph type="title"/>
          </p:nvPr>
        </p:nvSpPr>
        <p:spPr>
          <a:xfrm>
            <a:off x="247192" y="136525"/>
            <a:ext cx="9565944" cy="614628"/>
          </a:xfrm>
        </p:spPr>
        <p:txBody>
          <a:bodyPr>
            <a:normAutofit fontScale="90000"/>
          </a:bodyPr>
          <a:lstStyle/>
          <a:p>
            <a:r>
              <a:rPr lang="en-US" dirty="0"/>
              <a:t>  Remote debugging :</a:t>
            </a:r>
          </a:p>
        </p:txBody>
      </p:sp>
      <p:sp>
        <p:nvSpPr>
          <p:cNvPr id="4" name="Slide Number Placeholder 3">
            <a:extLst>
              <a:ext uri="{FF2B5EF4-FFF2-40B4-BE49-F238E27FC236}">
                <a16:creationId xmlns:a16="http://schemas.microsoft.com/office/drawing/2014/main" id="{CD4E2A45-EE6A-460B-8A67-00EAE4E5E4BB}"/>
              </a:ext>
            </a:extLst>
          </p:cNvPr>
          <p:cNvSpPr>
            <a:spLocks noGrp="1"/>
          </p:cNvSpPr>
          <p:nvPr>
            <p:ph type="sldNum" sz="quarter" idx="12"/>
          </p:nvPr>
        </p:nvSpPr>
        <p:spPr/>
        <p:txBody>
          <a:bodyPr/>
          <a:lstStyle/>
          <a:p>
            <a:fld id="{B5CEABB6-07DC-46E8-9B57-56EC44A396E5}" type="slidenum">
              <a:rPr lang="en-US" smtClean="0"/>
              <a:pPr/>
              <a:t>11</a:t>
            </a:fld>
            <a:endParaRPr lang="en-US"/>
          </a:p>
        </p:txBody>
      </p:sp>
      <p:sp>
        <p:nvSpPr>
          <p:cNvPr id="5" name="TextBox 4">
            <a:extLst>
              <a:ext uri="{FF2B5EF4-FFF2-40B4-BE49-F238E27FC236}">
                <a16:creationId xmlns:a16="http://schemas.microsoft.com/office/drawing/2014/main" id="{26B76BC8-8BEF-B87F-C870-DD1985292132}"/>
              </a:ext>
            </a:extLst>
          </p:cNvPr>
          <p:cNvSpPr txBox="1"/>
          <p:nvPr/>
        </p:nvSpPr>
        <p:spPr>
          <a:xfrm>
            <a:off x="247191" y="925293"/>
            <a:ext cx="11328923"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panose="05000000000000000000" pitchFamily="2" charset="2"/>
              <a:buChar char="Ø"/>
            </a:pPr>
            <a:r>
              <a:rPr lang="en-US" b="0" i="0" dirty="0">
                <a:solidFill>
                  <a:srgbClr val="374151"/>
                </a:solidFill>
                <a:effectLst/>
                <a:latin typeface="Söhne"/>
              </a:rPr>
              <a:t>Remote debugging is the process of debugging a program running on a remote machine, typically over a network connection. It allows developers to debug code on a remote machine without having to physically access that machine.</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Remote debugging typically involves two components: a debugging client and a debugging server. The client is the tool used by the developer to connect to the remote machine and debug the code. The server is the program running on the remote machine that allows the client to connect to it and debug the code.</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To perform remote debugging, the developer typically sets up the server program on the remote machine and then connects to it using the client tool. Once connected, the developer can set breakpoints, step through code, examine variables, and perform other debugging tasks.</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Remote debugging can be useful in a variety of situations, such as when the developer does not have physical access to the machine running the code, or when the code is running on a server in a remote data center. It can also be useful for debugging distributed systems, where multiple machines are involved in the processing of a task.</a:t>
            </a:r>
          </a:p>
          <a:p>
            <a:pPr marL="285750" indent="-285750">
              <a:buFont typeface="Wingdings" panose="05000000000000000000" pitchFamily="2" charset="2"/>
              <a:buChar char="Ø"/>
            </a:pPr>
            <a:br>
              <a:rPr lang="en-US" dirty="0"/>
            </a:br>
            <a:r>
              <a:rPr lang="en-US" b="0" i="0" dirty="0">
                <a:solidFill>
                  <a:srgbClr val="374151"/>
                </a:solidFill>
                <a:effectLst/>
                <a:latin typeface="Söhne"/>
              </a:rPr>
              <a:t>However, remote debugging can also be more complex than local debugging, as it requires a network connection and often involves additional security considerations. It is important for developers to carefully configure and secure the remote debugging environment to ensure the security and stability of the system.</a:t>
            </a:r>
          </a:p>
        </p:txBody>
      </p:sp>
    </p:spTree>
    <p:extLst>
      <p:ext uri="{BB962C8B-B14F-4D97-AF65-F5344CB8AC3E}">
        <p14:creationId xmlns:p14="http://schemas.microsoft.com/office/powerpoint/2010/main" val="297073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F2F9-358C-A11E-98B8-0606365172FE}"/>
              </a:ext>
            </a:extLst>
          </p:cNvPr>
          <p:cNvSpPr>
            <a:spLocks noGrp="1"/>
          </p:cNvSpPr>
          <p:nvPr>
            <p:ph type="title"/>
          </p:nvPr>
        </p:nvSpPr>
        <p:spPr>
          <a:xfrm>
            <a:off x="124811" y="701305"/>
            <a:ext cx="10160000" cy="776923"/>
          </a:xfrm>
        </p:spPr>
        <p:txBody>
          <a:bodyPr/>
          <a:lstStyle/>
          <a:p>
            <a:r>
              <a:rPr lang="en-US" dirty="0"/>
              <a:t>Standard Remote Debugging </a:t>
            </a:r>
          </a:p>
          <a:p>
            <a:endParaRPr lang="en-US" dirty="0"/>
          </a:p>
        </p:txBody>
      </p:sp>
      <p:sp>
        <p:nvSpPr>
          <p:cNvPr id="3" name="Footer Placeholder 2">
            <a:extLst>
              <a:ext uri="{FF2B5EF4-FFF2-40B4-BE49-F238E27FC236}">
                <a16:creationId xmlns:a16="http://schemas.microsoft.com/office/drawing/2014/main" id="{70843595-B58F-592D-74AC-FD4C227DADCF}"/>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33424B5E-82F7-6CAE-1B0B-D265D44AF568}"/>
              </a:ext>
            </a:extLst>
          </p:cNvPr>
          <p:cNvSpPr>
            <a:spLocks noGrp="1"/>
          </p:cNvSpPr>
          <p:nvPr>
            <p:ph type="sldNum" sz="quarter" idx="12"/>
          </p:nvPr>
        </p:nvSpPr>
        <p:spPr/>
        <p:txBody>
          <a:bodyPr/>
          <a:lstStyle/>
          <a:p>
            <a:fld id="{B5CEABB6-07DC-46E8-9B57-56EC44A396E5}" type="slidenum">
              <a:rPr lang="en-US" smtClean="0"/>
              <a:pPr/>
              <a:t>12</a:t>
            </a:fld>
            <a:endParaRPr lang="en-US"/>
          </a:p>
        </p:txBody>
      </p:sp>
      <p:sp>
        <p:nvSpPr>
          <p:cNvPr id="6" name="TextBox 5">
            <a:extLst>
              <a:ext uri="{FF2B5EF4-FFF2-40B4-BE49-F238E27FC236}">
                <a16:creationId xmlns:a16="http://schemas.microsoft.com/office/drawing/2014/main" id="{39114FA1-F5CE-6316-764F-8F07EDD4DA99}"/>
              </a:ext>
            </a:extLst>
          </p:cNvPr>
          <p:cNvSpPr txBox="1"/>
          <p:nvPr/>
        </p:nvSpPr>
        <p:spPr>
          <a:xfrm>
            <a:off x="405353" y="2081544"/>
            <a:ext cx="10948447" cy="3416320"/>
          </a:xfrm>
          <a:prstGeom prst="rect">
            <a:avLst/>
          </a:prstGeom>
          <a:noFill/>
        </p:spPr>
        <p:txBody>
          <a:bodyPr wrap="square" rtlCol="0">
            <a:spAutoFit/>
          </a:bodyPr>
          <a:lstStyle/>
          <a:p>
            <a:r>
              <a:rPr lang="en-US" dirty="0"/>
              <a:t>Standard remote debugging refers to the use of a standardized protocol for remote debugging. The protocol defines the communication between the debugger and the debugging agent and ensures that they can work together seamlessly, regardless of the language or platform being used.</a:t>
            </a:r>
          </a:p>
          <a:p>
            <a:endParaRPr lang="en-US" dirty="0"/>
          </a:p>
          <a:p>
            <a:r>
              <a:rPr lang="en-US" dirty="0"/>
              <a:t>There are several standardized remote debugging protocols, each designed for specific languages or platforms. </a:t>
            </a:r>
          </a:p>
          <a:p>
            <a:r>
              <a:rPr lang="en-US" dirty="0"/>
              <a:t>Here are some examples:    </a:t>
            </a:r>
          </a:p>
          <a:p>
            <a:endParaRPr lang="en-US" dirty="0"/>
          </a:p>
          <a:p>
            <a:pPr marL="285750" indent="-285750">
              <a:buFont typeface="Wingdings" panose="05000000000000000000" pitchFamily="2" charset="2"/>
              <a:buChar char="Ø"/>
            </a:pPr>
            <a:r>
              <a:rPr lang="en-US" dirty="0"/>
              <a:t>GDB Remote Serial Protocol: This protocol is used for remote debugging of applications written in C, C++, and other languages that use the GNU Debugger (GDB).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Java Debug Wire Protocol (JDWP): This protocol is used for remote debugging of Java applications.</a:t>
            </a:r>
          </a:p>
          <a:p>
            <a:endParaRPr lang="en-IN" dirty="0"/>
          </a:p>
        </p:txBody>
      </p:sp>
    </p:spTree>
    <p:extLst>
      <p:ext uri="{BB962C8B-B14F-4D97-AF65-F5344CB8AC3E}">
        <p14:creationId xmlns:p14="http://schemas.microsoft.com/office/powerpoint/2010/main" val="195782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5263-A282-F3C0-40F6-26D22214F363}"/>
              </a:ext>
            </a:extLst>
          </p:cNvPr>
          <p:cNvSpPr>
            <a:spLocks noGrp="1"/>
          </p:cNvSpPr>
          <p:nvPr>
            <p:ph type="title"/>
          </p:nvPr>
        </p:nvSpPr>
        <p:spPr>
          <a:xfrm>
            <a:off x="243840" y="0"/>
            <a:ext cx="11113008" cy="1691323"/>
          </a:xfrm>
        </p:spPr>
        <p:txBody>
          <a:bodyPr/>
          <a:lstStyle/>
          <a:p>
            <a:r>
              <a:rPr lang="en-US" dirty="0">
                <a:ea typeface="+mj-lt"/>
                <a:cs typeface="+mj-lt"/>
              </a:rPr>
              <a:t>Extended Remote Debugging </a:t>
            </a:r>
            <a:endParaRPr lang="en-US" dirty="0"/>
          </a:p>
        </p:txBody>
      </p:sp>
      <p:sp>
        <p:nvSpPr>
          <p:cNvPr id="3" name="Footer Placeholder 2">
            <a:extLst>
              <a:ext uri="{FF2B5EF4-FFF2-40B4-BE49-F238E27FC236}">
                <a16:creationId xmlns:a16="http://schemas.microsoft.com/office/drawing/2014/main" id="{1F0A5195-345E-463E-49C4-3307B8EB5BB1}"/>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45A96BD9-6808-9E5C-E76A-B31E854D0DD3}"/>
              </a:ext>
            </a:extLst>
          </p:cNvPr>
          <p:cNvSpPr>
            <a:spLocks noGrp="1"/>
          </p:cNvSpPr>
          <p:nvPr>
            <p:ph type="sldNum" sz="quarter" idx="12"/>
          </p:nvPr>
        </p:nvSpPr>
        <p:spPr/>
        <p:txBody>
          <a:bodyPr/>
          <a:lstStyle/>
          <a:p>
            <a:fld id="{B5CEABB6-07DC-46E8-9B57-56EC44A396E5}" type="slidenum">
              <a:rPr lang="en-US" smtClean="0"/>
              <a:pPr/>
              <a:t>13</a:t>
            </a:fld>
            <a:endParaRPr lang="en-US"/>
          </a:p>
        </p:txBody>
      </p:sp>
      <p:sp>
        <p:nvSpPr>
          <p:cNvPr id="5" name="TextBox 4">
            <a:extLst>
              <a:ext uri="{FF2B5EF4-FFF2-40B4-BE49-F238E27FC236}">
                <a16:creationId xmlns:a16="http://schemas.microsoft.com/office/drawing/2014/main" id="{9B5FD7EB-CDF4-8447-A65D-D0F41437EDC2}"/>
              </a:ext>
            </a:extLst>
          </p:cNvPr>
          <p:cNvSpPr txBox="1"/>
          <p:nvPr/>
        </p:nvSpPr>
        <p:spPr>
          <a:xfrm>
            <a:off x="243840" y="1899920"/>
            <a:ext cx="11887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0" i="0" dirty="0">
                <a:solidFill>
                  <a:srgbClr val="374151"/>
                </a:solidFill>
                <a:effectLst/>
                <a:latin typeface="Söhne"/>
              </a:rPr>
              <a:t>Extended remote debugging refers to the process of debugging a software application that is running on a remote machine, usually over a network or the internet. It allows developers to access and analyze the code, variables, and other important information about the application without physically being on the same machine as the software.</a:t>
            </a:r>
          </a:p>
          <a:p>
            <a:pPr algn="l"/>
            <a:endParaRPr lang="en-US" b="0" i="0" dirty="0">
              <a:solidFill>
                <a:srgbClr val="374151"/>
              </a:solidFill>
              <a:effectLst/>
              <a:latin typeface="Söhne"/>
            </a:endParaRPr>
          </a:p>
          <a:p>
            <a:pPr algn="l"/>
            <a:r>
              <a:rPr lang="en-US" b="0" i="0" dirty="0">
                <a:solidFill>
                  <a:srgbClr val="374151"/>
                </a:solidFill>
                <a:effectLst/>
                <a:latin typeface="Söhne"/>
              </a:rPr>
              <a:t>This type of debugging is particularly useful when dealing with distributed systems, where different components of the application are running on different machines, or when the software is deployed to production environments where access is limited. Extended remote debugging is typically done using specialized debugging tools that provide features such as</a:t>
            </a:r>
          </a:p>
          <a:p>
            <a:pPr algn="l"/>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 Remote code execution.</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 Live code editing.</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dirty="0">
                <a:solidFill>
                  <a:srgbClr val="374151"/>
                </a:solidFill>
                <a:latin typeface="Söhne"/>
              </a:rPr>
              <a:t>R</a:t>
            </a:r>
            <a:r>
              <a:rPr lang="en-US" b="0" i="0" dirty="0">
                <a:solidFill>
                  <a:srgbClr val="374151"/>
                </a:solidFill>
                <a:effectLst/>
                <a:latin typeface="Söhne"/>
              </a:rPr>
              <a:t>eal-time debugging information.</a:t>
            </a:r>
          </a:p>
          <a:p>
            <a:pPr algn="l"/>
            <a:endParaRPr lang="en-US" dirty="0">
              <a:ea typeface="Source Sans Pro"/>
            </a:endParaRPr>
          </a:p>
        </p:txBody>
      </p:sp>
    </p:spTree>
    <p:extLst>
      <p:ext uri="{BB962C8B-B14F-4D97-AF65-F5344CB8AC3E}">
        <p14:creationId xmlns:p14="http://schemas.microsoft.com/office/powerpoint/2010/main" val="214674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EE3D-13DF-8A8E-665E-DC316C3D4827}"/>
              </a:ext>
            </a:extLst>
          </p:cNvPr>
          <p:cNvSpPr>
            <a:spLocks noGrp="1"/>
          </p:cNvSpPr>
          <p:nvPr>
            <p:ph type="title"/>
          </p:nvPr>
        </p:nvSpPr>
        <p:spPr>
          <a:xfrm>
            <a:off x="586724" y="74616"/>
            <a:ext cx="10515600" cy="1325563"/>
          </a:xfrm>
        </p:spPr>
        <p:txBody>
          <a:bodyPr/>
          <a:lstStyle/>
          <a:p>
            <a:r>
              <a:rPr lang="en-US" dirty="0"/>
              <a:t>GDB Server</a:t>
            </a:r>
          </a:p>
        </p:txBody>
      </p:sp>
      <p:sp>
        <p:nvSpPr>
          <p:cNvPr id="4" name="Slide Number Placeholder 3">
            <a:extLst>
              <a:ext uri="{FF2B5EF4-FFF2-40B4-BE49-F238E27FC236}">
                <a16:creationId xmlns:a16="http://schemas.microsoft.com/office/drawing/2014/main" id="{1304541F-E4C9-6805-61EF-6EB621623A60}"/>
              </a:ext>
            </a:extLst>
          </p:cNvPr>
          <p:cNvSpPr>
            <a:spLocks noGrp="1"/>
          </p:cNvSpPr>
          <p:nvPr>
            <p:ph type="sldNum" sz="quarter" idx="12"/>
          </p:nvPr>
        </p:nvSpPr>
        <p:spPr/>
        <p:txBody>
          <a:bodyPr/>
          <a:lstStyle/>
          <a:p>
            <a:fld id="{B5CEABB6-07DC-46E8-9B57-56EC44A396E5}" type="slidenum">
              <a:rPr lang="en-US" smtClean="0"/>
              <a:pPr/>
              <a:t>14</a:t>
            </a:fld>
            <a:endParaRPr lang="en-US"/>
          </a:p>
        </p:txBody>
      </p:sp>
      <p:sp>
        <p:nvSpPr>
          <p:cNvPr id="5" name="TextBox 4">
            <a:extLst>
              <a:ext uri="{FF2B5EF4-FFF2-40B4-BE49-F238E27FC236}">
                <a16:creationId xmlns:a16="http://schemas.microsoft.com/office/drawing/2014/main" id="{16935183-3986-DC32-8DBC-3CEF4DC64FF4}"/>
              </a:ext>
            </a:extLst>
          </p:cNvPr>
          <p:cNvSpPr txBox="1"/>
          <p:nvPr/>
        </p:nvSpPr>
        <p:spPr>
          <a:xfrm>
            <a:off x="586724" y="1196952"/>
            <a:ext cx="1101855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err="1">
                <a:ea typeface="+mn-lt"/>
                <a:cs typeface="+mn-lt"/>
              </a:rPr>
              <a:t>GDBserver</a:t>
            </a:r>
            <a:r>
              <a:rPr lang="en-US" dirty="0">
                <a:ea typeface="+mn-lt"/>
                <a:cs typeface="+mn-lt"/>
              </a:rPr>
              <a:t> is a component of the GNU Debugger (GDB) that enables remote debugging of target systems. It allows developers to debug programs running on a remote machine or embedded system without having to physically access that machine. Instead, </a:t>
            </a:r>
            <a:r>
              <a:rPr lang="en-US" dirty="0" err="1">
                <a:ea typeface="+mn-lt"/>
                <a:cs typeface="+mn-lt"/>
              </a:rPr>
              <a:t>GDBserver</a:t>
            </a:r>
            <a:r>
              <a:rPr lang="en-US" dirty="0">
                <a:ea typeface="+mn-lt"/>
                <a:cs typeface="+mn-lt"/>
              </a:rPr>
              <a:t> runs on the target system and communicates with GDB running on the development host.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ea typeface="+mn-lt"/>
                <a:cs typeface="+mn-lt"/>
              </a:rPr>
              <a:t>To use </a:t>
            </a:r>
            <a:r>
              <a:rPr lang="en-US" dirty="0" err="1">
                <a:ea typeface="+mn-lt"/>
                <a:cs typeface="+mn-lt"/>
              </a:rPr>
              <a:t>GDBserver</a:t>
            </a:r>
            <a:r>
              <a:rPr lang="en-US" dirty="0">
                <a:ea typeface="+mn-lt"/>
                <a:cs typeface="+mn-lt"/>
              </a:rPr>
              <a:t>, the developer first starts the </a:t>
            </a:r>
            <a:r>
              <a:rPr lang="en-US" dirty="0" err="1">
                <a:ea typeface="+mn-lt"/>
                <a:cs typeface="+mn-lt"/>
              </a:rPr>
              <a:t>GDBserver</a:t>
            </a:r>
            <a:r>
              <a:rPr lang="en-US" dirty="0">
                <a:ea typeface="+mn-lt"/>
                <a:cs typeface="+mn-lt"/>
              </a:rPr>
              <a:t> program on the target system, specifying the port number and any other necessary configuration options. Then, on the development host, they start GDB and connect to the remote target by specifying the IP address and port number of the machine running.</a:t>
            </a:r>
          </a:p>
          <a:p>
            <a:pPr marL="285750" indent="-285750">
              <a:buFont typeface="Wingdings" panose="05000000000000000000" pitchFamily="2" charset="2"/>
              <a:buChar char="Ø"/>
            </a:pPr>
            <a:endParaRPr lang="en-US" dirty="0">
              <a:ea typeface="+mn-lt"/>
              <a:cs typeface="+mn-lt"/>
            </a:endParaRPr>
          </a:p>
          <a:p>
            <a:pPr marL="285750" indent="-285750">
              <a:buFont typeface="Wingdings" panose="05000000000000000000" pitchFamily="2" charset="2"/>
              <a:buChar char="Ø"/>
            </a:pPr>
            <a:r>
              <a:rPr lang="en-US" dirty="0">
                <a:ea typeface="+mn-lt"/>
                <a:cs typeface="+mn-lt"/>
              </a:rPr>
              <a:t> </a:t>
            </a:r>
            <a:r>
              <a:rPr lang="en-US" dirty="0" err="1">
                <a:ea typeface="+mn-lt"/>
                <a:cs typeface="+mn-lt"/>
              </a:rPr>
              <a:t>GDBserver</a:t>
            </a:r>
            <a:r>
              <a:rPr lang="en-US" dirty="0">
                <a:ea typeface="+mn-lt"/>
                <a:cs typeface="+mn-lt"/>
              </a:rPr>
              <a:t>. GDB can then communicate with the target system and debug the program running on it as if it were running locally.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a:ea typeface="+mn-lt"/>
                <a:cs typeface="+mn-lt"/>
              </a:rPr>
              <a:t>GDBserver</a:t>
            </a:r>
            <a:r>
              <a:rPr lang="en-US" dirty="0">
                <a:ea typeface="+mn-lt"/>
                <a:cs typeface="+mn-lt"/>
              </a:rPr>
              <a:t> supports a variety of communication protocols, including TCP/IP, serial port, and USB, making it flexible enough to be used in a variety of situations. It can also be used in conjunction with cross-compilers to debug programs built for different architectures than the development host.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ea typeface="+mn-lt"/>
                <a:cs typeface="+mn-lt"/>
              </a:rPr>
              <a:t>Overall, </a:t>
            </a:r>
            <a:r>
              <a:rPr lang="en-US" dirty="0" err="1">
                <a:ea typeface="+mn-lt"/>
                <a:cs typeface="+mn-lt"/>
              </a:rPr>
              <a:t>GDBserver</a:t>
            </a:r>
            <a:r>
              <a:rPr lang="en-US" dirty="0">
                <a:ea typeface="+mn-lt"/>
                <a:cs typeface="+mn-lt"/>
              </a:rPr>
              <a:t> is a powerful tool for remote debugging that enables developers to debug programs running on embedded systems and other remote targets with ease.</a:t>
            </a:r>
            <a:endParaRPr lang="en-US" dirty="0"/>
          </a:p>
          <a:p>
            <a:pPr marL="285750" indent="-285750" algn="l">
              <a:buFont typeface="Wingdings" panose="05000000000000000000" pitchFamily="2" charset="2"/>
              <a:buChar char="Ø"/>
            </a:pPr>
            <a:endParaRPr lang="en-US" dirty="0">
              <a:ea typeface="Source Sans Pro"/>
            </a:endParaRPr>
          </a:p>
        </p:txBody>
      </p:sp>
    </p:spTree>
    <p:extLst>
      <p:ext uri="{BB962C8B-B14F-4D97-AF65-F5344CB8AC3E}">
        <p14:creationId xmlns:p14="http://schemas.microsoft.com/office/powerpoint/2010/main" val="172112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56B4-628D-0D1A-8274-E18356F23CAF}"/>
              </a:ext>
            </a:extLst>
          </p:cNvPr>
          <p:cNvSpPr>
            <a:spLocks noGrp="1"/>
          </p:cNvSpPr>
          <p:nvPr>
            <p:ph type="title"/>
          </p:nvPr>
        </p:nvSpPr>
        <p:spPr>
          <a:xfrm>
            <a:off x="0" y="0"/>
            <a:ext cx="10515600" cy="1325563"/>
          </a:xfrm>
        </p:spPr>
        <p:txBody>
          <a:bodyPr/>
          <a:lstStyle/>
          <a:p>
            <a:r>
              <a:rPr lang="en-US" dirty="0"/>
              <a:t>Features of GDB Server</a:t>
            </a:r>
            <a:endParaRPr lang="en-IN" dirty="0"/>
          </a:p>
        </p:txBody>
      </p:sp>
      <p:sp>
        <p:nvSpPr>
          <p:cNvPr id="4" name="Slide Number Placeholder 3">
            <a:extLst>
              <a:ext uri="{FF2B5EF4-FFF2-40B4-BE49-F238E27FC236}">
                <a16:creationId xmlns:a16="http://schemas.microsoft.com/office/drawing/2014/main" id="{48CB54C4-EA5B-1544-446A-2C27B35DDB6F}"/>
              </a:ext>
            </a:extLst>
          </p:cNvPr>
          <p:cNvSpPr>
            <a:spLocks noGrp="1"/>
          </p:cNvSpPr>
          <p:nvPr>
            <p:ph type="sldNum" sz="quarter" idx="12"/>
          </p:nvPr>
        </p:nvSpPr>
        <p:spPr/>
        <p:txBody>
          <a:bodyPr/>
          <a:lstStyle/>
          <a:p>
            <a:fld id="{B5CEABB6-07DC-46E8-9B57-56EC44A396E5}" type="slidenum">
              <a:rPr lang="en-US" smtClean="0"/>
              <a:pPr/>
              <a:t>15</a:t>
            </a:fld>
            <a:endParaRPr lang="en-US"/>
          </a:p>
        </p:txBody>
      </p:sp>
      <p:sp>
        <p:nvSpPr>
          <p:cNvPr id="5" name="TextBox 4">
            <a:extLst>
              <a:ext uri="{FF2B5EF4-FFF2-40B4-BE49-F238E27FC236}">
                <a16:creationId xmlns:a16="http://schemas.microsoft.com/office/drawing/2014/main" id="{CA5818E5-E04F-2F2F-B22F-A284C64E454A}"/>
              </a:ext>
            </a:extLst>
          </p:cNvPr>
          <p:cNvSpPr txBox="1"/>
          <p:nvPr/>
        </p:nvSpPr>
        <p:spPr>
          <a:xfrm>
            <a:off x="73057" y="1159497"/>
            <a:ext cx="11550191" cy="5632311"/>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Remote Debugging</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allows developers to debug applications that are running on remote machines or devices, even if the local machine doesn't have the same architecture or operating system.</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Multi-Thread Support</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has multi-thread support, which allows developers to debug multi-threaded applications remotely.</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Symbol Table Support</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can read symbol tables generated by compilers, which allows it to display function names and other debugging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Breakpoints</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allows setting and removing breakpoints, which is useful when trying to pinpoint the exact location of a bug in the code.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Signal Handling</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can handle signals such as SIGINT and SIGTERM, which are sent to the application being debugged.</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Core Dump Analysis</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can analyze core dumps generated by a remote process, which can help identify the root cause of a crash.</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Reverse Debugging</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can be used for reverse debugging, which means stepping backwards through code execution to identify the cause of a problem.</a:t>
            </a:r>
          </a:p>
        </p:txBody>
      </p:sp>
    </p:spTree>
    <p:extLst>
      <p:ext uri="{BB962C8B-B14F-4D97-AF65-F5344CB8AC3E}">
        <p14:creationId xmlns:p14="http://schemas.microsoft.com/office/powerpoint/2010/main" val="194409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BEFE-F3D9-65B0-133D-C81E1A7ACC7F}"/>
              </a:ext>
            </a:extLst>
          </p:cNvPr>
          <p:cNvSpPr>
            <a:spLocks noGrp="1"/>
          </p:cNvSpPr>
          <p:nvPr>
            <p:ph type="title"/>
          </p:nvPr>
        </p:nvSpPr>
        <p:spPr>
          <a:xfrm>
            <a:off x="131975" y="1"/>
            <a:ext cx="11224873" cy="980388"/>
          </a:xfrm>
        </p:spPr>
        <p:txBody>
          <a:bodyPr>
            <a:normAutofit fontScale="90000"/>
          </a:bodyPr>
          <a:lstStyle/>
          <a:p>
            <a:r>
              <a:rPr lang="en-US" dirty="0"/>
              <a:t>Rules for GDB server-client communication</a:t>
            </a:r>
          </a:p>
        </p:txBody>
      </p:sp>
      <p:sp>
        <p:nvSpPr>
          <p:cNvPr id="4" name="Slide Number Placeholder 3">
            <a:extLst>
              <a:ext uri="{FF2B5EF4-FFF2-40B4-BE49-F238E27FC236}">
                <a16:creationId xmlns:a16="http://schemas.microsoft.com/office/drawing/2014/main" id="{FE4DF2E9-EC50-96D9-30F0-74DDEAE6CE41}"/>
              </a:ext>
            </a:extLst>
          </p:cNvPr>
          <p:cNvSpPr>
            <a:spLocks noGrp="1"/>
          </p:cNvSpPr>
          <p:nvPr>
            <p:ph type="sldNum" sz="quarter" idx="12"/>
          </p:nvPr>
        </p:nvSpPr>
        <p:spPr/>
        <p:txBody>
          <a:bodyPr/>
          <a:lstStyle/>
          <a:p>
            <a:fld id="{B5CEABB6-07DC-46E8-9B57-56EC44A396E5}" type="slidenum">
              <a:rPr lang="en-US" smtClean="0"/>
              <a:pPr/>
              <a:t>16</a:t>
            </a:fld>
            <a:endParaRPr lang="en-US"/>
          </a:p>
        </p:txBody>
      </p:sp>
      <p:sp>
        <p:nvSpPr>
          <p:cNvPr id="5" name="TextBox 4">
            <a:extLst>
              <a:ext uri="{FF2B5EF4-FFF2-40B4-BE49-F238E27FC236}">
                <a16:creationId xmlns:a16="http://schemas.microsoft.com/office/drawing/2014/main" id="{1E92559B-B7D6-BB23-89CE-44D58CA4842D}"/>
              </a:ext>
            </a:extLst>
          </p:cNvPr>
          <p:cNvSpPr txBox="1"/>
          <p:nvPr/>
        </p:nvSpPr>
        <p:spPr>
          <a:xfrm>
            <a:off x="238121" y="980389"/>
            <a:ext cx="1122487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Source Sans Pro"/>
              </a:rPr>
              <a:t>GDB (GNU Debugger) is a powerful tool used for debugging and analyzing software applications. </a:t>
            </a:r>
            <a:r>
              <a:rPr lang="en-US" dirty="0" err="1">
                <a:ea typeface="Source Sans Pro"/>
              </a:rPr>
              <a:t>gdbserver</a:t>
            </a:r>
            <a:r>
              <a:rPr lang="en-US" dirty="0">
                <a:ea typeface="Source Sans Pro"/>
              </a:rPr>
              <a:t> is a component of GDB that allows remote debugging of applications running on a target system. When using </a:t>
            </a:r>
            <a:r>
              <a:rPr lang="en-US" dirty="0" err="1">
                <a:ea typeface="Source Sans Pro"/>
              </a:rPr>
              <a:t>gdbserver</a:t>
            </a:r>
            <a:r>
              <a:rPr lang="en-US" dirty="0">
                <a:ea typeface="Source Sans Pro"/>
              </a:rPr>
              <a:t> for remote debugging, there are several rules that should be followed to ensure effective communication between the </a:t>
            </a:r>
            <a:r>
              <a:rPr lang="en-US" dirty="0" err="1">
                <a:ea typeface="Source Sans Pro"/>
              </a:rPr>
              <a:t>gdbserver</a:t>
            </a:r>
            <a:r>
              <a:rPr lang="en-US" dirty="0">
                <a:ea typeface="Source Sans Pro"/>
              </a:rPr>
              <a:t> and client components.  </a:t>
            </a:r>
          </a:p>
          <a:p>
            <a:pPr algn="l"/>
            <a:endParaRPr lang="en-US" dirty="0">
              <a:ea typeface="Source Sans Pro"/>
            </a:endParaRPr>
          </a:p>
          <a:p>
            <a:pPr algn="l"/>
            <a:r>
              <a:rPr lang="en-US" dirty="0">
                <a:ea typeface="Source Sans Pro"/>
              </a:rPr>
              <a:t>  </a:t>
            </a:r>
            <a:r>
              <a:rPr lang="en-US" b="1" dirty="0">
                <a:ea typeface="Source Sans Pro"/>
              </a:rPr>
              <a:t>Compatibility</a:t>
            </a:r>
            <a:r>
              <a:rPr lang="en-US" dirty="0">
                <a:ea typeface="Source Sans Pro"/>
              </a:rPr>
              <a:t>: The </a:t>
            </a:r>
            <a:r>
              <a:rPr lang="en-US" dirty="0" err="1">
                <a:ea typeface="Source Sans Pro"/>
              </a:rPr>
              <a:t>gdbserver</a:t>
            </a:r>
            <a:r>
              <a:rPr lang="en-US" dirty="0">
                <a:ea typeface="Source Sans Pro"/>
              </a:rPr>
              <a:t> and client versions should be compatible with each other. If they are not compatible, it may result in errors during communication or unexpected behavior.    Protocol: </a:t>
            </a:r>
            <a:r>
              <a:rPr lang="en-US" dirty="0" err="1">
                <a:ea typeface="Source Sans Pro"/>
              </a:rPr>
              <a:t>gdbserver</a:t>
            </a:r>
            <a:r>
              <a:rPr lang="en-US" dirty="0">
                <a:ea typeface="Source Sans Pro"/>
              </a:rPr>
              <a:t> and the client should use the same protocol for communication. The protocol can be selected using the "-x" command line option with </a:t>
            </a:r>
            <a:r>
              <a:rPr lang="en-US" dirty="0" err="1">
                <a:ea typeface="Source Sans Pro"/>
              </a:rPr>
              <a:t>gdbserver</a:t>
            </a:r>
            <a:r>
              <a:rPr lang="en-US" dirty="0">
                <a:ea typeface="Source Sans Pro"/>
              </a:rPr>
              <a:t>.   </a:t>
            </a:r>
          </a:p>
          <a:p>
            <a:pPr algn="l"/>
            <a:endParaRPr lang="en-US" dirty="0">
              <a:ea typeface="Source Sans Pro"/>
            </a:endParaRPr>
          </a:p>
          <a:p>
            <a:pPr algn="l"/>
            <a:r>
              <a:rPr lang="en-US" dirty="0">
                <a:ea typeface="Source Sans Pro"/>
              </a:rPr>
              <a:t> </a:t>
            </a:r>
            <a:r>
              <a:rPr lang="en-US" b="1" dirty="0">
                <a:ea typeface="Source Sans Pro"/>
              </a:rPr>
              <a:t>Network connectivity</a:t>
            </a:r>
            <a:r>
              <a:rPr lang="en-US" dirty="0">
                <a:ea typeface="Source Sans Pro"/>
              </a:rPr>
              <a:t>: </a:t>
            </a:r>
            <a:r>
              <a:rPr lang="en-US" dirty="0" err="1">
                <a:ea typeface="Source Sans Pro"/>
              </a:rPr>
              <a:t>gdbserver</a:t>
            </a:r>
            <a:r>
              <a:rPr lang="en-US" dirty="0">
                <a:ea typeface="Source Sans Pro"/>
              </a:rPr>
              <a:t> and the client should be connected to the same network or reachable through a secure channel. If there is a firewall or other network security measures, they should be configured to allow communication between the </a:t>
            </a:r>
            <a:r>
              <a:rPr lang="en-US" dirty="0" err="1">
                <a:ea typeface="Source Sans Pro"/>
              </a:rPr>
              <a:t>gdbserver</a:t>
            </a:r>
            <a:r>
              <a:rPr lang="en-US" dirty="0">
                <a:ea typeface="Source Sans Pro"/>
              </a:rPr>
              <a:t> and client.    </a:t>
            </a:r>
          </a:p>
          <a:p>
            <a:pPr algn="l"/>
            <a:endParaRPr lang="en-US" dirty="0">
              <a:ea typeface="Source Sans Pro"/>
            </a:endParaRPr>
          </a:p>
          <a:p>
            <a:pPr algn="l"/>
            <a:r>
              <a:rPr lang="en-US" b="1" dirty="0">
                <a:ea typeface="Source Sans Pro"/>
              </a:rPr>
              <a:t>Permissions</a:t>
            </a:r>
            <a:r>
              <a:rPr lang="en-US" dirty="0">
                <a:ea typeface="Source Sans Pro"/>
              </a:rPr>
              <a:t>: The user running </a:t>
            </a:r>
            <a:r>
              <a:rPr lang="en-US" dirty="0" err="1">
                <a:ea typeface="Source Sans Pro"/>
              </a:rPr>
              <a:t>gdbserver</a:t>
            </a:r>
            <a:r>
              <a:rPr lang="en-US" dirty="0">
                <a:ea typeface="Source Sans Pro"/>
              </a:rPr>
              <a:t> should have sufficient permissions to execute and debug the application being debugged. Additionally, any necessary permissions should be granted to the client machine to connect and communicate with the </a:t>
            </a:r>
            <a:r>
              <a:rPr lang="en-US" dirty="0" err="1">
                <a:ea typeface="Source Sans Pro"/>
              </a:rPr>
              <a:t>gdbserver</a:t>
            </a:r>
            <a:r>
              <a:rPr lang="en-US" dirty="0">
                <a:ea typeface="Source Sans Pro"/>
              </a:rPr>
              <a:t>.    </a:t>
            </a:r>
          </a:p>
          <a:p>
            <a:pPr algn="l"/>
            <a:endParaRPr lang="en-US" dirty="0">
              <a:ea typeface="Source Sans Pro"/>
            </a:endParaRPr>
          </a:p>
          <a:p>
            <a:pPr algn="l"/>
            <a:r>
              <a:rPr lang="en-US" b="1" dirty="0">
                <a:ea typeface="Source Sans Pro"/>
              </a:rPr>
              <a:t>Debugging Symbols</a:t>
            </a:r>
            <a:r>
              <a:rPr lang="en-US" dirty="0">
                <a:ea typeface="Source Sans Pro"/>
              </a:rPr>
              <a:t>: The application being debugged should be compiled with debugging symbols (-g option), so that </a:t>
            </a:r>
            <a:r>
              <a:rPr lang="en-US" dirty="0" err="1">
                <a:ea typeface="Source Sans Pro"/>
              </a:rPr>
              <a:t>gdbserver</a:t>
            </a:r>
            <a:r>
              <a:rPr lang="en-US" dirty="0">
                <a:ea typeface="Source Sans Pro"/>
              </a:rPr>
              <a:t> can provide the necessary information to the client to perform</a:t>
            </a:r>
          </a:p>
        </p:txBody>
      </p:sp>
    </p:spTree>
    <p:extLst>
      <p:ext uri="{BB962C8B-B14F-4D97-AF65-F5344CB8AC3E}">
        <p14:creationId xmlns:p14="http://schemas.microsoft.com/office/powerpoint/2010/main" val="17300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0513-75E2-49FD-E2C0-22834C33A645}"/>
              </a:ext>
            </a:extLst>
          </p:cNvPr>
          <p:cNvSpPr>
            <a:spLocks noGrp="1"/>
          </p:cNvSpPr>
          <p:nvPr>
            <p:ph type="title"/>
          </p:nvPr>
        </p:nvSpPr>
        <p:spPr>
          <a:xfrm>
            <a:off x="336222" y="239442"/>
            <a:ext cx="11692380" cy="754144"/>
          </a:xfrm>
        </p:spPr>
        <p:txBody>
          <a:bodyPr>
            <a:normAutofit/>
          </a:bodyPr>
          <a:lstStyle/>
          <a:p>
            <a:r>
              <a:rPr lang="en-US" dirty="0">
                <a:solidFill>
                  <a:srgbClr val="343541"/>
                </a:solidFill>
                <a:latin typeface="Söhne"/>
              </a:rPr>
              <a:t>Special </a:t>
            </a:r>
            <a:r>
              <a:rPr lang="en-US" b="0" i="0" dirty="0">
                <a:solidFill>
                  <a:srgbClr val="343541"/>
                </a:solidFill>
                <a:effectLst/>
                <a:latin typeface="Söhne"/>
              </a:rPr>
              <a:t>commands used with </a:t>
            </a:r>
            <a:r>
              <a:rPr lang="en-US" b="0" i="0" dirty="0" err="1">
                <a:solidFill>
                  <a:srgbClr val="343541"/>
                </a:solidFill>
                <a:effectLst/>
                <a:latin typeface="Söhne"/>
              </a:rPr>
              <a:t>GDBserver</a:t>
            </a:r>
            <a:endParaRPr lang="en-IN" dirty="0"/>
          </a:p>
        </p:txBody>
      </p:sp>
      <p:sp>
        <p:nvSpPr>
          <p:cNvPr id="4" name="Slide Number Placeholder 3">
            <a:extLst>
              <a:ext uri="{FF2B5EF4-FFF2-40B4-BE49-F238E27FC236}">
                <a16:creationId xmlns:a16="http://schemas.microsoft.com/office/drawing/2014/main" id="{8EF3C3AA-6526-48F4-FCA3-111CB6DBE4A8}"/>
              </a:ext>
            </a:extLst>
          </p:cNvPr>
          <p:cNvSpPr>
            <a:spLocks noGrp="1"/>
          </p:cNvSpPr>
          <p:nvPr>
            <p:ph type="sldNum" sz="quarter" idx="12"/>
          </p:nvPr>
        </p:nvSpPr>
        <p:spPr/>
        <p:txBody>
          <a:bodyPr/>
          <a:lstStyle/>
          <a:p>
            <a:fld id="{B5CEABB6-07DC-46E8-9B57-56EC44A396E5}" type="slidenum">
              <a:rPr lang="en-US" smtClean="0"/>
              <a:pPr/>
              <a:t>17</a:t>
            </a:fld>
            <a:endParaRPr lang="en-US"/>
          </a:p>
        </p:txBody>
      </p:sp>
      <p:sp>
        <p:nvSpPr>
          <p:cNvPr id="6" name="TextBox 5">
            <a:extLst>
              <a:ext uri="{FF2B5EF4-FFF2-40B4-BE49-F238E27FC236}">
                <a16:creationId xmlns:a16="http://schemas.microsoft.com/office/drawing/2014/main" id="{7509F2F9-98B1-184E-F16E-449022EE5F61}"/>
              </a:ext>
            </a:extLst>
          </p:cNvPr>
          <p:cNvSpPr txBox="1"/>
          <p:nvPr/>
        </p:nvSpPr>
        <p:spPr>
          <a:xfrm>
            <a:off x="336222" y="1077336"/>
            <a:ext cx="10350631" cy="1477328"/>
          </a:xfrm>
          <a:prstGeom prst="rect">
            <a:avLst/>
          </a:prstGeom>
          <a:noFill/>
        </p:spPr>
        <p:txBody>
          <a:bodyPr wrap="square" rtlCol="0">
            <a:spAutoFit/>
          </a:bodyPr>
          <a:lstStyle/>
          <a:p>
            <a:pPr algn="l"/>
            <a:r>
              <a:rPr lang="en-US" b="0" i="0" dirty="0" err="1">
                <a:solidFill>
                  <a:srgbClr val="374151"/>
                </a:solidFill>
                <a:effectLst/>
                <a:latin typeface="Söhne"/>
              </a:rPr>
              <a:t>GDBserver</a:t>
            </a:r>
            <a:r>
              <a:rPr lang="en-US" b="0" i="0" dirty="0">
                <a:solidFill>
                  <a:srgbClr val="374151"/>
                </a:solidFill>
                <a:effectLst/>
                <a:latin typeface="Söhne"/>
              </a:rPr>
              <a:t> is a program that allows remote debugging of applications using GDB (GNU Debugger). When debugging a program remotely using </a:t>
            </a:r>
            <a:r>
              <a:rPr lang="en-US" b="0" i="0" dirty="0" err="1">
                <a:solidFill>
                  <a:srgbClr val="374151"/>
                </a:solidFill>
                <a:effectLst/>
                <a:latin typeface="Söhne"/>
              </a:rPr>
              <a:t>GDBserver</a:t>
            </a:r>
            <a:r>
              <a:rPr lang="en-US" b="0" i="0" dirty="0">
                <a:solidFill>
                  <a:srgbClr val="374151"/>
                </a:solidFill>
                <a:effectLst/>
                <a:latin typeface="Söhne"/>
              </a:rPr>
              <a:t>, you can use several TCP commands to control the debugger and the debugged program. Some of the commonly used TCP commands with </a:t>
            </a:r>
            <a:r>
              <a:rPr lang="en-US" b="0" i="0" dirty="0" err="1">
                <a:solidFill>
                  <a:srgbClr val="374151"/>
                </a:solidFill>
                <a:effectLst/>
                <a:latin typeface="Söhne"/>
              </a:rPr>
              <a:t>GDBserver</a:t>
            </a:r>
            <a:r>
              <a:rPr lang="en-US" b="0" i="0" dirty="0">
                <a:solidFill>
                  <a:srgbClr val="374151"/>
                </a:solidFill>
                <a:effectLst/>
                <a:latin typeface="Söhne"/>
              </a:rPr>
              <a:t> are:</a:t>
            </a:r>
          </a:p>
          <a:p>
            <a:br>
              <a:rPr lang="en-US" b="0" i="0" dirty="0">
                <a:solidFill>
                  <a:srgbClr val="374151"/>
                </a:solidFill>
                <a:effectLst/>
                <a:latin typeface="Söhne"/>
              </a:rPr>
            </a:br>
            <a:endParaRPr lang="en-IN" dirty="0"/>
          </a:p>
        </p:txBody>
      </p:sp>
      <p:sp>
        <p:nvSpPr>
          <p:cNvPr id="8" name="TextBox 7">
            <a:extLst>
              <a:ext uri="{FF2B5EF4-FFF2-40B4-BE49-F238E27FC236}">
                <a16:creationId xmlns:a16="http://schemas.microsoft.com/office/drawing/2014/main" id="{D89744DD-3680-0CD0-2FAA-6C7D9B2E834F}"/>
              </a:ext>
            </a:extLst>
          </p:cNvPr>
          <p:cNvSpPr txBox="1"/>
          <p:nvPr/>
        </p:nvSpPr>
        <p:spPr>
          <a:xfrm>
            <a:off x="260808" y="1686154"/>
            <a:ext cx="11519555" cy="5109091"/>
          </a:xfrm>
          <a:prstGeom prst="rect">
            <a:avLst/>
          </a:prstGeom>
          <a:noFill/>
        </p:spPr>
        <p:txBody>
          <a:bodyPr wrap="square" rtlCol="0">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target remote &lt;host&gt;:&lt;port&gt;</a:t>
            </a:r>
            <a:r>
              <a:rPr kumimoji="0" lang="en-US" altLang="en-US" sz="1800" b="0" i="0" u="none" strike="noStrike" cap="none" normalizeH="0" baseline="0" dirty="0">
                <a:ln>
                  <a:noFill/>
                </a:ln>
                <a:solidFill>
                  <a:srgbClr val="374151"/>
                </a:solidFill>
                <a:effectLst/>
                <a:latin typeface="Söhne"/>
              </a:rPr>
              <a:t>: This command connects GDB to the remote </a:t>
            </a:r>
            <a:r>
              <a:rPr kumimoji="0" lang="en-US" altLang="en-US" sz="1800" b="0" i="0" u="none" strike="noStrike" cap="none" normalizeH="0" baseline="0" dirty="0" err="1">
                <a:ln>
                  <a:noFill/>
                </a:ln>
                <a:solidFill>
                  <a:srgbClr val="374151"/>
                </a:solidFill>
                <a:effectLst/>
                <a:latin typeface="Söhne"/>
              </a:rPr>
              <a:t>GDBserver</a:t>
            </a:r>
            <a:r>
              <a:rPr kumimoji="0" lang="en-US" altLang="en-US" sz="1800" b="0" i="0" u="none" strike="noStrike" cap="none" normalizeH="0" baseline="0" dirty="0">
                <a:ln>
                  <a:noFill/>
                </a:ln>
                <a:solidFill>
                  <a:srgbClr val="374151"/>
                </a:solidFill>
                <a:effectLst/>
                <a:latin typeface="Söhne"/>
              </a:rPr>
              <a:t> running on the specified host and 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set </a:t>
            </a:r>
            <a:r>
              <a:rPr kumimoji="0" lang="en-US" altLang="en-US" b="1" i="0" u="none" strike="noStrike" cap="none" normalizeH="0" baseline="0" dirty="0" err="1">
                <a:ln>
                  <a:noFill/>
                </a:ln>
                <a:solidFill>
                  <a:srgbClr val="374151"/>
                </a:solidFill>
                <a:effectLst/>
                <a:latin typeface="Söhne Mono"/>
              </a:rPr>
              <a:t>remotebaud</a:t>
            </a:r>
            <a:r>
              <a:rPr kumimoji="0" lang="en-US" altLang="en-US" b="1" i="0" u="none" strike="noStrike" cap="none" normalizeH="0" baseline="0" dirty="0">
                <a:ln>
                  <a:noFill/>
                </a:ln>
                <a:solidFill>
                  <a:srgbClr val="374151"/>
                </a:solidFill>
                <a:effectLst/>
                <a:latin typeface="Söhne Mono"/>
              </a:rPr>
              <a:t> &lt;</a:t>
            </a:r>
            <a:r>
              <a:rPr kumimoji="0" lang="en-US" altLang="en-US" b="1" i="0" u="none" strike="noStrike" cap="none" normalizeH="0" baseline="0" dirty="0" err="1">
                <a:ln>
                  <a:noFill/>
                </a:ln>
                <a:solidFill>
                  <a:srgbClr val="374151"/>
                </a:solidFill>
                <a:effectLst/>
                <a:latin typeface="Söhne Mono"/>
              </a:rPr>
              <a:t>baudrate</a:t>
            </a:r>
            <a:r>
              <a:rPr kumimoji="0" lang="en-US" altLang="en-US" b="1" i="0" u="none" strike="noStrike" cap="none" normalizeH="0" baseline="0" dirty="0">
                <a:ln>
                  <a:noFill/>
                </a:ln>
                <a:solidFill>
                  <a:srgbClr val="374151"/>
                </a:solidFill>
                <a:effectLst/>
                <a:latin typeface="Söhne Mono"/>
              </a:rPr>
              <a:t>&gt;</a:t>
            </a:r>
            <a:r>
              <a:rPr kumimoji="0" lang="en-US" altLang="en-US" sz="1800" b="0" i="0" u="none" strike="noStrike" cap="none" normalizeH="0" baseline="0" dirty="0">
                <a:ln>
                  <a:noFill/>
                </a:ln>
                <a:solidFill>
                  <a:srgbClr val="374151"/>
                </a:solidFill>
                <a:effectLst/>
                <a:latin typeface="Söhne"/>
              </a:rPr>
              <a:t>: This command sets the baud rate for serial connections. //Serial communication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monitor reset</a:t>
            </a:r>
            <a:r>
              <a:rPr kumimoji="0" lang="en-US" altLang="en-US" sz="1800" b="0" i="0" u="none" strike="noStrike" cap="none" normalizeH="0" baseline="0" dirty="0">
                <a:ln>
                  <a:noFill/>
                </a:ln>
                <a:solidFill>
                  <a:srgbClr val="374151"/>
                </a:solidFill>
                <a:effectLst/>
                <a:latin typeface="Söhne"/>
              </a:rPr>
              <a:t>: This command resets the target system.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monitor reset</a:t>
            </a:r>
            <a:r>
              <a:rPr kumimoji="0" lang="en-US" altLang="en-US" sz="1800" b="0" i="0" u="none" strike="noStrike" cap="none" normalizeH="0" baseline="0" dirty="0">
                <a:ln>
                  <a:noFill/>
                </a:ln>
                <a:solidFill>
                  <a:srgbClr val="374151"/>
                </a:solidFill>
                <a:effectLst/>
                <a:latin typeface="Söhne"/>
              </a:rPr>
              <a:t>: This command resets the target system.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monitor exit</a:t>
            </a:r>
            <a:r>
              <a:rPr kumimoji="0" lang="en-US" altLang="en-US" sz="1800" b="0" i="0" u="none" strike="noStrike" cap="none" normalizeH="0" baseline="0" dirty="0">
                <a:ln>
                  <a:noFill/>
                </a:ln>
                <a:solidFill>
                  <a:srgbClr val="374151"/>
                </a:solidFill>
                <a:effectLst/>
                <a:latin typeface="Söhne"/>
              </a:rPr>
              <a:t>: This command exits </a:t>
            </a:r>
            <a:r>
              <a:rPr kumimoji="0" lang="en-US" altLang="en-US" sz="1800" b="0" i="0" u="none" strike="noStrike" cap="none" normalizeH="0" baseline="0" dirty="0" err="1">
                <a:ln>
                  <a:noFill/>
                </a:ln>
                <a:solidFill>
                  <a:srgbClr val="374151"/>
                </a:solidFill>
                <a:effectLst/>
                <a:latin typeface="Söhne"/>
              </a:rPr>
              <a:t>GDBserver</a:t>
            </a:r>
            <a:r>
              <a:rPr kumimoji="0" lang="en-US" altLang="en-US" sz="1800" b="0" i="0" u="none" strike="noStrike" cap="none" normalizeH="0" baseline="0" dirty="0">
                <a:ln>
                  <a:noFill/>
                </a:ln>
                <a:solidFill>
                  <a:srgbClr val="374151"/>
                </a:solidFill>
                <a:effectLst/>
                <a:latin typeface="Söhne"/>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monitor help</a:t>
            </a:r>
            <a:r>
              <a:rPr kumimoji="0" lang="en-US" altLang="en-US" sz="1800" b="0" i="0" u="none" strike="noStrike" cap="none" normalizeH="0" baseline="0" dirty="0">
                <a:ln>
                  <a:noFill/>
                </a:ln>
                <a:solidFill>
                  <a:srgbClr val="374151"/>
                </a:solidFill>
                <a:effectLst/>
                <a:latin typeface="Söhne"/>
              </a:rPr>
              <a:t>: This command displays a list of available monitor commands.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monitor resume</a:t>
            </a:r>
            <a:r>
              <a:rPr kumimoji="0" lang="en-US" altLang="en-US" sz="1800" b="0" i="0" u="none" strike="noStrike" cap="none" normalizeH="0" baseline="0" dirty="0">
                <a:ln>
                  <a:noFill/>
                </a:ln>
                <a:solidFill>
                  <a:srgbClr val="374151"/>
                </a:solidFill>
                <a:effectLst/>
                <a:latin typeface="Söhne"/>
              </a:rPr>
              <a:t>: This command resumes the execution of the target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rgbClr val="374151"/>
              </a:solidFill>
              <a:effectLst/>
              <a:latin typeface="Söhne"/>
            </a:endParaRPr>
          </a:p>
        </p:txBody>
      </p:sp>
      <p:sp>
        <p:nvSpPr>
          <p:cNvPr id="10" name="Rectangle 4">
            <a:extLst>
              <a:ext uri="{FF2B5EF4-FFF2-40B4-BE49-F238E27FC236}">
                <a16:creationId xmlns:a16="http://schemas.microsoft.com/office/drawing/2014/main" id="{AB9ECC8B-9349-4219-6AFC-0943AD1253F1}"/>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DDBB7B8C-ECFB-F323-1CB4-44931D2CFC5E}"/>
              </a:ext>
            </a:extLst>
          </p:cNvPr>
          <p:cNvSpPr>
            <a:spLocks noChangeArrowheads="1"/>
          </p:cNvSpPr>
          <p:nvPr/>
        </p:nvSpPr>
        <p:spPr bwMode="auto">
          <a:xfrm>
            <a:off x="0" y="-338811"/>
            <a:ext cx="5250730"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599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0A56-0A7B-5B35-AFC7-02549AC2F7CA}"/>
              </a:ext>
            </a:extLst>
          </p:cNvPr>
          <p:cNvSpPr>
            <a:spLocks noGrp="1"/>
          </p:cNvSpPr>
          <p:nvPr>
            <p:ph type="title"/>
          </p:nvPr>
        </p:nvSpPr>
        <p:spPr/>
        <p:txBody>
          <a:bodyPr/>
          <a:lstStyle/>
          <a:p>
            <a:r>
              <a:rPr lang="en-US" dirty="0"/>
              <a:t>Common set of commands</a:t>
            </a:r>
            <a:endParaRPr lang="en-IN" dirty="0"/>
          </a:p>
        </p:txBody>
      </p:sp>
      <p:sp>
        <p:nvSpPr>
          <p:cNvPr id="4" name="Slide Number Placeholder 3">
            <a:extLst>
              <a:ext uri="{FF2B5EF4-FFF2-40B4-BE49-F238E27FC236}">
                <a16:creationId xmlns:a16="http://schemas.microsoft.com/office/drawing/2014/main" id="{BAF03530-2CE5-BBA0-C665-942CF9183760}"/>
              </a:ext>
            </a:extLst>
          </p:cNvPr>
          <p:cNvSpPr>
            <a:spLocks noGrp="1"/>
          </p:cNvSpPr>
          <p:nvPr>
            <p:ph type="sldNum" sz="quarter" idx="12"/>
          </p:nvPr>
        </p:nvSpPr>
        <p:spPr/>
        <p:txBody>
          <a:bodyPr/>
          <a:lstStyle/>
          <a:p>
            <a:fld id="{B5CEABB6-07DC-46E8-9B57-56EC44A396E5}" type="slidenum">
              <a:rPr lang="en-US" smtClean="0"/>
              <a:pPr/>
              <a:t>18</a:t>
            </a:fld>
            <a:endParaRPr lang="en-US"/>
          </a:p>
        </p:txBody>
      </p:sp>
      <p:sp>
        <p:nvSpPr>
          <p:cNvPr id="6" name="Rectangle 1">
            <a:extLst>
              <a:ext uri="{FF2B5EF4-FFF2-40B4-BE49-F238E27FC236}">
                <a16:creationId xmlns:a16="http://schemas.microsoft.com/office/drawing/2014/main" id="{EEF09115-99AD-51DE-ECC7-96B395165373}"/>
              </a:ext>
            </a:extLst>
          </p:cNvPr>
          <p:cNvSpPr>
            <a:spLocks noChangeArrowheads="1"/>
          </p:cNvSpPr>
          <p:nvPr/>
        </p:nvSpPr>
        <p:spPr bwMode="auto">
          <a:xfrm>
            <a:off x="320511" y="1668447"/>
            <a:ext cx="11585543" cy="40016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step</a:t>
            </a:r>
            <a:r>
              <a:rPr kumimoji="0" lang="en-US" altLang="en-US" sz="1200" b="0" i="0" u="none" strike="noStrike" cap="none" normalizeH="0" baseline="0" dirty="0">
                <a:ln>
                  <a:noFill/>
                </a:ln>
                <a:solidFill>
                  <a:srgbClr val="374151"/>
                </a:solidFill>
                <a:effectLst/>
                <a:latin typeface="Söhne"/>
              </a:rPr>
              <a:t>: This command executes the current line of code in the debugged program and then stops at the next line.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next</a:t>
            </a:r>
            <a:r>
              <a:rPr kumimoji="0" lang="en-US" altLang="en-US" sz="1200" b="0" i="0" u="none" strike="noStrike" cap="none" normalizeH="0" baseline="0" dirty="0">
                <a:ln>
                  <a:noFill/>
                </a:ln>
                <a:solidFill>
                  <a:srgbClr val="374151"/>
                </a:solidFill>
                <a:effectLst/>
                <a:latin typeface="Söhne"/>
              </a:rPr>
              <a:t>: This command executes the current line of code in the debugged program and stops at the next line, but does not step into any function calls.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finish</a:t>
            </a:r>
            <a:r>
              <a:rPr kumimoji="0" lang="en-US" altLang="en-US" sz="1200" b="0" i="0" u="none" strike="noStrike" cap="none" normalizeH="0" baseline="0" dirty="0">
                <a:ln>
                  <a:noFill/>
                </a:ln>
                <a:solidFill>
                  <a:srgbClr val="374151"/>
                </a:solidFill>
                <a:effectLst/>
                <a:latin typeface="Söhne"/>
              </a:rPr>
              <a:t>: This command continues the execution of the debugged program until it returns from the current function.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break &lt;location&gt;</a:t>
            </a:r>
            <a:r>
              <a:rPr kumimoji="0" lang="en-US" altLang="en-US" sz="1200" b="0" i="0" u="none" strike="noStrike" cap="none" normalizeH="0" baseline="0" dirty="0">
                <a:ln>
                  <a:noFill/>
                </a:ln>
                <a:solidFill>
                  <a:srgbClr val="374151"/>
                </a:solidFill>
                <a:effectLst/>
                <a:latin typeface="Söhne"/>
              </a:rPr>
              <a:t>: This command sets a breakpoint at the specified location.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info breakpoints</a:t>
            </a:r>
            <a:r>
              <a:rPr kumimoji="0" lang="en-US" altLang="en-US" sz="1200" b="0" i="0" u="none" strike="noStrike" cap="none" normalizeH="0" baseline="0" dirty="0">
                <a:ln>
                  <a:noFill/>
                </a:ln>
                <a:solidFill>
                  <a:srgbClr val="374151"/>
                </a:solidFill>
                <a:effectLst/>
                <a:latin typeface="Söhne"/>
              </a:rPr>
              <a:t>: This command displays information about all currently set breakpoints.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continue</a:t>
            </a:r>
            <a:r>
              <a:rPr kumimoji="0" lang="en-US" altLang="en-US" sz="1200" b="0" i="0" u="none" strike="noStrike" cap="none" normalizeH="0" baseline="0" dirty="0">
                <a:ln>
                  <a:noFill/>
                </a:ln>
                <a:solidFill>
                  <a:srgbClr val="374151"/>
                </a:solidFill>
                <a:effectLst/>
                <a:latin typeface="Söhne"/>
              </a:rPr>
              <a:t>: This command continues the execution of the debugged program.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Söhne Mono"/>
              </a:rPr>
              <a:t>delete breakpoints</a:t>
            </a:r>
            <a:r>
              <a:rPr kumimoji="0" lang="en-US" altLang="en-US" sz="1200" b="0" i="0" u="none" strike="noStrike" cap="none" normalizeH="0" baseline="0" dirty="0">
                <a:ln>
                  <a:noFill/>
                </a:ln>
                <a:solidFill>
                  <a:srgbClr val="374151"/>
                </a:solidFill>
                <a:effectLst/>
                <a:latin typeface="Söhne"/>
              </a:rPr>
              <a:t>: This command deletes all currently set breakpoints.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0687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1178-3E81-ABC3-16DE-BBA3ED30DE23}"/>
              </a:ext>
            </a:extLst>
          </p:cNvPr>
          <p:cNvSpPr>
            <a:spLocks noGrp="1"/>
          </p:cNvSpPr>
          <p:nvPr>
            <p:ph type="title"/>
          </p:nvPr>
        </p:nvSpPr>
        <p:spPr>
          <a:xfrm>
            <a:off x="216816" y="136526"/>
            <a:ext cx="11140032" cy="834435"/>
          </a:xfrm>
        </p:spPr>
        <p:txBody>
          <a:bodyPr/>
          <a:lstStyle/>
          <a:p>
            <a:r>
              <a:rPr lang="en-US" dirty="0"/>
              <a:t>Copy the file </a:t>
            </a:r>
          </a:p>
        </p:txBody>
      </p:sp>
      <p:sp>
        <p:nvSpPr>
          <p:cNvPr id="4" name="Slide Number Placeholder 3">
            <a:extLst>
              <a:ext uri="{FF2B5EF4-FFF2-40B4-BE49-F238E27FC236}">
                <a16:creationId xmlns:a16="http://schemas.microsoft.com/office/drawing/2014/main" id="{0366A5D1-438B-666A-4337-59ABDE63AB41}"/>
              </a:ext>
            </a:extLst>
          </p:cNvPr>
          <p:cNvSpPr>
            <a:spLocks noGrp="1"/>
          </p:cNvSpPr>
          <p:nvPr>
            <p:ph type="sldNum" sz="quarter" idx="12"/>
          </p:nvPr>
        </p:nvSpPr>
        <p:spPr/>
        <p:txBody>
          <a:bodyPr/>
          <a:lstStyle/>
          <a:p>
            <a:fld id="{B5CEABB6-07DC-46E8-9B57-56EC44A396E5}" type="slidenum">
              <a:rPr lang="en-US" smtClean="0"/>
              <a:pPr/>
              <a:t>19</a:t>
            </a:fld>
            <a:endParaRPr lang="en-US"/>
          </a:p>
        </p:txBody>
      </p:sp>
      <p:sp>
        <p:nvSpPr>
          <p:cNvPr id="5" name="TextBox 4">
            <a:extLst>
              <a:ext uri="{FF2B5EF4-FFF2-40B4-BE49-F238E27FC236}">
                <a16:creationId xmlns:a16="http://schemas.microsoft.com/office/drawing/2014/main" id="{48417257-346F-647D-8660-7D937C870160}"/>
              </a:ext>
            </a:extLst>
          </p:cNvPr>
          <p:cNvSpPr txBox="1"/>
          <p:nvPr/>
        </p:nvSpPr>
        <p:spPr>
          <a:xfrm>
            <a:off x="443061" y="1197204"/>
            <a:ext cx="1024525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mn-lt"/>
                <a:cs typeface="+mn-lt"/>
              </a:rPr>
              <a:t>Using file get command in </a:t>
            </a:r>
            <a:r>
              <a:rPr lang="en-US" dirty="0" err="1">
                <a:ea typeface="+mn-lt"/>
                <a:cs typeface="+mn-lt"/>
              </a:rPr>
              <a:t>gdb</a:t>
            </a:r>
            <a:r>
              <a:rPr lang="en-US" dirty="0">
                <a:ea typeface="+mn-lt"/>
                <a:cs typeface="+mn-lt"/>
              </a:rPr>
              <a:t>: You can use the file get command in </a:t>
            </a:r>
            <a:r>
              <a:rPr lang="en-US" dirty="0" err="1">
                <a:ea typeface="+mn-lt"/>
                <a:cs typeface="+mn-lt"/>
              </a:rPr>
              <a:t>gdb</a:t>
            </a:r>
            <a:r>
              <a:rPr lang="en-US" dirty="0">
                <a:ea typeface="+mn-lt"/>
                <a:cs typeface="+mn-lt"/>
              </a:rPr>
              <a:t> to copy the executable file from the remote machine where </a:t>
            </a:r>
            <a:r>
              <a:rPr lang="en-US" dirty="0" err="1">
                <a:ea typeface="+mn-lt"/>
                <a:cs typeface="+mn-lt"/>
              </a:rPr>
              <a:t>gdbserver</a:t>
            </a:r>
            <a:r>
              <a:rPr lang="en-US" dirty="0">
                <a:ea typeface="+mn-lt"/>
                <a:cs typeface="+mn-lt"/>
              </a:rPr>
              <a:t> is running to the local machine where </a:t>
            </a:r>
            <a:r>
              <a:rPr lang="en-US" dirty="0" err="1">
                <a:ea typeface="+mn-lt"/>
                <a:cs typeface="+mn-lt"/>
              </a:rPr>
              <a:t>gdbclient</a:t>
            </a:r>
            <a:r>
              <a:rPr lang="en-US" dirty="0">
                <a:ea typeface="+mn-lt"/>
                <a:cs typeface="+mn-lt"/>
              </a:rPr>
              <a:t> is running.</a:t>
            </a:r>
          </a:p>
          <a:p>
            <a:endParaRPr lang="en-US" dirty="0"/>
          </a:p>
          <a:p>
            <a:pPr marL="285750" indent="-285750">
              <a:buFont typeface="Wingdings" panose="05000000000000000000" pitchFamily="2" charset="2"/>
              <a:buChar char="Ø"/>
            </a:pPr>
            <a:r>
              <a:rPr lang="en-US" dirty="0">
                <a:ea typeface="+mn-lt"/>
                <a:cs typeface="+mn-lt"/>
              </a:rPr>
              <a:t>Using SCP: SCP (Secure Copy) is a command-line utility that allows you to securely copy files between remote and local machines. You can use SCP to copy the executable file from the remote machine to the local machine. Here's an example command to copy the file:</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a:highlight>
                  <a:srgbClr val="00FF00"/>
                </a:highlight>
                <a:ea typeface="+mn-lt"/>
                <a:cs typeface="+mn-lt"/>
              </a:rPr>
              <a:t>scp</a:t>
            </a:r>
            <a:r>
              <a:rPr lang="en-US" dirty="0">
                <a:highlight>
                  <a:srgbClr val="00FF00"/>
                </a:highlight>
                <a:ea typeface="+mn-lt"/>
                <a:cs typeface="+mn-lt"/>
              </a:rPr>
              <a:t> </a:t>
            </a:r>
            <a:r>
              <a:rPr lang="en-US" dirty="0" err="1">
                <a:highlight>
                  <a:srgbClr val="00FF00"/>
                </a:highlight>
                <a:ea typeface="+mn-lt"/>
                <a:cs typeface="+mn-lt"/>
              </a:rPr>
              <a:t>user@remote</a:t>
            </a:r>
            <a:r>
              <a:rPr lang="en-US" dirty="0">
                <a:highlight>
                  <a:srgbClr val="00FF00"/>
                </a:highlight>
                <a:ea typeface="+mn-lt"/>
                <a:cs typeface="+mn-lt"/>
              </a:rPr>
              <a:t>:/path/to/remote/executable /path/to/local/destination</a:t>
            </a:r>
          </a:p>
          <a:p>
            <a:pPr marL="285750" indent="-285750">
              <a:buFont typeface="Wingdings" panose="05000000000000000000" pitchFamily="2" charset="2"/>
              <a:buChar char="Ø"/>
            </a:pPr>
            <a:endParaRPr lang="en-US" dirty="0">
              <a:highlight>
                <a:srgbClr val="00FF00"/>
              </a:highlight>
              <a:ea typeface="+mn-lt"/>
              <a:cs typeface="+mn-lt"/>
            </a:endParaRPr>
          </a:p>
          <a:p>
            <a:pPr marL="285750" indent="-285750">
              <a:buFont typeface="Wingdings" panose="05000000000000000000" pitchFamily="2" charset="2"/>
              <a:buChar char="Ø"/>
            </a:pPr>
            <a:endParaRPr lang="en-US" dirty="0">
              <a:highlight>
                <a:srgbClr val="00FF00"/>
              </a:highlight>
            </a:endParaRPr>
          </a:p>
          <a:p>
            <a:pPr marL="285750" indent="-285750">
              <a:buFont typeface="Wingdings" panose="05000000000000000000" pitchFamily="2" charset="2"/>
              <a:buChar char="Ø"/>
            </a:pPr>
            <a:r>
              <a:rPr lang="en-US" dirty="0">
                <a:ea typeface="+mn-lt"/>
                <a:cs typeface="+mn-lt"/>
              </a:rPr>
              <a:t>where user is the username on the remote machine, remote is the IP address or hostname of the remote machine, /path/to/remote/executable is the path to the executable file on the remote machine, and /path/to/local/destination is the path where you want to save the file on the local machine.</a:t>
            </a:r>
            <a:endParaRPr lang="en-US" dirty="0"/>
          </a:p>
          <a:p>
            <a:pPr marL="285750" indent="-285750" algn="l">
              <a:buFont typeface="Wingdings" panose="05000000000000000000" pitchFamily="2" charset="2"/>
              <a:buChar char="Ø"/>
            </a:pPr>
            <a:endParaRPr lang="en-US" dirty="0">
              <a:ea typeface="Source Sans Pro"/>
            </a:endParaRPr>
          </a:p>
        </p:txBody>
      </p:sp>
    </p:spTree>
    <p:extLst>
      <p:ext uri="{BB962C8B-B14F-4D97-AF65-F5344CB8AC3E}">
        <p14:creationId xmlns:p14="http://schemas.microsoft.com/office/powerpoint/2010/main" val="165442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vert="horz" lIns="1005840" tIns="502920" rIns="91440" bIns="45720" rtlCol="0" anchor="t">
            <a:noAutofit/>
          </a:bodyPr>
          <a:lstStyle/>
          <a:p>
            <a:pPr marL="285750" indent="-285750">
              <a:buChar char="•"/>
            </a:pPr>
            <a:r>
              <a:rPr lang="en-US"/>
              <a:t>What is GDB..?</a:t>
            </a:r>
          </a:p>
          <a:p>
            <a:pPr marL="285750" indent="-285750">
              <a:buChar char="•"/>
            </a:pPr>
            <a:r>
              <a:rPr lang="en-US" err="1"/>
              <a:t>WhaT</a:t>
            </a:r>
            <a:r>
              <a:rPr lang="en-US"/>
              <a:t> IS DEBUGGING..?</a:t>
            </a:r>
          </a:p>
          <a:p>
            <a:pPr marL="285750" indent="-285750">
              <a:buChar char="•"/>
            </a:pPr>
            <a:r>
              <a:rPr lang="en-US"/>
              <a:t>Types of debugging..?</a:t>
            </a:r>
          </a:p>
          <a:p>
            <a:r>
              <a:rPr lang="en-US"/>
              <a:t>    -</a:t>
            </a:r>
            <a:r>
              <a:rPr lang="en-US" err="1"/>
              <a:t>REmote</a:t>
            </a:r>
            <a:r>
              <a:rPr lang="en-US"/>
              <a:t> debugging / </a:t>
            </a:r>
            <a:r>
              <a:rPr lang="en-US" err="1"/>
              <a:t>tcp</a:t>
            </a:r>
            <a:r>
              <a:rPr lang="en-US"/>
              <a:t> debugging.</a:t>
            </a:r>
          </a:p>
          <a:p>
            <a:pPr marL="285750" indent="-285750">
              <a:buChar char="•"/>
            </a:pPr>
            <a:r>
              <a:rPr lang="en-US"/>
              <a:t>Serial debugging.</a:t>
            </a:r>
          </a:p>
          <a:p>
            <a:pPr marL="285750" indent="-285750">
              <a:buChar char="•"/>
            </a:pPr>
            <a:r>
              <a:rPr lang="en-US"/>
              <a:t>Building kernel image adding </a:t>
            </a:r>
            <a:r>
              <a:rPr lang="en-US" err="1"/>
              <a:t>gdb</a:t>
            </a:r>
            <a:r>
              <a:rPr lang="en-US"/>
              <a:t> tool chain via busy box..</a:t>
            </a:r>
          </a:p>
          <a:p>
            <a:pPr marL="285750" indent="-285750">
              <a:buChar char="•"/>
            </a:pPr>
            <a:r>
              <a:rPr lang="en-US"/>
              <a:t>Building a kernel image for target board.</a:t>
            </a:r>
          </a:p>
          <a:p>
            <a:r>
              <a:rPr lang="en-US"/>
              <a:t>    -via build root.</a:t>
            </a:r>
          </a:p>
          <a:p>
            <a:r>
              <a:rPr lang="en-US"/>
              <a:t>    -via </a:t>
            </a:r>
            <a:r>
              <a:rPr lang="en-US" err="1"/>
              <a:t>crosstool</a:t>
            </a:r>
            <a:r>
              <a:rPr lang="en-US"/>
              <a:t> compilation.</a:t>
            </a:r>
          </a:p>
          <a:p>
            <a:endParaRPr lang="en-US"/>
          </a:p>
        </p:txBody>
      </p:sp>
      <p:sp>
        <p:nvSpPr>
          <p:cNvPr id="150" name="Footer Placeholder 149">
            <a:extLst>
              <a:ext uri="{FF2B5EF4-FFF2-40B4-BE49-F238E27FC236}">
                <a16:creationId xmlns:a16="http://schemas.microsoft.com/office/drawing/2014/main" id="{BF3830E9-8071-46F4-9061-47A9D52729BA}"/>
              </a:ext>
            </a:extLst>
          </p:cNvPr>
          <p:cNvSpPr>
            <a:spLocks noGrp="1"/>
          </p:cNvSpPr>
          <p:nvPr>
            <p:ph type="ftr" sz="quarter" idx="11"/>
          </p:nvPr>
        </p:nvSpPr>
        <p:spPr>
          <a:xfrm>
            <a:off x="4038600" y="6356350"/>
            <a:ext cx="4114800" cy="365125"/>
          </a:xfrm>
        </p:spPr>
        <p:txBody>
          <a:bodyPr/>
          <a:lstStyle/>
          <a:p>
            <a:r>
              <a:rPr lang="en-US" err="1">
                <a:ea typeface="Source Sans Pro"/>
              </a:rPr>
              <a:t>Gdb</a:t>
            </a:r>
            <a:r>
              <a:rPr lang="en-US">
                <a:ea typeface="Source Sans Pro"/>
              </a:rPr>
              <a:t> server</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sz="8800">
                <a:latin typeface="Source Sans Pro ExtraLight"/>
                <a:ea typeface="Source Sans Pro ExtraLight"/>
              </a:rPr>
              <a:t>CONTENTS</a:t>
            </a:r>
            <a:endParaRPr lang="en-US" sz="8800"/>
          </a:p>
        </p:txBody>
      </p:sp>
    </p:spTree>
    <p:extLst>
      <p:ext uri="{BB962C8B-B14F-4D97-AF65-F5344CB8AC3E}">
        <p14:creationId xmlns:p14="http://schemas.microsoft.com/office/powerpoint/2010/main" val="32383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8A73-3EFA-FF20-C2EB-D812636F702B}"/>
              </a:ext>
            </a:extLst>
          </p:cNvPr>
          <p:cNvSpPr>
            <a:spLocks noGrp="1"/>
          </p:cNvSpPr>
          <p:nvPr>
            <p:ph type="title"/>
          </p:nvPr>
        </p:nvSpPr>
        <p:spPr>
          <a:xfrm>
            <a:off x="0" y="365760"/>
            <a:ext cx="11356848" cy="1325563"/>
          </a:xfrm>
        </p:spPr>
        <p:txBody>
          <a:bodyPr/>
          <a:lstStyle/>
          <a:p>
            <a:r>
              <a:rPr lang="en-US" dirty="0"/>
              <a:t>File transfer protocol</a:t>
            </a:r>
            <a:endParaRPr lang="en-IN" dirty="0"/>
          </a:p>
        </p:txBody>
      </p:sp>
      <p:sp>
        <p:nvSpPr>
          <p:cNvPr id="4" name="Slide Number Placeholder 3">
            <a:extLst>
              <a:ext uri="{FF2B5EF4-FFF2-40B4-BE49-F238E27FC236}">
                <a16:creationId xmlns:a16="http://schemas.microsoft.com/office/drawing/2014/main" id="{133235E0-9B4A-A1C3-B963-CAC1F1A0C0DA}"/>
              </a:ext>
            </a:extLst>
          </p:cNvPr>
          <p:cNvSpPr>
            <a:spLocks noGrp="1"/>
          </p:cNvSpPr>
          <p:nvPr>
            <p:ph type="sldNum" sz="quarter" idx="12"/>
          </p:nvPr>
        </p:nvSpPr>
        <p:spPr/>
        <p:txBody>
          <a:bodyPr/>
          <a:lstStyle/>
          <a:p>
            <a:fld id="{B5CEABB6-07DC-46E8-9B57-56EC44A396E5}" type="slidenum">
              <a:rPr lang="en-US" smtClean="0"/>
              <a:pPr/>
              <a:t>20</a:t>
            </a:fld>
            <a:endParaRPr lang="en-US"/>
          </a:p>
        </p:txBody>
      </p:sp>
      <p:sp>
        <p:nvSpPr>
          <p:cNvPr id="6" name="TextBox 5">
            <a:extLst>
              <a:ext uri="{FF2B5EF4-FFF2-40B4-BE49-F238E27FC236}">
                <a16:creationId xmlns:a16="http://schemas.microsoft.com/office/drawing/2014/main" id="{CDE55D58-B9E0-CAA5-D95F-D480495332F7}"/>
              </a:ext>
            </a:extLst>
          </p:cNvPr>
          <p:cNvSpPr txBox="1"/>
          <p:nvPr/>
        </p:nvSpPr>
        <p:spPr>
          <a:xfrm>
            <a:off x="0" y="1691323"/>
            <a:ext cx="12192000" cy="3970318"/>
          </a:xfrm>
          <a:prstGeom prst="rect">
            <a:avLst/>
          </a:prstGeom>
          <a:noFill/>
        </p:spPr>
        <p:txBody>
          <a:bodyPr wrap="square" rtlCol="0">
            <a:spAutoFit/>
          </a:bodyPr>
          <a:lstStyle/>
          <a:p>
            <a:r>
              <a:rPr lang="en-US" dirty="0"/>
              <a:t>File Transfer Protocol (FTP) is a standard network protocol used to transfer files between clients and servers on a computer network. The following are some of the commonly used FTP commands:    </a:t>
            </a:r>
          </a:p>
          <a:p>
            <a:endParaRPr lang="en-US" dirty="0"/>
          </a:p>
          <a:p>
            <a:r>
              <a:rPr lang="en-US" dirty="0"/>
              <a:t>USER: This command is used to send the username to the FTP server.    </a:t>
            </a:r>
          </a:p>
          <a:p>
            <a:r>
              <a:rPr lang="en-US" dirty="0"/>
              <a:t>PASS: This command is used to send the password to the FTP server.    </a:t>
            </a:r>
          </a:p>
          <a:p>
            <a:r>
              <a:rPr lang="en-US" dirty="0"/>
              <a:t>LIST: This command is used to list the files and directories on the remote server.    </a:t>
            </a:r>
          </a:p>
          <a:p>
            <a:r>
              <a:rPr lang="en-US" dirty="0"/>
              <a:t>RETR: This command is used to retrieve a file from the remote server.    </a:t>
            </a:r>
          </a:p>
          <a:p>
            <a:r>
              <a:rPr lang="en-US" dirty="0"/>
              <a:t>STOR: This command is used to store a file on the remote server.   </a:t>
            </a:r>
          </a:p>
          <a:p>
            <a:r>
              <a:rPr lang="en-US" dirty="0"/>
              <a:t> DELE: This command is used to delete a file on the remote server.    </a:t>
            </a:r>
          </a:p>
          <a:p>
            <a:r>
              <a:rPr lang="en-US" dirty="0"/>
              <a:t>CWD: This command is used to change the current working directory on the remote server.    </a:t>
            </a:r>
          </a:p>
          <a:p>
            <a:r>
              <a:rPr lang="en-US" dirty="0"/>
              <a:t>PWD: This command is used to display the current working directory on the remote server.    </a:t>
            </a:r>
          </a:p>
          <a:p>
            <a:r>
              <a:rPr lang="en-US" dirty="0"/>
              <a:t>SIZE: This command is used to get the size of a file on the remote server.    </a:t>
            </a:r>
          </a:p>
          <a:p>
            <a:r>
              <a:rPr lang="en-US" dirty="0"/>
              <a:t>ABOR: This command is used to abort the current file transfer operation.    </a:t>
            </a:r>
          </a:p>
          <a:p>
            <a:r>
              <a:rPr lang="en-US" dirty="0"/>
              <a:t>QUIT: This command is used to terminate the FTP session.</a:t>
            </a:r>
            <a:endParaRPr lang="en-IN" dirty="0"/>
          </a:p>
        </p:txBody>
      </p:sp>
    </p:spTree>
    <p:extLst>
      <p:ext uri="{BB962C8B-B14F-4D97-AF65-F5344CB8AC3E}">
        <p14:creationId xmlns:p14="http://schemas.microsoft.com/office/powerpoint/2010/main" val="198735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BD9F-D175-CD0D-47FA-05BB7E394AB1}"/>
              </a:ext>
            </a:extLst>
          </p:cNvPr>
          <p:cNvSpPr>
            <a:spLocks noGrp="1"/>
          </p:cNvSpPr>
          <p:nvPr>
            <p:ph type="title"/>
          </p:nvPr>
        </p:nvSpPr>
        <p:spPr>
          <a:xfrm>
            <a:off x="258417" y="365760"/>
            <a:ext cx="11098431" cy="1325563"/>
          </a:xfrm>
        </p:spPr>
        <p:txBody>
          <a:bodyPr/>
          <a:lstStyle/>
          <a:p>
            <a:r>
              <a:rPr lang="en-US" dirty="0"/>
              <a:t>Implementation FTP</a:t>
            </a:r>
            <a:endParaRPr lang="en-IN" dirty="0"/>
          </a:p>
        </p:txBody>
      </p:sp>
      <p:sp>
        <p:nvSpPr>
          <p:cNvPr id="4" name="Slide Number Placeholder 3">
            <a:extLst>
              <a:ext uri="{FF2B5EF4-FFF2-40B4-BE49-F238E27FC236}">
                <a16:creationId xmlns:a16="http://schemas.microsoft.com/office/drawing/2014/main" id="{CDC726FC-E344-BFF4-08F1-06B18C215347}"/>
              </a:ext>
            </a:extLst>
          </p:cNvPr>
          <p:cNvSpPr>
            <a:spLocks noGrp="1"/>
          </p:cNvSpPr>
          <p:nvPr>
            <p:ph type="sldNum" sz="quarter" idx="12"/>
          </p:nvPr>
        </p:nvSpPr>
        <p:spPr/>
        <p:txBody>
          <a:bodyPr/>
          <a:lstStyle/>
          <a:p>
            <a:fld id="{B5CEABB6-07DC-46E8-9B57-56EC44A396E5}" type="slidenum">
              <a:rPr lang="en-US" smtClean="0"/>
              <a:pPr/>
              <a:t>21</a:t>
            </a:fld>
            <a:endParaRPr lang="en-US"/>
          </a:p>
        </p:txBody>
      </p:sp>
      <p:sp>
        <p:nvSpPr>
          <p:cNvPr id="5" name="TextBox 4">
            <a:extLst>
              <a:ext uri="{FF2B5EF4-FFF2-40B4-BE49-F238E27FC236}">
                <a16:creationId xmlns:a16="http://schemas.microsoft.com/office/drawing/2014/main" id="{D44DE47F-9A4B-AB92-89D5-7FE313C405A6}"/>
              </a:ext>
            </a:extLst>
          </p:cNvPr>
          <p:cNvSpPr txBox="1"/>
          <p:nvPr/>
        </p:nvSpPr>
        <p:spPr>
          <a:xfrm>
            <a:off x="258417" y="1591932"/>
            <a:ext cx="11787807" cy="4801314"/>
          </a:xfrm>
          <a:prstGeom prst="rect">
            <a:avLst/>
          </a:prstGeom>
          <a:noFill/>
        </p:spPr>
        <p:txBody>
          <a:bodyPr wrap="square" rtlCol="0">
            <a:spAutoFit/>
          </a:bodyPr>
          <a:lstStyle/>
          <a:p>
            <a:r>
              <a:rPr lang="en-US" dirty="0"/>
              <a:t>Using FTP: FTP (File Transfer Protocol) is a standard protocol used for transferring files over a network.</a:t>
            </a:r>
          </a:p>
          <a:p>
            <a:endParaRPr lang="en-US" dirty="0"/>
          </a:p>
          <a:p>
            <a:r>
              <a:rPr lang="en-US" dirty="0"/>
              <a:t> You can use an FTP client to transfer the executable file from the remote machine to the local machine. </a:t>
            </a:r>
          </a:p>
          <a:p>
            <a:r>
              <a:rPr lang="en-US" dirty="0"/>
              <a:t>You'll need to have an FTP server running on the remote machine and an FTP client installed on the local machine. Here's an example command to copy the file using the ftp command:​</a:t>
            </a:r>
          </a:p>
          <a:p>
            <a:endParaRPr lang="en-US" dirty="0"/>
          </a:p>
          <a:p>
            <a:endParaRPr lang="en-US" dirty="0"/>
          </a:p>
          <a:p>
            <a:endParaRPr lang="en-US" dirty="0"/>
          </a:p>
          <a:p>
            <a:r>
              <a:rPr lang="en-US" dirty="0"/>
              <a:t>  ftp remote​</a:t>
            </a:r>
          </a:p>
          <a:p>
            <a:r>
              <a:rPr lang="en-US" dirty="0"/>
              <a:t>  ftp&gt; get /path/to/remote/executable /path/to/local/destination​    ​</a:t>
            </a:r>
          </a:p>
          <a:p>
            <a:endParaRPr lang="en-US" dirty="0"/>
          </a:p>
          <a:p>
            <a:endParaRPr lang="en-US" dirty="0"/>
          </a:p>
          <a:p>
            <a:endParaRPr lang="en-US" dirty="0"/>
          </a:p>
          <a:p>
            <a:endParaRPr lang="en-US" dirty="0"/>
          </a:p>
          <a:p>
            <a:r>
              <a:rPr lang="en-US" dirty="0"/>
              <a:t>where remote is the IP address or hostname of the remote machine, /path/to/remote/executable is the path to the executable file on the remote machine, and /path/to/local/destination is the path where you want to save the file on the local machine.​</a:t>
            </a:r>
            <a:endParaRPr lang="en-IN" dirty="0"/>
          </a:p>
        </p:txBody>
      </p:sp>
    </p:spTree>
    <p:extLst>
      <p:ext uri="{BB962C8B-B14F-4D97-AF65-F5344CB8AC3E}">
        <p14:creationId xmlns:p14="http://schemas.microsoft.com/office/powerpoint/2010/main" val="2811760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56F1-B4F9-2F1D-5E8F-E09AA13F1927}"/>
              </a:ext>
            </a:extLst>
          </p:cNvPr>
          <p:cNvSpPr>
            <a:spLocks noGrp="1"/>
          </p:cNvSpPr>
          <p:nvPr>
            <p:ph type="title"/>
          </p:nvPr>
        </p:nvSpPr>
        <p:spPr/>
        <p:txBody>
          <a:bodyPr/>
          <a:lstStyle/>
          <a:p>
            <a:r>
              <a:rPr lang="en-US" dirty="0"/>
              <a:t>SFTP</a:t>
            </a:r>
            <a:endParaRPr lang="en-IN" dirty="0"/>
          </a:p>
        </p:txBody>
      </p:sp>
      <p:sp>
        <p:nvSpPr>
          <p:cNvPr id="4" name="Slide Number Placeholder 3">
            <a:extLst>
              <a:ext uri="{FF2B5EF4-FFF2-40B4-BE49-F238E27FC236}">
                <a16:creationId xmlns:a16="http://schemas.microsoft.com/office/drawing/2014/main" id="{1EA8DA5E-F5D4-DF56-7530-390194DF9730}"/>
              </a:ext>
            </a:extLst>
          </p:cNvPr>
          <p:cNvSpPr>
            <a:spLocks noGrp="1"/>
          </p:cNvSpPr>
          <p:nvPr>
            <p:ph type="sldNum" sz="quarter" idx="12"/>
          </p:nvPr>
        </p:nvSpPr>
        <p:spPr/>
        <p:txBody>
          <a:bodyPr/>
          <a:lstStyle/>
          <a:p>
            <a:fld id="{B5CEABB6-07DC-46E8-9B57-56EC44A396E5}" type="slidenum">
              <a:rPr lang="en-US" smtClean="0"/>
              <a:pPr/>
              <a:t>22</a:t>
            </a:fld>
            <a:endParaRPr lang="en-US"/>
          </a:p>
        </p:txBody>
      </p:sp>
      <p:sp>
        <p:nvSpPr>
          <p:cNvPr id="6" name="TextBox 5">
            <a:extLst>
              <a:ext uri="{FF2B5EF4-FFF2-40B4-BE49-F238E27FC236}">
                <a16:creationId xmlns:a16="http://schemas.microsoft.com/office/drawing/2014/main" id="{CB44AFAB-132F-CC61-C5CA-C3CDAC215AEE}"/>
              </a:ext>
            </a:extLst>
          </p:cNvPr>
          <p:cNvSpPr txBox="1"/>
          <p:nvPr/>
        </p:nvSpPr>
        <p:spPr>
          <a:xfrm>
            <a:off x="188843" y="1311965"/>
            <a:ext cx="11817627" cy="4524315"/>
          </a:xfrm>
          <a:prstGeom prst="rect">
            <a:avLst/>
          </a:prstGeom>
          <a:noFill/>
        </p:spPr>
        <p:txBody>
          <a:bodyPr wrap="square" rtlCol="0">
            <a:spAutoFit/>
          </a:bodyPr>
          <a:lstStyle/>
          <a:p>
            <a:pPr marL="285750" indent="-285750">
              <a:buFont typeface="Wingdings" panose="05000000000000000000" pitchFamily="2" charset="2"/>
              <a:buChar char="q"/>
            </a:pPr>
            <a:r>
              <a:rPr lang="en-US" dirty="0"/>
              <a:t>Using SFTP: SFTP (Secure File Transfer Protocol) is a secure version of FTP that encrypts data during transfer.</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 can use an SFTP client to transfer the executable file from the remote machine to the local machine. You'll need to have an SFTP server running on the remote machine and an SFTP client installed on the local machine.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Here's an example command to copy the file using the sftp command:</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t>
            </a:r>
            <a:r>
              <a:rPr lang="en-US" dirty="0" err="1"/>
              <a:t>sql</a:t>
            </a:r>
            <a:r>
              <a:rPr lang="en-US" dirty="0"/>
              <a:t>​sftp </a:t>
            </a:r>
            <a:r>
              <a:rPr lang="en-US" dirty="0" err="1"/>
              <a:t>user@remote</a:t>
            </a:r>
            <a:r>
              <a:rPr lang="en-US" dirty="0"/>
              <a:t>​</a:t>
            </a:r>
          </a:p>
          <a:p>
            <a:pPr marL="285750" indent="-285750">
              <a:buFont typeface="Wingdings" panose="05000000000000000000" pitchFamily="2" charset="2"/>
              <a:buChar char="q"/>
            </a:pPr>
            <a:r>
              <a:rPr lang="en-US" dirty="0"/>
              <a:t>sftp&gt; get /path/to/remote/executable /path/to/local/destination​​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where user is the username on the remote machine, remote is the IP address or hostname of the remote machine,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/path/to/remote/executable is the path to the executable file on the remote machine.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/path/to/local/destination is the path where you want to save the file on the local machine.​</a:t>
            </a:r>
            <a:endParaRPr lang="en-IN" dirty="0"/>
          </a:p>
        </p:txBody>
      </p:sp>
    </p:spTree>
    <p:extLst>
      <p:ext uri="{BB962C8B-B14F-4D97-AF65-F5344CB8AC3E}">
        <p14:creationId xmlns:p14="http://schemas.microsoft.com/office/powerpoint/2010/main" val="3934769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0E3A-E57E-2DB7-B68A-E0CF3840A5E7}"/>
              </a:ext>
            </a:extLst>
          </p:cNvPr>
          <p:cNvSpPr>
            <a:spLocks noGrp="1"/>
          </p:cNvSpPr>
          <p:nvPr>
            <p:ph type="title"/>
          </p:nvPr>
        </p:nvSpPr>
        <p:spPr>
          <a:xfrm>
            <a:off x="79513" y="351314"/>
            <a:ext cx="11091251" cy="365124"/>
          </a:xfrm>
        </p:spPr>
        <p:txBody>
          <a:bodyPr>
            <a:normAutofit fontScale="90000"/>
          </a:bodyPr>
          <a:lstStyle/>
          <a:p>
            <a:r>
              <a:rPr lang="en-US" dirty="0"/>
              <a:t>Steps</a:t>
            </a:r>
            <a:br>
              <a:rPr lang="en-US" dirty="0"/>
            </a:br>
            <a:endParaRPr lang="en-IN" dirty="0"/>
          </a:p>
        </p:txBody>
      </p:sp>
      <p:sp>
        <p:nvSpPr>
          <p:cNvPr id="3" name="Footer Placeholder 2">
            <a:extLst>
              <a:ext uri="{FF2B5EF4-FFF2-40B4-BE49-F238E27FC236}">
                <a16:creationId xmlns:a16="http://schemas.microsoft.com/office/drawing/2014/main" id="{018AA9F8-E88C-9904-B850-904EDDF66188}"/>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4EADC795-F318-E375-6ADA-54FBBB7B60C1}"/>
              </a:ext>
            </a:extLst>
          </p:cNvPr>
          <p:cNvSpPr>
            <a:spLocks noGrp="1"/>
          </p:cNvSpPr>
          <p:nvPr>
            <p:ph type="sldNum" sz="quarter" idx="12"/>
          </p:nvPr>
        </p:nvSpPr>
        <p:spPr/>
        <p:txBody>
          <a:bodyPr/>
          <a:lstStyle/>
          <a:p>
            <a:fld id="{B5CEABB6-07DC-46E8-9B57-56EC44A396E5}" type="slidenum">
              <a:rPr lang="en-US" smtClean="0"/>
              <a:pPr/>
              <a:t>23</a:t>
            </a:fld>
            <a:endParaRPr lang="en-US"/>
          </a:p>
        </p:txBody>
      </p:sp>
      <p:pic>
        <p:nvPicPr>
          <p:cNvPr id="6" name="Picture 5">
            <a:extLst>
              <a:ext uri="{FF2B5EF4-FFF2-40B4-BE49-F238E27FC236}">
                <a16:creationId xmlns:a16="http://schemas.microsoft.com/office/drawing/2014/main" id="{46595BDD-1AC6-155E-D6DA-DAF55989199A}"/>
              </a:ext>
            </a:extLst>
          </p:cNvPr>
          <p:cNvPicPr>
            <a:picLocks noChangeAspect="1"/>
          </p:cNvPicPr>
          <p:nvPr/>
        </p:nvPicPr>
        <p:blipFill>
          <a:blip r:embed="rId2"/>
          <a:stretch>
            <a:fillRect/>
          </a:stretch>
        </p:blipFill>
        <p:spPr>
          <a:xfrm>
            <a:off x="46311" y="606287"/>
            <a:ext cx="11916303" cy="6115189"/>
          </a:xfrm>
          <a:prstGeom prst="rect">
            <a:avLst/>
          </a:prstGeom>
        </p:spPr>
      </p:pic>
    </p:spTree>
    <p:extLst>
      <p:ext uri="{BB962C8B-B14F-4D97-AF65-F5344CB8AC3E}">
        <p14:creationId xmlns:p14="http://schemas.microsoft.com/office/powerpoint/2010/main" val="1334826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676959-4DDF-CEE2-78BC-7CF8868492DD}"/>
              </a:ext>
            </a:extLst>
          </p:cNvPr>
          <p:cNvSpPr>
            <a:spLocks noGrp="1"/>
          </p:cNvSpPr>
          <p:nvPr>
            <p:ph type="sldNum" sz="quarter" idx="12"/>
          </p:nvPr>
        </p:nvSpPr>
        <p:spPr/>
        <p:txBody>
          <a:bodyPr/>
          <a:lstStyle/>
          <a:p>
            <a:fld id="{B5CEABB6-07DC-46E8-9B57-56EC44A396E5}" type="slidenum">
              <a:rPr lang="en-US" smtClean="0"/>
              <a:pPr/>
              <a:t>24</a:t>
            </a:fld>
            <a:endParaRPr lang="en-US"/>
          </a:p>
        </p:txBody>
      </p:sp>
      <p:pic>
        <p:nvPicPr>
          <p:cNvPr id="6" name="Picture 5">
            <a:extLst>
              <a:ext uri="{FF2B5EF4-FFF2-40B4-BE49-F238E27FC236}">
                <a16:creationId xmlns:a16="http://schemas.microsoft.com/office/drawing/2014/main" id="{E2AFDD3A-790F-A601-0E9B-0116C8E7366C}"/>
              </a:ext>
            </a:extLst>
          </p:cNvPr>
          <p:cNvPicPr>
            <a:picLocks noChangeAspect="1"/>
          </p:cNvPicPr>
          <p:nvPr/>
        </p:nvPicPr>
        <p:blipFill>
          <a:blip r:embed="rId2"/>
          <a:stretch>
            <a:fillRect/>
          </a:stretch>
        </p:blipFill>
        <p:spPr>
          <a:xfrm>
            <a:off x="159026" y="31334"/>
            <a:ext cx="11559209" cy="6690141"/>
          </a:xfrm>
          <a:prstGeom prst="rect">
            <a:avLst/>
          </a:prstGeom>
        </p:spPr>
      </p:pic>
    </p:spTree>
    <p:extLst>
      <p:ext uri="{BB962C8B-B14F-4D97-AF65-F5344CB8AC3E}">
        <p14:creationId xmlns:p14="http://schemas.microsoft.com/office/powerpoint/2010/main" val="375301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412D4A0-4582-A8C6-F035-6B8736956994}"/>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42D1F9D8-19D9-1622-BCB4-353D77A99101}"/>
              </a:ext>
            </a:extLst>
          </p:cNvPr>
          <p:cNvSpPr>
            <a:spLocks noGrp="1"/>
          </p:cNvSpPr>
          <p:nvPr>
            <p:ph type="sldNum" sz="quarter" idx="12"/>
          </p:nvPr>
        </p:nvSpPr>
        <p:spPr/>
        <p:txBody>
          <a:bodyPr/>
          <a:lstStyle/>
          <a:p>
            <a:fld id="{B5CEABB6-07DC-46E8-9B57-56EC44A396E5}" type="slidenum">
              <a:rPr lang="en-US" smtClean="0"/>
              <a:pPr/>
              <a:t>25</a:t>
            </a:fld>
            <a:endParaRPr lang="en-US"/>
          </a:p>
        </p:txBody>
      </p:sp>
      <p:pic>
        <p:nvPicPr>
          <p:cNvPr id="6" name="Picture 5">
            <a:extLst>
              <a:ext uri="{FF2B5EF4-FFF2-40B4-BE49-F238E27FC236}">
                <a16:creationId xmlns:a16="http://schemas.microsoft.com/office/drawing/2014/main" id="{759F4C3C-8735-5908-E6E7-E022D7437B2B}"/>
              </a:ext>
            </a:extLst>
          </p:cNvPr>
          <p:cNvPicPr>
            <a:picLocks noChangeAspect="1"/>
          </p:cNvPicPr>
          <p:nvPr/>
        </p:nvPicPr>
        <p:blipFill>
          <a:blip r:embed="rId2"/>
          <a:stretch>
            <a:fillRect/>
          </a:stretch>
        </p:blipFill>
        <p:spPr>
          <a:xfrm>
            <a:off x="1" y="0"/>
            <a:ext cx="12036286" cy="6858000"/>
          </a:xfrm>
          <a:prstGeom prst="rect">
            <a:avLst/>
          </a:prstGeom>
        </p:spPr>
      </p:pic>
    </p:spTree>
    <p:extLst>
      <p:ext uri="{BB962C8B-B14F-4D97-AF65-F5344CB8AC3E}">
        <p14:creationId xmlns:p14="http://schemas.microsoft.com/office/powerpoint/2010/main" val="947431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5349A48-49CC-3B3C-EEEB-F83C6C0E673C}"/>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D8626AFB-DBD2-474F-0FE1-4F6D89102B42}"/>
              </a:ext>
            </a:extLst>
          </p:cNvPr>
          <p:cNvSpPr>
            <a:spLocks noGrp="1"/>
          </p:cNvSpPr>
          <p:nvPr>
            <p:ph type="sldNum" sz="quarter" idx="12"/>
          </p:nvPr>
        </p:nvSpPr>
        <p:spPr/>
        <p:txBody>
          <a:bodyPr/>
          <a:lstStyle/>
          <a:p>
            <a:fld id="{B5CEABB6-07DC-46E8-9B57-56EC44A396E5}" type="slidenum">
              <a:rPr lang="en-US" smtClean="0"/>
              <a:pPr/>
              <a:t>26</a:t>
            </a:fld>
            <a:endParaRPr lang="en-US"/>
          </a:p>
        </p:txBody>
      </p:sp>
      <p:sp>
        <p:nvSpPr>
          <p:cNvPr id="9" name="TextBox 8">
            <a:extLst>
              <a:ext uri="{FF2B5EF4-FFF2-40B4-BE49-F238E27FC236}">
                <a16:creationId xmlns:a16="http://schemas.microsoft.com/office/drawing/2014/main" id="{6942F588-B461-14C2-28E6-2605BC5DF82D}"/>
              </a:ext>
            </a:extLst>
          </p:cNvPr>
          <p:cNvSpPr txBox="1"/>
          <p:nvPr/>
        </p:nvSpPr>
        <p:spPr>
          <a:xfrm>
            <a:off x="254000" y="179916"/>
            <a:ext cx="6593416"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 Remote machine |                         | Local machine  |</a:t>
            </a:r>
          </a:p>
          <a:p>
            <a:r>
              <a:rPr lang="en-US" dirty="0">
                <a:ea typeface="+mn-lt"/>
                <a:cs typeface="+mn-lt"/>
              </a:rPr>
              <a:t>                     +----------------+                         +----------------+</a:t>
            </a:r>
            <a:endParaRPr lang="en-US" dirty="0"/>
          </a:p>
          <a:p>
            <a:r>
              <a:rPr lang="en-US" dirty="0">
                <a:ea typeface="+mn-lt"/>
                <a:cs typeface="+mn-lt"/>
              </a:rPr>
              <a:t>     </a:t>
            </a:r>
            <a:r>
              <a:rPr lang="en-US" dirty="0">
                <a:solidFill>
                  <a:srgbClr val="B02727"/>
                </a:solidFill>
                <a:ea typeface="+mn-lt"/>
                <a:cs typeface="+mn-lt"/>
              </a:rPr>
              <a:t>           |                                                                                            |</a:t>
            </a:r>
            <a:endParaRPr lang="en-US" dirty="0">
              <a:solidFill>
                <a:srgbClr val="B02727"/>
              </a:solidFill>
              <a:ea typeface="Source Sans Pro"/>
            </a:endParaRPr>
          </a:p>
          <a:p>
            <a:r>
              <a:rPr lang="en-US" dirty="0">
                <a:solidFill>
                  <a:srgbClr val="B02727"/>
                </a:solidFill>
                <a:ea typeface="+mn-lt"/>
                <a:cs typeface="+mn-lt"/>
              </a:rPr>
              <a:t>                |         Start </a:t>
            </a:r>
            <a:r>
              <a:rPr lang="en-US" dirty="0" err="1">
                <a:solidFill>
                  <a:srgbClr val="B02727"/>
                </a:solidFill>
                <a:ea typeface="+mn-lt"/>
                <a:cs typeface="+mn-lt"/>
              </a:rPr>
              <a:t>gdbserver</a:t>
            </a:r>
            <a:r>
              <a:rPr lang="en-US" dirty="0">
                <a:solidFill>
                  <a:srgbClr val="B02727"/>
                </a:solidFill>
                <a:ea typeface="+mn-lt"/>
                <a:cs typeface="+mn-lt"/>
              </a:rPr>
              <a:t> on remote machine          |</a:t>
            </a:r>
            <a:endParaRPr lang="en-US" dirty="0">
              <a:solidFill>
                <a:srgbClr val="B02727"/>
              </a:solidFill>
              <a:ea typeface="Source Sans Pro"/>
            </a:endParaRPr>
          </a:p>
          <a:p>
            <a:r>
              <a:rPr lang="en-US" dirty="0">
                <a:solidFill>
                  <a:srgbClr val="B02727"/>
                </a:solidFill>
                <a:ea typeface="+mn-lt"/>
                <a:cs typeface="+mn-lt"/>
              </a:rPr>
              <a:t>                |                   with &lt;hostname&gt;:&lt;port&gt;                      |</a:t>
            </a:r>
            <a:endParaRPr lang="en-US" dirty="0">
              <a:solidFill>
                <a:srgbClr val="B02727"/>
              </a:solidFill>
              <a:ea typeface="Source Sans Pro"/>
            </a:endParaRPr>
          </a:p>
          <a:p>
            <a:r>
              <a:rPr lang="en-US" dirty="0">
                <a:solidFill>
                  <a:srgbClr val="B02727"/>
                </a:solidFill>
                <a:ea typeface="+mn-lt"/>
                <a:cs typeface="+mn-lt"/>
              </a:rPr>
              <a:t>                |                          and &lt;program&gt;                                  |</a:t>
            </a:r>
            <a:endParaRPr lang="en-US" dirty="0">
              <a:solidFill>
                <a:srgbClr val="B02727"/>
              </a:solidFill>
              <a:ea typeface="Source Sans Pro"/>
            </a:endParaRPr>
          </a:p>
          <a:p>
            <a:r>
              <a:rPr lang="en-US" dirty="0">
                <a:solidFill>
                  <a:srgbClr val="B02727"/>
                </a:solidFill>
                <a:ea typeface="+mn-lt"/>
                <a:cs typeface="+mn-lt"/>
              </a:rPr>
              <a:t>                |                                                                                            |</a:t>
            </a:r>
            <a:endParaRPr lang="en-US" dirty="0">
              <a:solidFill>
                <a:srgbClr val="B02727"/>
              </a:solidFill>
            </a:endParaRPr>
          </a:p>
          <a:p>
            <a:r>
              <a:rPr lang="en-US" dirty="0">
                <a:ea typeface="+mn-lt"/>
                <a:cs typeface="+mn-lt"/>
              </a:rPr>
              <a:t>                |----------------------------------------------------------&gt;|</a:t>
            </a:r>
          </a:p>
          <a:p>
            <a:r>
              <a:rPr lang="en-US" dirty="0">
                <a:ea typeface="+mn-lt"/>
                <a:cs typeface="+mn-lt"/>
              </a:rPr>
              <a:t>                </a:t>
            </a:r>
            <a:r>
              <a:rPr lang="en-US" dirty="0">
                <a:solidFill>
                  <a:srgbClr val="00B050"/>
                </a:solidFill>
                <a:ea typeface="+mn-lt"/>
                <a:cs typeface="+mn-lt"/>
              </a:rPr>
              <a:t>|                                                                                             |</a:t>
            </a:r>
            <a:endParaRPr lang="en-US" dirty="0">
              <a:solidFill>
                <a:srgbClr val="00B050"/>
              </a:solidFill>
              <a:ea typeface="Source Sans Pro"/>
            </a:endParaRPr>
          </a:p>
          <a:p>
            <a:r>
              <a:rPr lang="en-US" dirty="0">
                <a:solidFill>
                  <a:srgbClr val="00B050"/>
                </a:solidFill>
                <a:ea typeface="+mn-lt"/>
                <a:cs typeface="+mn-lt"/>
              </a:rPr>
              <a:t>                |                                                                                             |</a:t>
            </a:r>
            <a:endParaRPr lang="en-US" dirty="0">
              <a:solidFill>
                <a:srgbClr val="00B050"/>
              </a:solidFill>
              <a:ea typeface="Source Sans Pro"/>
            </a:endParaRPr>
          </a:p>
          <a:p>
            <a:r>
              <a:rPr lang="en-US" dirty="0">
                <a:solidFill>
                  <a:srgbClr val="00B050"/>
                </a:solidFill>
                <a:ea typeface="+mn-lt"/>
                <a:cs typeface="+mn-lt"/>
              </a:rPr>
              <a:t>                |             Start </a:t>
            </a:r>
            <a:r>
              <a:rPr lang="en-US" dirty="0" err="1">
                <a:solidFill>
                  <a:srgbClr val="00B050"/>
                </a:solidFill>
                <a:ea typeface="+mn-lt"/>
                <a:cs typeface="+mn-lt"/>
              </a:rPr>
              <a:t>gdb</a:t>
            </a:r>
            <a:r>
              <a:rPr lang="en-US" dirty="0">
                <a:solidFill>
                  <a:srgbClr val="00B050"/>
                </a:solidFill>
                <a:ea typeface="+mn-lt"/>
                <a:cs typeface="+mn-lt"/>
              </a:rPr>
              <a:t> on local machine                         |</a:t>
            </a:r>
            <a:endParaRPr lang="en-US" dirty="0">
              <a:solidFill>
                <a:srgbClr val="00B050"/>
              </a:solidFill>
              <a:ea typeface="Source Sans Pro"/>
            </a:endParaRPr>
          </a:p>
          <a:p>
            <a:r>
              <a:rPr lang="en-US" dirty="0">
                <a:solidFill>
                  <a:srgbClr val="00B050"/>
                </a:solidFill>
                <a:ea typeface="+mn-lt"/>
                <a:cs typeface="+mn-lt"/>
              </a:rPr>
              <a:t>                |                     with &lt;program&gt;                                       |</a:t>
            </a:r>
            <a:endParaRPr lang="en-US" dirty="0">
              <a:solidFill>
                <a:srgbClr val="00B050"/>
              </a:solidFill>
              <a:ea typeface="Source Sans Pro"/>
            </a:endParaRPr>
          </a:p>
          <a:p>
            <a:r>
              <a:rPr lang="en-US" dirty="0">
                <a:solidFill>
                  <a:srgbClr val="00B050"/>
                </a:solidFill>
                <a:ea typeface="+mn-lt"/>
                <a:cs typeface="+mn-lt"/>
              </a:rPr>
              <a:t>                |                                                                                             |</a:t>
            </a:r>
            <a:endParaRPr lang="en-US" dirty="0">
              <a:solidFill>
                <a:srgbClr val="00B050"/>
              </a:solidFill>
              <a:ea typeface="Source Sans Pro"/>
            </a:endParaRPr>
          </a:p>
          <a:p>
            <a:r>
              <a:rPr lang="en-US" dirty="0">
                <a:ea typeface="+mn-lt"/>
                <a:cs typeface="+mn-lt"/>
              </a:rPr>
              <a:t>                |&lt;-----------------------------------------------------------|</a:t>
            </a:r>
            <a:endParaRPr lang="en-US" dirty="0"/>
          </a:p>
          <a:p>
            <a:r>
              <a:rPr lang="en-US" dirty="0">
                <a:solidFill>
                  <a:schemeClr val="accent5">
                    <a:lumMod val="60000"/>
                    <a:lumOff val="40000"/>
                  </a:schemeClr>
                </a:solidFill>
                <a:ea typeface="+mn-lt"/>
                <a:cs typeface="+mn-lt"/>
              </a:rPr>
              <a:t>           </a:t>
            </a:r>
            <a:r>
              <a:rPr lang="en-US" dirty="0">
                <a:solidFill>
                  <a:schemeClr val="accent2">
                    <a:lumMod val="60000"/>
                    <a:lumOff val="40000"/>
                  </a:schemeClr>
                </a:solidFill>
                <a:ea typeface="+mn-lt"/>
                <a:cs typeface="+mn-lt"/>
              </a:rPr>
              <a:t>     |                                                                                              |</a:t>
            </a:r>
            <a:endParaRPr lang="en-US" dirty="0">
              <a:solidFill>
                <a:schemeClr val="accent2">
                  <a:lumMod val="60000"/>
                  <a:lumOff val="40000"/>
                </a:schemeClr>
              </a:solidFill>
              <a:ea typeface="Source Sans Pro"/>
            </a:endParaRPr>
          </a:p>
          <a:p>
            <a:r>
              <a:rPr lang="en-US" dirty="0">
                <a:solidFill>
                  <a:schemeClr val="accent2">
                    <a:lumMod val="60000"/>
                    <a:lumOff val="40000"/>
                  </a:schemeClr>
                </a:solidFill>
                <a:ea typeface="+mn-lt"/>
                <a:cs typeface="+mn-lt"/>
              </a:rPr>
              <a:t>                |                                                                                              |</a:t>
            </a:r>
            <a:endParaRPr lang="en-US" dirty="0">
              <a:solidFill>
                <a:schemeClr val="accent2">
                  <a:lumMod val="60000"/>
                  <a:lumOff val="40000"/>
                </a:schemeClr>
              </a:solidFill>
              <a:ea typeface="Source Sans Pro"/>
            </a:endParaRPr>
          </a:p>
          <a:p>
            <a:r>
              <a:rPr lang="en-US" dirty="0">
                <a:solidFill>
                  <a:schemeClr val="accent2">
                    <a:lumMod val="60000"/>
                    <a:lumOff val="40000"/>
                  </a:schemeClr>
                </a:solidFill>
                <a:ea typeface="+mn-lt"/>
                <a:cs typeface="+mn-lt"/>
              </a:rPr>
              <a:t>                |      Set target remote with &lt;hostname&gt;:&lt;port&gt;|</a:t>
            </a:r>
            <a:endParaRPr lang="en-US" dirty="0">
              <a:solidFill>
                <a:schemeClr val="accent2">
                  <a:lumMod val="60000"/>
                  <a:lumOff val="40000"/>
                </a:schemeClr>
              </a:solidFill>
              <a:ea typeface="Source Sans Pro"/>
            </a:endParaRPr>
          </a:p>
          <a:p>
            <a:r>
              <a:rPr lang="en-US" dirty="0">
                <a:solidFill>
                  <a:schemeClr val="accent2">
                    <a:lumMod val="60000"/>
                    <a:lumOff val="40000"/>
                  </a:schemeClr>
                </a:solidFill>
                <a:ea typeface="+mn-lt"/>
                <a:cs typeface="+mn-lt"/>
              </a:rPr>
              <a:t>                |                                                                                              |</a:t>
            </a:r>
            <a:endParaRPr lang="en-US" dirty="0">
              <a:solidFill>
                <a:schemeClr val="accent2">
                  <a:lumMod val="60000"/>
                  <a:lumOff val="40000"/>
                </a:schemeClr>
              </a:solidFill>
              <a:ea typeface="Source Sans Pro"/>
            </a:endParaRPr>
          </a:p>
          <a:p>
            <a:r>
              <a:rPr lang="en-US" dirty="0">
                <a:ea typeface="+mn-lt"/>
                <a:cs typeface="+mn-lt"/>
              </a:rPr>
              <a:t>                |-----------------------------------------------------------&gt;|</a:t>
            </a:r>
            <a:endParaRPr lang="en-US" dirty="0"/>
          </a:p>
          <a:p>
            <a:r>
              <a:rPr lang="en-US" dirty="0">
                <a:ea typeface="+mn-lt"/>
                <a:cs typeface="+mn-lt"/>
              </a:rPr>
              <a:t>               </a:t>
            </a:r>
            <a:r>
              <a:rPr lang="en-US" dirty="0">
                <a:solidFill>
                  <a:srgbClr val="FF0000"/>
                </a:solidFill>
                <a:ea typeface="+mn-lt"/>
                <a:cs typeface="+mn-lt"/>
              </a:rPr>
              <a:t> |                                                                                              |</a:t>
            </a:r>
            <a:endParaRPr lang="en-US" dirty="0">
              <a:solidFill>
                <a:srgbClr val="FF0000"/>
              </a:solidFill>
              <a:ea typeface="Source Sans Pro"/>
            </a:endParaRPr>
          </a:p>
          <a:p>
            <a:r>
              <a:rPr lang="en-US" dirty="0">
                <a:solidFill>
                  <a:srgbClr val="FF0000"/>
                </a:solidFill>
                <a:ea typeface="+mn-lt"/>
                <a:cs typeface="+mn-lt"/>
              </a:rPr>
              <a:t>                |                                                                                              |</a:t>
            </a:r>
            <a:endParaRPr lang="en-US" dirty="0">
              <a:solidFill>
                <a:srgbClr val="FF0000"/>
              </a:solidFill>
              <a:ea typeface="Source Sans Pro"/>
            </a:endParaRPr>
          </a:p>
          <a:p>
            <a:r>
              <a:rPr lang="en-US" dirty="0">
                <a:solidFill>
                  <a:srgbClr val="FF0000"/>
                </a:solidFill>
                <a:ea typeface="+mn-lt"/>
                <a:cs typeface="+mn-lt"/>
              </a:rPr>
              <a:t>                |            Load program symbols with file                 |</a:t>
            </a:r>
            <a:endParaRPr lang="en-US" dirty="0">
              <a:solidFill>
                <a:srgbClr val="FF0000"/>
              </a:solidFill>
              <a:ea typeface="Source Sans Pro"/>
            </a:endParaRPr>
          </a:p>
          <a:p>
            <a:r>
              <a:rPr lang="en-US" dirty="0">
                <a:solidFill>
                  <a:srgbClr val="FF0000"/>
                </a:solidFill>
                <a:ea typeface="+mn-lt"/>
                <a:cs typeface="+mn-lt"/>
              </a:rPr>
              <a:t>                |                          &lt;program&gt;                                             |</a:t>
            </a:r>
            <a:endParaRPr lang="en-US" dirty="0">
              <a:solidFill>
                <a:srgbClr val="FF0000"/>
              </a:solidFill>
              <a:ea typeface="Source Sans Pro"/>
            </a:endParaRPr>
          </a:p>
          <a:p>
            <a:r>
              <a:rPr lang="en-US" dirty="0">
                <a:ea typeface="+mn-lt"/>
                <a:cs typeface="+mn-lt"/>
              </a:rPr>
              <a:t>   </a:t>
            </a:r>
            <a:endParaRPr lang="en-US" dirty="0"/>
          </a:p>
          <a:p>
            <a:r>
              <a:rPr lang="en-US" dirty="0">
                <a:ea typeface="+mn-lt"/>
                <a:cs typeface="+mn-lt"/>
              </a:rPr>
              <a:t>               </a:t>
            </a:r>
            <a:endParaRPr lang="en-US" dirty="0">
              <a:ea typeface="Source Sans Pro"/>
            </a:endParaRPr>
          </a:p>
        </p:txBody>
      </p:sp>
    </p:spTree>
    <p:extLst>
      <p:ext uri="{BB962C8B-B14F-4D97-AF65-F5344CB8AC3E}">
        <p14:creationId xmlns:p14="http://schemas.microsoft.com/office/powerpoint/2010/main" val="2390836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B392B0-F6AA-E8B4-1870-830A4CFE0499}"/>
              </a:ext>
            </a:extLst>
          </p:cNvPr>
          <p:cNvSpPr>
            <a:spLocks noGrp="1"/>
          </p:cNvSpPr>
          <p:nvPr>
            <p:ph type="sldNum" sz="quarter" idx="12"/>
          </p:nvPr>
        </p:nvSpPr>
        <p:spPr/>
        <p:txBody>
          <a:bodyPr/>
          <a:lstStyle/>
          <a:p>
            <a:fld id="{B5CEABB6-07DC-46E8-9B57-56EC44A396E5}" type="slidenum">
              <a:rPr lang="en-US" smtClean="0"/>
              <a:pPr/>
              <a:t>27</a:t>
            </a:fld>
            <a:endParaRPr lang="en-US"/>
          </a:p>
        </p:txBody>
      </p:sp>
      <p:sp>
        <p:nvSpPr>
          <p:cNvPr id="5" name="TextBox 4">
            <a:extLst>
              <a:ext uri="{FF2B5EF4-FFF2-40B4-BE49-F238E27FC236}">
                <a16:creationId xmlns:a16="http://schemas.microsoft.com/office/drawing/2014/main" id="{ECA69946-EDB8-FD86-FB88-607B082298D4}"/>
              </a:ext>
            </a:extLst>
          </p:cNvPr>
          <p:cNvSpPr txBox="1"/>
          <p:nvPr/>
        </p:nvSpPr>
        <p:spPr>
          <a:xfrm>
            <a:off x="469900" y="268817"/>
            <a:ext cx="699770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|------------------------------------------------------------&gt;|​</a:t>
            </a:r>
          </a:p>
          <a:p>
            <a:r>
              <a:rPr lang="en-US"/>
              <a:t>              </a:t>
            </a:r>
            <a:r>
              <a:rPr lang="en-US">
                <a:solidFill>
                  <a:schemeClr val="bg2">
                    <a:lumMod val="50000"/>
                  </a:schemeClr>
                </a:solidFill>
              </a:rPr>
              <a:t>  |                                                                                              |​</a:t>
            </a:r>
            <a:endParaRPr lang="en-US">
              <a:solidFill>
                <a:schemeClr val="bg2">
                  <a:lumMod val="50000"/>
                </a:schemeClr>
              </a:solidFill>
              <a:ea typeface="Source Sans Pro"/>
            </a:endParaRPr>
          </a:p>
          <a:p>
            <a:r>
              <a:rPr lang="en-US">
                <a:solidFill>
                  <a:schemeClr val="bg2">
                    <a:lumMod val="50000"/>
                  </a:schemeClr>
                </a:solidFill>
              </a:rPr>
              <a:t>                |                                                                                              |​</a:t>
            </a:r>
            <a:endParaRPr lang="en-US">
              <a:solidFill>
                <a:schemeClr val="bg2">
                  <a:lumMod val="50000"/>
                </a:schemeClr>
              </a:solidFill>
              <a:ea typeface="Source Sans Pro"/>
            </a:endParaRPr>
          </a:p>
          <a:p>
            <a:r>
              <a:rPr lang="en-US">
                <a:solidFill>
                  <a:schemeClr val="bg2">
                    <a:lumMod val="50000"/>
                  </a:schemeClr>
                </a:solidFill>
              </a:rPr>
              <a:t>                |          Set breakpoints or watchpoints                    |​</a:t>
            </a:r>
            <a:endParaRPr lang="en-US">
              <a:solidFill>
                <a:schemeClr val="bg2">
                  <a:lumMod val="50000"/>
                </a:schemeClr>
              </a:solidFill>
              <a:ea typeface="Source Sans Pro"/>
            </a:endParaRPr>
          </a:p>
          <a:p>
            <a:r>
              <a:rPr lang="en-US">
                <a:solidFill>
                  <a:schemeClr val="bg2">
                    <a:lumMod val="50000"/>
                  </a:schemeClr>
                </a:solidFill>
              </a:rPr>
              <a:t>            ​</a:t>
            </a:r>
            <a:endParaRPr lang="en-US">
              <a:solidFill>
                <a:schemeClr val="bg2">
                  <a:lumMod val="50000"/>
                </a:schemeClr>
              </a:solidFill>
              <a:ea typeface="Source Sans Pro"/>
            </a:endParaRPr>
          </a:p>
          <a:p>
            <a:r>
              <a:rPr lang="en-US">
                <a:solidFill>
                  <a:schemeClr val="bg2">
                    <a:lumMod val="50000"/>
                  </a:schemeClr>
                </a:solidFill>
              </a:rPr>
              <a:t>                |         Continue running the program with             |​</a:t>
            </a:r>
            <a:endParaRPr lang="en-US">
              <a:solidFill>
                <a:schemeClr val="bg2">
                  <a:lumMod val="50000"/>
                </a:schemeClr>
              </a:solidFill>
              <a:ea typeface="Source Sans Pro"/>
            </a:endParaRPr>
          </a:p>
          <a:p>
            <a:r>
              <a:rPr lang="en-US">
                <a:solidFill>
                  <a:schemeClr val="bg2">
                    <a:lumMod val="50000"/>
                  </a:schemeClr>
                </a:solidFill>
              </a:rPr>
              <a:t>                |                         the command continue                      |​</a:t>
            </a:r>
            <a:endParaRPr lang="en-US">
              <a:solidFill>
                <a:schemeClr val="bg2">
                  <a:lumMod val="50000"/>
                </a:schemeClr>
              </a:solidFill>
              <a:ea typeface="Source Sans Pro"/>
            </a:endParaRPr>
          </a:p>
          <a:p>
            <a:r>
              <a:rPr lang="en-US">
                <a:solidFill>
                  <a:schemeClr val="bg2">
                    <a:lumMod val="50000"/>
                  </a:schemeClr>
                </a:solidFill>
              </a:rPr>
              <a:t>                |                                                                                               |​</a:t>
            </a:r>
            <a:endParaRPr lang="en-US">
              <a:solidFill>
                <a:schemeClr val="bg2">
                  <a:lumMod val="50000"/>
                </a:schemeClr>
              </a:solidFill>
              <a:ea typeface="Source Sans Pro"/>
            </a:endParaRPr>
          </a:p>
          <a:p>
            <a:r>
              <a:rPr lang="en-US"/>
              <a:t>                |&lt;------------------------------------------------------------|</a:t>
            </a:r>
            <a:endParaRPr lang="en-US">
              <a:ea typeface="Source Sans Pro"/>
            </a:endParaRPr>
          </a:p>
          <a:p>
            <a:r>
              <a:rPr lang="en-US"/>
              <a:t>                </a:t>
            </a:r>
            <a:r>
              <a:rPr lang="en-US">
                <a:solidFill>
                  <a:srgbClr val="7030A0"/>
                </a:solidFill>
              </a:rPr>
              <a:t>|                                                                                               |​</a:t>
            </a:r>
            <a:endParaRPr lang="en-US">
              <a:solidFill>
                <a:srgbClr val="7030A0"/>
              </a:solidFill>
              <a:ea typeface="Source Sans Pro"/>
            </a:endParaRPr>
          </a:p>
          <a:p>
            <a:r>
              <a:rPr lang="en-US">
                <a:solidFill>
                  <a:srgbClr val="7030A0"/>
                </a:solidFill>
              </a:rPr>
              <a:t>                |                                                                                               |​</a:t>
            </a:r>
            <a:endParaRPr lang="en-US">
              <a:solidFill>
                <a:srgbClr val="7030A0"/>
              </a:solidFill>
              <a:ea typeface="Source Sans Pro"/>
            </a:endParaRPr>
          </a:p>
          <a:p>
            <a:r>
              <a:rPr lang="en-US">
                <a:solidFill>
                  <a:srgbClr val="7030A0"/>
                </a:solidFill>
              </a:rPr>
              <a:t>                |       Use </a:t>
            </a:r>
            <a:r>
              <a:rPr lang="en-US" err="1">
                <a:solidFill>
                  <a:srgbClr val="7030A0"/>
                </a:solidFill>
              </a:rPr>
              <a:t>gdb</a:t>
            </a:r>
            <a:r>
              <a:rPr lang="en-US">
                <a:solidFill>
                  <a:srgbClr val="7030A0"/>
                </a:solidFill>
              </a:rPr>
              <a:t> commands to debug the program |​</a:t>
            </a:r>
            <a:endParaRPr lang="en-US">
              <a:solidFill>
                <a:srgbClr val="7030A0"/>
              </a:solidFill>
              <a:ea typeface="Source Sans Pro"/>
            </a:endParaRPr>
          </a:p>
          <a:p>
            <a:r>
              <a:rPr lang="en-US">
                <a:solidFill>
                  <a:srgbClr val="7030A0"/>
                </a:solidFill>
              </a:rPr>
              <a:t>                |                                                                                               |​</a:t>
            </a:r>
            <a:endParaRPr lang="en-US">
              <a:solidFill>
                <a:srgbClr val="7030A0"/>
              </a:solidFill>
              <a:ea typeface="Source Sans Pro"/>
            </a:endParaRPr>
          </a:p>
          <a:p>
            <a:r>
              <a:rPr lang="en-US">
                <a:solidFill>
                  <a:srgbClr val="7030A0"/>
                </a:solidFill>
              </a:rPr>
              <a:t>                                                                                                         </a:t>
            </a:r>
            <a:endParaRPr lang="en-US">
              <a:solidFill>
                <a:srgbClr val="7030A0"/>
              </a:solidFill>
              <a:ea typeface="Source Sans Pro"/>
            </a:endParaRPr>
          </a:p>
          <a:p>
            <a:r>
              <a:rPr lang="en-US">
                <a:solidFill>
                  <a:srgbClr val="7030A0"/>
                </a:solidFill>
              </a:rPr>
              <a:t>                |         Terminate the debugging session                   |​</a:t>
            </a:r>
            <a:endParaRPr lang="en-US">
              <a:solidFill>
                <a:srgbClr val="7030A0"/>
              </a:solidFill>
              <a:ea typeface="Source Sans Pro"/>
            </a:endParaRPr>
          </a:p>
          <a:p>
            <a:r>
              <a:rPr lang="en-US">
                <a:solidFill>
                  <a:srgbClr val="7030A0"/>
                </a:solidFill>
              </a:rPr>
              <a:t>                |                 with the command kill in </a:t>
            </a:r>
            <a:r>
              <a:rPr lang="en-US" err="1">
                <a:solidFill>
                  <a:srgbClr val="7030A0"/>
                </a:solidFill>
              </a:rPr>
              <a:t>gdb</a:t>
            </a:r>
            <a:r>
              <a:rPr lang="en-US">
                <a:solidFill>
                  <a:srgbClr val="7030A0"/>
                </a:solidFill>
              </a:rPr>
              <a:t>                   |  ​</a:t>
            </a:r>
            <a:endParaRPr lang="en-US">
              <a:solidFill>
                <a:srgbClr val="7030A0"/>
              </a:solidFill>
              <a:ea typeface="Source Sans Pro"/>
            </a:endParaRPr>
          </a:p>
          <a:p>
            <a:r>
              <a:rPr lang="en-US">
                <a:solidFill>
                  <a:srgbClr val="7030A0"/>
                </a:solidFill>
              </a:rPr>
              <a:t>                |                                                                                                |​</a:t>
            </a:r>
            <a:endParaRPr lang="en-US">
              <a:solidFill>
                <a:srgbClr val="7030A0"/>
              </a:solidFill>
              <a:ea typeface="Source Sans Pro"/>
            </a:endParaRPr>
          </a:p>
          <a:p>
            <a:r>
              <a:rPr lang="en-US"/>
              <a:t>                |&lt;-------------------------------------------------------------|</a:t>
            </a:r>
            <a:r>
              <a:rPr lang="en-US">
                <a:ea typeface="+mn-lt"/>
                <a:cs typeface="+mn-lt"/>
              </a:rPr>
              <a:t> </a:t>
            </a:r>
            <a:endParaRPr lang="en-US">
              <a:ea typeface="Source Sans Pro"/>
            </a:endParaRPr>
          </a:p>
          <a:p>
            <a:r>
              <a:rPr lang="en-US"/>
              <a:t>              </a:t>
            </a:r>
            <a:r>
              <a:rPr lang="en-US">
                <a:solidFill>
                  <a:schemeClr val="bg1"/>
                </a:solidFill>
              </a:rPr>
              <a:t> </a:t>
            </a:r>
            <a:r>
              <a:rPr lang="en-US">
                <a:solidFill>
                  <a:srgbClr val="FFC000"/>
                </a:solidFill>
              </a:rPr>
              <a:t> |                                                                                                |​</a:t>
            </a:r>
            <a:endParaRPr lang="en-US">
              <a:solidFill>
                <a:srgbClr val="FFC000"/>
              </a:solidFill>
              <a:ea typeface="Source Sans Pro"/>
            </a:endParaRPr>
          </a:p>
          <a:p>
            <a:r>
              <a:rPr lang="en-US">
                <a:solidFill>
                  <a:srgbClr val="FFC000"/>
                </a:solidFill>
              </a:rPr>
              <a:t>                |                                                                                                |​</a:t>
            </a:r>
            <a:endParaRPr lang="en-US">
              <a:solidFill>
                <a:srgbClr val="FFC000"/>
              </a:solidFill>
              <a:ea typeface="Source Sans Pro"/>
            </a:endParaRPr>
          </a:p>
          <a:p>
            <a:r>
              <a:rPr lang="en-US">
                <a:solidFill>
                  <a:srgbClr val="FFC000"/>
                </a:solidFill>
              </a:rPr>
              <a:t>                |                       Quit </a:t>
            </a:r>
            <a:r>
              <a:rPr lang="en-US" err="1">
                <a:solidFill>
                  <a:srgbClr val="FFC000"/>
                </a:solidFill>
              </a:rPr>
              <a:t>gdb</a:t>
            </a:r>
            <a:r>
              <a:rPr lang="en-US">
                <a:solidFill>
                  <a:srgbClr val="FFC000"/>
                </a:solidFill>
              </a:rPr>
              <a:t> with the command quit      |​</a:t>
            </a:r>
            <a:endParaRPr lang="en-US">
              <a:solidFill>
                <a:srgbClr val="FFC000"/>
              </a:solidFill>
              <a:ea typeface="Source Sans Pro"/>
            </a:endParaRPr>
          </a:p>
          <a:p>
            <a:r>
              <a:rPr lang="en-US"/>
              <a:t>        </a:t>
            </a:r>
            <a:endParaRPr lang="en-US">
              <a:ea typeface="Source Sans Pro"/>
            </a:endParaRPr>
          </a:p>
        </p:txBody>
      </p:sp>
    </p:spTree>
    <p:extLst>
      <p:ext uri="{BB962C8B-B14F-4D97-AF65-F5344CB8AC3E}">
        <p14:creationId xmlns:p14="http://schemas.microsoft.com/office/powerpoint/2010/main" val="1633509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4FA6A2-0E43-A9EE-7D02-35BF666A64E2}"/>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7BBDFB9D-1FD2-BAC9-0085-DCE0E7A44444}"/>
              </a:ext>
            </a:extLst>
          </p:cNvPr>
          <p:cNvSpPr>
            <a:spLocks noGrp="1"/>
          </p:cNvSpPr>
          <p:nvPr>
            <p:ph type="sldNum" sz="quarter" idx="12"/>
          </p:nvPr>
        </p:nvSpPr>
        <p:spPr/>
        <p:txBody>
          <a:bodyPr/>
          <a:lstStyle/>
          <a:p>
            <a:fld id="{B5CEABB6-07DC-46E8-9B57-56EC44A396E5}" type="slidenum">
              <a:rPr lang="en-US" dirty="0" smtClean="0"/>
              <a:pPr/>
              <a:t>28</a:t>
            </a:fld>
            <a:endParaRPr lang="en-US"/>
          </a:p>
        </p:txBody>
      </p:sp>
      <p:sp>
        <p:nvSpPr>
          <p:cNvPr id="5" name="TextBox 4">
            <a:extLst>
              <a:ext uri="{FF2B5EF4-FFF2-40B4-BE49-F238E27FC236}">
                <a16:creationId xmlns:a16="http://schemas.microsoft.com/office/drawing/2014/main" id="{2703BB04-478A-55E7-E8C2-D347BA2A4322}"/>
              </a:ext>
            </a:extLst>
          </p:cNvPr>
          <p:cNvSpPr txBox="1"/>
          <p:nvPr/>
        </p:nvSpPr>
        <p:spPr>
          <a:xfrm>
            <a:off x="465666" y="211666"/>
            <a:ext cx="11186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a:ea typeface="Source Sans Pro"/>
            </a:endParaRPr>
          </a:p>
        </p:txBody>
      </p:sp>
      <p:pic>
        <p:nvPicPr>
          <p:cNvPr id="7" name="Picture 7" descr="Diagram&#10;&#10;Description automatically generated">
            <a:extLst>
              <a:ext uri="{FF2B5EF4-FFF2-40B4-BE49-F238E27FC236}">
                <a16:creationId xmlns:a16="http://schemas.microsoft.com/office/drawing/2014/main" id="{C08EA8B4-9C82-399E-2854-391A2507910B}"/>
              </a:ext>
            </a:extLst>
          </p:cNvPr>
          <p:cNvPicPr>
            <a:picLocks noChangeAspect="1"/>
          </p:cNvPicPr>
          <p:nvPr/>
        </p:nvPicPr>
        <p:blipFill>
          <a:blip r:embed="rId2"/>
          <a:stretch>
            <a:fillRect/>
          </a:stretch>
        </p:blipFill>
        <p:spPr>
          <a:xfrm>
            <a:off x="882650" y="211214"/>
            <a:ext cx="9040282" cy="6223906"/>
          </a:xfrm>
          <a:prstGeom prst="rect">
            <a:avLst/>
          </a:prstGeom>
        </p:spPr>
      </p:pic>
    </p:spTree>
    <p:extLst>
      <p:ext uri="{BB962C8B-B14F-4D97-AF65-F5344CB8AC3E}">
        <p14:creationId xmlns:p14="http://schemas.microsoft.com/office/powerpoint/2010/main" val="2611339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955163-8C7C-7ADC-491F-A23714D989E4}"/>
              </a:ext>
            </a:extLst>
          </p:cNvPr>
          <p:cNvSpPr>
            <a:spLocks noGrp="1"/>
          </p:cNvSpPr>
          <p:nvPr>
            <p:ph type="sldNum" sz="quarter" idx="12"/>
          </p:nvPr>
        </p:nvSpPr>
        <p:spPr/>
        <p:txBody>
          <a:bodyPr/>
          <a:lstStyle/>
          <a:p>
            <a:fld id="{B5CEABB6-07DC-46E8-9B57-56EC44A396E5}" type="slidenum">
              <a:rPr lang="en-US" smtClean="0"/>
              <a:pPr/>
              <a:t>29</a:t>
            </a:fld>
            <a:endParaRPr lang="en-US"/>
          </a:p>
        </p:txBody>
      </p:sp>
      <p:pic>
        <p:nvPicPr>
          <p:cNvPr id="6" name="Picture 5">
            <a:extLst>
              <a:ext uri="{FF2B5EF4-FFF2-40B4-BE49-F238E27FC236}">
                <a16:creationId xmlns:a16="http://schemas.microsoft.com/office/drawing/2014/main" id="{27C29732-E31C-4582-4E0A-051390B7A240}"/>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77773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977C-AE2E-5E62-D9D8-AB015184C2F2}"/>
              </a:ext>
            </a:extLst>
          </p:cNvPr>
          <p:cNvSpPr>
            <a:spLocks noGrp="1"/>
          </p:cNvSpPr>
          <p:nvPr>
            <p:ph type="title"/>
          </p:nvPr>
        </p:nvSpPr>
        <p:spPr/>
        <p:txBody>
          <a:bodyPr/>
          <a:lstStyle/>
          <a:p>
            <a:r>
              <a:rPr lang="en-US"/>
              <a:t>What is GDB?</a:t>
            </a:r>
          </a:p>
        </p:txBody>
      </p:sp>
      <p:sp>
        <p:nvSpPr>
          <p:cNvPr id="3" name="Footer Placeholder 2">
            <a:extLst>
              <a:ext uri="{FF2B5EF4-FFF2-40B4-BE49-F238E27FC236}">
                <a16:creationId xmlns:a16="http://schemas.microsoft.com/office/drawing/2014/main" id="{E634D74D-6872-A516-E00C-F5B5A5BCA4AE}"/>
              </a:ext>
            </a:extLst>
          </p:cNvPr>
          <p:cNvSpPr>
            <a:spLocks noGrp="1"/>
          </p:cNvSpPr>
          <p:nvPr>
            <p:ph type="ftr" sz="quarter" idx="11"/>
          </p:nvPr>
        </p:nvSpPr>
        <p:spPr/>
        <p:txBody>
          <a:bodyPr/>
          <a:lstStyle/>
          <a:p>
            <a:r>
              <a:rPr lang="en-US" err="1">
                <a:ea typeface="Source Sans Pro"/>
              </a:rPr>
              <a:t>Gdb</a:t>
            </a:r>
            <a:r>
              <a:rPr lang="en-US">
                <a:ea typeface="Source Sans Pro"/>
              </a:rPr>
              <a:t> server</a:t>
            </a:r>
          </a:p>
        </p:txBody>
      </p:sp>
      <p:sp>
        <p:nvSpPr>
          <p:cNvPr id="4" name="Slide Number Placeholder 3">
            <a:extLst>
              <a:ext uri="{FF2B5EF4-FFF2-40B4-BE49-F238E27FC236}">
                <a16:creationId xmlns:a16="http://schemas.microsoft.com/office/drawing/2014/main" id="{F16C60A8-97E2-2AAC-6220-D0F6BECDBD2A}"/>
              </a:ext>
            </a:extLst>
          </p:cNvPr>
          <p:cNvSpPr>
            <a:spLocks noGrp="1"/>
          </p:cNvSpPr>
          <p:nvPr>
            <p:ph type="sldNum" sz="quarter" idx="12"/>
          </p:nvPr>
        </p:nvSpPr>
        <p:spPr/>
        <p:txBody>
          <a:bodyPr/>
          <a:lstStyle/>
          <a:p>
            <a:fld id="{B5CEABB6-07DC-46E8-9B57-56EC44A396E5}" type="slidenum">
              <a:rPr lang="en-US" smtClean="0"/>
              <a:pPr/>
              <a:t>3</a:t>
            </a:fld>
            <a:endParaRPr lang="en-US"/>
          </a:p>
        </p:txBody>
      </p:sp>
      <p:sp>
        <p:nvSpPr>
          <p:cNvPr id="5" name="TextBox 4">
            <a:extLst>
              <a:ext uri="{FF2B5EF4-FFF2-40B4-BE49-F238E27FC236}">
                <a16:creationId xmlns:a16="http://schemas.microsoft.com/office/drawing/2014/main" id="{F835BFF0-4F1D-8F3B-A6D3-F43A814DF28C}"/>
              </a:ext>
            </a:extLst>
          </p:cNvPr>
          <p:cNvSpPr txBox="1"/>
          <p:nvPr/>
        </p:nvSpPr>
        <p:spPr>
          <a:xfrm>
            <a:off x="1054395" y="1763232"/>
            <a:ext cx="102426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err="1">
                <a:ea typeface="+mn-lt"/>
                <a:cs typeface="+mn-lt"/>
              </a:rPr>
              <a:t>gdbserver</a:t>
            </a:r>
            <a:r>
              <a:rPr lang="en-US">
                <a:ea typeface="+mn-lt"/>
                <a:cs typeface="+mn-lt"/>
              </a:rPr>
              <a:t> is a control program for Unix-like systems, which allows you to connect your program with a remote GDB via target remote.</a:t>
            </a:r>
            <a:endParaRPr lang="en-US">
              <a:ea typeface="Source Sans Pro"/>
            </a:endParaRPr>
          </a:p>
          <a:p>
            <a:pPr marL="285750" indent="-285750">
              <a:buFont typeface="Arial"/>
              <a:buChar char="•"/>
            </a:pPr>
            <a:endParaRPr lang="en-US">
              <a:ea typeface="Source Sans Pro"/>
            </a:endParaRPr>
          </a:p>
          <a:p>
            <a:pPr marL="285750" indent="-285750">
              <a:buFont typeface="Arial"/>
              <a:buChar char="•"/>
            </a:pPr>
            <a:r>
              <a:rPr lang="en-US" err="1">
                <a:ea typeface="+mn-lt"/>
                <a:cs typeface="+mn-lt"/>
              </a:rPr>
              <a:t>gdbserver</a:t>
            </a:r>
            <a:r>
              <a:rPr lang="en-US">
                <a:ea typeface="+mn-lt"/>
                <a:cs typeface="+mn-lt"/>
              </a:rPr>
              <a:t> is not a complete replacement for the debugging, because it requires essentially the same operating-system facilities that GDB itself does. In fact, a system that can run </a:t>
            </a:r>
            <a:r>
              <a:rPr lang="en-US" err="1">
                <a:ea typeface="+mn-lt"/>
                <a:cs typeface="+mn-lt"/>
              </a:rPr>
              <a:t>gdbserver</a:t>
            </a:r>
            <a:r>
              <a:rPr lang="en-US">
                <a:ea typeface="+mn-lt"/>
                <a:cs typeface="+mn-lt"/>
              </a:rPr>
              <a:t> to connect to a remote GDB could also run GDB locally!</a:t>
            </a:r>
          </a:p>
          <a:p>
            <a:endParaRPr lang="en-US">
              <a:ea typeface="+mn-lt"/>
              <a:cs typeface="+mn-lt"/>
            </a:endParaRPr>
          </a:p>
          <a:p>
            <a:pPr marL="285750" indent="-285750">
              <a:buFont typeface="Arial"/>
              <a:buChar char="•"/>
            </a:pPr>
            <a:r>
              <a:rPr lang="en-US">
                <a:ea typeface="+mn-lt"/>
                <a:cs typeface="+mn-lt"/>
              </a:rPr>
              <a:t> </a:t>
            </a:r>
            <a:r>
              <a:rPr lang="en-US" err="1">
                <a:ea typeface="+mn-lt"/>
                <a:cs typeface="+mn-lt"/>
              </a:rPr>
              <a:t>gdbserver</a:t>
            </a:r>
            <a:r>
              <a:rPr lang="en-US">
                <a:ea typeface="+mn-lt"/>
                <a:cs typeface="+mn-lt"/>
              </a:rPr>
              <a:t> is sometimes useful nevertheless, because it is a much smaller program than GDB itself. It is also easier to port than all of GDB, so you may be able to get started more quickly on a new system by using </a:t>
            </a:r>
            <a:r>
              <a:rPr lang="en-US" err="1">
                <a:ea typeface="+mn-lt"/>
                <a:cs typeface="+mn-lt"/>
              </a:rPr>
              <a:t>gdbserver</a:t>
            </a:r>
            <a:r>
              <a:rPr lang="en-US">
                <a:ea typeface="+mn-lt"/>
                <a:cs typeface="+mn-lt"/>
              </a:rPr>
              <a:t>. </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Finally, if you develop code for real-time systems, you may find that the tradeoffs involved in real-time operation make it more convenient to do as much development work as possible on another system, for example by cross-compiling. You can use </a:t>
            </a:r>
            <a:r>
              <a:rPr lang="en-US" err="1">
                <a:ea typeface="+mn-lt"/>
                <a:cs typeface="+mn-lt"/>
              </a:rPr>
              <a:t>gdbserver</a:t>
            </a:r>
            <a:r>
              <a:rPr lang="en-US">
                <a:ea typeface="+mn-lt"/>
                <a:cs typeface="+mn-lt"/>
              </a:rPr>
              <a:t> to make a similar choice for debugging. </a:t>
            </a:r>
            <a:endParaRPr lang="en-US">
              <a:ea typeface="Source Sans Pro"/>
            </a:endParaRPr>
          </a:p>
        </p:txBody>
      </p:sp>
    </p:spTree>
    <p:extLst>
      <p:ext uri="{BB962C8B-B14F-4D97-AF65-F5344CB8AC3E}">
        <p14:creationId xmlns:p14="http://schemas.microsoft.com/office/powerpoint/2010/main" val="2488610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5D54AF2-3C30-D010-D042-2C17C99AB7E5}"/>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E1EB5842-5045-BC2F-2219-BC9F0EADF5FC}"/>
              </a:ext>
            </a:extLst>
          </p:cNvPr>
          <p:cNvSpPr>
            <a:spLocks noGrp="1"/>
          </p:cNvSpPr>
          <p:nvPr>
            <p:ph type="sldNum" sz="quarter" idx="12"/>
          </p:nvPr>
        </p:nvSpPr>
        <p:spPr/>
        <p:txBody>
          <a:bodyPr/>
          <a:lstStyle/>
          <a:p>
            <a:fld id="{B5CEABB6-07DC-46E8-9B57-56EC44A396E5}" type="slidenum">
              <a:rPr lang="en-US" smtClean="0"/>
              <a:pPr/>
              <a:t>30</a:t>
            </a:fld>
            <a:endParaRPr lang="en-US"/>
          </a:p>
        </p:txBody>
      </p:sp>
      <p:pic>
        <p:nvPicPr>
          <p:cNvPr id="6" name="Picture 5">
            <a:extLst>
              <a:ext uri="{FF2B5EF4-FFF2-40B4-BE49-F238E27FC236}">
                <a16:creationId xmlns:a16="http://schemas.microsoft.com/office/drawing/2014/main" id="{5672E6C9-8946-76D1-A9FE-A7FB7299257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420311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FE2E4D3-D183-5902-EF08-43C0435B89E2}"/>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D0A4C512-3057-869A-AE09-08CB35367003}"/>
              </a:ext>
            </a:extLst>
          </p:cNvPr>
          <p:cNvSpPr>
            <a:spLocks noGrp="1"/>
          </p:cNvSpPr>
          <p:nvPr>
            <p:ph type="sldNum" sz="quarter" idx="12"/>
          </p:nvPr>
        </p:nvSpPr>
        <p:spPr/>
        <p:txBody>
          <a:bodyPr/>
          <a:lstStyle/>
          <a:p>
            <a:fld id="{B5CEABB6-07DC-46E8-9B57-56EC44A396E5}" type="slidenum">
              <a:rPr lang="en-US" smtClean="0"/>
              <a:pPr/>
              <a:t>31</a:t>
            </a:fld>
            <a:endParaRPr lang="en-US"/>
          </a:p>
        </p:txBody>
      </p:sp>
      <p:pic>
        <p:nvPicPr>
          <p:cNvPr id="6" name="Picture 5">
            <a:extLst>
              <a:ext uri="{FF2B5EF4-FFF2-40B4-BE49-F238E27FC236}">
                <a16:creationId xmlns:a16="http://schemas.microsoft.com/office/drawing/2014/main" id="{77561822-318A-2C42-D612-925D5104DAB0}"/>
              </a:ext>
            </a:extLst>
          </p:cNvPr>
          <p:cNvPicPr>
            <a:picLocks noChangeAspect="1"/>
          </p:cNvPicPr>
          <p:nvPr/>
        </p:nvPicPr>
        <p:blipFill>
          <a:blip r:embed="rId2"/>
          <a:stretch>
            <a:fillRect/>
          </a:stretch>
        </p:blipFill>
        <p:spPr>
          <a:xfrm>
            <a:off x="0" y="1871180"/>
            <a:ext cx="12192000" cy="1737713"/>
          </a:xfrm>
          <a:prstGeom prst="rect">
            <a:avLst/>
          </a:prstGeom>
        </p:spPr>
      </p:pic>
      <p:sp>
        <p:nvSpPr>
          <p:cNvPr id="7" name="TextBox 6">
            <a:extLst>
              <a:ext uri="{FF2B5EF4-FFF2-40B4-BE49-F238E27FC236}">
                <a16:creationId xmlns:a16="http://schemas.microsoft.com/office/drawing/2014/main" id="{2E981DB5-DC7D-A0E3-94AF-FAAF1E1611AD}"/>
              </a:ext>
            </a:extLst>
          </p:cNvPr>
          <p:cNvSpPr txBox="1"/>
          <p:nvPr/>
        </p:nvSpPr>
        <p:spPr>
          <a:xfrm>
            <a:off x="1371600" y="775252"/>
            <a:ext cx="9014791" cy="584775"/>
          </a:xfrm>
          <a:prstGeom prst="rect">
            <a:avLst/>
          </a:prstGeom>
          <a:noFill/>
        </p:spPr>
        <p:txBody>
          <a:bodyPr wrap="square" rtlCol="0">
            <a:spAutoFit/>
          </a:bodyPr>
          <a:lstStyle/>
          <a:p>
            <a:r>
              <a:rPr lang="en-US" sz="3200" b="1" dirty="0"/>
              <a:t>Successful connection server and client</a:t>
            </a:r>
            <a:endParaRPr lang="en-IN" sz="3200" b="1" dirty="0"/>
          </a:p>
        </p:txBody>
      </p:sp>
    </p:spTree>
    <p:extLst>
      <p:ext uri="{BB962C8B-B14F-4D97-AF65-F5344CB8AC3E}">
        <p14:creationId xmlns:p14="http://schemas.microsoft.com/office/powerpoint/2010/main" val="2117134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CBA0-7239-2C0C-45CF-7ACEF72AA900}"/>
              </a:ext>
            </a:extLst>
          </p:cNvPr>
          <p:cNvSpPr>
            <a:spLocks noGrp="1"/>
          </p:cNvSpPr>
          <p:nvPr>
            <p:ph type="title"/>
          </p:nvPr>
        </p:nvSpPr>
        <p:spPr>
          <a:xfrm>
            <a:off x="4642388" y="2137853"/>
            <a:ext cx="10515600" cy="1325563"/>
          </a:xfrm>
        </p:spPr>
        <p:txBody>
          <a:bodyPr/>
          <a:lstStyle/>
          <a:p>
            <a:r>
              <a:rPr lang="en-US" err="1"/>
              <a:t>srihari</a:t>
            </a:r>
          </a:p>
        </p:txBody>
      </p:sp>
      <p:sp>
        <p:nvSpPr>
          <p:cNvPr id="3" name="Footer Placeholder 2">
            <a:extLst>
              <a:ext uri="{FF2B5EF4-FFF2-40B4-BE49-F238E27FC236}">
                <a16:creationId xmlns:a16="http://schemas.microsoft.com/office/drawing/2014/main" id="{FC230DFC-7E32-E135-DA8F-2F6EFEF1045A}"/>
              </a:ext>
            </a:extLst>
          </p:cNvPr>
          <p:cNvSpPr>
            <a:spLocks noGrp="1"/>
          </p:cNvSpPr>
          <p:nvPr>
            <p:ph type="ftr" sz="quarter" idx="11"/>
          </p:nvPr>
        </p:nvSpPr>
        <p:spPr/>
        <p:txBody>
          <a:bodyPr/>
          <a:lstStyle/>
          <a:p>
            <a:r>
              <a:rPr lang="en-US" err="1">
                <a:ea typeface="Source Sans Pro"/>
              </a:rPr>
              <a:t>Gdb</a:t>
            </a:r>
            <a:r>
              <a:rPr lang="en-US">
                <a:ea typeface="Source Sans Pro"/>
              </a:rPr>
              <a:t> server</a:t>
            </a:r>
          </a:p>
        </p:txBody>
      </p:sp>
      <p:sp>
        <p:nvSpPr>
          <p:cNvPr id="4" name="Slide Number Placeholder 3">
            <a:extLst>
              <a:ext uri="{FF2B5EF4-FFF2-40B4-BE49-F238E27FC236}">
                <a16:creationId xmlns:a16="http://schemas.microsoft.com/office/drawing/2014/main" id="{36A89BDE-51A1-ABF9-1049-5089C78E4811}"/>
              </a:ext>
            </a:extLst>
          </p:cNvPr>
          <p:cNvSpPr>
            <a:spLocks noGrp="1"/>
          </p:cNvSpPr>
          <p:nvPr>
            <p:ph type="sldNum" sz="quarter" idx="12"/>
          </p:nvPr>
        </p:nvSpPr>
        <p:spPr/>
        <p:txBody>
          <a:bodyPr/>
          <a:lstStyle/>
          <a:p>
            <a:fld id="{B5CEABB6-07DC-46E8-9B57-56EC44A396E5}" type="slidenum">
              <a:rPr lang="en-US" smtClean="0"/>
              <a:pPr/>
              <a:t>32</a:t>
            </a:fld>
            <a:endParaRPr lang="en-US"/>
          </a:p>
        </p:txBody>
      </p:sp>
    </p:spTree>
    <p:extLst>
      <p:ext uri="{BB962C8B-B14F-4D97-AF65-F5344CB8AC3E}">
        <p14:creationId xmlns:p14="http://schemas.microsoft.com/office/powerpoint/2010/main" val="1841982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DBE5-1BC3-3D6A-5382-BF7371543D29}"/>
              </a:ext>
            </a:extLst>
          </p:cNvPr>
          <p:cNvSpPr>
            <a:spLocks noGrp="1"/>
          </p:cNvSpPr>
          <p:nvPr>
            <p:ph type="title"/>
          </p:nvPr>
        </p:nvSpPr>
        <p:spPr>
          <a:xfrm>
            <a:off x="188106" y="-317071"/>
            <a:ext cx="11158846" cy="1939121"/>
          </a:xfrm>
        </p:spPr>
        <p:txBody>
          <a:bodyPr/>
          <a:lstStyle/>
          <a:p>
            <a:r>
              <a:rPr lang="en-US"/>
              <a:t>Cross-Compiling the Kernel:</a:t>
            </a:r>
          </a:p>
          <a:p>
            <a:endParaRPr lang="en-US"/>
          </a:p>
        </p:txBody>
      </p:sp>
      <p:sp>
        <p:nvSpPr>
          <p:cNvPr id="4" name="Slide Number Placeholder 3">
            <a:extLst>
              <a:ext uri="{FF2B5EF4-FFF2-40B4-BE49-F238E27FC236}">
                <a16:creationId xmlns:a16="http://schemas.microsoft.com/office/drawing/2014/main" id="{E7FCF55E-455B-C864-C4CC-286D4B75FA28}"/>
              </a:ext>
            </a:extLst>
          </p:cNvPr>
          <p:cNvSpPr>
            <a:spLocks noGrp="1"/>
          </p:cNvSpPr>
          <p:nvPr>
            <p:ph type="sldNum" sz="quarter" idx="12"/>
          </p:nvPr>
        </p:nvSpPr>
        <p:spPr/>
        <p:txBody>
          <a:bodyPr/>
          <a:lstStyle/>
          <a:p>
            <a:fld id="{B5CEABB6-07DC-46E8-9B57-56EC44A396E5}" type="slidenum">
              <a:rPr lang="en-US" smtClean="0"/>
              <a:pPr/>
              <a:t>33</a:t>
            </a:fld>
            <a:endParaRPr lang="en-US"/>
          </a:p>
        </p:txBody>
      </p:sp>
      <p:sp>
        <p:nvSpPr>
          <p:cNvPr id="5" name="TextBox 4">
            <a:extLst>
              <a:ext uri="{FF2B5EF4-FFF2-40B4-BE49-F238E27FC236}">
                <a16:creationId xmlns:a16="http://schemas.microsoft.com/office/drawing/2014/main" id="{6581C3A9-0E5A-6D9C-DCF7-C2C340EB69B6}"/>
              </a:ext>
            </a:extLst>
          </p:cNvPr>
          <p:cNvSpPr txBox="1"/>
          <p:nvPr/>
        </p:nvSpPr>
        <p:spPr>
          <a:xfrm>
            <a:off x="354086" y="671691"/>
            <a:ext cx="1125481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Install Required Dependencies and Toolchain:</a:t>
            </a:r>
            <a:endParaRPr lang="en-US" b="1" dirty="0">
              <a:ea typeface="Source Sans Pro"/>
            </a:endParaRPr>
          </a:p>
          <a:p>
            <a:r>
              <a:rPr lang="en-US" dirty="0">
                <a:ea typeface="+mn-lt"/>
                <a:cs typeface="+mn-lt"/>
              </a:rPr>
              <a:t>To build the sources for cross-compilation, make sure you have the dependencies needed on your machine by executing:</a:t>
            </a:r>
            <a:endParaRPr lang="en-US" dirty="0"/>
          </a:p>
          <a:p>
            <a:r>
              <a:rPr lang="en-US" dirty="0">
                <a:ea typeface="Source Sans Pro"/>
              </a:rPr>
              <a:t> </a:t>
            </a:r>
            <a:r>
              <a:rPr lang="en-US" b="1" dirty="0" err="1">
                <a:ea typeface="+mn-lt"/>
                <a:cs typeface="+mn-lt"/>
              </a:rPr>
              <a:t>sudo</a:t>
            </a:r>
            <a:r>
              <a:rPr lang="en-US" b="1" dirty="0">
                <a:ea typeface="+mn-lt"/>
                <a:cs typeface="+mn-lt"/>
              </a:rPr>
              <a:t> apt install git </a:t>
            </a:r>
            <a:r>
              <a:rPr lang="en-US" b="1" dirty="0" err="1">
                <a:ea typeface="+mn-lt"/>
                <a:cs typeface="+mn-lt"/>
              </a:rPr>
              <a:t>bc</a:t>
            </a:r>
            <a:r>
              <a:rPr lang="en-US" b="1" dirty="0">
                <a:ea typeface="+mn-lt"/>
                <a:cs typeface="+mn-lt"/>
              </a:rPr>
              <a:t> bison flex </a:t>
            </a:r>
            <a:r>
              <a:rPr lang="en-US" b="1" dirty="0" err="1">
                <a:ea typeface="+mn-lt"/>
                <a:cs typeface="+mn-lt"/>
              </a:rPr>
              <a:t>libssl</a:t>
            </a:r>
            <a:r>
              <a:rPr lang="en-US" b="1" dirty="0">
                <a:ea typeface="+mn-lt"/>
                <a:cs typeface="+mn-lt"/>
              </a:rPr>
              <a:t>-dev make libc6-dev libncurses5-dev </a:t>
            </a:r>
            <a:endParaRPr lang="en-US" dirty="0">
              <a:ea typeface="Source Sans Pro"/>
            </a:endParaRPr>
          </a:p>
          <a:p>
            <a:endParaRPr lang="en-US" b="1" dirty="0"/>
          </a:p>
          <a:p>
            <a:r>
              <a:rPr lang="en-US" b="1" dirty="0"/>
              <a:t>Install the 32-bit Toolchain for a 32-bit Kernel:</a:t>
            </a:r>
            <a:endParaRPr lang="en-US" b="1" dirty="0">
              <a:ea typeface="Source Sans Pro"/>
            </a:endParaRPr>
          </a:p>
          <a:p>
            <a:r>
              <a:rPr lang="en-US" b="1" dirty="0">
                <a:ea typeface="Source Sans Pro"/>
              </a:rPr>
              <a:t>              </a:t>
            </a:r>
            <a:r>
              <a:rPr lang="en-US" dirty="0" err="1">
                <a:ea typeface="+mn-lt"/>
                <a:cs typeface="+mn-lt"/>
              </a:rPr>
              <a:t>sudo</a:t>
            </a:r>
            <a:r>
              <a:rPr lang="en-US" dirty="0">
                <a:ea typeface="+mn-lt"/>
                <a:cs typeface="+mn-lt"/>
              </a:rPr>
              <a:t> apt install </a:t>
            </a:r>
            <a:r>
              <a:rPr lang="en-US" dirty="0" err="1">
                <a:ea typeface="+mn-lt"/>
                <a:cs typeface="+mn-lt"/>
              </a:rPr>
              <a:t>crossbuild</a:t>
            </a:r>
            <a:r>
              <a:rPr lang="en-US" dirty="0">
                <a:ea typeface="+mn-lt"/>
                <a:cs typeface="+mn-lt"/>
              </a:rPr>
              <a:t>-essential-</a:t>
            </a:r>
            <a:r>
              <a:rPr lang="en-US" dirty="0" err="1">
                <a:ea typeface="+mn-lt"/>
                <a:cs typeface="+mn-lt"/>
              </a:rPr>
              <a:t>armhf</a:t>
            </a:r>
            <a:endParaRPr lang="en-US" b="1" dirty="0">
              <a:ea typeface="Source Sans Pro"/>
            </a:endParaRPr>
          </a:p>
          <a:p>
            <a:endParaRPr lang="en-US" b="1" dirty="0">
              <a:ea typeface="Source Sans Pro"/>
            </a:endParaRPr>
          </a:p>
          <a:p>
            <a:r>
              <a:rPr lang="en-US" b="1" dirty="0"/>
              <a:t>Install the 64-bit Toolchain for a 64-bit Kernel:</a:t>
            </a:r>
            <a:endParaRPr lang="en-US" b="1" dirty="0">
              <a:ea typeface="Source Sans Pro"/>
            </a:endParaRPr>
          </a:p>
          <a:p>
            <a:r>
              <a:rPr lang="en-US" b="1" dirty="0">
                <a:ea typeface="Source Sans Pro"/>
              </a:rPr>
              <a:t>             </a:t>
            </a:r>
            <a:r>
              <a:rPr lang="en-US" dirty="0" err="1">
                <a:ea typeface="+mn-lt"/>
                <a:cs typeface="+mn-lt"/>
              </a:rPr>
              <a:t>sudo</a:t>
            </a:r>
            <a:r>
              <a:rPr lang="en-US" dirty="0">
                <a:ea typeface="+mn-lt"/>
                <a:cs typeface="+mn-lt"/>
              </a:rPr>
              <a:t> apt install crossbuild-essential-arm64</a:t>
            </a:r>
            <a:endParaRPr lang="en-US" b="1" dirty="0">
              <a:ea typeface="Source Sans Pro"/>
            </a:endParaRPr>
          </a:p>
          <a:p>
            <a:endParaRPr lang="en-US" dirty="0">
              <a:ea typeface="Source Sans Pro"/>
            </a:endParaRPr>
          </a:p>
          <a:p>
            <a:r>
              <a:rPr lang="en-US" b="1" dirty="0"/>
              <a:t>Get the Kernel Sources:</a:t>
            </a:r>
          </a:p>
          <a:p>
            <a:r>
              <a:rPr lang="en-US" b="1" dirty="0">
                <a:ea typeface="Source Sans Pro"/>
              </a:rPr>
              <a:t>        </a:t>
            </a:r>
            <a:r>
              <a:rPr lang="en-US" dirty="0">
                <a:ea typeface="+mn-lt"/>
                <a:cs typeface="+mn-lt"/>
              </a:rPr>
              <a:t>To download the minimal source tree for the current branch, run:</a:t>
            </a:r>
            <a:endParaRPr lang="en-US" b="1" dirty="0">
              <a:ea typeface="Source Sans Pro"/>
            </a:endParaRPr>
          </a:p>
          <a:p>
            <a:r>
              <a:rPr lang="en-US" dirty="0">
                <a:ea typeface="+mn-lt"/>
                <a:cs typeface="+mn-lt"/>
              </a:rPr>
              <a:t>               git clone --depth=1 </a:t>
            </a:r>
            <a:r>
              <a:rPr lang="en-US" dirty="0">
                <a:ea typeface="+mn-lt"/>
                <a:cs typeface="+mn-lt"/>
                <a:hlinkClick r:id="rId2"/>
              </a:rPr>
              <a:t>https://github.com/raspberrypi/linux</a:t>
            </a:r>
            <a:r>
              <a:rPr lang="en-US" dirty="0">
                <a:ea typeface="+mn-lt"/>
                <a:cs typeface="+mn-lt"/>
              </a:rPr>
              <a:t> </a:t>
            </a:r>
            <a:endParaRPr lang="en-US" dirty="0"/>
          </a:p>
          <a:p>
            <a:endParaRPr lang="en-US" dirty="0">
              <a:ea typeface="Source Sans Pro"/>
            </a:endParaRPr>
          </a:p>
          <a:p>
            <a:r>
              <a:rPr lang="en-US" b="1" dirty="0"/>
              <a:t>Build sources:</a:t>
            </a:r>
            <a:endParaRPr lang="en-US" b="1" dirty="0">
              <a:ea typeface="Source Sans Pro"/>
            </a:endParaRPr>
          </a:p>
          <a:p>
            <a:r>
              <a:rPr lang="en-US" dirty="0"/>
              <a:t>             </a:t>
            </a:r>
            <a:r>
              <a:rPr lang="en-US" b="1" u="sng" dirty="0"/>
              <a:t>32-bit Configs:</a:t>
            </a:r>
            <a:endParaRPr lang="en-US" b="1" u="sng" dirty="0">
              <a:ea typeface="Source Sans Pro"/>
            </a:endParaRPr>
          </a:p>
          <a:p>
            <a:r>
              <a:rPr lang="en-US" dirty="0">
                <a:ea typeface="Source Sans Pro"/>
              </a:rPr>
              <a:t>                    </a:t>
            </a:r>
            <a:r>
              <a:rPr lang="en-US" dirty="0">
                <a:ea typeface="+mn-lt"/>
                <a:cs typeface="+mn-lt"/>
              </a:rPr>
              <a:t>For Raspberry Pi 1, Zero and Zero W, and Raspberry Pi Compute Module 1:</a:t>
            </a:r>
          </a:p>
          <a:p>
            <a:r>
              <a:rPr lang="en-US" b="1" dirty="0">
                <a:ea typeface="Source Sans Pro"/>
              </a:rPr>
              <a:t>                            </a:t>
            </a:r>
            <a:r>
              <a:rPr lang="en-US" dirty="0">
                <a:ea typeface="+mn-lt"/>
                <a:cs typeface="+mn-lt"/>
              </a:rPr>
              <a:t>cd </a:t>
            </a:r>
            <a:r>
              <a:rPr lang="en-US" dirty="0" err="1">
                <a:ea typeface="+mn-lt"/>
                <a:cs typeface="+mn-lt"/>
              </a:rPr>
              <a:t>linux</a:t>
            </a:r>
            <a:r>
              <a:rPr lang="en-US" dirty="0">
                <a:ea typeface="+mn-lt"/>
                <a:cs typeface="+mn-lt"/>
              </a:rPr>
              <a:t>
                             KERNEL=kernel
                             make ARCH=arm CROSS_COMPILE=arm-</a:t>
            </a:r>
            <a:r>
              <a:rPr lang="en-US" dirty="0" err="1">
                <a:ea typeface="+mn-lt"/>
                <a:cs typeface="+mn-lt"/>
              </a:rPr>
              <a:t>linux</a:t>
            </a:r>
            <a:r>
              <a:rPr lang="en-US" dirty="0">
                <a:ea typeface="+mn-lt"/>
                <a:cs typeface="+mn-lt"/>
              </a:rPr>
              <a:t>-</a:t>
            </a:r>
            <a:r>
              <a:rPr lang="en-US" dirty="0" err="1">
                <a:ea typeface="+mn-lt"/>
                <a:cs typeface="+mn-lt"/>
              </a:rPr>
              <a:t>gnueabihf</a:t>
            </a:r>
            <a:r>
              <a:rPr lang="en-US" dirty="0">
                <a:ea typeface="+mn-lt"/>
                <a:cs typeface="+mn-lt"/>
              </a:rPr>
              <a:t>- </a:t>
            </a:r>
            <a:r>
              <a:rPr lang="en-US" dirty="0" err="1">
                <a:ea typeface="+mn-lt"/>
                <a:cs typeface="+mn-lt"/>
              </a:rPr>
              <a:t>bcmrpi_defconfig</a:t>
            </a:r>
            <a:r>
              <a:rPr lang="en-US" dirty="0">
                <a:ea typeface="+mn-lt"/>
                <a:cs typeface="+mn-lt"/>
              </a:rPr>
              <a:t> </a:t>
            </a:r>
            <a:endParaRPr lang="en-US" b="1" dirty="0">
              <a:ea typeface="Source Sans Pro"/>
            </a:endParaRPr>
          </a:p>
          <a:p>
            <a:endParaRPr lang="en-US" b="1" dirty="0">
              <a:ea typeface="Source Sans Pro"/>
            </a:endParaRPr>
          </a:p>
        </p:txBody>
      </p:sp>
    </p:spTree>
    <p:extLst>
      <p:ext uri="{BB962C8B-B14F-4D97-AF65-F5344CB8AC3E}">
        <p14:creationId xmlns:p14="http://schemas.microsoft.com/office/powerpoint/2010/main" val="620351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207361-610D-AA24-1645-A00AC35C231F}"/>
              </a:ext>
            </a:extLst>
          </p:cNvPr>
          <p:cNvSpPr>
            <a:spLocks noGrp="1"/>
          </p:cNvSpPr>
          <p:nvPr>
            <p:ph type="sldNum" sz="quarter" idx="12"/>
          </p:nvPr>
        </p:nvSpPr>
        <p:spPr/>
        <p:txBody>
          <a:bodyPr/>
          <a:lstStyle/>
          <a:p>
            <a:fld id="{B5CEABB6-07DC-46E8-9B57-56EC44A396E5}" type="slidenum">
              <a:rPr lang="en-US" smtClean="0"/>
              <a:pPr/>
              <a:t>34</a:t>
            </a:fld>
            <a:endParaRPr lang="en-US"/>
          </a:p>
        </p:txBody>
      </p:sp>
      <p:sp>
        <p:nvSpPr>
          <p:cNvPr id="5" name="TextBox 4">
            <a:extLst>
              <a:ext uri="{FF2B5EF4-FFF2-40B4-BE49-F238E27FC236}">
                <a16:creationId xmlns:a16="http://schemas.microsoft.com/office/drawing/2014/main" id="{9D2059CC-B939-DAA2-E8EA-3F6F48001076}"/>
              </a:ext>
            </a:extLst>
          </p:cNvPr>
          <p:cNvSpPr txBox="1"/>
          <p:nvPr/>
        </p:nvSpPr>
        <p:spPr>
          <a:xfrm>
            <a:off x="168965" y="0"/>
            <a:ext cx="1192695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For Raspberry Pi 2, 3, 3+ and Zero 2 W, and Raspberry Pi Compute Modules 3 and 3+:  </a:t>
            </a:r>
            <a:endParaRPr lang="en-US" dirty="0"/>
          </a:p>
          <a:p>
            <a:r>
              <a:rPr lang="en-US" dirty="0">
                <a:ea typeface="+mn-lt"/>
                <a:cs typeface="+mn-lt"/>
              </a:rPr>
              <a:t>                   cd </a:t>
            </a:r>
            <a:r>
              <a:rPr lang="en-US" dirty="0" err="1">
                <a:ea typeface="+mn-lt"/>
                <a:cs typeface="+mn-lt"/>
              </a:rPr>
              <a:t>linux</a:t>
            </a:r>
            <a:r>
              <a:rPr lang="en-US" dirty="0">
                <a:ea typeface="+mn-lt"/>
                <a:cs typeface="+mn-lt"/>
              </a:rPr>
              <a:t>
                   KERNEL=kernel7
                   make ARCH=arm CROSS_COMPILE=arm-</a:t>
            </a:r>
            <a:r>
              <a:rPr lang="en-US" dirty="0" err="1">
                <a:ea typeface="+mn-lt"/>
                <a:cs typeface="+mn-lt"/>
              </a:rPr>
              <a:t>linux</a:t>
            </a:r>
            <a:r>
              <a:rPr lang="en-US" dirty="0">
                <a:ea typeface="+mn-lt"/>
                <a:cs typeface="+mn-lt"/>
              </a:rPr>
              <a:t>-</a:t>
            </a:r>
            <a:r>
              <a:rPr lang="en-US" dirty="0" err="1">
                <a:ea typeface="+mn-lt"/>
                <a:cs typeface="+mn-lt"/>
              </a:rPr>
              <a:t>gnueabihf</a:t>
            </a:r>
            <a:r>
              <a:rPr lang="en-US" dirty="0">
                <a:ea typeface="+mn-lt"/>
                <a:cs typeface="+mn-lt"/>
              </a:rPr>
              <a:t>- bcm2709_defconfig </a:t>
            </a:r>
            <a:endParaRPr lang="en-US" dirty="0"/>
          </a:p>
          <a:p>
            <a:r>
              <a:rPr lang="en-US" dirty="0">
                <a:ea typeface="+mn-lt"/>
                <a:cs typeface="+mn-lt"/>
              </a:rPr>
              <a:t>          For Raspberry Pi 4 and 400, and Raspberry Pi Compute Module 4:</a:t>
            </a:r>
            <a:endParaRPr lang="en-US" dirty="0">
              <a:ea typeface="Source Sans Pro"/>
            </a:endParaRPr>
          </a:p>
          <a:p>
            <a:r>
              <a:rPr lang="en-US" dirty="0">
                <a:ea typeface="+mn-lt"/>
                <a:cs typeface="+mn-lt"/>
              </a:rPr>
              <a:t>                  cd </a:t>
            </a:r>
            <a:r>
              <a:rPr lang="en-US" dirty="0" err="1">
                <a:ea typeface="+mn-lt"/>
                <a:cs typeface="+mn-lt"/>
              </a:rPr>
              <a:t>linux</a:t>
            </a:r>
            <a:r>
              <a:rPr lang="en-US" dirty="0">
                <a:ea typeface="+mn-lt"/>
                <a:cs typeface="+mn-lt"/>
              </a:rPr>
              <a:t>
                  KERNEL=kernel7l
                  make ARCH=arm CROSS_COMPILE=arm-</a:t>
            </a:r>
            <a:r>
              <a:rPr lang="en-US" dirty="0" err="1">
                <a:ea typeface="+mn-lt"/>
                <a:cs typeface="+mn-lt"/>
              </a:rPr>
              <a:t>linux</a:t>
            </a:r>
            <a:r>
              <a:rPr lang="en-US" dirty="0">
                <a:ea typeface="+mn-lt"/>
                <a:cs typeface="+mn-lt"/>
              </a:rPr>
              <a:t>-</a:t>
            </a:r>
            <a:r>
              <a:rPr lang="en-US" dirty="0" err="1">
                <a:ea typeface="+mn-lt"/>
                <a:cs typeface="+mn-lt"/>
              </a:rPr>
              <a:t>gnueabihf</a:t>
            </a:r>
            <a:r>
              <a:rPr lang="en-US" dirty="0">
                <a:ea typeface="+mn-lt"/>
                <a:cs typeface="+mn-lt"/>
              </a:rPr>
              <a:t>- bcm2711_defconfig </a:t>
            </a:r>
          </a:p>
          <a:p>
            <a:endParaRPr lang="en-US" dirty="0">
              <a:ea typeface="+mn-lt"/>
              <a:cs typeface="+mn-lt"/>
            </a:endParaRPr>
          </a:p>
          <a:p>
            <a:endParaRPr lang="en-US" dirty="0"/>
          </a:p>
          <a:p>
            <a:r>
              <a:rPr lang="en-US" dirty="0"/>
              <a:t>      </a:t>
            </a:r>
            <a:r>
              <a:rPr lang="en-US" b="1" dirty="0"/>
              <a:t>64-bit Configs</a:t>
            </a:r>
            <a:endParaRPr lang="en-US" b="1" dirty="0">
              <a:ea typeface="Source Sans Pro"/>
            </a:endParaRPr>
          </a:p>
          <a:p>
            <a:r>
              <a:rPr lang="en-US" dirty="0">
                <a:ea typeface="+mn-lt"/>
                <a:cs typeface="+mn-lt"/>
              </a:rPr>
              <a:t>           For Raspberry Pi 3, 3+, 4, 400 and Zero 2 W, and Raspberry Pi Compute Modules 3, 3+ and 4:</a:t>
            </a:r>
            <a:endParaRPr lang="en-US" dirty="0"/>
          </a:p>
          <a:p>
            <a:r>
              <a:rPr lang="en-US" dirty="0">
                <a:ea typeface="+mn-lt"/>
                <a:cs typeface="+mn-lt"/>
              </a:rPr>
              <a:t>                 cd </a:t>
            </a:r>
            <a:r>
              <a:rPr lang="en-US" dirty="0" err="1">
                <a:ea typeface="+mn-lt"/>
                <a:cs typeface="+mn-lt"/>
              </a:rPr>
              <a:t>linux</a:t>
            </a:r>
            <a:r>
              <a:rPr lang="en-US" dirty="0">
                <a:ea typeface="+mn-lt"/>
                <a:cs typeface="+mn-lt"/>
              </a:rPr>
              <a:t>
                 KERNEL=kernel8
                 make ARCH=arm64 CROSS_COMPILE=aarch64-linux-gnu- bcm2711_defconfig </a:t>
            </a:r>
          </a:p>
          <a:p>
            <a:endParaRPr lang="en-US" dirty="0"/>
          </a:p>
          <a:p>
            <a:endParaRPr lang="en-US" dirty="0"/>
          </a:p>
          <a:p>
            <a:r>
              <a:rPr lang="en-US" dirty="0">
                <a:ea typeface="Source Sans Pro"/>
              </a:rPr>
              <a:t>   </a:t>
            </a:r>
            <a:r>
              <a:rPr lang="en-US" dirty="0"/>
              <a:t>  </a:t>
            </a:r>
            <a:r>
              <a:rPr lang="en-US" b="1" dirty="0"/>
              <a:t>Build with Configs</a:t>
            </a:r>
            <a:endParaRPr lang="en-US" b="1" dirty="0">
              <a:ea typeface="Source Sans Pro"/>
            </a:endParaRPr>
          </a:p>
          <a:p>
            <a:r>
              <a:rPr lang="en-US" dirty="0">
                <a:ea typeface="Source Sans Pro"/>
              </a:rPr>
              <a:t>           </a:t>
            </a:r>
            <a:r>
              <a:rPr lang="en-US" dirty="0"/>
              <a:t>For all 32-bit Builds </a:t>
            </a:r>
            <a:endParaRPr lang="en-US" dirty="0">
              <a:ea typeface="Source Sans Pro"/>
            </a:endParaRPr>
          </a:p>
          <a:p>
            <a:r>
              <a:rPr lang="en-US" dirty="0">
                <a:ea typeface="+mn-lt"/>
                <a:cs typeface="+mn-lt"/>
              </a:rPr>
              <a:t>                 make ARCH=arm CROSS_COMPILE=arm-</a:t>
            </a:r>
            <a:r>
              <a:rPr lang="en-US" dirty="0" err="1">
                <a:ea typeface="+mn-lt"/>
                <a:cs typeface="+mn-lt"/>
              </a:rPr>
              <a:t>linux</a:t>
            </a:r>
            <a:r>
              <a:rPr lang="en-US" dirty="0">
                <a:ea typeface="+mn-lt"/>
                <a:cs typeface="+mn-lt"/>
              </a:rPr>
              <a:t>-</a:t>
            </a:r>
            <a:r>
              <a:rPr lang="en-US" dirty="0" err="1">
                <a:ea typeface="+mn-lt"/>
                <a:cs typeface="+mn-lt"/>
              </a:rPr>
              <a:t>gnueabihf</a:t>
            </a:r>
            <a:r>
              <a:rPr lang="en-US" dirty="0">
                <a:ea typeface="+mn-lt"/>
                <a:cs typeface="+mn-lt"/>
              </a:rPr>
              <a:t>- </a:t>
            </a:r>
            <a:r>
              <a:rPr lang="en-US" dirty="0" err="1">
                <a:ea typeface="+mn-lt"/>
                <a:cs typeface="+mn-lt"/>
              </a:rPr>
              <a:t>zImage</a:t>
            </a:r>
            <a:r>
              <a:rPr lang="en-US" dirty="0">
                <a:ea typeface="+mn-lt"/>
                <a:cs typeface="+mn-lt"/>
              </a:rPr>
              <a:t> modules </a:t>
            </a:r>
            <a:r>
              <a:rPr lang="en-US" dirty="0" err="1">
                <a:ea typeface="+mn-lt"/>
                <a:cs typeface="+mn-lt"/>
              </a:rPr>
              <a:t>dtbs</a:t>
            </a:r>
            <a:r>
              <a:rPr lang="en-US" dirty="0">
                <a:ea typeface="+mn-lt"/>
                <a:cs typeface="+mn-lt"/>
              </a:rPr>
              <a:t> </a:t>
            </a:r>
            <a:endParaRPr lang="en-US" dirty="0"/>
          </a:p>
          <a:p>
            <a:r>
              <a:rPr lang="en-US" dirty="0"/>
              <a:t>            For all 64-bit Builds</a:t>
            </a:r>
            <a:endParaRPr lang="en-US" dirty="0">
              <a:ea typeface="Source Sans Pro"/>
            </a:endParaRPr>
          </a:p>
          <a:p>
            <a:r>
              <a:rPr lang="en-US" dirty="0">
                <a:ea typeface="Source Sans Pro"/>
              </a:rPr>
              <a:t>                </a:t>
            </a:r>
            <a:r>
              <a:rPr lang="en-US" dirty="0">
                <a:ea typeface="+mn-lt"/>
                <a:cs typeface="+mn-lt"/>
              </a:rPr>
              <a:t>make ARCH=arm64 CROSS_COMPILE=aarch64-linux-gnu- Image modules </a:t>
            </a:r>
            <a:r>
              <a:rPr lang="en-US" dirty="0" err="1">
                <a:ea typeface="+mn-lt"/>
                <a:cs typeface="+mn-lt"/>
              </a:rPr>
              <a:t>dtbs</a:t>
            </a:r>
            <a:r>
              <a:rPr lang="en-US" dirty="0">
                <a:ea typeface="+mn-lt"/>
                <a:cs typeface="+mn-lt"/>
              </a:rPr>
              <a:t> </a:t>
            </a:r>
          </a:p>
          <a:p>
            <a:endParaRPr lang="en-US" dirty="0">
              <a:ea typeface="Source Sans Pro"/>
            </a:endParaRPr>
          </a:p>
          <a:p>
            <a:r>
              <a:rPr lang="en-US" b="1" dirty="0"/>
              <a:t>   </a:t>
            </a:r>
            <a:endParaRPr lang="en-US" dirty="0"/>
          </a:p>
        </p:txBody>
      </p:sp>
    </p:spTree>
    <p:extLst>
      <p:ext uri="{BB962C8B-B14F-4D97-AF65-F5344CB8AC3E}">
        <p14:creationId xmlns:p14="http://schemas.microsoft.com/office/powerpoint/2010/main" val="954453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F237B4-28CE-6FC7-1912-DBBDFCD3EC09}"/>
              </a:ext>
            </a:extLst>
          </p:cNvPr>
          <p:cNvSpPr>
            <a:spLocks noGrp="1"/>
          </p:cNvSpPr>
          <p:nvPr>
            <p:ph type="sldNum" sz="quarter" idx="12"/>
          </p:nvPr>
        </p:nvSpPr>
        <p:spPr/>
        <p:txBody>
          <a:bodyPr/>
          <a:lstStyle/>
          <a:p>
            <a:fld id="{B5CEABB6-07DC-46E8-9B57-56EC44A396E5}" type="slidenum">
              <a:rPr lang="en-US" smtClean="0"/>
              <a:pPr/>
              <a:t>35</a:t>
            </a:fld>
            <a:endParaRPr lang="en-US"/>
          </a:p>
        </p:txBody>
      </p:sp>
      <p:sp>
        <p:nvSpPr>
          <p:cNvPr id="5" name="TextBox 4">
            <a:extLst>
              <a:ext uri="{FF2B5EF4-FFF2-40B4-BE49-F238E27FC236}">
                <a16:creationId xmlns:a16="http://schemas.microsoft.com/office/drawing/2014/main" id="{8FD15998-D84F-7432-F518-FB685D814075}"/>
              </a:ext>
            </a:extLst>
          </p:cNvPr>
          <p:cNvSpPr txBox="1"/>
          <p:nvPr/>
        </p:nvSpPr>
        <p:spPr>
          <a:xfrm>
            <a:off x="113804" y="-2474"/>
            <a:ext cx="1186284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Install in </a:t>
            </a:r>
            <a:r>
              <a:rPr lang="en-US" b="1" dirty="0" err="1">
                <a:ea typeface="+mn-lt"/>
                <a:cs typeface="+mn-lt"/>
              </a:rPr>
              <a:t>sdcard</a:t>
            </a:r>
            <a:endParaRPr lang="en-US" b="1" dirty="0">
              <a:ea typeface="+mn-lt"/>
              <a:cs typeface="+mn-lt"/>
            </a:endParaRPr>
          </a:p>
          <a:p>
            <a:r>
              <a:rPr lang="en-US" dirty="0">
                <a:ea typeface="+mn-lt"/>
                <a:cs typeface="+mn-lt"/>
              </a:rPr>
              <a:t>First, use </a:t>
            </a:r>
            <a:r>
              <a:rPr lang="en-US" b="1" dirty="0" err="1">
                <a:ea typeface="+mn-lt"/>
                <a:cs typeface="+mn-lt"/>
              </a:rPr>
              <a:t>lsblk</a:t>
            </a:r>
            <a:r>
              <a:rPr lang="en-US" dirty="0">
                <a:ea typeface="+mn-lt"/>
                <a:cs typeface="+mn-lt"/>
              </a:rPr>
              <a:t> before and after plugging in your SD card to identify it. You should end up with something a lot like this:</a:t>
            </a:r>
          </a:p>
          <a:p>
            <a:r>
              <a:rPr lang="en-US" dirty="0">
                <a:ea typeface="+mn-lt"/>
                <a:cs typeface="+mn-lt"/>
              </a:rPr>
              <a:t>       </a:t>
            </a:r>
            <a:r>
              <a:rPr lang="en-US" dirty="0" err="1">
                <a:ea typeface="+mn-lt"/>
                <a:cs typeface="+mn-lt"/>
              </a:rPr>
              <a:t>sdb</a:t>
            </a:r>
            <a:br>
              <a:rPr lang="en-US" dirty="0">
                <a:ea typeface="+mn-lt"/>
                <a:cs typeface="+mn-lt"/>
              </a:rPr>
            </a:br>
            <a:r>
              <a:rPr lang="en-US" dirty="0">
                <a:ea typeface="+mn-lt"/>
                <a:cs typeface="+mn-lt"/>
              </a:rPr>
              <a:t>       sdb1</a:t>
            </a:r>
            <a:br>
              <a:rPr lang="en-US" dirty="0">
                <a:ea typeface="+mn-lt"/>
                <a:cs typeface="+mn-lt"/>
              </a:rPr>
            </a:br>
            <a:r>
              <a:rPr lang="en-US" dirty="0">
                <a:ea typeface="+mn-lt"/>
                <a:cs typeface="+mn-lt"/>
              </a:rPr>
              <a:t>       sdb2 </a:t>
            </a:r>
          </a:p>
          <a:p>
            <a:r>
              <a:rPr lang="en-US" dirty="0">
                <a:ea typeface="+mn-lt"/>
                <a:cs typeface="+mn-lt"/>
              </a:rPr>
              <a:t>with sdb1 being the FAT filesystem (boot) partition, and sdb2 being the ext4 filesystem (root) partition.</a:t>
            </a:r>
            <a:endParaRPr lang="en-US" dirty="0"/>
          </a:p>
          <a:p>
            <a:r>
              <a:rPr lang="en-US" dirty="0">
                <a:ea typeface="+mn-lt"/>
                <a:cs typeface="+mn-lt"/>
              </a:rPr>
              <a:t>      Mount these first, adjusting the partition letter as necessary:</a:t>
            </a:r>
            <a:endParaRPr lang="en-US" dirty="0"/>
          </a:p>
          <a:p>
            <a:r>
              <a:rPr lang="en-US" dirty="0">
                <a:ea typeface="Source Sans Pro"/>
              </a:rPr>
              <a:t>         </a:t>
            </a:r>
            <a:r>
              <a:rPr lang="en-US" b="1" dirty="0">
                <a:ea typeface="Source Sans Pro"/>
              </a:rPr>
              <a:t> </a:t>
            </a:r>
            <a:r>
              <a:rPr lang="en-US" b="1" dirty="0" err="1">
                <a:ea typeface="+mn-lt"/>
                <a:cs typeface="+mn-lt"/>
              </a:rPr>
              <a:t>mkdir</a:t>
            </a:r>
            <a:r>
              <a:rPr lang="en-US" b="1" dirty="0">
                <a:ea typeface="+mn-lt"/>
                <a:cs typeface="+mn-lt"/>
              </a:rPr>
              <a:t> </a:t>
            </a:r>
            <a:r>
              <a:rPr lang="en-US" b="1" dirty="0" err="1">
                <a:ea typeface="+mn-lt"/>
                <a:cs typeface="+mn-lt"/>
              </a:rPr>
              <a:t>mnt</a:t>
            </a:r>
            <a:r>
              <a:rPr lang="en-US" b="1" dirty="0">
                <a:ea typeface="+mn-lt"/>
                <a:cs typeface="+mn-lt"/>
              </a:rPr>
              <a:t>
          </a:t>
            </a:r>
            <a:r>
              <a:rPr lang="en-US" b="1" dirty="0" err="1">
                <a:ea typeface="+mn-lt"/>
                <a:cs typeface="+mn-lt"/>
              </a:rPr>
              <a:t>mkdir</a:t>
            </a:r>
            <a:r>
              <a:rPr lang="en-US" b="1" dirty="0">
                <a:ea typeface="+mn-lt"/>
                <a:cs typeface="+mn-lt"/>
              </a:rPr>
              <a:t> </a:t>
            </a:r>
            <a:r>
              <a:rPr lang="en-US" b="1" dirty="0" err="1">
                <a:ea typeface="+mn-lt"/>
                <a:cs typeface="+mn-lt"/>
              </a:rPr>
              <a:t>mnt</a:t>
            </a:r>
            <a:r>
              <a:rPr lang="en-US" b="1" dirty="0">
                <a:ea typeface="+mn-lt"/>
                <a:cs typeface="+mn-lt"/>
              </a:rPr>
              <a:t>/fat32
          </a:t>
            </a:r>
            <a:r>
              <a:rPr lang="en-US" b="1" dirty="0" err="1">
                <a:ea typeface="+mn-lt"/>
                <a:cs typeface="+mn-lt"/>
              </a:rPr>
              <a:t>mkdir</a:t>
            </a:r>
            <a:r>
              <a:rPr lang="en-US" b="1" dirty="0">
                <a:ea typeface="+mn-lt"/>
                <a:cs typeface="+mn-lt"/>
              </a:rPr>
              <a:t> </a:t>
            </a:r>
            <a:r>
              <a:rPr lang="en-US" b="1" dirty="0" err="1">
                <a:ea typeface="+mn-lt"/>
                <a:cs typeface="+mn-lt"/>
              </a:rPr>
              <a:t>mnt</a:t>
            </a:r>
            <a:r>
              <a:rPr lang="en-US" b="1" dirty="0">
                <a:ea typeface="+mn-lt"/>
                <a:cs typeface="+mn-lt"/>
              </a:rPr>
              <a:t>/ext4
          </a:t>
            </a:r>
            <a:r>
              <a:rPr lang="en-US" b="1" dirty="0" err="1">
                <a:ea typeface="+mn-lt"/>
                <a:cs typeface="+mn-lt"/>
              </a:rPr>
              <a:t>sudo</a:t>
            </a:r>
            <a:r>
              <a:rPr lang="en-US" b="1" dirty="0">
                <a:ea typeface="+mn-lt"/>
                <a:cs typeface="+mn-lt"/>
              </a:rPr>
              <a:t> mount /dev/sdb1 </a:t>
            </a:r>
            <a:r>
              <a:rPr lang="en-US" b="1" dirty="0" err="1">
                <a:ea typeface="+mn-lt"/>
                <a:cs typeface="+mn-lt"/>
              </a:rPr>
              <a:t>mnt</a:t>
            </a:r>
            <a:r>
              <a:rPr lang="en-US" b="1" dirty="0">
                <a:ea typeface="+mn-lt"/>
                <a:cs typeface="+mn-lt"/>
              </a:rPr>
              <a:t>/fat32
          </a:t>
            </a:r>
            <a:r>
              <a:rPr lang="en-US" b="1" dirty="0" err="1">
                <a:ea typeface="+mn-lt"/>
                <a:cs typeface="+mn-lt"/>
              </a:rPr>
              <a:t>sudo</a:t>
            </a:r>
            <a:r>
              <a:rPr lang="en-US" b="1" dirty="0">
                <a:ea typeface="+mn-lt"/>
                <a:cs typeface="+mn-lt"/>
              </a:rPr>
              <a:t> mount /dev/sdb2 </a:t>
            </a:r>
            <a:r>
              <a:rPr lang="en-US" b="1" dirty="0" err="1">
                <a:ea typeface="+mn-lt"/>
                <a:cs typeface="+mn-lt"/>
              </a:rPr>
              <a:t>mnt</a:t>
            </a:r>
            <a:r>
              <a:rPr lang="en-US" b="1" dirty="0">
                <a:ea typeface="+mn-lt"/>
                <a:cs typeface="+mn-lt"/>
              </a:rPr>
              <a:t>/ext4</a:t>
            </a:r>
          </a:p>
          <a:p>
            <a:r>
              <a:rPr lang="en-US" b="1" u="sng" dirty="0">
                <a:ea typeface="Source Sans Pro"/>
              </a:rPr>
              <a:t> </a:t>
            </a:r>
            <a:r>
              <a:rPr lang="en-US" b="1" u="sng" dirty="0">
                <a:ea typeface="+mn-lt"/>
                <a:cs typeface="+mn-lt"/>
              </a:rPr>
              <a:t>Note:</a:t>
            </a:r>
            <a:endParaRPr lang="en-US" b="1" u="sng" dirty="0"/>
          </a:p>
          <a:p>
            <a:r>
              <a:rPr lang="en-US" dirty="0">
                <a:ea typeface="+mn-lt"/>
                <a:cs typeface="+mn-lt"/>
              </a:rPr>
              <a:t>           You should adjust the drive letter appropriately for your setup, e.g. if your SD card appears as /dev/</a:t>
            </a:r>
            <a:r>
              <a:rPr lang="en-US" dirty="0" err="1">
                <a:ea typeface="+mn-lt"/>
                <a:cs typeface="+mn-lt"/>
              </a:rPr>
              <a:t>sdc</a:t>
            </a:r>
            <a:r>
              <a:rPr lang="en-US" dirty="0">
                <a:ea typeface="+mn-lt"/>
                <a:cs typeface="+mn-lt"/>
              </a:rPr>
              <a:t> instead of /dev/</a:t>
            </a:r>
            <a:r>
              <a:rPr lang="en-US" dirty="0" err="1">
                <a:ea typeface="+mn-lt"/>
                <a:cs typeface="+mn-lt"/>
              </a:rPr>
              <a:t>sdb</a:t>
            </a:r>
            <a:r>
              <a:rPr lang="en-US" dirty="0">
                <a:ea typeface="+mn-lt"/>
                <a:cs typeface="+mn-lt"/>
              </a:rPr>
              <a:t>. </a:t>
            </a:r>
            <a:endParaRPr lang="en-US" dirty="0"/>
          </a:p>
          <a:p>
            <a:r>
              <a:rPr lang="en-US" dirty="0">
                <a:ea typeface="+mn-lt"/>
                <a:cs typeface="+mn-lt"/>
              </a:rPr>
              <a:t>   </a:t>
            </a:r>
          </a:p>
          <a:p>
            <a:r>
              <a:rPr lang="en-US" b="1" u="sng" dirty="0">
                <a:ea typeface="+mn-lt"/>
                <a:cs typeface="+mn-lt"/>
              </a:rPr>
              <a:t>Next, install the kernel modules onto the SD card:</a:t>
            </a:r>
            <a:endParaRPr lang="en-US" b="1" u="sng" dirty="0">
              <a:ea typeface="Source Sans Pro"/>
            </a:endParaRPr>
          </a:p>
          <a:p>
            <a:endParaRPr lang="en-US" u="sng" dirty="0"/>
          </a:p>
          <a:p>
            <a:r>
              <a:rPr lang="en-US" b="1" dirty="0"/>
              <a:t>     For 32-bit </a:t>
            </a:r>
          </a:p>
          <a:p>
            <a:r>
              <a:rPr lang="en-US" b="1" dirty="0">
                <a:ea typeface="Source Sans Pro"/>
              </a:rPr>
              <a:t>   </a:t>
            </a:r>
            <a:r>
              <a:rPr lang="en-US" b="1" dirty="0">
                <a:ea typeface="+mn-lt"/>
                <a:cs typeface="+mn-lt"/>
              </a:rPr>
              <a:t>           </a:t>
            </a:r>
            <a:r>
              <a:rPr lang="en-US" dirty="0" err="1">
                <a:ea typeface="+mn-lt"/>
                <a:cs typeface="+mn-lt"/>
              </a:rPr>
              <a:t>sudo</a:t>
            </a:r>
            <a:r>
              <a:rPr lang="en-US" dirty="0">
                <a:ea typeface="+mn-lt"/>
                <a:cs typeface="+mn-lt"/>
              </a:rPr>
              <a:t> env PATH=$PATH make ARCH=arm CROSS_COMPILE=arm-</a:t>
            </a:r>
            <a:r>
              <a:rPr lang="en-US" dirty="0" err="1">
                <a:ea typeface="+mn-lt"/>
                <a:cs typeface="+mn-lt"/>
              </a:rPr>
              <a:t>linux</a:t>
            </a:r>
            <a:r>
              <a:rPr lang="en-US" dirty="0">
                <a:ea typeface="+mn-lt"/>
                <a:cs typeface="+mn-lt"/>
              </a:rPr>
              <a:t>-</a:t>
            </a:r>
            <a:r>
              <a:rPr lang="en-US" dirty="0" err="1">
                <a:ea typeface="+mn-lt"/>
                <a:cs typeface="+mn-lt"/>
              </a:rPr>
              <a:t>gnueabihf</a:t>
            </a:r>
            <a:r>
              <a:rPr lang="en-US" dirty="0">
                <a:ea typeface="+mn-lt"/>
                <a:cs typeface="+mn-lt"/>
              </a:rPr>
              <a:t>- INSTALL_MOD_PATH=</a:t>
            </a:r>
            <a:r>
              <a:rPr lang="en-US" dirty="0" err="1">
                <a:ea typeface="+mn-lt"/>
                <a:cs typeface="+mn-lt"/>
              </a:rPr>
              <a:t>mnt</a:t>
            </a:r>
            <a:r>
              <a:rPr lang="en-US" dirty="0">
                <a:ea typeface="+mn-lt"/>
                <a:cs typeface="+mn-lt"/>
              </a:rPr>
              <a:t>/ext4 </a:t>
            </a:r>
            <a:r>
              <a:rPr lang="en-US" dirty="0" err="1">
                <a:ea typeface="+mn-lt"/>
                <a:cs typeface="+mn-lt"/>
              </a:rPr>
              <a:t>modules_install</a:t>
            </a:r>
            <a:r>
              <a:rPr lang="en-US" dirty="0">
                <a:ea typeface="+mn-lt"/>
                <a:cs typeface="+mn-lt"/>
              </a:rPr>
              <a:t> </a:t>
            </a:r>
            <a:endParaRPr lang="en-US" b="1" dirty="0">
              <a:ea typeface="Source Sans Pro"/>
            </a:endParaRPr>
          </a:p>
          <a:p>
            <a:r>
              <a:rPr lang="en-US" b="1" dirty="0">
                <a:ea typeface="Source Sans Pro"/>
              </a:rPr>
              <a:t>      For 64-bit</a:t>
            </a:r>
          </a:p>
          <a:p>
            <a:r>
              <a:rPr lang="en-US" b="1" dirty="0">
                <a:ea typeface="Source Sans Pro"/>
              </a:rPr>
              <a:t>   </a:t>
            </a:r>
            <a:r>
              <a:rPr lang="en-US" b="1" dirty="0">
                <a:ea typeface="+mn-lt"/>
                <a:cs typeface="+mn-lt"/>
              </a:rPr>
              <a:t>           </a:t>
            </a:r>
            <a:r>
              <a:rPr lang="en-US" dirty="0" err="1">
                <a:ea typeface="+mn-lt"/>
                <a:cs typeface="+mn-lt"/>
              </a:rPr>
              <a:t>sudo</a:t>
            </a:r>
            <a:r>
              <a:rPr lang="en-US" dirty="0">
                <a:ea typeface="+mn-lt"/>
                <a:cs typeface="+mn-lt"/>
              </a:rPr>
              <a:t> env PATH=$PATH make ARCH=arm64 CROSS_COMPILE=aarch64-linux-gnu- INSTALL_MOD_PATH=</a:t>
            </a:r>
            <a:r>
              <a:rPr lang="en-US" dirty="0" err="1">
                <a:ea typeface="+mn-lt"/>
                <a:cs typeface="+mn-lt"/>
              </a:rPr>
              <a:t>mnt</a:t>
            </a:r>
            <a:r>
              <a:rPr lang="en-US" dirty="0">
                <a:ea typeface="+mn-lt"/>
                <a:cs typeface="+mn-lt"/>
              </a:rPr>
              <a:t>/ext4 </a:t>
            </a:r>
            <a:r>
              <a:rPr lang="en-US" dirty="0" err="1">
                <a:ea typeface="+mn-lt"/>
                <a:cs typeface="+mn-lt"/>
              </a:rPr>
              <a:t>modules_install</a:t>
            </a:r>
            <a:r>
              <a:rPr lang="en-US" dirty="0">
                <a:ea typeface="+mn-lt"/>
                <a:cs typeface="+mn-lt"/>
              </a:rPr>
              <a:t> </a:t>
            </a:r>
            <a:endParaRPr lang="en-US" b="1" dirty="0">
              <a:ea typeface="Source Sans Pro"/>
            </a:endParaRPr>
          </a:p>
        </p:txBody>
      </p:sp>
    </p:spTree>
    <p:extLst>
      <p:ext uri="{BB962C8B-B14F-4D97-AF65-F5344CB8AC3E}">
        <p14:creationId xmlns:p14="http://schemas.microsoft.com/office/powerpoint/2010/main" val="3363436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924BD6-9152-53F1-6103-C2A09C89C3AB}"/>
              </a:ext>
            </a:extLst>
          </p:cNvPr>
          <p:cNvSpPr>
            <a:spLocks noGrp="1"/>
          </p:cNvSpPr>
          <p:nvPr>
            <p:ph type="sldNum" sz="quarter" idx="12"/>
          </p:nvPr>
        </p:nvSpPr>
        <p:spPr/>
        <p:txBody>
          <a:bodyPr/>
          <a:lstStyle/>
          <a:p>
            <a:fld id="{B5CEABB6-07DC-46E8-9B57-56EC44A396E5}" type="slidenum">
              <a:rPr lang="en-US" smtClean="0"/>
              <a:pPr/>
              <a:t>36</a:t>
            </a:fld>
            <a:endParaRPr lang="en-US"/>
          </a:p>
        </p:txBody>
      </p:sp>
      <p:sp>
        <p:nvSpPr>
          <p:cNvPr id="5" name="TextBox 4">
            <a:extLst>
              <a:ext uri="{FF2B5EF4-FFF2-40B4-BE49-F238E27FC236}">
                <a16:creationId xmlns:a16="http://schemas.microsoft.com/office/drawing/2014/main" id="{9A599A08-53F9-08AD-8784-26D66521360E}"/>
              </a:ext>
            </a:extLst>
          </p:cNvPr>
          <p:cNvSpPr txBox="1"/>
          <p:nvPr/>
        </p:nvSpPr>
        <p:spPr>
          <a:xfrm>
            <a:off x="173181" y="136071"/>
            <a:ext cx="11594749"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Finally, copy the kernel and Device Tree blobs onto the SD card.</a:t>
            </a:r>
          </a:p>
          <a:p>
            <a:endParaRPr lang="en-US" dirty="0">
              <a:ea typeface="+mn-lt"/>
              <a:cs typeface="+mn-lt"/>
            </a:endParaRPr>
          </a:p>
          <a:p>
            <a:r>
              <a:rPr lang="en-US" dirty="0">
                <a:ea typeface="+mn-lt"/>
                <a:cs typeface="+mn-lt"/>
              </a:rPr>
              <a:t>Another option is to copy the kernel into the same place, but with a different filename - for instance, kernel-</a:t>
            </a:r>
            <a:r>
              <a:rPr lang="en-US" dirty="0" err="1">
                <a:ea typeface="+mn-lt"/>
                <a:cs typeface="+mn-lt"/>
              </a:rPr>
              <a:t>myconfig.img</a:t>
            </a:r>
            <a:r>
              <a:rPr lang="en-US" dirty="0">
                <a:ea typeface="+mn-lt"/>
                <a:cs typeface="+mn-lt"/>
              </a:rPr>
              <a:t> - rather than overwriting the </a:t>
            </a:r>
            <a:r>
              <a:rPr lang="en-US" dirty="0" err="1">
                <a:ea typeface="+mn-lt"/>
                <a:cs typeface="+mn-lt"/>
              </a:rPr>
              <a:t>kernel.img</a:t>
            </a:r>
            <a:r>
              <a:rPr lang="en-US" dirty="0">
                <a:ea typeface="+mn-lt"/>
                <a:cs typeface="+mn-lt"/>
              </a:rPr>
              <a:t> file. You can then edit the config.txt file to select the kernel that the Raspberry Pi will boot:</a:t>
            </a:r>
            <a:endParaRPr lang="en-US" dirty="0"/>
          </a:p>
          <a:p>
            <a:r>
              <a:rPr lang="en-US" dirty="0">
                <a:ea typeface="+mn-lt"/>
                <a:cs typeface="+mn-lt"/>
              </a:rPr>
              <a:t>           </a:t>
            </a:r>
            <a:r>
              <a:rPr lang="en-US" b="1" dirty="0">
                <a:ea typeface="+mn-lt"/>
                <a:cs typeface="+mn-lt"/>
              </a:rPr>
              <a:t>kernel=kernel-</a:t>
            </a:r>
            <a:r>
              <a:rPr lang="en-US" b="1" dirty="0" err="1">
                <a:ea typeface="+mn-lt"/>
                <a:cs typeface="+mn-lt"/>
              </a:rPr>
              <a:t>myconfig.img</a:t>
            </a:r>
            <a:r>
              <a:rPr lang="en-US" b="1" dirty="0">
                <a:ea typeface="+mn-lt"/>
                <a:cs typeface="+mn-lt"/>
              </a:rPr>
              <a:t> </a:t>
            </a:r>
            <a:endParaRPr lang="en-US" b="1" dirty="0">
              <a:ea typeface="Source Sans Pro"/>
            </a:endParaRPr>
          </a:p>
          <a:p>
            <a:endParaRPr lang="en-US" dirty="0">
              <a:ea typeface="Source Sans Pro"/>
            </a:endParaRPr>
          </a:p>
          <a:p>
            <a:r>
              <a:rPr lang="en-US" dirty="0">
                <a:ea typeface="+mn-lt"/>
                <a:cs typeface="+mn-lt"/>
              </a:rPr>
              <a:t>Finally, plug the card into the Raspberry Pi and boot it!</a:t>
            </a:r>
            <a:endParaRPr lang="en-US" dirty="0">
              <a:ea typeface="Source Sans Pro"/>
            </a:endParaRPr>
          </a:p>
          <a:p>
            <a:r>
              <a:rPr lang="en-US" b="1" dirty="0"/>
              <a:t>Configuring the Kernel:</a:t>
            </a:r>
            <a:endParaRPr lang="en-US" b="1" dirty="0">
              <a:ea typeface="Source Sans Pro"/>
            </a:endParaRPr>
          </a:p>
          <a:p>
            <a:r>
              <a:rPr lang="en-US" dirty="0">
                <a:ea typeface="+mn-lt"/>
                <a:cs typeface="+mn-lt"/>
              </a:rPr>
              <a:t>Configuration is most commonly done through the make </a:t>
            </a:r>
            <a:r>
              <a:rPr lang="en-US" dirty="0" err="1">
                <a:ea typeface="+mn-lt"/>
                <a:cs typeface="+mn-lt"/>
              </a:rPr>
              <a:t>menuconfig</a:t>
            </a:r>
            <a:r>
              <a:rPr lang="en-US" dirty="0">
                <a:ea typeface="+mn-lt"/>
                <a:cs typeface="+mn-lt"/>
              </a:rPr>
              <a:t> interface. Alternatively, you can modify your .config file manually, but this can be more difficult for new users.</a:t>
            </a:r>
            <a:endParaRPr lang="en-US" dirty="0">
              <a:ea typeface="Source Sans Pro"/>
            </a:endParaRPr>
          </a:p>
          <a:p>
            <a:r>
              <a:rPr lang="en-US" b="1" dirty="0"/>
              <a:t>Preparing to Configure:</a:t>
            </a:r>
            <a:endParaRPr lang="en-US" b="1" dirty="0">
              <a:ea typeface="Source Sans Pro"/>
            </a:endParaRPr>
          </a:p>
          <a:p>
            <a:r>
              <a:rPr lang="en-US" dirty="0">
                <a:ea typeface="+mn-lt"/>
                <a:cs typeface="+mn-lt"/>
              </a:rPr>
              <a:t>The </a:t>
            </a:r>
            <a:r>
              <a:rPr lang="en-US" dirty="0" err="1">
                <a:ea typeface="+mn-lt"/>
                <a:cs typeface="+mn-lt"/>
              </a:rPr>
              <a:t>menuconfig</a:t>
            </a:r>
            <a:r>
              <a:rPr lang="en-US" dirty="0">
                <a:ea typeface="+mn-lt"/>
                <a:cs typeface="+mn-lt"/>
              </a:rPr>
              <a:t> tool requires the </a:t>
            </a:r>
            <a:r>
              <a:rPr lang="en-US" dirty="0" err="1">
                <a:ea typeface="+mn-lt"/>
                <a:cs typeface="+mn-lt"/>
              </a:rPr>
              <a:t>ncurses</a:t>
            </a:r>
            <a:r>
              <a:rPr lang="en-US" dirty="0">
                <a:ea typeface="+mn-lt"/>
                <a:cs typeface="+mn-lt"/>
              </a:rPr>
              <a:t> development headers to compile properly. These can be installed with the following command:</a:t>
            </a:r>
            <a:endParaRPr lang="en-US" dirty="0"/>
          </a:p>
          <a:p>
            <a:r>
              <a:rPr lang="en-US" dirty="0">
                <a:ea typeface="+mn-lt"/>
                <a:cs typeface="+mn-lt"/>
              </a:rPr>
              <a:t>           </a:t>
            </a:r>
            <a:r>
              <a:rPr lang="en-US" b="1" dirty="0" err="1">
                <a:ea typeface="+mn-lt"/>
                <a:cs typeface="+mn-lt"/>
              </a:rPr>
              <a:t>sudo</a:t>
            </a:r>
            <a:r>
              <a:rPr lang="en-US" b="1" dirty="0">
                <a:ea typeface="+mn-lt"/>
                <a:cs typeface="+mn-lt"/>
              </a:rPr>
              <a:t> apt install libncurses5-dev </a:t>
            </a:r>
            <a:endParaRPr lang="en-US" b="1" dirty="0">
              <a:ea typeface="Source Sans Pro"/>
            </a:endParaRPr>
          </a:p>
          <a:p>
            <a:r>
              <a:rPr lang="en-US" b="1" dirty="0"/>
              <a:t>Using </a:t>
            </a:r>
            <a:r>
              <a:rPr lang="en-US" b="1" dirty="0" err="1"/>
              <a:t>menuconfig</a:t>
            </a:r>
            <a:r>
              <a:rPr lang="en-US" b="1" dirty="0"/>
              <a:t> </a:t>
            </a:r>
            <a:endParaRPr lang="en-US" b="1" dirty="0">
              <a:ea typeface="Source Sans Pro"/>
            </a:endParaRPr>
          </a:p>
          <a:p>
            <a:r>
              <a:rPr lang="en-US" dirty="0">
                <a:ea typeface="+mn-lt"/>
                <a:cs typeface="+mn-lt"/>
              </a:rPr>
              <a:t>Once you’ve got everything set up and ready to go, you can compile and run the </a:t>
            </a:r>
            <a:r>
              <a:rPr lang="en-US" dirty="0" err="1">
                <a:ea typeface="+mn-lt"/>
                <a:cs typeface="+mn-lt"/>
              </a:rPr>
              <a:t>menuconfig</a:t>
            </a:r>
            <a:r>
              <a:rPr lang="en-US" dirty="0">
                <a:ea typeface="+mn-lt"/>
                <a:cs typeface="+mn-lt"/>
              </a:rPr>
              <a:t> utility as follows:</a:t>
            </a:r>
            <a:endParaRPr lang="en-US" dirty="0"/>
          </a:p>
          <a:p>
            <a:endParaRPr lang="en-US" dirty="0">
              <a:ea typeface="+mn-lt"/>
              <a:cs typeface="+mn-lt"/>
            </a:endParaRPr>
          </a:p>
          <a:p>
            <a:r>
              <a:rPr lang="en-US" b="1" dirty="0">
                <a:ea typeface="+mn-lt"/>
                <a:cs typeface="+mn-lt"/>
              </a:rPr>
              <a:t>make </a:t>
            </a:r>
            <a:r>
              <a:rPr lang="en-US" b="1" dirty="0" err="1">
                <a:ea typeface="+mn-lt"/>
                <a:cs typeface="+mn-lt"/>
              </a:rPr>
              <a:t>menuconfig</a:t>
            </a:r>
            <a:r>
              <a:rPr lang="en-US" b="1" dirty="0">
                <a:ea typeface="+mn-lt"/>
                <a:cs typeface="+mn-lt"/>
              </a:rPr>
              <a:t> </a:t>
            </a:r>
            <a:endParaRPr lang="en-US" b="1" dirty="0">
              <a:ea typeface="Source Sans Pro"/>
            </a:endParaRPr>
          </a:p>
          <a:p>
            <a:endParaRPr lang="en-US" b="1" dirty="0">
              <a:ea typeface="+mn-lt"/>
              <a:cs typeface="+mn-lt"/>
            </a:endParaRPr>
          </a:p>
          <a:p>
            <a:r>
              <a:rPr lang="en-US" u="sng" dirty="0">
                <a:ea typeface="+mn-lt"/>
                <a:cs typeface="+mn-lt"/>
              </a:rPr>
              <a:t>If you’re cross-compiling a 32-bit kernel:</a:t>
            </a:r>
            <a:endParaRPr lang="en-US" u="sng" dirty="0"/>
          </a:p>
          <a:p>
            <a:endParaRPr lang="en-US" dirty="0">
              <a:ea typeface="+mn-lt"/>
              <a:cs typeface="+mn-lt"/>
            </a:endParaRPr>
          </a:p>
          <a:p>
            <a:r>
              <a:rPr lang="en-US" dirty="0">
                <a:ea typeface="+mn-lt"/>
                <a:cs typeface="+mn-lt"/>
              </a:rPr>
              <a:t>make ARCH=arm CROSS_COMPILE=arm-</a:t>
            </a:r>
            <a:r>
              <a:rPr lang="en-US" dirty="0" err="1">
                <a:ea typeface="+mn-lt"/>
                <a:cs typeface="+mn-lt"/>
              </a:rPr>
              <a:t>linux</a:t>
            </a:r>
            <a:r>
              <a:rPr lang="en-US" dirty="0">
                <a:ea typeface="+mn-lt"/>
                <a:cs typeface="+mn-lt"/>
              </a:rPr>
              <a:t>-</a:t>
            </a:r>
            <a:r>
              <a:rPr lang="en-US" dirty="0" err="1">
                <a:ea typeface="+mn-lt"/>
                <a:cs typeface="+mn-lt"/>
              </a:rPr>
              <a:t>gnueabihf</a:t>
            </a:r>
            <a:r>
              <a:rPr lang="en-US" dirty="0">
                <a:ea typeface="+mn-lt"/>
                <a:cs typeface="+mn-lt"/>
              </a:rPr>
              <a:t>- </a:t>
            </a:r>
            <a:r>
              <a:rPr lang="en-US" dirty="0" err="1">
                <a:ea typeface="+mn-lt"/>
                <a:cs typeface="+mn-lt"/>
              </a:rPr>
              <a:t>menuconfig</a:t>
            </a:r>
            <a:r>
              <a:rPr lang="en-US" dirty="0">
                <a:ea typeface="+mn-lt"/>
                <a:cs typeface="+mn-lt"/>
              </a:rPr>
              <a:t> </a:t>
            </a:r>
          </a:p>
        </p:txBody>
      </p:sp>
    </p:spTree>
    <p:extLst>
      <p:ext uri="{BB962C8B-B14F-4D97-AF65-F5344CB8AC3E}">
        <p14:creationId xmlns:p14="http://schemas.microsoft.com/office/powerpoint/2010/main" val="3727454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5479884-AA0E-2C13-189F-2E5CD57EE8D8}"/>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597C147A-0567-781F-17B3-75904D7CE9C6}"/>
              </a:ext>
            </a:extLst>
          </p:cNvPr>
          <p:cNvSpPr>
            <a:spLocks noGrp="1"/>
          </p:cNvSpPr>
          <p:nvPr>
            <p:ph type="sldNum" sz="quarter" idx="12"/>
          </p:nvPr>
        </p:nvSpPr>
        <p:spPr/>
        <p:txBody>
          <a:bodyPr/>
          <a:lstStyle/>
          <a:p>
            <a:fld id="{B5CEABB6-07DC-46E8-9B57-56EC44A396E5}" type="slidenum">
              <a:rPr lang="en-US" smtClean="0"/>
              <a:pPr/>
              <a:t>37</a:t>
            </a:fld>
            <a:endParaRPr lang="en-US"/>
          </a:p>
        </p:txBody>
      </p:sp>
      <p:sp>
        <p:nvSpPr>
          <p:cNvPr id="5" name="TextBox 4">
            <a:extLst>
              <a:ext uri="{FF2B5EF4-FFF2-40B4-BE49-F238E27FC236}">
                <a16:creationId xmlns:a16="http://schemas.microsoft.com/office/drawing/2014/main" id="{61BE4848-1AD9-CB45-8B4F-CEC91A59E9CC}"/>
              </a:ext>
            </a:extLst>
          </p:cNvPr>
          <p:cNvSpPr txBox="1"/>
          <p:nvPr/>
        </p:nvSpPr>
        <p:spPr>
          <a:xfrm>
            <a:off x="235032" y="136071"/>
            <a:ext cx="1171451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ea typeface="+mn-lt"/>
                <a:cs typeface="+mn-lt"/>
              </a:rPr>
              <a:t>if you are cross-compiling a 64-bit kernel:</a:t>
            </a:r>
          </a:p>
          <a:p>
            <a:r>
              <a:rPr lang="en-US" dirty="0">
                <a:ea typeface="+mn-lt"/>
                <a:cs typeface="+mn-lt"/>
              </a:rPr>
              <a:t>make ARCH=arm64 CROSS_COMPILE=aarch64-linux-gnu- </a:t>
            </a:r>
            <a:r>
              <a:rPr lang="en-US" dirty="0" err="1">
                <a:ea typeface="+mn-lt"/>
                <a:cs typeface="+mn-lt"/>
              </a:rPr>
              <a:t>menuconfig</a:t>
            </a:r>
            <a:r>
              <a:rPr lang="en-US" dirty="0">
                <a:ea typeface="+mn-lt"/>
                <a:cs typeface="+mn-lt"/>
              </a:rPr>
              <a:t> </a:t>
            </a:r>
          </a:p>
          <a:p>
            <a:pPr algn="l"/>
            <a:endParaRPr lang="en-US" dirty="0">
              <a:ea typeface="Source Sans Pro"/>
            </a:endParaRPr>
          </a:p>
          <a:p>
            <a:r>
              <a:rPr lang="en-US" b="1" u="sng" dirty="0"/>
              <a:t>Kernel Headers:</a:t>
            </a:r>
            <a:endParaRPr lang="en-US" b="1" u="sng" dirty="0">
              <a:ea typeface="Source Sans Pro"/>
            </a:endParaRPr>
          </a:p>
          <a:p>
            <a:r>
              <a:rPr lang="en-US" dirty="0">
                <a:ea typeface="+mn-lt"/>
                <a:cs typeface="+mn-lt"/>
              </a:rPr>
              <a:t> </a:t>
            </a:r>
            <a:r>
              <a:rPr lang="en-US" b="1" dirty="0">
                <a:ea typeface="+mn-lt"/>
                <a:cs typeface="+mn-lt"/>
              </a:rPr>
              <a:t>&gt; </a:t>
            </a:r>
            <a:r>
              <a:rPr lang="en-US" dirty="0">
                <a:ea typeface="+mn-lt"/>
                <a:cs typeface="+mn-lt"/>
              </a:rPr>
              <a:t>If you are compiling a kernel module or similar, you will need the Linux Kernel headers. These provide the various function and structure definitions required when compiling code that interfaces with the kernel.</a:t>
            </a:r>
            <a:endParaRPr lang="en-US" dirty="0">
              <a:ea typeface="Source Sans Pro"/>
            </a:endParaRPr>
          </a:p>
          <a:p>
            <a:endParaRPr lang="en-US" dirty="0">
              <a:ea typeface="+mn-lt"/>
              <a:cs typeface="+mn-lt"/>
            </a:endParaRPr>
          </a:p>
          <a:p>
            <a:r>
              <a:rPr lang="en-US" dirty="0">
                <a:ea typeface="+mn-lt"/>
                <a:cs typeface="+mn-lt"/>
              </a:rPr>
              <a:t>  </a:t>
            </a:r>
            <a:r>
              <a:rPr lang="en-US" b="1" dirty="0">
                <a:ea typeface="+mn-lt"/>
                <a:cs typeface="+mn-lt"/>
              </a:rPr>
              <a:t>&gt;</a:t>
            </a:r>
            <a:r>
              <a:rPr lang="en-US" dirty="0">
                <a:ea typeface="+mn-lt"/>
                <a:cs typeface="+mn-lt"/>
              </a:rPr>
              <a:t>If you have cloned the entire kernel from </a:t>
            </a:r>
            <a:r>
              <a:rPr lang="en-US" dirty="0" err="1">
                <a:ea typeface="+mn-lt"/>
                <a:cs typeface="+mn-lt"/>
              </a:rPr>
              <a:t>github</a:t>
            </a:r>
            <a:r>
              <a:rPr lang="en-US" dirty="0">
                <a:ea typeface="+mn-lt"/>
                <a:cs typeface="+mn-lt"/>
              </a:rPr>
              <a:t>, the headers are already included in the source tree. If you don’t need all the extra files, it is possible to install only the kernel headers from the Raspberry Pi OS repo.</a:t>
            </a:r>
            <a:endParaRPr lang="en-US" dirty="0"/>
          </a:p>
          <a:p>
            <a:endParaRPr lang="en-US" dirty="0">
              <a:ea typeface="+mn-lt"/>
              <a:cs typeface="+mn-lt"/>
            </a:endParaRPr>
          </a:p>
          <a:p>
            <a:r>
              <a:rPr lang="en-US" dirty="0">
                <a:ea typeface="+mn-lt"/>
                <a:cs typeface="+mn-lt"/>
              </a:rPr>
              <a:t>          </a:t>
            </a:r>
            <a:r>
              <a:rPr lang="en-US" b="1" dirty="0" err="1">
                <a:ea typeface="+mn-lt"/>
                <a:cs typeface="+mn-lt"/>
              </a:rPr>
              <a:t>sudo</a:t>
            </a:r>
            <a:r>
              <a:rPr lang="en-US" b="1" dirty="0">
                <a:ea typeface="+mn-lt"/>
                <a:cs typeface="+mn-lt"/>
              </a:rPr>
              <a:t> apt install </a:t>
            </a:r>
            <a:r>
              <a:rPr lang="en-US" b="1" dirty="0" err="1">
                <a:ea typeface="+mn-lt"/>
                <a:cs typeface="+mn-lt"/>
              </a:rPr>
              <a:t>raspberrypi</a:t>
            </a:r>
            <a:r>
              <a:rPr lang="en-US" b="1" dirty="0">
                <a:ea typeface="+mn-lt"/>
                <a:cs typeface="+mn-lt"/>
              </a:rPr>
              <a:t>-kernel-headers </a:t>
            </a:r>
            <a:endParaRPr lang="en-US" b="1" dirty="0">
              <a:ea typeface="Source Sans Pro"/>
            </a:endParaRPr>
          </a:p>
          <a:p>
            <a:endParaRPr lang="en-US" b="1" dirty="0">
              <a:ea typeface="Source Sans Pro"/>
            </a:endParaRPr>
          </a:p>
          <a:p>
            <a:endParaRPr lang="en-US" dirty="0">
              <a:ea typeface="Source Sans Pro"/>
            </a:endParaRPr>
          </a:p>
          <a:p>
            <a:endParaRPr lang="en-US" dirty="0">
              <a:ea typeface="Source Sans Pro"/>
            </a:endParaRPr>
          </a:p>
        </p:txBody>
      </p:sp>
    </p:spTree>
    <p:extLst>
      <p:ext uri="{BB962C8B-B14F-4D97-AF65-F5344CB8AC3E}">
        <p14:creationId xmlns:p14="http://schemas.microsoft.com/office/powerpoint/2010/main" val="2999666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0C93866-B075-6094-EADC-5EEF5CCE2E91}"/>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2182224F-3E06-7E63-AB77-FCFAE93F07D0}"/>
              </a:ext>
            </a:extLst>
          </p:cNvPr>
          <p:cNvSpPr>
            <a:spLocks noGrp="1"/>
          </p:cNvSpPr>
          <p:nvPr>
            <p:ph type="sldNum" sz="quarter" idx="12"/>
          </p:nvPr>
        </p:nvSpPr>
        <p:spPr/>
        <p:txBody>
          <a:bodyPr/>
          <a:lstStyle/>
          <a:p>
            <a:fld id="{B5CEABB6-07DC-46E8-9B57-56EC44A396E5}" type="slidenum">
              <a:rPr lang="en-US" smtClean="0"/>
              <a:pPr/>
              <a:t>38</a:t>
            </a:fld>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6616D5FC-5911-8FAC-46D1-7904F7219E2F}"/>
              </a:ext>
            </a:extLst>
          </p:cNvPr>
          <p:cNvPicPr>
            <a:picLocks noChangeAspect="1"/>
          </p:cNvPicPr>
          <p:nvPr/>
        </p:nvPicPr>
        <p:blipFill>
          <a:blip r:embed="rId2"/>
          <a:stretch>
            <a:fillRect/>
          </a:stretch>
        </p:blipFill>
        <p:spPr>
          <a:xfrm>
            <a:off x="129654" y="-60703"/>
            <a:ext cx="12160154" cy="6922541"/>
          </a:xfrm>
          <a:prstGeom prst="rect">
            <a:avLst/>
          </a:prstGeom>
        </p:spPr>
      </p:pic>
    </p:spTree>
    <p:extLst>
      <p:ext uri="{BB962C8B-B14F-4D97-AF65-F5344CB8AC3E}">
        <p14:creationId xmlns:p14="http://schemas.microsoft.com/office/powerpoint/2010/main" val="1532128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7" descr="Graphical user interface, text, application&#10;&#10;Description automatically generated">
            <a:extLst>
              <a:ext uri="{FF2B5EF4-FFF2-40B4-BE49-F238E27FC236}">
                <a16:creationId xmlns:a16="http://schemas.microsoft.com/office/drawing/2014/main" id="{E16ED348-F374-379E-4076-E8051D1AEDDE}"/>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Footer Placeholder 2">
            <a:extLst>
              <a:ext uri="{FF2B5EF4-FFF2-40B4-BE49-F238E27FC236}">
                <a16:creationId xmlns:a16="http://schemas.microsoft.com/office/drawing/2014/main" id="{7B15F87A-3826-A77E-DAA5-293B36DEE34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rgbClr val="FFFFFF"/>
                </a:solidFill>
                <a:latin typeface="+mn-lt"/>
                <a:ea typeface="+mn-ea"/>
                <a:cs typeface="+mn-cs"/>
              </a:rPr>
              <a:t>Pitch deck title</a:t>
            </a:r>
          </a:p>
        </p:txBody>
      </p:sp>
      <p:sp>
        <p:nvSpPr>
          <p:cNvPr id="4" name="Slide Number Placeholder 3">
            <a:extLst>
              <a:ext uri="{FF2B5EF4-FFF2-40B4-BE49-F238E27FC236}">
                <a16:creationId xmlns:a16="http://schemas.microsoft.com/office/drawing/2014/main" id="{C3A13A73-47B8-33B1-1256-D13A5A2F484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dirty="0">
                <a:solidFill>
                  <a:srgbClr val="FFFFFF"/>
                </a:solidFill>
              </a:rPr>
              <a:pPr>
                <a:spcAft>
                  <a:spcPts val="600"/>
                </a:spcAft>
              </a:pPr>
              <a:t>39</a:t>
            </a:fld>
            <a:endParaRPr lang="en-US" sz="1200">
              <a:solidFill>
                <a:srgbClr val="FFFFFF"/>
              </a:solidFill>
            </a:endParaRPr>
          </a:p>
        </p:txBody>
      </p:sp>
    </p:spTree>
    <p:extLst>
      <p:ext uri="{BB962C8B-B14F-4D97-AF65-F5344CB8AC3E}">
        <p14:creationId xmlns:p14="http://schemas.microsoft.com/office/powerpoint/2010/main" val="244058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467A-DC1B-4A8C-1FA6-A6AD201D2A3A}"/>
              </a:ext>
            </a:extLst>
          </p:cNvPr>
          <p:cNvSpPr>
            <a:spLocks noGrp="1"/>
          </p:cNvSpPr>
          <p:nvPr>
            <p:ph type="title"/>
          </p:nvPr>
        </p:nvSpPr>
        <p:spPr>
          <a:xfrm>
            <a:off x="407583" y="136526"/>
            <a:ext cx="8774124" cy="1070106"/>
          </a:xfrm>
        </p:spPr>
        <p:txBody>
          <a:bodyPr/>
          <a:lstStyle/>
          <a:p>
            <a:pPr>
              <a:spcBef>
                <a:spcPts val="1000"/>
              </a:spcBef>
            </a:pPr>
            <a:r>
              <a:rPr lang="en-US" cap="all" err="1">
                <a:ea typeface="+mj-lt"/>
                <a:cs typeface="+mj-lt"/>
              </a:rPr>
              <a:t>WhaT</a:t>
            </a:r>
            <a:r>
              <a:rPr lang="en-US" cap="all">
                <a:ea typeface="+mj-lt"/>
                <a:cs typeface="+mj-lt"/>
              </a:rPr>
              <a:t> IS Debugging..?</a:t>
            </a:r>
            <a:endParaRPr lang="en-US">
              <a:ea typeface="+mj-lt"/>
              <a:cs typeface="+mj-lt"/>
            </a:endParaRPr>
          </a:p>
          <a:p>
            <a:endParaRPr lang="en-US"/>
          </a:p>
        </p:txBody>
      </p:sp>
      <p:sp>
        <p:nvSpPr>
          <p:cNvPr id="3" name="Footer Placeholder 2">
            <a:extLst>
              <a:ext uri="{FF2B5EF4-FFF2-40B4-BE49-F238E27FC236}">
                <a16:creationId xmlns:a16="http://schemas.microsoft.com/office/drawing/2014/main" id="{E2D95BC9-4621-B5CF-09B0-C647A3B88FD2}"/>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3DEBF882-6E57-CFB7-C87C-9DA1FF019CFA}"/>
              </a:ext>
            </a:extLst>
          </p:cNvPr>
          <p:cNvSpPr>
            <a:spLocks noGrp="1"/>
          </p:cNvSpPr>
          <p:nvPr>
            <p:ph type="sldNum" sz="quarter" idx="12"/>
          </p:nvPr>
        </p:nvSpPr>
        <p:spPr/>
        <p:txBody>
          <a:bodyPr/>
          <a:lstStyle/>
          <a:p>
            <a:fld id="{B5CEABB6-07DC-46E8-9B57-56EC44A396E5}" type="slidenum">
              <a:rPr lang="en-US" smtClean="0"/>
              <a:pPr/>
              <a:t>4</a:t>
            </a:fld>
            <a:endParaRPr lang="en-US"/>
          </a:p>
        </p:txBody>
      </p:sp>
      <p:sp>
        <p:nvSpPr>
          <p:cNvPr id="5" name="TextBox 4">
            <a:extLst>
              <a:ext uri="{FF2B5EF4-FFF2-40B4-BE49-F238E27FC236}">
                <a16:creationId xmlns:a16="http://schemas.microsoft.com/office/drawing/2014/main" id="{061C2EE5-B6AF-8531-8B6D-99233CC41461}"/>
              </a:ext>
            </a:extLst>
          </p:cNvPr>
          <p:cNvSpPr txBox="1"/>
          <p:nvPr/>
        </p:nvSpPr>
        <p:spPr>
          <a:xfrm>
            <a:off x="314300" y="1373372"/>
            <a:ext cx="1147011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Debugging is the process of locating and removing coding mistakes in computer programs. In information technology and engineering, the word 'bug' is a synonym for the word 'error.' The goal of debugging is to identify and correct an error's root cause.</a:t>
            </a:r>
            <a:endParaRPr lang="en-US" dirty="0">
              <a:ea typeface="Source Sans Pro"/>
            </a:endParaRPr>
          </a:p>
          <a:p>
            <a:pPr marL="285750" indent="-285750">
              <a:buFont typeface="Arial"/>
              <a:buChar char="•"/>
            </a:pPr>
            <a:endParaRPr lang="en-US" dirty="0">
              <a:ea typeface="Source Sans Pro"/>
            </a:endParaRPr>
          </a:p>
          <a:p>
            <a:pPr marL="285750" indent="-285750">
              <a:buFont typeface="Arial"/>
              <a:buChar char="•"/>
            </a:pPr>
            <a:r>
              <a:rPr lang="en-US" dirty="0">
                <a:ea typeface="+mn-lt"/>
                <a:cs typeface="+mn-lt"/>
              </a:rPr>
              <a:t>Debugging plays an important role in the software development process and ironically, testing to determine and eliminating the presence of bugs can take just as much time as writing code. The debugging process itself consists of identify the cause of an error and fixing it. During the debugging process, which can be carried out manually or automated through software debugging tools, engineers will look for:</a:t>
            </a:r>
            <a:endParaRPr lang="en-US" dirty="0">
              <a:ea typeface="Source Sans Pro"/>
            </a:endParaRPr>
          </a:p>
          <a:p>
            <a:pPr marL="285750" indent="-285750">
              <a:buFont typeface="Arial"/>
              <a:buChar char="•"/>
            </a:pPr>
            <a:endParaRPr lang="en-US" dirty="0">
              <a:ea typeface="Source Sans Pro"/>
            </a:endParaRPr>
          </a:p>
          <a:p>
            <a:r>
              <a:rPr lang="en-US" b="1" dirty="0">
                <a:ea typeface="+mn-lt"/>
                <a:cs typeface="+mn-lt"/>
              </a:rPr>
              <a:t>&gt;    Syntax errors</a:t>
            </a:r>
            <a:endParaRPr lang="en-US" b="1" dirty="0">
              <a:ea typeface="Source Sans Pro"/>
            </a:endParaRPr>
          </a:p>
          <a:p>
            <a:r>
              <a:rPr lang="en-US" b="1" dirty="0">
                <a:ea typeface="+mn-lt"/>
                <a:cs typeface="+mn-lt"/>
              </a:rPr>
              <a:t>&gt;    Errors in logic</a:t>
            </a:r>
            <a:endParaRPr lang="en-US" b="1" dirty="0">
              <a:ea typeface="Source Sans Pro"/>
            </a:endParaRPr>
          </a:p>
          <a:p>
            <a:r>
              <a:rPr lang="en-US" b="1" dirty="0">
                <a:ea typeface="+mn-lt"/>
                <a:cs typeface="+mn-lt"/>
              </a:rPr>
              <a:t>&gt;    Implementation errors</a:t>
            </a:r>
          </a:p>
          <a:p>
            <a:endParaRPr lang="en-US" b="1" dirty="0">
              <a:ea typeface="Source Sans Pro"/>
            </a:endParaRPr>
          </a:p>
          <a:p>
            <a:pPr algn="just" fontAlgn="base">
              <a:buFont typeface="Arial" panose="020B0604020202020204" pitchFamily="34" charset="0"/>
              <a:buChar char="•"/>
            </a:pPr>
            <a:r>
              <a:rPr lang="en-US" b="0" i="0" dirty="0">
                <a:effectLst/>
                <a:latin typeface="Arial" panose="020B0604020202020204" pitchFamily="34" charset="0"/>
              </a:rPr>
              <a:t>For Linux and Unix operating systems, GDB is used as a standard debugger.</a:t>
            </a:r>
          </a:p>
          <a:p>
            <a:pPr algn="just" fontAlgn="base">
              <a:buFont typeface="Arial" panose="020B0604020202020204" pitchFamily="34" charset="0"/>
              <a:buChar char="•"/>
            </a:pPr>
            <a:r>
              <a:rPr lang="en-US" b="0" i="0" dirty="0">
                <a:effectLst/>
                <a:latin typeface="Arial" panose="020B0604020202020204" pitchFamily="34" charset="0"/>
              </a:rPr>
              <a:t>For Windows OS, the visual studio is a powerful editor and debugger.</a:t>
            </a:r>
          </a:p>
          <a:p>
            <a:pPr algn="just" fontAlgn="base">
              <a:buFont typeface="Arial" panose="020B0604020202020204" pitchFamily="34" charset="0"/>
              <a:buChar char="•"/>
            </a:pPr>
            <a:r>
              <a:rPr lang="en-US" b="0" i="0" dirty="0">
                <a:effectLst/>
                <a:latin typeface="Arial" panose="020B0604020202020204" pitchFamily="34" charset="0"/>
              </a:rPr>
              <a:t>For Mac OS, LLDB is a high-level debugger.</a:t>
            </a:r>
          </a:p>
          <a:p>
            <a:endParaRPr lang="en-US" dirty="0">
              <a:ea typeface="Source Sans Pro"/>
            </a:endParaRPr>
          </a:p>
        </p:txBody>
      </p:sp>
    </p:spTree>
    <p:extLst>
      <p:ext uri="{BB962C8B-B14F-4D97-AF65-F5344CB8AC3E}">
        <p14:creationId xmlns:p14="http://schemas.microsoft.com/office/powerpoint/2010/main" val="3538228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Graphical user interface&#10;&#10;Description automatically generated">
            <a:extLst>
              <a:ext uri="{FF2B5EF4-FFF2-40B4-BE49-F238E27FC236}">
                <a16:creationId xmlns:a16="http://schemas.microsoft.com/office/drawing/2014/main" id="{05414FF9-8569-76EF-A7B9-14988B4B5137}"/>
              </a:ext>
            </a:extLst>
          </p:cNvPr>
          <p:cNvPicPr>
            <a:picLocks noChangeAspect="1"/>
          </p:cNvPicPr>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2924572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8C6D6-EC7A-5CF4-5494-E8FB4D1E6B69}"/>
              </a:ext>
            </a:extLst>
          </p:cNvPr>
          <p:cNvSpPr>
            <a:spLocks noGrp="1"/>
          </p:cNvSpPr>
          <p:nvPr>
            <p:ph type="sldNum" sz="quarter" idx="12"/>
          </p:nvPr>
        </p:nvSpPr>
        <p:spPr/>
        <p:txBody>
          <a:bodyPr/>
          <a:lstStyle/>
          <a:p>
            <a:fld id="{B5CEABB6-07DC-46E8-9B57-56EC44A396E5}" type="slidenum">
              <a:rPr lang="en-US" smtClean="0"/>
              <a:pPr/>
              <a:t>41</a:t>
            </a:fld>
            <a:endParaRPr lang="en-US"/>
          </a:p>
        </p:txBody>
      </p:sp>
      <p:sp>
        <p:nvSpPr>
          <p:cNvPr id="5" name="TextBox 4">
            <a:extLst>
              <a:ext uri="{FF2B5EF4-FFF2-40B4-BE49-F238E27FC236}">
                <a16:creationId xmlns:a16="http://schemas.microsoft.com/office/drawing/2014/main" id="{A623043B-3780-BF9A-E386-39759DA063D3}"/>
              </a:ext>
            </a:extLst>
          </p:cNvPr>
          <p:cNvSpPr txBox="1"/>
          <p:nvPr/>
        </p:nvSpPr>
        <p:spPr>
          <a:xfrm>
            <a:off x="228600" y="238539"/>
            <a:ext cx="11845077"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What is </a:t>
            </a:r>
            <a:r>
              <a:rPr lang="en-US" sz="2800" b="1" dirty="0" err="1"/>
              <a:t>BusyBox</a:t>
            </a:r>
            <a:r>
              <a:rPr lang="en-US" sz="2800" b="1" dirty="0"/>
              <a:t> in Linux?</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0" i="0" dirty="0" err="1">
                <a:solidFill>
                  <a:srgbClr val="374151"/>
                </a:solidFill>
                <a:effectLst/>
                <a:latin typeface="Söhne"/>
              </a:rPr>
              <a:t>BusyBox</a:t>
            </a:r>
            <a:r>
              <a:rPr lang="en-US" b="0" i="0" dirty="0">
                <a:solidFill>
                  <a:srgbClr val="374151"/>
                </a:solidFill>
                <a:effectLst/>
                <a:latin typeface="Söhne"/>
              </a:rPr>
              <a:t> is a software suite that provides several Unix utilities in a single executable file. It is commonly used in embedded systems and in systems with limited resources, such as routers, IoT devices, and small Linux distributions.</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 </a:t>
            </a:r>
            <a:r>
              <a:rPr lang="en-US" b="0" i="0" dirty="0" err="1">
                <a:solidFill>
                  <a:srgbClr val="374151"/>
                </a:solidFill>
                <a:effectLst/>
                <a:latin typeface="Söhne"/>
              </a:rPr>
              <a:t>BusyBox</a:t>
            </a:r>
            <a:r>
              <a:rPr lang="en-US" b="0" i="0" dirty="0">
                <a:solidFill>
                  <a:srgbClr val="374151"/>
                </a:solidFill>
                <a:effectLst/>
                <a:latin typeface="Söhne"/>
              </a:rPr>
              <a:t> combines several commonly used Unix utilities, such as shell, grep, ls, cp, and many others, into a single binary file that can be used as a drop-in replacement for the original utilities.</a:t>
            </a:r>
            <a:endParaRPr lang="en-US" b="1" i="0" dirty="0">
              <a:solidFill>
                <a:srgbClr val="374151"/>
              </a:solidFill>
              <a:effectLst/>
              <a:latin typeface="Söhne"/>
            </a:endParaRPr>
          </a:p>
          <a:p>
            <a:pPr marL="285750" indent="-285750">
              <a:buFont typeface="Wingdings" panose="05000000000000000000" pitchFamily="2" charset="2"/>
              <a:buChar char="Ø"/>
            </a:pPr>
            <a:endParaRPr lang="en-US" b="1" dirty="0">
              <a:solidFill>
                <a:srgbClr val="374151"/>
              </a:solidFill>
              <a:latin typeface="Söhne"/>
            </a:endParaRPr>
          </a:p>
          <a:p>
            <a:pPr marL="285750" indent="-285750">
              <a:buFont typeface="Wingdings" panose="05000000000000000000" pitchFamily="2" charset="2"/>
              <a:buChar char="Ø"/>
            </a:pPr>
            <a:endParaRPr lang="en-US" b="1" dirty="0">
              <a:solidFill>
                <a:srgbClr val="374151"/>
              </a:solidFill>
              <a:latin typeface="Söhne"/>
            </a:endParaRPr>
          </a:p>
          <a:p>
            <a:pPr marL="285750" indent="-285750">
              <a:buFont typeface="Wingdings" panose="05000000000000000000" pitchFamily="2" charset="2"/>
              <a:buChar char="Ø"/>
            </a:pPr>
            <a:r>
              <a:rPr lang="en-US" dirty="0" err="1"/>
              <a:t>BusyBox</a:t>
            </a:r>
            <a:r>
              <a:rPr lang="en-US" dirty="0"/>
              <a:t> includes utilities such as ls, cp, mv, grep, and many others, and provides a lightweight alternative to larger and more complex packages such as GNU </a:t>
            </a:r>
            <a:r>
              <a:rPr lang="en-US" dirty="0" err="1"/>
              <a:t>Coreutils</a:t>
            </a:r>
            <a:r>
              <a:rPr lang="en-US" dirty="0"/>
              <a:t>. The utilities in </a:t>
            </a:r>
            <a:r>
              <a:rPr lang="en-US" dirty="0" err="1"/>
              <a:t>BusyBox</a:t>
            </a:r>
            <a:r>
              <a:rPr lang="en-US" dirty="0"/>
              <a:t> are designed to be small and efficient, and many of them can perform multiple functions, which helps to keep the size of the executable file small.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a:t>BusyBox</a:t>
            </a:r>
            <a:r>
              <a:rPr lang="en-US" dirty="0"/>
              <a:t> can be used as the default command shell for a system, or it can be used as a standalone executable for running specific commands. It is often included in embedded Linux systems and can also be used on desktop systems.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Overall, </a:t>
            </a:r>
            <a:r>
              <a:rPr lang="en-US" dirty="0" err="1"/>
              <a:t>BusyBox</a:t>
            </a:r>
            <a:r>
              <a:rPr lang="en-US" dirty="0"/>
              <a:t> provides a convenient way to have a minimal set of Unix utilities in a single executable file, which can be useful in various contexts where size and efficiency are important considerations.</a:t>
            </a:r>
          </a:p>
        </p:txBody>
      </p:sp>
    </p:spTree>
    <p:extLst>
      <p:ext uri="{BB962C8B-B14F-4D97-AF65-F5344CB8AC3E}">
        <p14:creationId xmlns:p14="http://schemas.microsoft.com/office/powerpoint/2010/main" val="1858552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2060-1D46-9C56-73EB-295D65885913}"/>
              </a:ext>
            </a:extLst>
          </p:cNvPr>
          <p:cNvSpPr>
            <a:spLocks noGrp="1"/>
          </p:cNvSpPr>
          <p:nvPr>
            <p:ph type="title"/>
          </p:nvPr>
        </p:nvSpPr>
        <p:spPr>
          <a:xfrm>
            <a:off x="79513" y="136526"/>
            <a:ext cx="11277335" cy="1554798"/>
          </a:xfrm>
        </p:spPr>
        <p:txBody>
          <a:bodyPr/>
          <a:lstStyle/>
          <a:p>
            <a:r>
              <a:rPr lang="en-US" dirty="0" err="1"/>
              <a:t>Busybox</a:t>
            </a:r>
            <a:r>
              <a:rPr lang="en-US" dirty="0"/>
              <a:t> ABI’s</a:t>
            </a:r>
            <a:endParaRPr lang="en-IN" dirty="0"/>
          </a:p>
        </p:txBody>
      </p:sp>
      <p:sp>
        <p:nvSpPr>
          <p:cNvPr id="4" name="Slide Number Placeholder 3">
            <a:extLst>
              <a:ext uri="{FF2B5EF4-FFF2-40B4-BE49-F238E27FC236}">
                <a16:creationId xmlns:a16="http://schemas.microsoft.com/office/drawing/2014/main" id="{63114693-3B77-22A7-3E37-59A78A7DB5BF}"/>
              </a:ext>
            </a:extLst>
          </p:cNvPr>
          <p:cNvSpPr>
            <a:spLocks noGrp="1"/>
          </p:cNvSpPr>
          <p:nvPr>
            <p:ph type="sldNum" sz="quarter" idx="12"/>
          </p:nvPr>
        </p:nvSpPr>
        <p:spPr/>
        <p:txBody>
          <a:bodyPr/>
          <a:lstStyle/>
          <a:p>
            <a:fld id="{B5CEABB6-07DC-46E8-9B57-56EC44A396E5}" type="slidenum">
              <a:rPr lang="en-US" smtClean="0"/>
              <a:pPr/>
              <a:t>42</a:t>
            </a:fld>
            <a:endParaRPr lang="en-US"/>
          </a:p>
        </p:txBody>
      </p:sp>
      <p:sp>
        <p:nvSpPr>
          <p:cNvPr id="6" name="TextBox 5">
            <a:extLst>
              <a:ext uri="{FF2B5EF4-FFF2-40B4-BE49-F238E27FC236}">
                <a16:creationId xmlns:a16="http://schemas.microsoft.com/office/drawing/2014/main" id="{8055F5F2-ABAA-C077-43EE-BDECC14ECC26}"/>
              </a:ext>
            </a:extLst>
          </p:cNvPr>
          <p:cNvSpPr txBox="1"/>
          <p:nvPr/>
        </p:nvSpPr>
        <p:spPr>
          <a:xfrm>
            <a:off x="212034" y="1761679"/>
            <a:ext cx="11767931" cy="4801314"/>
          </a:xfrm>
          <a:prstGeom prst="rect">
            <a:avLst/>
          </a:prstGeom>
          <a:noFill/>
        </p:spPr>
        <p:txBody>
          <a:bodyPr wrap="square" rtlCol="0">
            <a:spAutoFit/>
          </a:bodyPr>
          <a:lstStyle/>
          <a:p>
            <a:r>
              <a:rPr lang="en-US" dirty="0"/>
              <a:t>ABI (Application Binary Interface) refers to the interface between a program and the operating system or runtime environment it is running on.</a:t>
            </a:r>
          </a:p>
          <a:p>
            <a:r>
              <a:rPr lang="en-US" dirty="0" err="1"/>
              <a:t>BusyBox</a:t>
            </a:r>
            <a:r>
              <a:rPr lang="en-US" dirty="0"/>
              <a:t> supports multiple ABIs, which are determined by the target architecture and compiler used to build the </a:t>
            </a:r>
            <a:r>
              <a:rPr lang="en-US" dirty="0" err="1"/>
              <a:t>BusyBox</a:t>
            </a:r>
            <a:r>
              <a:rPr lang="en-US" dirty="0"/>
              <a:t> binary.</a:t>
            </a:r>
          </a:p>
          <a:p>
            <a:r>
              <a:rPr lang="en-US" dirty="0"/>
              <a:t>Some of the ABIs supported by </a:t>
            </a:r>
            <a:r>
              <a:rPr lang="en-US" dirty="0" err="1"/>
              <a:t>BusyBox</a:t>
            </a:r>
            <a:r>
              <a:rPr lang="en-US" dirty="0"/>
              <a:t> include:   </a:t>
            </a:r>
          </a:p>
          <a:p>
            <a:endParaRPr lang="en-US" dirty="0"/>
          </a:p>
          <a:p>
            <a:r>
              <a:rPr lang="en-US" dirty="0"/>
              <a:t> ARM EABI (ARM Embedded Application Binary Interface): This is the default ABI used for ARM-based systems.   </a:t>
            </a:r>
          </a:p>
          <a:p>
            <a:endParaRPr lang="en-US" dirty="0"/>
          </a:p>
          <a:p>
            <a:r>
              <a:rPr lang="en-US" dirty="0"/>
              <a:t> x86 (32-bit and 64-bit): </a:t>
            </a:r>
            <a:r>
              <a:rPr lang="en-US" dirty="0" err="1"/>
              <a:t>BusyBox</a:t>
            </a:r>
            <a:r>
              <a:rPr lang="en-US" dirty="0"/>
              <a:t> supports x86 processors, including 32-bit and 64-bit versions of the ABI.   </a:t>
            </a:r>
          </a:p>
          <a:p>
            <a:endParaRPr lang="en-US" dirty="0"/>
          </a:p>
          <a:p>
            <a:r>
              <a:rPr lang="en-US" dirty="0"/>
              <a:t> MIPS: </a:t>
            </a:r>
            <a:r>
              <a:rPr lang="en-US" dirty="0" err="1"/>
              <a:t>BusyBox</a:t>
            </a:r>
            <a:r>
              <a:rPr lang="en-US" dirty="0"/>
              <a:t> can be built for MIPS processors, which are commonly used in embedded systems.   </a:t>
            </a:r>
          </a:p>
          <a:p>
            <a:endParaRPr lang="en-US" dirty="0"/>
          </a:p>
          <a:p>
            <a:r>
              <a:rPr lang="en-US" dirty="0"/>
              <a:t> PowerPC: </a:t>
            </a:r>
            <a:r>
              <a:rPr lang="en-US" dirty="0" err="1"/>
              <a:t>BusyBox</a:t>
            </a:r>
            <a:r>
              <a:rPr lang="en-US" dirty="0"/>
              <a:t> supports PowerPC processors, which are often used in embedded systems, gaming consoles, and other specialized devices.    </a:t>
            </a:r>
          </a:p>
          <a:p>
            <a:endParaRPr lang="en-US" dirty="0"/>
          </a:p>
          <a:p>
            <a:r>
              <a:rPr lang="en-US" dirty="0"/>
              <a:t>SPARC: </a:t>
            </a:r>
            <a:r>
              <a:rPr lang="en-US" dirty="0" err="1"/>
              <a:t>BusyBox</a:t>
            </a:r>
            <a:r>
              <a:rPr lang="en-US" dirty="0"/>
              <a:t> can be built for SPARC processors, which are often used in servers and other high-performance computing systems.</a:t>
            </a:r>
            <a:endParaRPr lang="en-IN" dirty="0"/>
          </a:p>
        </p:txBody>
      </p:sp>
    </p:spTree>
    <p:extLst>
      <p:ext uri="{BB962C8B-B14F-4D97-AF65-F5344CB8AC3E}">
        <p14:creationId xmlns:p14="http://schemas.microsoft.com/office/powerpoint/2010/main" val="701353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A81C-0ABE-D9C9-D45D-996646B8053D}"/>
              </a:ext>
            </a:extLst>
          </p:cNvPr>
          <p:cNvSpPr>
            <a:spLocks noGrp="1"/>
          </p:cNvSpPr>
          <p:nvPr>
            <p:ph type="title"/>
          </p:nvPr>
        </p:nvSpPr>
        <p:spPr>
          <a:xfrm>
            <a:off x="129210" y="1"/>
            <a:ext cx="7901608" cy="894522"/>
          </a:xfrm>
        </p:spPr>
        <p:txBody>
          <a:bodyPr/>
          <a:lstStyle/>
          <a:p>
            <a:r>
              <a:rPr lang="en-IN" b="1" i="0" dirty="0" err="1">
                <a:solidFill>
                  <a:srgbClr val="374151"/>
                </a:solidFill>
                <a:effectLst/>
                <a:latin typeface="Söhne"/>
              </a:rPr>
              <a:t>Buildroot</a:t>
            </a:r>
            <a:r>
              <a:rPr lang="en-IN" b="1" i="0" dirty="0">
                <a:solidFill>
                  <a:srgbClr val="374151"/>
                </a:solidFill>
                <a:effectLst/>
                <a:latin typeface="Söhne"/>
              </a:rPr>
              <a:t> </a:t>
            </a:r>
            <a:endParaRPr lang="en-IN" b="1" dirty="0"/>
          </a:p>
        </p:txBody>
      </p:sp>
      <p:sp>
        <p:nvSpPr>
          <p:cNvPr id="4" name="Slide Number Placeholder 3">
            <a:extLst>
              <a:ext uri="{FF2B5EF4-FFF2-40B4-BE49-F238E27FC236}">
                <a16:creationId xmlns:a16="http://schemas.microsoft.com/office/drawing/2014/main" id="{95BD28CC-63FA-A869-3372-5F02DEE08EC7}"/>
              </a:ext>
            </a:extLst>
          </p:cNvPr>
          <p:cNvSpPr>
            <a:spLocks noGrp="1"/>
          </p:cNvSpPr>
          <p:nvPr>
            <p:ph type="sldNum" sz="quarter" idx="12"/>
          </p:nvPr>
        </p:nvSpPr>
        <p:spPr/>
        <p:txBody>
          <a:bodyPr/>
          <a:lstStyle/>
          <a:p>
            <a:fld id="{B5CEABB6-07DC-46E8-9B57-56EC44A396E5}" type="slidenum">
              <a:rPr lang="en-US" smtClean="0"/>
              <a:pPr/>
              <a:t>43</a:t>
            </a:fld>
            <a:endParaRPr lang="en-US"/>
          </a:p>
        </p:txBody>
      </p:sp>
      <p:sp>
        <p:nvSpPr>
          <p:cNvPr id="7" name="Rectangle 1">
            <a:extLst>
              <a:ext uri="{FF2B5EF4-FFF2-40B4-BE49-F238E27FC236}">
                <a16:creationId xmlns:a16="http://schemas.microsoft.com/office/drawing/2014/main" id="{9622259E-97B2-0EA1-E8ED-5851EC609148}"/>
              </a:ext>
            </a:extLst>
          </p:cNvPr>
          <p:cNvSpPr>
            <a:spLocks noChangeArrowheads="1"/>
          </p:cNvSpPr>
          <p:nvPr/>
        </p:nvSpPr>
        <p:spPr bwMode="auto">
          <a:xfrm>
            <a:off x="129209" y="648303"/>
            <a:ext cx="12026347" cy="437094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74151"/>
                </a:solidFill>
                <a:effectLst/>
                <a:latin typeface="Söhne"/>
              </a:rPr>
              <a:t>Buildroot</a:t>
            </a:r>
            <a:r>
              <a:rPr kumimoji="0" lang="en-US" altLang="en-US" sz="1600" b="0" i="0" u="none" strike="noStrike" cap="none" normalizeH="0" baseline="0" dirty="0">
                <a:ln>
                  <a:noFill/>
                </a:ln>
                <a:solidFill>
                  <a:srgbClr val="374151"/>
                </a:solidFill>
                <a:effectLst/>
                <a:latin typeface="Söhne"/>
              </a:rPr>
              <a:t> is a tool that allows you to create a custom Linux system image for embedded systems. Here are the basic steps to create a </a:t>
            </a:r>
            <a:r>
              <a:rPr kumimoji="0" lang="en-US" altLang="en-US" sz="1600" b="0" i="0" u="none" strike="noStrike" cap="none" normalizeH="0" baseline="0" dirty="0" err="1">
                <a:ln>
                  <a:noFill/>
                </a:ln>
                <a:solidFill>
                  <a:srgbClr val="374151"/>
                </a:solidFill>
                <a:effectLst/>
                <a:latin typeface="Söhne"/>
              </a:rPr>
              <a:t>Buildroot</a:t>
            </a:r>
            <a:r>
              <a:rPr kumimoji="0" lang="en-US" altLang="en-US" sz="1600" b="0" i="0" u="none" strike="noStrike" cap="none" normalizeH="0" baseline="0" dirty="0">
                <a:ln>
                  <a:noFill/>
                </a:ln>
                <a:solidFill>
                  <a:srgbClr val="374151"/>
                </a:solidFill>
                <a:effectLst/>
                <a:latin typeface="Söhne"/>
              </a:rPr>
              <a:t>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374151"/>
                </a:solidFill>
                <a:effectLst/>
                <a:latin typeface="Söhne"/>
              </a:rPr>
              <a:t>Install </a:t>
            </a:r>
            <a:r>
              <a:rPr kumimoji="0" lang="en-US" altLang="en-US" sz="1600" b="0" i="0" u="none" strike="noStrike" cap="none" normalizeH="0" baseline="0" dirty="0" err="1">
                <a:ln>
                  <a:noFill/>
                </a:ln>
                <a:solidFill>
                  <a:srgbClr val="374151"/>
                </a:solidFill>
                <a:effectLst/>
                <a:latin typeface="Söhne"/>
              </a:rPr>
              <a:t>Buildroot</a:t>
            </a:r>
            <a:r>
              <a:rPr kumimoji="0" lang="en-US" altLang="en-US" sz="1600" b="0" i="0" u="none" strike="noStrike" cap="none" normalizeH="0" baseline="0" dirty="0">
                <a:ln>
                  <a:noFill/>
                </a:ln>
                <a:solidFill>
                  <a:srgbClr val="374151"/>
                </a:solidFill>
                <a:effectLst/>
                <a:latin typeface="Söhne"/>
              </a:rPr>
              <a:t>: First, you need to download and install </a:t>
            </a:r>
            <a:r>
              <a:rPr kumimoji="0" lang="en-US" altLang="en-US" sz="1600" b="0" i="0" u="none" strike="noStrike" cap="none" normalizeH="0" baseline="0" dirty="0" err="1">
                <a:ln>
                  <a:noFill/>
                </a:ln>
                <a:solidFill>
                  <a:srgbClr val="374151"/>
                </a:solidFill>
                <a:effectLst/>
                <a:latin typeface="Söhne"/>
              </a:rPr>
              <a:t>Buildroot</a:t>
            </a:r>
            <a:r>
              <a:rPr kumimoji="0" lang="en-US" altLang="en-US" sz="1600" b="0" i="0" u="none" strike="noStrike" cap="none" normalizeH="0" baseline="0" dirty="0">
                <a:ln>
                  <a:noFill/>
                </a:ln>
                <a:solidFill>
                  <a:srgbClr val="374151"/>
                </a:solidFill>
                <a:effectLst/>
                <a:latin typeface="Söhne"/>
              </a:rPr>
              <a:t> on your system.</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374151"/>
                </a:solidFill>
                <a:effectLst/>
                <a:latin typeface="Söhne"/>
              </a:rPr>
              <a:t>Configure </a:t>
            </a:r>
            <a:r>
              <a:rPr kumimoji="0" lang="en-US" altLang="en-US" sz="1600" b="0" i="0" u="none" strike="noStrike" cap="none" normalizeH="0" baseline="0" dirty="0" err="1">
                <a:ln>
                  <a:noFill/>
                </a:ln>
                <a:solidFill>
                  <a:srgbClr val="374151"/>
                </a:solidFill>
                <a:effectLst/>
                <a:latin typeface="Söhne"/>
              </a:rPr>
              <a:t>Buildroot</a:t>
            </a:r>
            <a:r>
              <a:rPr kumimoji="0" lang="en-US" altLang="en-US" sz="1600" b="0" i="0" u="none" strike="noStrike" cap="none" normalizeH="0" baseline="0" dirty="0">
                <a:ln>
                  <a:noFill/>
                </a:ln>
                <a:solidFill>
                  <a:srgbClr val="374151"/>
                </a:solidFill>
                <a:effectLst/>
                <a:latin typeface="Söhne"/>
              </a:rPr>
              <a:t>: Next, you need to configure </a:t>
            </a:r>
            <a:r>
              <a:rPr kumimoji="0" lang="en-US" altLang="en-US" sz="1600" b="0" i="0" u="none" strike="noStrike" cap="none" normalizeH="0" baseline="0" dirty="0" err="1">
                <a:ln>
                  <a:noFill/>
                </a:ln>
                <a:solidFill>
                  <a:srgbClr val="374151"/>
                </a:solidFill>
                <a:effectLst/>
                <a:latin typeface="Söhne"/>
              </a:rPr>
              <a:t>Buildroot</a:t>
            </a:r>
            <a:r>
              <a:rPr kumimoji="0" lang="en-US" altLang="en-US" sz="1600" b="0" i="0" u="none" strike="noStrike" cap="none" normalizeH="0" baseline="0" dirty="0">
                <a:ln>
                  <a:noFill/>
                </a:ln>
                <a:solidFill>
                  <a:srgbClr val="374151"/>
                </a:solidFill>
                <a:effectLst/>
                <a:latin typeface="Söhne"/>
              </a:rPr>
              <a:t> to create the image according to your requirements. You can do this by running the command </a:t>
            </a:r>
            <a:r>
              <a:rPr kumimoji="0" lang="en-US" altLang="en-US" sz="1600" b="1" i="0" u="none" strike="noStrike" cap="none" normalizeH="0" baseline="0" dirty="0">
                <a:ln>
                  <a:noFill/>
                </a:ln>
                <a:solidFill>
                  <a:srgbClr val="374151"/>
                </a:solidFill>
                <a:effectLst/>
                <a:latin typeface="Söhne Mono"/>
              </a:rPr>
              <a:t>make </a:t>
            </a:r>
            <a:r>
              <a:rPr kumimoji="0" lang="en-US" altLang="en-US" sz="1600" b="1" i="0" u="none" strike="noStrike" cap="none" normalizeH="0" baseline="0" dirty="0" err="1">
                <a:ln>
                  <a:noFill/>
                </a:ln>
                <a:solidFill>
                  <a:srgbClr val="374151"/>
                </a:solidFill>
                <a:effectLst/>
                <a:latin typeface="Söhne Mono"/>
              </a:rPr>
              <a:t>menuconfig</a:t>
            </a:r>
            <a:r>
              <a:rPr kumimoji="0" lang="en-US" altLang="en-US" sz="16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6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rgbClr val="374151"/>
                </a:solidFill>
                <a:effectLst/>
                <a:latin typeface="Söhne"/>
              </a:rPr>
              <a:t>Choose the target system: Select the target architecture and system that you want to build the image for. This includes selecting the processor type, board, and kernel version.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rgbClr val="374151"/>
                </a:solidFill>
                <a:effectLst/>
                <a:latin typeface="Söhne"/>
              </a:rPr>
              <a:t>Select packages: Choose the packages you want to include in the image. This includes the libraries, utilities, and applications that you need for your system.</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6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6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BF9414AC-C0EB-E60A-1D12-38DFA36D223A}"/>
              </a:ext>
            </a:extLst>
          </p:cNvPr>
          <p:cNvSpPr>
            <a:spLocks noChangeArrowheads="1"/>
          </p:cNvSpPr>
          <p:nvPr/>
        </p:nvSpPr>
        <p:spPr bwMode="auto">
          <a:xfrm>
            <a:off x="129209" y="4198152"/>
            <a:ext cx="11998185" cy="237039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rPr>
              <a:t>5.</a:t>
            </a:r>
            <a:r>
              <a:rPr kumimoji="0" lang="en-US" altLang="en-US" sz="1600" b="0" i="0" u="none" strike="noStrike" cap="none" normalizeH="0" baseline="0" dirty="0">
                <a:ln>
                  <a:noFill/>
                </a:ln>
                <a:solidFill>
                  <a:srgbClr val="374151"/>
                </a:solidFill>
                <a:effectLst/>
                <a:latin typeface="Söhne"/>
              </a:rPr>
              <a:t>Build the image: Once you have configured </a:t>
            </a:r>
            <a:r>
              <a:rPr kumimoji="0" lang="en-US" altLang="en-US" sz="1600" b="0" i="0" u="none" strike="noStrike" cap="none" normalizeH="0" baseline="0" dirty="0" err="1">
                <a:ln>
                  <a:noFill/>
                </a:ln>
                <a:solidFill>
                  <a:srgbClr val="374151"/>
                </a:solidFill>
                <a:effectLst/>
                <a:latin typeface="Söhne"/>
              </a:rPr>
              <a:t>Buildroot</a:t>
            </a:r>
            <a:r>
              <a:rPr kumimoji="0" lang="en-US" altLang="en-US" sz="1600" b="0" i="0" u="none" strike="noStrike" cap="none" normalizeH="0" baseline="0" dirty="0">
                <a:ln>
                  <a:noFill/>
                </a:ln>
                <a:solidFill>
                  <a:srgbClr val="374151"/>
                </a:solidFill>
                <a:effectLst/>
                <a:latin typeface="Söhne"/>
              </a:rPr>
              <a:t>, you can build the image by running the command </a:t>
            </a:r>
            <a:r>
              <a:rPr kumimoji="0" lang="en-US" altLang="en-US" sz="1600" b="1" i="0" u="none" strike="noStrike" cap="none" normalizeH="0" baseline="0" dirty="0">
                <a:ln>
                  <a:noFill/>
                </a:ln>
                <a:solidFill>
                  <a:srgbClr val="374151"/>
                </a:solidFill>
                <a:effectLst/>
                <a:latin typeface="Söhne Mono"/>
              </a:rPr>
              <a:t>make</a:t>
            </a:r>
            <a:r>
              <a:rPr kumimoji="0" lang="en-US" altLang="en-US" sz="16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374151"/>
                </a:solidFill>
                <a:effectLst/>
                <a:latin typeface="Söhne"/>
              </a:rPr>
              <a:t>6.Flash the image: After building the image, you need to flash it onto your target device. This involves copying the image file onto a bootable device, such as an SD card or </a:t>
            </a:r>
            <a:r>
              <a:rPr kumimoji="0" lang="en-US" altLang="en-US" sz="1600" b="0" i="0" u="none" strike="noStrike" cap="none" normalizeH="0" baseline="0" dirty="0" err="1">
                <a:ln>
                  <a:noFill/>
                </a:ln>
                <a:solidFill>
                  <a:srgbClr val="374151"/>
                </a:solidFill>
                <a:effectLst/>
                <a:latin typeface="Söhne"/>
              </a:rPr>
              <a:t>USBdrive</a:t>
            </a:r>
            <a:r>
              <a:rPr kumimoji="0" lang="en-US" altLang="en-US" sz="1600" b="0" i="0" u="none" strike="noStrike" cap="none" normalizeH="0" baseline="0" dirty="0">
                <a:ln>
                  <a:noFill/>
                </a:ln>
                <a:solidFill>
                  <a:srgbClr val="374151"/>
                </a:solidFill>
                <a:effectLst/>
                <a:latin typeface="Söhne"/>
              </a:rPr>
              <a:t>, and then inserting it into the device.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374151"/>
                </a:solidFill>
                <a:effectLst/>
                <a:latin typeface="Söhne"/>
              </a:rPr>
              <a:t>7.Test the image: Finally, you can test the image to ensure that everything is working correctly. This involves booting up the device and verifying that the software and hardware are working as expected.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5255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7115-47B2-7AC2-BEB4-E65C0F41B667}"/>
              </a:ext>
            </a:extLst>
          </p:cNvPr>
          <p:cNvSpPr>
            <a:spLocks noGrp="1"/>
          </p:cNvSpPr>
          <p:nvPr>
            <p:ph type="title"/>
          </p:nvPr>
        </p:nvSpPr>
        <p:spPr/>
        <p:txBody>
          <a:bodyPr/>
          <a:lstStyle/>
          <a:p>
            <a:r>
              <a:rPr lang="en-US" dirty="0" err="1"/>
              <a:t>Buildroot</a:t>
            </a:r>
            <a:endParaRPr lang="en-IN" dirty="0"/>
          </a:p>
        </p:txBody>
      </p:sp>
      <p:sp>
        <p:nvSpPr>
          <p:cNvPr id="4" name="Slide Number Placeholder 3">
            <a:extLst>
              <a:ext uri="{FF2B5EF4-FFF2-40B4-BE49-F238E27FC236}">
                <a16:creationId xmlns:a16="http://schemas.microsoft.com/office/drawing/2014/main" id="{01590FB7-1559-40E4-905E-A684B942E750}"/>
              </a:ext>
            </a:extLst>
          </p:cNvPr>
          <p:cNvSpPr>
            <a:spLocks noGrp="1"/>
          </p:cNvSpPr>
          <p:nvPr>
            <p:ph type="sldNum" sz="quarter" idx="12"/>
          </p:nvPr>
        </p:nvSpPr>
        <p:spPr/>
        <p:txBody>
          <a:bodyPr/>
          <a:lstStyle/>
          <a:p>
            <a:fld id="{B5CEABB6-07DC-46E8-9B57-56EC44A396E5}" type="slidenum">
              <a:rPr lang="en-US" smtClean="0"/>
              <a:pPr/>
              <a:t>44</a:t>
            </a:fld>
            <a:endParaRPr lang="en-US"/>
          </a:p>
        </p:txBody>
      </p:sp>
      <p:pic>
        <p:nvPicPr>
          <p:cNvPr id="6" name="Picture 5">
            <a:extLst>
              <a:ext uri="{FF2B5EF4-FFF2-40B4-BE49-F238E27FC236}">
                <a16:creationId xmlns:a16="http://schemas.microsoft.com/office/drawing/2014/main" id="{2CD35E71-19F0-001B-C836-B684BB3A7A42}"/>
              </a:ext>
            </a:extLst>
          </p:cNvPr>
          <p:cNvPicPr>
            <a:picLocks noChangeAspect="1"/>
          </p:cNvPicPr>
          <p:nvPr/>
        </p:nvPicPr>
        <p:blipFill>
          <a:blip r:embed="rId2"/>
          <a:stretch>
            <a:fillRect/>
          </a:stretch>
        </p:blipFill>
        <p:spPr>
          <a:xfrm>
            <a:off x="841249" y="1321904"/>
            <a:ext cx="10350212" cy="5327374"/>
          </a:xfrm>
          <a:prstGeom prst="rect">
            <a:avLst/>
          </a:prstGeom>
        </p:spPr>
      </p:pic>
    </p:spTree>
    <p:extLst>
      <p:ext uri="{BB962C8B-B14F-4D97-AF65-F5344CB8AC3E}">
        <p14:creationId xmlns:p14="http://schemas.microsoft.com/office/powerpoint/2010/main" val="2023303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9DC2F2-313B-8AE9-B800-590E440109B8}"/>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1B578C56-2ABF-72EF-C614-DD29936818E2}"/>
              </a:ext>
            </a:extLst>
          </p:cNvPr>
          <p:cNvSpPr>
            <a:spLocks noGrp="1"/>
          </p:cNvSpPr>
          <p:nvPr>
            <p:ph type="sldNum" sz="quarter" idx="12"/>
          </p:nvPr>
        </p:nvSpPr>
        <p:spPr/>
        <p:txBody>
          <a:bodyPr/>
          <a:lstStyle/>
          <a:p>
            <a:fld id="{B5CEABB6-07DC-46E8-9B57-56EC44A396E5}" type="slidenum">
              <a:rPr lang="en-US" smtClean="0"/>
              <a:pPr/>
              <a:t>45</a:t>
            </a:fld>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0CDC519C-6F61-54C5-B348-8263B26DB64B}"/>
              </a:ext>
            </a:extLst>
          </p:cNvPr>
          <p:cNvPicPr>
            <a:picLocks noChangeAspect="1"/>
          </p:cNvPicPr>
          <p:nvPr/>
        </p:nvPicPr>
        <p:blipFill>
          <a:blip r:embed="rId2"/>
          <a:stretch>
            <a:fillRect/>
          </a:stretch>
        </p:blipFill>
        <p:spPr>
          <a:xfrm>
            <a:off x="172193" y="218019"/>
            <a:ext cx="11837718" cy="6421827"/>
          </a:xfrm>
          <a:prstGeom prst="rect">
            <a:avLst/>
          </a:prstGeom>
        </p:spPr>
      </p:pic>
    </p:spTree>
    <p:extLst>
      <p:ext uri="{BB962C8B-B14F-4D97-AF65-F5344CB8AC3E}">
        <p14:creationId xmlns:p14="http://schemas.microsoft.com/office/powerpoint/2010/main" val="3690403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7B493DFA-A326-8434-48C1-289FC0206BEC}"/>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Footer Placeholder 2">
            <a:extLst>
              <a:ext uri="{FF2B5EF4-FFF2-40B4-BE49-F238E27FC236}">
                <a16:creationId xmlns:a16="http://schemas.microsoft.com/office/drawing/2014/main" id="{EF3A9F51-7275-57C6-C6A5-FCEFF17BD54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rgbClr val="FFFFFF"/>
                </a:solidFill>
                <a:latin typeface="+mn-lt"/>
                <a:ea typeface="+mn-ea"/>
                <a:cs typeface="+mn-cs"/>
              </a:rPr>
              <a:t>Pitch deck title</a:t>
            </a:r>
          </a:p>
        </p:txBody>
      </p:sp>
      <p:sp>
        <p:nvSpPr>
          <p:cNvPr id="4" name="Slide Number Placeholder 3">
            <a:extLst>
              <a:ext uri="{FF2B5EF4-FFF2-40B4-BE49-F238E27FC236}">
                <a16:creationId xmlns:a16="http://schemas.microsoft.com/office/drawing/2014/main" id="{19E5E89C-B62C-2466-5B58-A637B837A40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rgbClr val="FFFFFF"/>
                </a:solidFill>
              </a:rPr>
              <a:pPr>
                <a:spcAft>
                  <a:spcPts val="600"/>
                </a:spcAft>
              </a:pPr>
              <a:t>46</a:t>
            </a:fld>
            <a:endParaRPr lang="en-US" sz="1200">
              <a:solidFill>
                <a:srgbClr val="FFFFFF"/>
              </a:solidFill>
            </a:endParaRPr>
          </a:p>
        </p:txBody>
      </p:sp>
    </p:spTree>
    <p:extLst>
      <p:ext uri="{BB962C8B-B14F-4D97-AF65-F5344CB8AC3E}">
        <p14:creationId xmlns:p14="http://schemas.microsoft.com/office/powerpoint/2010/main" val="1131160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4A2CEF5-D4BC-E251-81CE-F1E62C65AE83}"/>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00C7F9F6-DA68-C3F6-0009-28CE81EF36BD}"/>
              </a:ext>
            </a:extLst>
          </p:cNvPr>
          <p:cNvSpPr>
            <a:spLocks noGrp="1"/>
          </p:cNvSpPr>
          <p:nvPr>
            <p:ph type="sldNum" sz="quarter" idx="12"/>
          </p:nvPr>
        </p:nvSpPr>
        <p:spPr/>
        <p:txBody>
          <a:bodyPr/>
          <a:lstStyle/>
          <a:p>
            <a:fld id="{B5CEABB6-07DC-46E8-9B57-56EC44A396E5}" type="slidenum">
              <a:rPr lang="en-US" smtClean="0"/>
              <a:pPr/>
              <a:t>47</a:t>
            </a:fld>
            <a:endParaRPr lang="en-US"/>
          </a:p>
        </p:txBody>
      </p:sp>
      <p:pic>
        <p:nvPicPr>
          <p:cNvPr id="6" name="Picture 6" descr="Graphical user interface, text, application, Word&#10;&#10;Description automatically generated">
            <a:extLst>
              <a:ext uri="{FF2B5EF4-FFF2-40B4-BE49-F238E27FC236}">
                <a16:creationId xmlns:a16="http://schemas.microsoft.com/office/drawing/2014/main" id="{F472EBED-DDF4-ACED-E959-C008084B5D08}"/>
              </a:ext>
            </a:extLst>
          </p:cNvPr>
          <p:cNvPicPr>
            <a:picLocks noChangeAspect="1"/>
          </p:cNvPicPr>
          <p:nvPr/>
        </p:nvPicPr>
        <p:blipFill>
          <a:blip r:embed="rId2"/>
          <a:stretch>
            <a:fillRect/>
          </a:stretch>
        </p:blipFill>
        <p:spPr>
          <a:xfrm>
            <a:off x="175148" y="144014"/>
            <a:ext cx="11682482" cy="6581347"/>
          </a:xfrm>
          <a:prstGeom prst="rect">
            <a:avLst/>
          </a:prstGeom>
        </p:spPr>
      </p:pic>
    </p:spTree>
    <p:extLst>
      <p:ext uri="{BB962C8B-B14F-4D97-AF65-F5344CB8AC3E}">
        <p14:creationId xmlns:p14="http://schemas.microsoft.com/office/powerpoint/2010/main" val="149955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9F23-010A-93C5-0FFE-66B9C30F5A3A}"/>
              </a:ext>
            </a:extLst>
          </p:cNvPr>
          <p:cNvSpPr>
            <a:spLocks noGrp="1"/>
          </p:cNvSpPr>
          <p:nvPr>
            <p:ph type="title"/>
          </p:nvPr>
        </p:nvSpPr>
        <p:spPr/>
        <p:txBody>
          <a:bodyPr/>
          <a:lstStyle/>
          <a:p>
            <a:r>
              <a:rPr lang="en-US" dirty="0"/>
              <a:t>Advantages</a:t>
            </a:r>
          </a:p>
        </p:txBody>
      </p:sp>
      <p:sp>
        <p:nvSpPr>
          <p:cNvPr id="4" name="Slide Number Placeholder 3">
            <a:extLst>
              <a:ext uri="{FF2B5EF4-FFF2-40B4-BE49-F238E27FC236}">
                <a16:creationId xmlns:a16="http://schemas.microsoft.com/office/drawing/2014/main" id="{8F62909A-636F-1807-F7AF-657964C29526}"/>
              </a:ext>
            </a:extLst>
          </p:cNvPr>
          <p:cNvSpPr>
            <a:spLocks noGrp="1"/>
          </p:cNvSpPr>
          <p:nvPr>
            <p:ph type="sldNum" sz="quarter" idx="12"/>
          </p:nvPr>
        </p:nvSpPr>
        <p:spPr/>
        <p:txBody>
          <a:bodyPr/>
          <a:lstStyle/>
          <a:p>
            <a:fld id="{B5CEABB6-07DC-46E8-9B57-56EC44A396E5}" type="slidenum">
              <a:rPr lang="en-US" smtClean="0"/>
              <a:pPr/>
              <a:t>48</a:t>
            </a:fld>
            <a:endParaRPr lang="en-US"/>
          </a:p>
        </p:txBody>
      </p:sp>
      <p:sp>
        <p:nvSpPr>
          <p:cNvPr id="6" name="TextBox 5">
            <a:extLst>
              <a:ext uri="{FF2B5EF4-FFF2-40B4-BE49-F238E27FC236}">
                <a16:creationId xmlns:a16="http://schemas.microsoft.com/office/drawing/2014/main" id="{89384613-80DC-0CA4-E260-0065C147B6B7}"/>
              </a:ext>
            </a:extLst>
          </p:cNvPr>
          <p:cNvSpPr txBox="1"/>
          <p:nvPr/>
        </p:nvSpPr>
        <p:spPr>
          <a:xfrm>
            <a:off x="288236" y="1691323"/>
            <a:ext cx="11678478" cy="4665027"/>
          </a:xfrm>
          <a:prstGeom prst="rect">
            <a:avLst/>
          </a:prstGeom>
          <a:noFill/>
        </p:spPr>
        <p:txBody>
          <a:bodyPr wrap="square" rtlCol="0">
            <a:spAutoFit/>
          </a:bodyPr>
          <a:lstStyle/>
          <a:p>
            <a:pPr marL="342900" indent="-342900" algn="l">
              <a:buFont typeface="+mj-lt"/>
              <a:buAutoNum type="arabicPeriod"/>
            </a:pPr>
            <a:r>
              <a:rPr lang="en-US" b="1" i="0" dirty="0">
                <a:solidFill>
                  <a:srgbClr val="374151"/>
                </a:solidFill>
                <a:effectLst/>
                <a:latin typeface="Söhne"/>
              </a:rPr>
              <a:t>Remote debugging</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allows remote debugging of a program running on a target system. This is particularly useful when the target system is a different architecture than the development system, or when the target system is a separate embedded device that cannot be directly connected to the development system.</a:t>
            </a:r>
          </a:p>
          <a:p>
            <a:pPr marL="342900" indent="-342900" algn="l">
              <a:buFont typeface="+mj-lt"/>
              <a:buAutoNum type="arabicPeriod"/>
            </a:pPr>
            <a:endParaRPr lang="en-US" b="0" i="0" dirty="0">
              <a:solidFill>
                <a:srgbClr val="374151"/>
              </a:solidFill>
              <a:effectLst/>
              <a:latin typeface="Söhne"/>
            </a:endParaRPr>
          </a:p>
          <a:p>
            <a:pPr marL="342900" indent="-342900" algn="l">
              <a:buFont typeface="+mj-lt"/>
              <a:buAutoNum type="arabicPeriod"/>
            </a:pPr>
            <a:r>
              <a:rPr lang="en-US" b="1" i="0" dirty="0">
                <a:solidFill>
                  <a:srgbClr val="374151"/>
                </a:solidFill>
                <a:effectLst/>
                <a:latin typeface="Söhne"/>
              </a:rPr>
              <a:t>Flexibility:</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is a flexible tool that can be used with a wide variety of programming languages and development environments. It can be used to debug C and C++ programs, as well as programs written in other languages that can be compiled to run on the target system.</a:t>
            </a:r>
          </a:p>
          <a:p>
            <a:pPr marL="342900" indent="-342900" algn="l">
              <a:buFont typeface="+mj-lt"/>
              <a:buAutoNum type="arabicPeriod"/>
            </a:pPr>
            <a:endParaRPr lang="en-US" b="0" i="0" dirty="0">
              <a:solidFill>
                <a:srgbClr val="374151"/>
              </a:solidFill>
              <a:effectLst/>
              <a:latin typeface="Söhne"/>
            </a:endParaRPr>
          </a:p>
          <a:p>
            <a:pPr marL="342900" indent="-342900" algn="l">
              <a:buFont typeface="+mj-lt"/>
              <a:buAutoNum type="arabicPeriod"/>
            </a:pPr>
            <a:r>
              <a:rPr lang="en-US" b="1" i="0" dirty="0">
                <a:solidFill>
                  <a:srgbClr val="374151"/>
                </a:solidFill>
                <a:effectLst/>
                <a:latin typeface="Söhne"/>
              </a:rPr>
              <a:t>Real-time debugging</a:t>
            </a:r>
            <a:r>
              <a:rPr lang="en-US" b="0" i="0" dirty="0">
                <a:solidFill>
                  <a:srgbClr val="374151"/>
                </a:solidFill>
                <a:effectLst/>
                <a:latin typeface="Söhne"/>
              </a:rPr>
              <a:t>: </a:t>
            </a:r>
            <a:r>
              <a:rPr lang="en-US" b="0" i="0" dirty="0" err="1">
                <a:solidFill>
                  <a:srgbClr val="374151"/>
                </a:solidFill>
                <a:effectLst/>
                <a:latin typeface="Söhne"/>
              </a:rPr>
              <a:t>GDBserver</a:t>
            </a:r>
            <a:r>
              <a:rPr lang="en-US" b="0" i="0" dirty="0">
                <a:solidFill>
                  <a:srgbClr val="374151"/>
                </a:solidFill>
                <a:effectLst/>
                <a:latin typeface="Söhne"/>
              </a:rPr>
              <a:t> allows for real-time debugging of programs running on a target system. This means that developers can debug programs while they are running, making it easier to identify and fix bugs in complex or time-critical applications.</a:t>
            </a:r>
          </a:p>
          <a:p>
            <a:pPr marL="342900" indent="-342900" algn="l">
              <a:buFont typeface="+mj-lt"/>
              <a:buAutoNum type="arabicPeriod"/>
            </a:pPr>
            <a:endParaRPr lang="en-US" b="0" i="0" dirty="0">
              <a:solidFill>
                <a:srgbClr val="374151"/>
              </a:solidFill>
              <a:effectLst/>
              <a:latin typeface="Söhne"/>
            </a:endParaRPr>
          </a:p>
          <a:p>
            <a:pPr marL="342900" indent="-342900" algn="l">
              <a:buFont typeface="+mj-lt"/>
              <a:buAutoNum type="arabicPeriod"/>
            </a:pPr>
            <a:r>
              <a:rPr lang="en-US" b="1" i="0" dirty="0">
                <a:solidFill>
                  <a:srgbClr val="374151"/>
                </a:solidFill>
                <a:effectLst/>
                <a:latin typeface="Söhne"/>
              </a:rPr>
              <a:t>Improved productivity</a:t>
            </a:r>
            <a:r>
              <a:rPr lang="en-US" b="0" i="0" dirty="0">
                <a:solidFill>
                  <a:srgbClr val="374151"/>
                </a:solidFill>
                <a:effectLst/>
                <a:latin typeface="Söhne"/>
              </a:rPr>
              <a:t>: Using </a:t>
            </a:r>
            <a:r>
              <a:rPr lang="en-US" b="0" i="0" dirty="0" err="1">
                <a:solidFill>
                  <a:srgbClr val="374151"/>
                </a:solidFill>
                <a:effectLst/>
                <a:latin typeface="Söhne"/>
              </a:rPr>
              <a:t>GDBserver</a:t>
            </a:r>
            <a:r>
              <a:rPr lang="en-US" b="0" i="0" dirty="0">
                <a:solidFill>
                  <a:srgbClr val="374151"/>
                </a:solidFill>
                <a:effectLst/>
                <a:latin typeface="Söhne"/>
              </a:rPr>
              <a:t> can improve productivity by reducing the time required to identify and fix bugs in software. It can also reduce the need for developers to physically access target systems, which can be time-consuming and costly.</a:t>
            </a:r>
          </a:p>
          <a:p>
            <a:pPr marL="342900" indent="-342900">
              <a:buFont typeface="+mj-lt"/>
              <a:buAutoNum type="arabicPeriod"/>
            </a:pPr>
            <a:endParaRPr lang="en-IN" dirty="0"/>
          </a:p>
        </p:txBody>
      </p:sp>
    </p:spTree>
    <p:extLst>
      <p:ext uri="{BB962C8B-B14F-4D97-AF65-F5344CB8AC3E}">
        <p14:creationId xmlns:p14="http://schemas.microsoft.com/office/powerpoint/2010/main" val="2159240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2E8E-D7F2-5E34-9F00-E5F465E324EC}"/>
              </a:ext>
            </a:extLst>
          </p:cNvPr>
          <p:cNvSpPr>
            <a:spLocks noGrp="1"/>
          </p:cNvSpPr>
          <p:nvPr>
            <p:ph type="title"/>
          </p:nvPr>
        </p:nvSpPr>
        <p:spPr>
          <a:xfrm>
            <a:off x="404192" y="136526"/>
            <a:ext cx="10952656" cy="1294709"/>
          </a:xfrm>
        </p:spPr>
        <p:txBody>
          <a:bodyPr/>
          <a:lstStyle/>
          <a:p>
            <a:r>
              <a:rPr lang="en-US" dirty="0"/>
              <a:t>Disadvantages</a:t>
            </a:r>
            <a:endParaRPr lang="en-IN" dirty="0"/>
          </a:p>
        </p:txBody>
      </p:sp>
      <p:sp>
        <p:nvSpPr>
          <p:cNvPr id="4" name="Slide Number Placeholder 3">
            <a:extLst>
              <a:ext uri="{FF2B5EF4-FFF2-40B4-BE49-F238E27FC236}">
                <a16:creationId xmlns:a16="http://schemas.microsoft.com/office/drawing/2014/main" id="{9E0FB2FD-52B2-BBC8-C42B-429D07CF8E15}"/>
              </a:ext>
            </a:extLst>
          </p:cNvPr>
          <p:cNvSpPr>
            <a:spLocks noGrp="1"/>
          </p:cNvSpPr>
          <p:nvPr>
            <p:ph type="sldNum" sz="quarter" idx="12"/>
          </p:nvPr>
        </p:nvSpPr>
        <p:spPr/>
        <p:txBody>
          <a:bodyPr/>
          <a:lstStyle/>
          <a:p>
            <a:fld id="{B5CEABB6-07DC-46E8-9B57-56EC44A396E5}" type="slidenum">
              <a:rPr lang="en-US" smtClean="0"/>
              <a:pPr/>
              <a:t>49</a:t>
            </a:fld>
            <a:endParaRPr lang="en-US"/>
          </a:p>
        </p:txBody>
      </p:sp>
      <p:sp>
        <p:nvSpPr>
          <p:cNvPr id="6" name="TextBox 5">
            <a:extLst>
              <a:ext uri="{FF2B5EF4-FFF2-40B4-BE49-F238E27FC236}">
                <a16:creationId xmlns:a16="http://schemas.microsoft.com/office/drawing/2014/main" id="{B94C1764-E853-F3CB-4513-678285188AA9}"/>
              </a:ext>
            </a:extLst>
          </p:cNvPr>
          <p:cNvSpPr txBox="1"/>
          <p:nvPr/>
        </p:nvSpPr>
        <p:spPr>
          <a:xfrm>
            <a:off x="308113" y="1620078"/>
            <a:ext cx="11479695" cy="4801314"/>
          </a:xfrm>
          <a:prstGeom prst="rect">
            <a:avLst/>
          </a:prstGeom>
          <a:noFill/>
        </p:spPr>
        <p:txBody>
          <a:bodyPr wrap="square" rtlCol="0">
            <a:spAutoFit/>
          </a:bodyPr>
          <a:lstStyle/>
          <a:p>
            <a:pPr marL="342900" indent="-342900">
              <a:buFont typeface="+mj-lt"/>
              <a:buAutoNum type="arabicPeriod"/>
            </a:pPr>
            <a:r>
              <a:rPr lang="en-US" dirty="0"/>
              <a:t> </a:t>
            </a:r>
            <a:r>
              <a:rPr lang="en-US" b="1" dirty="0"/>
              <a:t>Security Risks</a:t>
            </a:r>
            <a:r>
              <a:rPr lang="en-US" dirty="0"/>
              <a:t>: </a:t>
            </a:r>
            <a:r>
              <a:rPr lang="en-US" dirty="0" err="1"/>
              <a:t>GDBserver</a:t>
            </a:r>
            <a:r>
              <a:rPr lang="en-US" dirty="0"/>
              <a:t> creates a network connection between the target system and the GDB client, which can potentially create security risks. If the connection is not properly secured, it could be vulnerable to unauthorized access or exploitation.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 </a:t>
            </a:r>
            <a:r>
              <a:rPr lang="en-US" b="1" dirty="0"/>
              <a:t>Performance Overhead</a:t>
            </a:r>
            <a:r>
              <a:rPr lang="en-US" dirty="0"/>
              <a:t>: The use of </a:t>
            </a:r>
            <a:r>
              <a:rPr lang="en-US" dirty="0" err="1"/>
              <a:t>GDBserver</a:t>
            </a:r>
            <a:r>
              <a:rPr lang="en-US" dirty="0"/>
              <a:t> can introduce some performance overhead, particularly when debugging remote systems. The additional network latency and processing overhead required for remote debugging can affect the performance of the target system.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  </a:t>
            </a:r>
            <a:r>
              <a:rPr lang="en-US" b="1" dirty="0"/>
              <a:t>Debugging Limitations</a:t>
            </a:r>
            <a:r>
              <a:rPr lang="en-US" dirty="0"/>
              <a:t>: </a:t>
            </a:r>
            <a:r>
              <a:rPr lang="en-US" dirty="0" err="1"/>
              <a:t>GDBserver</a:t>
            </a:r>
            <a:r>
              <a:rPr lang="en-US" dirty="0"/>
              <a:t> provides a limited set of debugging features compared to running GDB locally on the target system. This is because some features, such as debugging kernel code, are not supported by </a:t>
            </a:r>
            <a:r>
              <a:rPr lang="en-US" dirty="0" err="1"/>
              <a:t>GDBserver</a:t>
            </a:r>
            <a:r>
              <a:rPr lang="en-US" dirty="0"/>
              <a:t>.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b="1" dirty="0"/>
              <a:t>Compatibility Issues</a:t>
            </a:r>
            <a:r>
              <a:rPr lang="en-US" dirty="0"/>
              <a:t>: </a:t>
            </a:r>
            <a:r>
              <a:rPr lang="en-US" dirty="0" err="1"/>
              <a:t>GDBserver</a:t>
            </a:r>
            <a:r>
              <a:rPr lang="en-US" dirty="0"/>
              <a:t> may not be compatible with all target systems or architectures, which can limit its usefulness in certain situations.</a:t>
            </a:r>
            <a:endParaRPr lang="en-IN" dirty="0"/>
          </a:p>
        </p:txBody>
      </p:sp>
    </p:spTree>
    <p:extLst>
      <p:ext uri="{BB962C8B-B14F-4D97-AF65-F5344CB8AC3E}">
        <p14:creationId xmlns:p14="http://schemas.microsoft.com/office/powerpoint/2010/main" val="27902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3FA0-27A5-A0A3-EF78-134EE1DAF819}"/>
              </a:ext>
            </a:extLst>
          </p:cNvPr>
          <p:cNvSpPr>
            <a:spLocks noGrp="1"/>
          </p:cNvSpPr>
          <p:nvPr>
            <p:ph type="title"/>
          </p:nvPr>
        </p:nvSpPr>
        <p:spPr>
          <a:xfrm>
            <a:off x="273378" y="168059"/>
            <a:ext cx="10940497" cy="1325563"/>
          </a:xfrm>
        </p:spPr>
        <p:txBody>
          <a:bodyPr/>
          <a:lstStyle/>
          <a:p>
            <a:r>
              <a:rPr lang="en-US" dirty="0"/>
              <a:t>Difference between GDB and GDBSERVER</a:t>
            </a:r>
            <a:endParaRPr lang="en-IN" dirty="0"/>
          </a:p>
        </p:txBody>
      </p:sp>
      <p:sp>
        <p:nvSpPr>
          <p:cNvPr id="3" name="Footer Placeholder 2">
            <a:extLst>
              <a:ext uri="{FF2B5EF4-FFF2-40B4-BE49-F238E27FC236}">
                <a16:creationId xmlns:a16="http://schemas.microsoft.com/office/drawing/2014/main" id="{7AA936C1-EE87-0A38-C14B-A5894A92EA33}"/>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5B186A42-BD54-67CC-489C-486C641F621A}"/>
              </a:ext>
            </a:extLst>
          </p:cNvPr>
          <p:cNvSpPr>
            <a:spLocks noGrp="1"/>
          </p:cNvSpPr>
          <p:nvPr>
            <p:ph type="sldNum" sz="quarter" idx="12"/>
          </p:nvPr>
        </p:nvSpPr>
        <p:spPr/>
        <p:txBody>
          <a:bodyPr/>
          <a:lstStyle/>
          <a:p>
            <a:fld id="{B5CEABB6-07DC-46E8-9B57-56EC44A396E5}" type="slidenum">
              <a:rPr lang="en-US" smtClean="0"/>
              <a:pPr/>
              <a:t>5</a:t>
            </a:fld>
            <a:endParaRPr lang="en-US"/>
          </a:p>
        </p:txBody>
      </p:sp>
      <p:sp>
        <p:nvSpPr>
          <p:cNvPr id="5" name="TextBox 4">
            <a:extLst>
              <a:ext uri="{FF2B5EF4-FFF2-40B4-BE49-F238E27FC236}">
                <a16:creationId xmlns:a16="http://schemas.microsoft.com/office/drawing/2014/main" id="{185C44FD-91A7-DC5B-78A3-73C3DA5EA108}"/>
              </a:ext>
            </a:extLst>
          </p:cNvPr>
          <p:cNvSpPr txBox="1"/>
          <p:nvPr/>
        </p:nvSpPr>
        <p:spPr>
          <a:xfrm>
            <a:off x="725864" y="1791092"/>
            <a:ext cx="10740272" cy="3970318"/>
          </a:xfrm>
          <a:prstGeom prst="rect">
            <a:avLst/>
          </a:prstGeom>
          <a:noFill/>
        </p:spPr>
        <p:txBody>
          <a:bodyPr wrap="square" rtlCol="0">
            <a:spAutoFit/>
          </a:bodyPr>
          <a:lstStyle/>
          <a:p>
            <a:pPr marL="342900" indent="-342900" algn="l">
              <a:buFont typeface="+mj-lt"/>
              <a:buAutoNum type="arabicPeriod"/>
            </a:pPr>
            <a:r>
              <a:rPr lang="en-US" b="0" i="0" dirty="0">
                <a:solidFill>
                  <a:srgbClr val="374151"/>
                </a:solidFill>
                <a:effectLst/>
                <a:latin typeface="Söhne"/>
              </a:rPr>
              <a:t>GDB (GNU Debugger) is a powerful debugging tool used for debugging programs written in various programming languages, including C, C++, and Assembly. GDB runs on a host machine and allows developers to debug programs running on a target machine.</a:t>
            </a:r>
          </a:p>
          <a:p>
            <a:pPr marL="342900" indent="-342900" algn="l">
              <a:buFont typeface="+mj-lt"/>
              <a:buAutoNum type="arabicPeriod"/>
            </a:pPr>
            <a:endParaRPr lang="en-US" b="0" i="0" dirty="0">
              <a:solidFill>
                <a:srgbClr val="374151"/>
              </a:solidFill>
              <a:effectLst/>
              <a:latin typeface="Söhne"/>
            </a:endParaRPr>
          </a:p>
          <a:p>
            <a:pPr marL="342900" indent="-342900" algn="l">
              <a:buFont typeface="+mj-lt"/>
              <a:buAutoNum type="arabicPeriod"/>
            </a:pPr>
            <a:endParaRPr lang="en-US" b="0" i="0" dirty="0">
              <a:solidFill>
                <a:srgbClr val="374151"/>
              </a:solidFill>
              <a:effectLst/>
              <a:latin typeface="Söhne"/>
            </a:endParaRPr>
          </a:p>
          <a:p>
            <a:pPr marL="342900" indent="-342900" algn="l">
              <a:buFont typeface="+mj-lt"/>
              <a:buAutoNum type="arabicPeriod"/>
            </a:pPr>
            <a:r>
              <a:rPr lang="en-US" b="0" i="0" dirty="0">
                <a:solidFill>
                  <a:srgbClr val="374151"/>
                </a:solidFill>
                <a:effectLst/>
                <a:highlight>
                  <a:srgbClr val="00FFFF"/>
                </a:highlight>
                <a:latin typeface="Söhne"/>
              </a:rPr>
              <a:t>GDB server, on the other hand, is a program that runs on the target machine and acts as an intermediary between the debugger (GDB) running on the host machine and the program being debugged on the target machine. GDB server provides a debugging interface on the target machine and handles communication between the host and target machines.</a:t>
            </a:r>
          </a:p>
          <a:p>
            <a:pPr marL="342900" indent="-342900" algn="l">
              <a:buFont typeface="+mj-lt"/>
              <a:buAutoNum type="arabicPeriod"/>
            </a:pPr>
            <a:endParaRPr lang="en-US" b="0" i="0" dirty="0">
              <a:solidFill>
                <a:srgbClr val="374151"/>
              </a:solidFill>
              <a:effectLst/>
              <a:latin typeface="Söhne"/>
            </a:endParaRPr>
          </a:p>
          <a:p>
            <a:pPr marL="342900" indent="-342900" algn="l">
              <a:buFont typeface="+mj-lt"/>
              <a:buAutoNum type="arabicPeriod"/>
            </a:pPr>
            <a:endParaRPr lang="en-US" b="0" i="0" dirty="0">
              <a:solidFill>
                <a:srgbClr val="374151"/>
              </a:solidFill>
              <a:effectLst/>
              <a:latin typeface="Söhne"/>
            </a:endParaRPr>
          </a:p>
          <a:p>
            <a:pPr marL="342900" indent="-342900" algn="l">
              <a:buFont typeface="+mj-lt"/>
              <a:buAutoNum type="arabicPeriod"/>
            </a:pPr>
            <a:r>
              <a:rPr lang="en-US" b="0" i="0" dirty="0">
                <a:solidFill>
                  <a:srgbClr val="374151"/>
                </a:solidFill>
                <a:effectLst/>
                <a:latin typeface="Söhne"/>
              </a:rPr>
              <a:t>The main difference between GDB and GDB server is that GDB is a debugging tool that runs on the host machine, while GDB server is a program that runs on the target machine and provides a debugging interface for GDB to communicate with the program being debugged.</a:t>
            </a:r>
          </a:p>
        </p:txBody>
      </p:sp>
    </p:spTree>
    <p:extLst>
      <p:ext uri="{BB962C8B-B14F-4D97-AF65-F5344CB8AC3E}">
        <p14:creationId xmlns:p14="http://schemas.microsoft.com/office/powerpoint/2010/main" val="3501347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40D5-A2B8-6B9B-F02C-BECBE3C3BFEA}"/>
              </a:ext>
            </a:extLst>
          </p:cNvPr>
          <p:cNvSpPr>
            <a:spLocks noGrp="1"/>
          </p:cNvSpPr>
          <p:nvPr>
            <p:ph type="title"/>
          </p:nvPr>
        </p:nvSpPr>
        <p:spPr/>
        <p:txBody>
          <a:bodyPr/>
          <a:lstStyle/>
          <a:p>
            <a:r>
              <a:rPr lang="en-US" dirty="0"/>
              <a:t>Applications</a:t>
            </a:r>
            <a:endParaRPr lang="en-IN" dirty="0"/>
          </a:p>
        </p:txBody>
      </p:sp>
      <p:sp>
        <p:nvSpPr>
          <p:cNvPr id="4" name="Slide Number Placeholder 3">
            <a:extLst>
              <a:ext uri="{FF2B5EF4-FFF2-40B4-BE49-F238E27FC236}">
                <a16:creationId xmlns:a16="http://schemas.microsoft.com/office/drawing/2014/main" id="{DE472717-E640-125E-0D35-22777038570C}"/>
              </a:ext>
            </a:extLst>
          </p:cNvPr>
          <p:cNvSpPr>
            <a:spLocks noGrp="1"/>
          </p:cNvSpPr>
          <p:nvPr>
            <p:ph type="sldNum" sz="quarter" idx="12"/>
          </p:nvPr>
        </p:nvSpPr>
        <p:spPr/>
        <p:txBody>
          <a:bodyPr/>
          <a:lstStyle/>
          <a:p>
            <a:fld id="{B5CEABB6-07DC-46E8-9B57-56EC44A396E5}" type="slidenum">
              <a:rPr lang="en-US" smtClean="0"/>
              <a:pPr/>
              <a:t>50</a:t>
            </a:fld>
            <a:endParaRPr lang="en-US"/>
          </a:p>
        </p:txBody>
      </p:sp>
      <p:sp>
        <p:nvSpPr>
          <p:cNvPr id="6" name="TextBox 5">
            <a:extLst>
              <a:ext uri="{FF2B5EF4-FFF2-40B4-BE49-F238E27FC236}">
                <a16:creationId xmlns:a16="http://schemas.microsoft.com/office/drawing/2014/main" id="{135287DA-B39F-9FE9-B2D4-2AF12945BD55}"/>
              </a:ext>
            </a:extLst>
          </p:cNvPr>
          <p:cNvSpPr txBox="1"/>
          <p:nvPr/>
        </p:nvSpPr>
        <p:spPr>
          <a:xfrm>
            <a:off x="1033670" y="1691323"/>
            <a:ext cx="10317082" cy="2862322"/>
          </a:xfrm>
          <a:prstGeom prst="rect">
            <a:avLst/>
          </a:prstGeom>
          <a:noFill/>
        </p:spPr>
        <p:txBody>
          <a:bodyPr wrap="square" rtlCol="0">
            <a:spAutoFit/>
          </a:bodyPr>
          <a:lstStyle/>
          <a:p>
            <a:pPr marL="285750" indent="-285750">
              <a:buFont typeface="Wingdings" panose="05000000000000000000" pitchFamily="2" charset="2"/>
              <a:buChar char="v"/>
            </a:pPr>
            <a:r>
              <a:rPr lang="en-IN" b="0" i="0" dirty="0">
                <a:solidFill>
                  <a:srgbClr val="374151"/>
                </a:solidFill>
                <a:effectLst/>
                <a:latin typeface="Söhne"/>
              </a:rPr>
              <a:t>Embedded system development.</a:t>
            </a:r>
          </a:p>
          <a:p>
            <a:pPr marL="285750" indent="-285750">
              <a:buFont typeface="Wingdings" panose="05000000000000000000" pitchFamily="2" charset="2"/>
              <a:buChar char="v"/>
            </a:pPr>
            <a:endParaRPr lang="en-IN" b="0" i="0" dirty="0">
              <a:solidFill>
                <a:srgbClr val="374151"/>
              </a:solidFill>
              <a:effectLst/>
              <a:latin typeface="Söhne"/>
            </a:endParaRPr>
          </a:p>
          <a:p>
            <a:pPr marL="285750" indent="-285750">
              <a:buFont typeface="Wingdings" panose="05000000000000000000" pitchFamily="2" charset="2"/>
              <a:buChar char="v"/>
            </a:pPr>
            <a:r>
              <a:rPr lang="en-IN" b="0" i="0" dirty="0">
                <a:solidFill>
                  <a:srgbClr val="374151"/>
                </a:solidFill>
                <a:effectLst/>
                <a:latin typeface="Söhne"/>
              </a:rPr>
              <a:t>Cross-platform development.</a:t>
            </a:r>
          </a:p>
          <a:p>
            <a:pPr marL="285750" indent="-285750">
              <a:buFont typeface="Wingdings" panose="05000000000000000000" pitchFamily="2" charset="2"/>
              <a:buChar char="v"/>
            </a:pPr>
            <a:endParaRPr lang="en-IN" dirty="0">
              <a:solidFill>
                <a:srgbClr val="374151"/>
              </a:solidFill>
              <a:latin typeface="Söhne"/>
            </a:endParaRPr>
          </a:p>
          <a:p>
            <a:pPr marL="285750" indent="-285750">
              <a:buFont typeface="Wingdings" panose="05000000000000000000" pitchFamily="2" charset="2"/>
              <a:buChar char="v"/>
            </a:pPr>
            <a:r>
              <a:rPr lang="en-IN" b="0" i="0" dirty="0">
                <a:solidFill>
                  <a:srgbClr val="374151"/>
                </a:solidFill>
                <a:effectLst/>
                <a:latin typeface="Söhne"/>
              </a:rPr>
              <a:t>Real-time debugging.</a:t>
            </a:r>
          </a:p>
          <a:p>
            <a:pPr marL="285750" indent="-285750">
              <a:buFont typeface="Wingdings" panose="05000000000000000000" pitchFamily="2" charset="2"/>
              <a:buChar char="v"/>
            </a:pPr>
            <a:endParaRPr lang="en-IN" b="0" i="0" dirty="0">
              <a:solidFill>
                <a:srgbClr val="374151"/>
              </a:solidFill>
              <a:effectLst/>
              <a:latin typeface="Söhne"/>
            </a:endParaRPr>
          </a:p>
          <a:p>
            <a:pPr marL="285750" indent="-285750">
              <a:buFont typeface="Wingdings" panose="05000000000000000000" pitchFamily="2" charset="2"/>
              <a:buChar char="v"/>
            </a:pPr>
            <a:r>
              <a:rPr lang="en-IN" b="0" i="0" dirty="0">
                <a:solidFill>
                  <a:srgbClr val="374151"/>
                </a:solidFill>
                <a:effectLst/>
                <a:latin typeface="Söhne"/>
              </a:rPr>
              <a:t>Kernel debugging.</a:t>
            </a:r>
          </a:p>
          <a:p>
            <a:pPr marL="285750" indent="-285750">
              <a:buFont typeface="Wingdings" panose="05000000000000000000" pitchFamily="2" charset="2"/>
              <a:buChar char="v"/>
            </a:pPr>
            <a:endParaRPr lang="en-IN" dirty="0">
              <a:solidFill>
                <a:srgbClr val="374151"/>
              </a:solidFill>
              <a:latin typeface="Söhne"/>
            </a:endParaRPr>
          </a:p>
          <a:p>
            <a:pPr marL="285750" indent="-285750">
              <a:buFont typeface="Wingdings" panose="05000000000000000000" pitchFamily="2" charset="2"/>
              <a:buChar char="v"/>
            </a:pPr>
            <a:r>
              <a:rPr lang="en-IN" b="0" i="0" dirty="0">
                <a:solidFill>
                  <a:srgbClr val="374151"/>
                </a:solidFill>
                <a:effectLst/>
                <a:latin typeface="Söhne"/>
              </a:rPr>
              <a:t>Remote debugging.</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51437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D78C-0B10-E8E9-FD6A-DA3092A68F87}"/>
              </a:ext>
            </a:extLst>
          </p:cNvPr>
          <p:cNvSpPr>
            <a:spLocks noGrp="1"/>
          </p:cNvSpPr>
          <p:nvPr>
            <p:ph type="title"/>
          </p:nvPr>
        </p:nvSpPr>
        <p:spPr>
          <a:xfrm>
            <a:off x="229876" y="142033"/>
            <a:ext cx="10737111" cy="971145"/>
          </a:xfrm>
        </p:spPr>
        <p:txBody>
          <a:bodyPr>
            <a:normAutofit/>
          </a:bodyPr>
          <a:lstStyle/>
          <a:p>
            <a:r>
              <a:rPr lang="en-US" sz="3600" cap="all" dirty="0">
                <a:ea typeface="+mj-lt"/>
                <a:cs typeface="+mj-lt"/>
              </a:rPr>
              <a:t>Types of debugging..?</a:t>
            </a:r>
            <a:endParaRPr lang="en-US" sz="3600" dirty="0"/>
          </a:p>
        </p:txBody>
      </p:sp>
      <p:sp>
        <p:nvSpPr>
          <p:cNvPr id="3" name="Footer Placeholder 2">
            <a:extLst>
              <a:ext uri="{FF2B5EF4-FFF2-40B4-BE49-F238E27FC236}">
                <a16:creationId xmlns:a16="http://schemas.microsoft.com/office/drawing/2014/main" id="{113C26D8-E53A-A750-6CCD-B08E07CE8ECF}"/>
              </a:ext>
            </a:extLst>
          </p:cNvPr>
          <p:cNvSpPr>
            <a:spLocks noGrp="1"/>
          </p:cNvSpPr>
          <p:nvPr>
            <p:ph type="ftr" sz="quarter" idx="11"/>
          </p:nvPr>
        </p:nvSpPr>
        <p:spPr/>
        <p:txBody>
          <a:bodyPr/>
          <a:lstStyle/>
          <a:p>
            <a:r>
              <a:rPr lang="en-US" err="1">
                <a:ea typeface="Source Sans Pro"/>
              </a:rPr>
              <a:t>Gdb</a:t>
            </a:r>
            <a:r>
              <a:rPr lang="en-US">
                <a:ea typeface="Source Sans Pro"/>
              </a:rPr>
              <a:t> server</a:t>
            </a:r>
          </a:p>
        </p:txBody>
      </p:sp>
      <p:sp>
        <p:nvSpPr>
          <p:cNvPr id="4" name="Slide Number Placeholder 3">
            <a:extLst>
              <a:ext uri="{FF2B5EF4-FFF2-40B4-BE49-F238E27FC236}">
                <a16:creationId xmlns:a16="http://schemas.microsoft.com/office/drawing/2014/main" id="{2493D227-AAD4-35A1-5FA4-7E778E38AE5C}"/>
              </a:ext>
            </a:extLst>
          </p:cNvPr>
          <p:cNvSpPr>
            <a:spLocks noGrp="1"/>
          </p:cNvSpPr>
          <p:nvPr>
            <p:ph type="sldNum" sz="quarter" idx="12"/>
          </p:nvPr>
        </p:nvSpPr>
        <p:spPr/>
        <p:txBody>
          <a:bodyPr/>
          <a:lstStyle/>
          <a:p>
            <a:fld id="{B5CEABB6-07DC-46E8-9B57-56EC44A396E5}" type="slidenum">
              <a:rPr lang="en-US" smtClean="0"/>
              <a:pPr/>
              <a:t>6</a:t>
            </a:fld>
            <a:endParaRPr lang="en-US"/>
          </a:p>
        </p:txBody>
      </p:sp>
      <p:sp>
        <p:nvSpPr>
          <p:cNvPr id="5" name="TextBox 4">
            <a:extLst>
              <a:ext uri="{FF2B5EF4-FFF2-40B4-BE49-F238E27FC236}">
                <a16:creationId xmlns:a16="http://schemas.microsoft.com/office/drawing/2014/main" id="{F0309F88-DE3A-5367-6090-E04748136277}"/>
              </a:ext>
            </a:extLst>
          </p:cNvPr>
          <p:cNvSpPr txBox="1"/>
          <p:nvPr/>
        </p:nvSpPr>
        <p:spPr>
          <a:xfrm>
            <a:off x="229876" y="948690"/>
            <a:ext cx="1123359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mj-lt"/>
              <a:buAutoNum type="arabicPeriod"/>
            </a:pPr>
            <a:r>
              <a:rPr lang="en-US" b="1" i="0" dirty="0">
                <a:solidFill>
                  <a:srgbClr val="374151"/>
                </a:solidFill>
                <a:effectLst/>
                <a:latin typeface="Söhne"/>
              </a:rPr>
              <a:t>Print debugging</a:t>
            </a:r>
            <a:r>
              <a:rPr lang="en-US" b="0" i="0" dirty="0">
                <a:solidFill>
                  <a:srgbClr val="374151"/>
                </a:solidFill>
                <a:effectLst/>
                <a:latin typeface="Söhne"/>
              </a:rPr>
              <a:t>: This involves inserting print statements in the code to display variable values or other information at specific points in the program's execution. It is a simple and effective debugging technique, but it can also be time-consuming and may require modifying the code.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Interactive debugging</a:t>
            </a:r>
            <a:r>
              <a:rPr lang="en-US" b="0" i="0" dirty="0">
                <a:solidFill>
                  <a:srgbClr val="374151"/>
                </a:solidFill>
                <a:effectLst/>
                <a:latin typeface="Söhne"/>
              </a:rPr>
              <a:t>: Interactive debugging involves using a debugger tool like GDB (GNU Debugger) to interactively debug a program. Developers can set breakpoints, step through the code, inspect variables, and execute commands while the program is running. This technique is more efficient and flexible than print debugging and allows developers to debug complex issues.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Core dump analysis</a:t>
            </a:r>
            <a:r>
              <a:rPr lang="en-US" b="0" i="0" dirty="0">
                <a:solidFill>
                  <a:srgbClr val="374151"/>
                </a:solidFill>
                <a:effectLst/>
                <a:latin typeface="Söhne"/>
              </a:rPr>
              <a:t>: When a program crashes, it generates a core dump file, which contains information about the program's state at the time of the crash. Developers can use tools like GDB to analyze the core dump file and identify the cause of the crash.</a:t>
            </a:r>
          </a:p>
          <a:p>
            <a:pPr algn="l">
              <a:buFont typeface="+mj-lt"/>
              <a:buAutoNum type="arabicPeriod"/>
            </a:pPr>
            <a:endParaRPr lang="en-US" b="0" i="0" dirty="0">
              <a:solidFill>
                <a:srgbClr val="374151"/>
              </a:solidFill>
              <a:effectLst/>
              <a:latin typeface="Söhne"/>
            </a:endParaRPr>
          </a:p>
          <a:p>
            <a:pPr>
              <a:buFont typeface="+mj-lt"/>
              <a:buAutoNum type="arabicPeriod"/>
            </a:pPr>
            <a:r>
              <a:rPr lang="en-US" b="1" i="0" dirty="0">
                <a:solidFill>
                  <a:srgbClr val="374151"/>
                </a:solidFill>
                <a:effectLst/>
                <a:latin typeface="Söhne"/>
              </a:rPr>
              <a:t>System call tracing</a:t>
            </a:r>
            <a:r>
              <a:rPr lang="en-US" b="0" i="0" dirty="0">
                <a:solidFill>
                  <a:srgbClr val="374151"/>
                </a:solidFill>
                <a:effectLst/>
                <a:latin typeface="Söhne"/>
              </a:rPr>
              <a:t>: This technique involves tracing system calls made by a program to understand its behavior. Tools like </a:t>
            </a:r>
            <a:r>
              <a:rPr lang="en-US" b="0" i="0" dirty="0" err="1">
                <a:solidFill>
                  <a:srgbClr val="374151"/>
                </a:solidFill>
                <a:effectLst/>
                <a:latin typeface="Söhne"/>
              </a:rPr>
              <a:t>strace</a:t>
            </a:r>
            <a:r>
              <a:rPr lang="en-US" b="0" i="0" dirty="0">
                <a:solidFill>
                  <a:srgbClr val="374151"/>
                </a:solidFill>
                <a:effectLst/>
                <a:latin typeface="Söhne"/>
              </a:rPr>
              <a:t> and </a:t>
            </a:r>
            <a:r>
              <a:rPr lang="en-US" b="0" i="0" dirty="0" err="1">
                <a:solidFill>
                  <a:srgbClr val="374151"/>
                </a:solidFill>
                <a:effectLst/>
                <a:latin typeface="Söhne"/>
              </a:rPr>
              <a:t>ltrace</a:t>
            </a:r>
            <a:r>
              <a:rPr lang="en-US" b="0" i="0" dirty="0">
                <a:solidFill>
                  <a:srgbClr val="374151"/>
                </a:solidFill>
                <a:effectLst/>
                <a:latin typeface="Söhne"/>
              </a:rPr>
              <a:t> can be used to trace system calls and library calls made by a program and identify issues like resource leaks or incorrect system call usage.</a:t>
            </a:r>
          </a:p>
          <a:p>
            <a:pPr algn="l">
              <a:buFont typeface="+mj-lt"/>
              <a:buAutoNum type="arabicPeriod"/>
            </a:pPr>
            <a:endParaRPr lang="en-US" b="0" i="0" dirty="0">
              <a:solidFill>
                <a:srgbClr val="374151"/>
              </a:solidFill>
              <a:effectLst/>
              <a:latin typeface="Söhne"/>
            </a:endParaRPr>
          </a:p>
          <a:p>
            <a:r>
              <a:rPr lang="en-US" b="1" i="0" dirty="0">
                <a:solidFill>
                  <a:srgbClr val="374151"/>
                </a:solidFill>
                <a:effectLst/>
                <a:latin typeface="Söhne"/>
              </a:rPr>
              <a:t>5.Profiling</a:t>
            </a:r>
            <a:r>
              <a:rPr lang="en-US" b="0" i="0" dirty="0">
                <a:solidFill>
                  <a:srgbClr val="374151"/>
                </a:solidFill>
                <a:effectLst/>
                <a:latin typeface="Söhne"/>
              </a:rPr>
              <a:t>: Profiling involves collecting data on a program's execution, including how much time is spent in each function or code block. Tools like </a:t>
            </a:r>
            <a:r>
              <a:rPr lang="en-US" b="0" i="0" dirty="0" err="1">
                <a:solidFill>
                  <a:srgbClr val="374151"/>
                </a:solidFill>
                <a:effectLst/>
                <a:latin typeface="Söhne"/>
              </a:rPr>
              <a:t>gprof</a:t>
            </a:r>
            <a:r>
              <a:rPr lang="en-US" b="0" i="0" dirty="0">
                <a:solidFill>
                  <a:srgbClr val="374151"/>
                </a:solidFill>
                <a:effectLst/>
                <a:latin typeface="Söhne"/>
              </a:rPr>
              <a:t> can be used to generate a profile report and identify performance bottlenecks or areas for optimization.</a:t>
            </a:r>
          </a:p>
          <a:p>
            <a:pPr marL="342900" indent="-342900">
              <a:buAutoNum type="arabicPeriod"/>
            </a:pPr>
            <a:endParaRPr lang="en-US" dirty="0">
              <a:ea typeface="Source Sans Pro"/>
            </a:endParaRPr>
          </a:p>
        </p:txBody>
      </p:sp>
    </p:spTree>
    <p:extLst>
      <p:ext uri="{BB962C8B-B14F-4D97-AF65-F5344CB8AC3E}">
        <p14:creationId xmlns:p14="http://schemas.microsoft.com/office/powerpoint/2010/main" val="308992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BF79CEE-DF0F-EEDF-049C-B12844B9FD0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3B160CB-ECE1-A04B-B275-507BCC363739}"/>
              </a:ext>
            </a:extLst>
          </p:cNvPr>
          <p:cNvSpPr>
            <a:spLocks noGrp="1"/>
          </p:cNvSpPr>
          <p:nvPr>
            <p:ph type="sldNum" sz="quarter" idx="12"/>
          </p:nvPr>
        </p:nvSpPr>
        <p:spPr/>
        <p:txBody>
          <a:bodyPr/>
          <a:lstStyle/>
          <a:p>
            <a:fld id="{B5CEABB6-07DC-46E8-9B57-56EC44A396E5}" type="slidenum">
              <a:rPr lang="en-US" smtClean="0"/>
              <a:pPr/>
              <a:t>7</a:t>
            </a:fld>
            <a:endParaRPr lang="en-US"/>
          </a:p>
        </p:txBody>
      </p:sp>
      <p:sp>
        <p:nvSpPr>
          <p:cNvPr id="5" name="TextBox 4">
            <a:extLst>
              <a:ext uri="{FF2B5EF4-FFF2-40B4-BE49-F238E27FC236}">
                <a16:creationId xmlns:a16="http://schemas.microsoft.com/office/drawing/2014/main" id="{099CBC12-C8E8-175B-36B5-FD3E82FDC7C9}"/>
              </a:ext>
            </a:extLst>
          </p:cNvPr>
          <p:cNvSpPr txBox="1"/>
          <p:nvPr/>
        </p:nvSpPr>
        <p:spPr>
          <a:xfrm>
            <a:off x="258451" y="433470"/>
            <a:ext cx="11095349" cy="63019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0" i="0" dirty="0">
                <a:solidFill>
                  <a:srgbClr val="374151"/>
                </a:solidFill>
                <a:effectLst/>
                <a:latin typeface="Söhne"/>
              </a:rPr>
              <a:t>Debugging is the process of identifying and fixing errors or defects in a program. There are several strategies that developers can use to debug their code effectively, including:</a:t>
            </a:r>
          </a:p>
          <a:p>
            <a:endParaRPr lang="en-US" dirty="0">
              <a:solidFill>
                <a:srgbClr val="374151"/>
              </a:solidFill>
              <a:latin typeface="Söhne"/>
              <a:ea typeface="Source Sans Pro"/>
            </a:endParaRPr>
          </a:p>
          <a:p>
            <a:r>
              <a:rPr lang="en-US" b="0" i="0" dirty="0">
                <a:solidFill>
                  <a:srgbClr val="374151"/>
                </a:solidFill>
                <a:effectLst/>
                <a:latin typeface="Söhne"/>
              </a:rPr>
              <a:t>1.</a:t>
            </a:r>
            <a:r>
              <a:rPr lang="en-US" b="1" i="0" dirty="0">
                <a:solidFill>
                  <a:srgbClr val="374151"/>
                </a:solidFill>
                <a:effectLst/>
                <a:latin typeface="Söhne"/>
              </a:rPr>
              <a:t>Reproduce the problem</a:t>
            </a:r>
            <a:r>
              <a:rPr lang="en-US" b="0" i="0" dirty="0">
                <a:solidFill>
                  <a:srgbClr val="374151"/>
                </a:solidFill>
                <a:effectLst/>
                <a:latin typeface="Söhne"/>
              </a:rPr>
              <a:t>: Reproducing the problem is the first step in debugging. Developers should try to reproduce the problem in a controlled environment, which will help them identify the cause of the issue more.</a:t>
            </a:r>
          </a:p>
          <a:p>
            <a:endParaRPr lang="en-US" dirty="0">
              <a:solidFill>
                <a:srgbClr val="374151"/>
              </a:solidFill>
              <a:latin typeface="Söhne"/>
              <a:ea typeface="Source Sans Pro"/>
            </a:endParaRPr>
          </a:p>
          <a:p>
            <a:r>
              <a:rPr lang="en-US" dirty="0">
                <a:solidFill>
                  <a:srgbClr val="374151"/>
                </a:solidFill>
                <a:latin typeface="Söhne"/>
              </a:rPr>
              <a:t>2.</a:t>
            </a:r>
            <a:r>
              <a:rPr lang="en-US" b="1" i="0" dirty="0">
                <a:solidFill>
                  <a:srgbClr val="374151"/>
                </a:solidFill>
                <a:effectLst/>
                <a:latin typeface="Söhne"/>
              </a:rPr>
              <a:t>Divide and conquer</a:t>
            </a:r>
            <a:r>
              <a:rPr lang="en-US" b="0" i="0" dirty="0">
                <a:solidFill>
                  <a:srgbClr val="374151"/>
                </a:solidFill>
                <a:effectLst/>
                <a:latin typeface="Söhne"/>
              </a:rPr>
              <a:t>: This strategy involves breaking down the problem into smaller parts and testing each part individually. This helps to isolate the problem and identify the exact point where the error occurs.</a:t>
            </a:r>
          </a:p>
          <a:p>
            <a:endParaRPr lang="en-US" dirty="0">
              <a:ea typeface="Source Sans Pro"/>
            </a:endParaRPr>
          </a:p>
          <a:p>
            <a:r>
              <a:rPr lang="en-US" b="0" i="0" dirty="0">
                <a:solidFill>
                  <a:srgbClr val="374151"/>
                </a:solidFill>
                <a:effectLst/>
                <a:latin typeface="Söhne"/>
              </a:rPr>
              <a:t>3.</a:t>
            </a:r>
            <a:r>
              <a:rPr lang="en-US" b="1" i="0" dirty="0">
                <a:solidFill>
                  <a:srgbClr val="374151"/>
                </a:solidFill>
                <a:effectLst/>
                <a:latin typeface="Söhne"/>
              </a:rPr>
              <a:t>Use debugging tools</a:t>
            </a:r>
            <a:r>
              <a:rPr lang="en-US" b="0" i="0" dirty="0">
                <a:solidFill>
                  <a:srgbClr val="374151"/>
                </a:solidFill>
                <a:effectLst/>
                <a:latin typeface="Söhne"/>
              </a:rPr>
              <a:t>: Debugging tools like GDB, </a:t>
            </a:r>
            <a:r>
              <a:rPr lang="en-US" b="0" i="0" dirty="0" err="1">
                <a:solidFill>
                  <a:srgbClr val="374151"/>
                </a:solidFill>
                <a:effectLst/>
                <a:latin typeface="Söhne"/>
              </a:rPr>
              <a:t>Valgrind</a:t>
            </a:r>
            <a:r>
              <a:rPr lang="en-US" b="0" i="0" dirty="0">
                <a:solidFill>
                  <a:srgbClr val="374151"/>
                </a:solidFill>
                <a:effectLst/>
                <a:latin typeface="Söhne"/>
              </a:rPr>
              <a:t>, or </a:t>
            </a:r>
            <a:r>
              <a:rPr lang="en-US" b="0" i="0" dirty="0" err="1">
                <a:solidFill>
                  <a:srgbClr val="374151"/>
                </a:solidFill>
                <a:effectLst/>
                <a:latin typeface="Söhne"/>
              </a:rPr>
              <a:t>strace</a:t>
            </a:r>
            <a:r>
              <a:rPr lang="en-US" b="0" i="0" dirty="0">
                <a:solidFill>
                  <a:srgbClr val="374151"/>
                </a:solidFill>
                <a:effectLst/>
                <a:latin typeface="Söhne"/>
              </a:rPr>
              <a:t> can be used to identify the cause of the issue. These tools provide detailed information about the program's execution, memory usage, and system calls, which can help developers identify the root cause of the issue.</a:t>
            </a:r>
          </a:p>
          <a:p>
            <a:endParaRPr lang="en-US" dirty="0">
              <a:ea typeface="Source Sans Pro"/>
            </a:endParaRPr>
          </a:p>
          <a:p>
            <a:r>
              <a:rPr lang="en-US" b="0" i="0" dirty="0">
                <a:solidFill>
                  <a:srgbClr val="374151"/>
                </a:solidFill>
                <a:effectLst/>
                <a:latin typeface="Söhne"/>
              </a:rPr>
              <a:t>4.</a:t>
            </a:r>
            <a:r>
              <a:rPr lang="en-US" b="1" i="0" dirty="0">
                <a:solidFill>
                  <a:srgbClr val="374151"/>
                </a:solidFill>
                <a:effectLst/>
                <a:latin typeface="Söhne"/>
              </a:rPr>
              <a:t>Read the code</a:t>
            </a:r>
            <a:r>
              <a:rPr lang="en-US" b="0" i="0" dirty="0">
                <a:solidFill>
                  <a:srgbClr val="374151"/>
                </a:solidFill>
                <a:effectLst/>
                <a:latin typeface="Söhne"/>
              </a:rPr>
              <a:t>: Developers should carefully read the code and try to understand how it works. This will help them identify errors or issues that may not be obvious from the output or behavior of the program.</a:t>
            </a:r>
          </a:p>
          <a:p>
            <a:endParaRPr lang="en-US" dirty="0">
              <a:ea typeface="Source Sans Pro"/>
            </a:endParaRPr>
          </a:p>
          <a:p>
            <a:r>
              <a:rPr lang="en-US" b="0" i="0" dirty="0">
                <a:solidFill>
                  <a:srgbClr val="374151"/>
                </a:solidFill>
                <a:effectLst/>
                <a:latin typeface="Söhne"/>
              </a:rPr>
              <a:t>5.</a:t>
            </a:r>
            <a:r>
              <a:rPr lang="en-US" b="1" i="0" dirty="0">
                <a:solidFill>
                  <a:srgbClr val="374151"/>
                </a:solidFill>
                <a:effectLst/>
                <a:latin typeface="Söhne"/>
              </a:rPr>
              <a:t>Simplify the problem</a:t>
            </a:r>
            <a:r>
              <a:rPr lang="en-US" b="0" i="0" dirty="0">
                <a:solidFill>
                  <a:srgbClr val="374151"/>
                </a:solidFill>
                <a:effectLst/>
                <a:latin typeface="Söhne"/>
              </a:rPr>
              <a:t>: Sometimes, complex problems can be simplified by removing unnecessary code or data. This can help to isolate the problem and make it easier to debug.</a:t>
            </a:r>
          </a:p>
          <a:p>
            <a:endParaRPr lang="en-US" dirty="0">
              <a:ea typeface="Source Sans Pro"/>
            </a:endParaRPr>
          </a:p>
          <a:p>
            <a:r>
              <a:rPr lang="en-US" b="0" i="0" dirty="0">
                <a:solidFill>
                  <a:srgbClr val="374151"/>
                </a:solidFill>
                <a:effectLst/>
                <a:latin typeface="Söhne"/>
              </a:rPr>
              <a:t>6.</a:t>
            </a:r>
            <a:r>
              <a:rPr lang="en-US" b="1" i="0" dirty="0">
                <a:solidFill>
                  <a:srgbClr val="374151"/>
                </a:solidFill>
                <a:effectLst/>
                <a:latin typeface="Söhne"/>
              </a:rPr>
              <a:t>Seek help</a:t>
            </a:r>
            <a:r>
              <a:rPr lang="en-US" b="0" i="0" dirty="0">
                <a:solidFill>
                  <a:srgbClr val="374151"/>
                </a:solidFill>
                <a:effectLst/>
                <a:latin typeface="Söhne"/>
              </a:rPr>
              <a:t>: If all else fails, developers can seek help from their peers or online communities. Many developers share their experiences and solutions to common problems on forums, mailing lists, or social media platforms.</a:t>
            </a:r>
          </a:p>
          <a:p>
            <a:endParaRPr lang="en-US" dirty="0">
              <a:ea typeface="Source Sans Pro"/>
            </a:endParaRPr>
          </a:p>
        </p:txBody>
      </p:sp>
      <p:sp>
        <p:nvSpPr>
          <p:cNvPr id="8" name="TextBox 7">
            <a:extLst>
              <a:ext uri="{FF2B5EF4-FFF2-40B4-BE49-F238E27FC236}">
                <a16:creationId xmlns:a16="http://schemas.microsoft.com/office/drawing/2014/main" id="{278EDEDE-C37A-EC9A-DD4D-8C27CBBD247B}"/>
              </a:ext>
            </a:extLst>
          </p:cNvPr>
          <p:cNvSpPr txBox="1"/>
          <p:nvPr/>
        </p:nvSpPr>
        <p:spPr>
          <a:xfrm>
            <a:off x="0" y="-104140"/>
            <a:ext cx="5382706" cy="1569660"/>
          </a:xfrm>
          <a:prstGeom prst="rect">
            <a:avLst/>
          </a:prstGeom>
          <a:noFill/>
        </p:spPr>
        <p:txBody>
          <a:bodyPr wrap="square" rtlCol="0">
            <a:spAutoFit/>
          </a:bodyPr>
          <a:lstStyle/>
          <a:p>
            <a:r>
              <a:rPr lang="en-US" sz="3200" b="1" dirty="0"/>
              <a:t>   </a:t>
            </a:r>
            <a:r>
              <a:rPr lang="en-US" sz="2800" b="1" dirty="0"/>
              <a:t>Debugging </a:t>
            </a:r>
            <a:r>
              <a:rPr lang="en-US" sz="2800" b="1" dirty="0">
                <a:latin typeface="Söhne"/>
              </a:rPr>
              <a:t>S</a:t>
            </a:r>
            <a:r>
              <a:rPr lang="en-US" sz="2800" b="1" i="0" dirty="0">
                <a:effectLst/>
                <a:latin typeface="Söhne"/>
              </a:rPr>
              <a:t>trategies:</a:t>
            </a:r>
          </a:p>
          <a:p>
            <a:endParaRPr lang="en-US" sz="3200" b="1" dirty="0">
              <a:latin typeface="Söhne"/>
            </a:endParaRPr>
          </a:p>
          <a:p>
            <a:r>
              <a:rPr lang="en-US" sz="3200" b="1" dirty="0"/>
              <a:t> </a:t>
            </a:r>
            <a:endParaRPr lang="en-IN" sz="3200" b="1" dirty="0"/>
          </a:p>
        </p:txBody>
      </p:sp>
    </p:spTree>
    <p:extLst>
      <p:ext uri="{BB962C8B-B14F-4D97-AF65-F5344CB8AC3E}">
        <p14:creationId xmlns:p14="http://schemas.microsoft.com/office/powerpoint/2010/main" val="261313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4345-51E6-7B10-5FC7-BBAD5AE5E752}"/>
              </a:ext>
            </a:extLst>
          </p:cNvPr>
          <p:cNvSpPr>
            <a:spLocks noGrp="1"/>
          </p:cNvSpPr>
          <p:nvPr>
            <p:ph type="title"/>
          </p:nvPr>
        </p:nvSpPr>
        <p:spPr>
          <a:xfrm>
            <a:off x="171945" y="1"/>
            <a:ext cx="10112698" cy="731872"/>
          </a:xfrm>
        </p:spPr>
        <p:txBody>
          <a:bodyPr>
            <a:normAutofit/>
          </a:bodyPr>
          <a:lstStyle/>
          <a:p>
            <a:r>
              <a:rPr lang="en-US" sz="3200" dirty="0"/>
              <a:t>Importance of Debugging</a:t>
            </a:r>
            <a:endParaRPr lang="en-IN" sz="3200" dirty="0"/>
          </a:p>
        </p:txBody>
      </p:sp>
      <p:sp>
        <p:nvSpPr>
          <p:cNvPr id="4" name="Slide Number Placeholder 3">
            <a:extLst>
              <a:ext uri="{FF2B5EF4-FFF2-40B4-BE49-F238E27FC236}">
                <a16:creationId xmlns:a16="http://schemas.microsoft.com/office/drawing/2014/main" id="{8941C643-1DD9-A992-6692-D46A21D7DAEA}"/>
              </a:ext>
            </a:extLst>
          </p:cNvPr>
          <p:cNvSpPr>
            <a:spLocks noGrp="1"/>
          </p:cNvSpPr>
          <p:nvPr>
            <p:ph type="sldNum" sz="quarter" idx="12"/>
          </p:nvPr>
        </p:nvSpPr>
        <p:spPr/>
        <p:txBody>
          <a:bodyPr/>
          <a:lstStyle/>
          <a:p>
            <a:fld id="{B5CEABB6-07DC-46E8-9B57-56EC44A396E5}" type="slidenum">
              <a:rPr lang="en-US" smtClean="0"/>
              <a:pPr/>
              <a:t>8</a:t>
            </a:fld>
            <a:endParaRPr lang="en-US"/>
          </a:p>
        </p:txBody>
      </p:sp>
      <p:sp>
        <p:nvSpPr>
          <p:cNvPr id="8" name="TextBox 7">
            <a:extLst>
              <a:ext uri="{FF2B5EF4-FFF2-40B4-BE49-F238E27FC236}">
                <a16:creationId xmlns:a16="http://schemas.microsoft.com/office/drawing/2014/main" id="{EF64FA00-A6B7-DC47-F1D6-DF8A96318466}"/>
              </a:ext>
            </a:extLst>
          </p:cNvPr>
          <p:cNvSpPr txBox="1"/>
          <p:nvPr/>
        </p:nvSpPr>
        <p:spPr>
          <a:xfrm>
            <a:off x="171945" y="731874"/>
            <a:ext cx="11432450" cy="6186309"/>
          </a:xfrm>
          <a:prstGeom prst="rect">
            <a:avLst/>
          </a:prstGeom>
          <a:noFill/>
        </p:spPr>
        <p:txBody>
          <a:bodyPr wrap="square" rtlCol="0">
            <a:spAutoFit/>
          </a:bodyPr>
          <a:lstStyle/>
          <a:p>
            <a:r>
              <a:rPr lang="en-US" b="0" i="0" dirty="0">
                <a:solidFill>
                  <a:srgbClr val="374151"/>
                </a:solidFill>
                <a:effectLst/>
                <a:latin typeface="Söhne"/>
              </a:rPr>
              <a:t>Debugging is a critical part of the software development process, and its importance cannot be overstated. Here are some of the reasons why debugging is so important:</a:t>
            </a:r>
            <a:endParaRPr lang="en-IN" dirty="0"/>
          </a:p>
          <a:p>
            <a:pPr algn="l">
              <a:buFont typeface="+mj-lt"/>
              <a:buAutoNum type="arabicPeriod"/>
            </a:pPr>
            <a:r>
              <a:rPr lang="en-US" b="1" i="0" dirty="0">
                <a:solidFill>
                  <a:srgbClr val="374151"/>
                </a:solidFill>
                <a:effectLst/>
                <a:latin typeface="Söhne"/>
              </a:rPr>
              <a:t>Finding and fixing errors</a:t>
            </a:r>
            <a:r>
              <a:rPr lang="en-US" b="0" i="0" dirty="0">
                <a:solidFill>
                  <a:srgbClr val="374151"/>
                </a:solidFill>
                <a:effectLst/>
                <a:latin typeface="Söhne"/>
              </a:rPr>
              <a:t>: Debugging is the process of identifying and fixing errors or defects in a program. Errors can cause a program to crash, behave unexpectedly, or produce incorrect results. By debugging the code, developers can find and fix these errors, ensuring that the program works as intended.</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Improving software quality</a:t>
            </a:r>
            <a:r>
              <a:rPr lang="en-US" b="0" i="0" dirty="0">
                <a:solidFill>
                  <a:srgbClr val="374151"/>
                </a:solidFill>
                <a:effectLst/>
                <a:latin typeface="Söhne"/>
              </a:rPr>
              <a:t>: Debugging can help to improve the quality of software by identifying and fixing errors before the program is released to users. This can reduce the number of bugs that users encounter, making the program more reliable and easier to use.</a:t>
            </a:r>
          </a:p>
          <a:p>
            <a:pPr algn="l"/>
            <a:br>
              <a:rPr lang="en-US" b="0" i="0" dirty="0">
                <a:solidFill>
                  <a:srgbClr val="374151"/>
                </a:solidFill>
                <a:effectLst/>
                <a:latin typeface="Söhne"/>
              </a:rPr>
            </a:br>
            <a:r>
              <a:rPr lang="en-US" b="0" i="0" dirty="0">
                <a:solidFill>
                  <a:srgbClr val="374151"/>
                </a:solidFill>
                <a:effectLst/>
                <a:latin typeface="Söhne"/>
              </a:rPr>
              <a:t>3.</a:t>
            </a:r>
            <a:r>
              <a:rPr lang="en-US" b="1" i="0" dirty="0">
                <a:solidFill>
                  <a:srgbClr val="374151"/>
                </a:solidFill>
                <a:effectLst/>
                <a:latin typeface="Söhne"/>
              </a:rPr>
              <a:t>Saving time and money</a:t>
            </a:r>
            <a:r>
              <a:rPr lang="en-US" b="0" i="0" dirty="0">
                <a:solidFill>
                  <a:srgbClr val="374151"/>
                </a:solidFill>
                <a:effectLst/>
                <a:latin typeface="Söhne"/>
              </a:rPr>
              <a:t>: Debugging can save time and money by identifying and fixing errors early in the development process. The cost of fixing errors increases as the project progresses, so identifying and fixing errors early can save time and money in the long run.</a:t>
            </a:r>
          </a:p>
          <a:p>
            <a:pPr algn="l"/>
            <a:endParaRPr lang="en-US" b="0" i="0" dirty="0">
              <a:solidFill>
                <a:srgbClr val="374151"/>
              </a:solidFill>
              <a:effectLst/>
              <a:latin typeface="Söhne"/>
            </a:endParaRPr>
          </a:p>
          <a:p>
            <a:pPr algn="l"/>
            <a:r>
              <a:rPr lang="en-US" b="0" i="0" dirty="0">
                <a:solidFill>
                  <a:srgbClr val="374151"/>
                </a:solidFill>
                <a:effectLst/>
                <a:latin typeface="Söhne"/>
              </a:rPr>
              <a:t>4.</a:t>
            </a:r>
            <a:r>
              <a:rPr lang="en-US" b="1" i="0" dirty="0">
                <a:solidFill>
                  <a:srgbClr val="374151"/>
                </a:solidFill>
                <a:effectLst/>
                <a:latin typeface="Söhne"/>
              </a:rPr>
              <a:t>Enhancing performance</a:t>
            </a:r>
            <a:r>
              <a:rPr lang="en-US" b="0" i="0" dirty="0">
                <a:solidFill>
                  <a:srgbClr val="374151"/>
                </a:solidFill>
                <a:effectLst/>
                <a:latin typeface="Söhne"/>
              </a:rPr>
              <a:t>: Debugging can help to identify performance bottlenecks in a program, allowing developers to optimize the code and improve its performance.</a:t>
            </a:r>
          </a:p>
          <a:p>
            <a:pPr algn="l"/>
            <a:endParaRPr lang="en-US" b="0" i="0" dirty="0">
              <a:solidFill>
                <a:srgbClr val="374151"/>
              </a:solidFill>
              <a:effectLst/>
              <a:latin typeface="Söhne"/>
            </a:endParaRPr>
          </a:p>
          <a:p>
            <a:pPr algn="l"/>
            <a:r>
              <a:rPr lang="en-US" b="0" i="0" dirty="0">
                <a:solidFill>
                  <a:srgbClr val="374151"/>
                </a:solidFill>
                <a:effectLst/>
                <a:latin typeface="Söhne"/>
              </a:rPr>
              <a:t>5.</a:t>
            </a:r>
            <a:r>
              <a:rPr lang="en-US" b="1" i="0" dirty="0">
                <a:solidFill>
                  <a:srgbClr val="374151"/>
                </a:solidFill>
                <a:effectLst/>
                <a:latin typeface="Söhne"/>
              </a:rPr>
              <a:t>Increasing developer productivity</a:t>
            </a:r>
            <a:r>
              <a:rPr lang="en-US" b="0" i="0" dirty="0">
                <a:solidFill>
                  <a:srgbClr val="374151"/>
                </a:solidFill>
                <a:effectLst/>
                <a:latin typeface="Söhne"/>
              </a:rPr>
              <a:t>: Debugging can increase developer productivity by helping them to understand how the code works and how to improve it. By debugging the code, developers can learn more about the program's behavior and improve their programming skills.</a:t>
            </a:r>
          </a:p>
          <a:p>
            <a:pPr algn="l">
              <a:buFont typeface="+mj-lt"/>
              <a:buAutoNum type="arabicPeriod"/>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82309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ED65-6C90-7FD0-2695-8AB98907B721}"/>
              </a:ext>
            </a:extLst>
          </p:cNvPr>
          <p:cNvSpPr>
            <a:spLocks noGrp="1"/>
          </p:cNvSpPr>
          <p:nvPr>
            <p:ph type="title"/>
          </p:nvPr>
        </p:nvSpPr>
        <p:spPr>
          <a:xfrm>
            <a:off x="160256" y="187129"/>
            <a:ext cx="11686786" cy="755552"/>
          </a:xfrm>
        </p:spPr>
        <p:txBody>
          <a:bodyPr/>
          <a:lstStyle/>
          <a:p>
            <a:r>
              <a:rPr lang="en-US" dirty="0"/>
              <a:t>Debugging Tools</a:t>
            </a:r>
          </a:p>
          <a:p>
            <a:endParaRPr lang="en-US" dirty="0"/>
          </a:p>
        </p:txBody>
      </p:sp>
      <p:sp>
        <p:nvSpPr>
          <p:cNvPr id="3" name="Footer Placeholder 2">
            <a:extLst>
              <a:ext uri="{FF2B5EF4-FFF2-40B4-BE49-F238E27FC236}">
                <a16:creationId xmlns:a16="http://schemas.microsoft.com/office/drawing/2014/main" id="{6B8C4189-3830-186C-33DC-1F0F2F8614F0}"/>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2984E8CB-BA4F-A5CC-E3DF-829B122DD86F}"/>
              </a:ext>
            </a:extLst>
          </p:cNvPr>
          <p:cNvSpPr>
            <a:spLocks noGrp="1"/>
          </p:cNvSpPr>
          <p:nvPr>
            <p:ph type="sldNum" sz="quarter" idx="12"/>
          </p:nvPr>
        </p:nvSpPr>
        <p:spPr/>
        <p:txBody>
          <a:bodyPr/>
          <a:lstStyle/>
          <a:p>
            <a:fld id="{B5CEABB6-07DC-46E8-9B57-56EC44A396E5}" type="slidenum">
              <a:rPr lang="en-US" smtClean="0"/>
              <a:pPr/>
              <a:t>9</a:t>
            </a:fld>
            <a:endParaRPr lang="en-US"/>
          </a:p>
        </p:txBody>
      </p:sp>
      <p:sp>
        <p:nvSpPr>
          <p:cNvPr id="5" name="TextBox 4">
            <a:extLst>
              <a:ext uri="{FF2B5EF4-FFF2-40B4-BE49-F238E27FC236}">
                <a16:creationId xmlns:a16="http://schemas.microsoft.com/office/drawing/2014/main" id="{6C55E9C9-6462-BBD6-DA7C-FB925DC00EAB}"/>
              </a:ext>
            </a:extLst>
          </p:cNvPr>
          <p:cNvSpPr txBox="1"/>
          <p:nvPr/>
        </p:nvSpPr>
        <p:spPr>
          <a:xfrm>
            <a:off x="160256" y="842037"/>
            <a:ext cx="11057858"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0" i="0" dirty="0">
                <a:solidFill>
                  <a:srgbClr val="374151"/>
                </a:solidFill>
                <a:effectLst/>
                <a:latin typeface="Söhne"/>
              </a:rPr>
              <a:t>There are many tools available to developers for debugging their code. Here are some of the most popular debugging tools:</a:t>
            </a:r>
          </a:p>
          <a:p>
            <a:pPr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GDB: GDB (GNU Debugger) </a:t>
            </a:r>
            <a:r>
              <a:rPr lang="en-US" b="0" i="0" dirty="0">
                <a:solidFill>
                  <a:srgbClr val="374151"/>
                </a:solidFill>
                <a:effectLst/>
                <a:latin typeface="Söhne"/>
              </a:rPr>
              <a:t>is a powerful command-line debugger that can be used to debug programs written in C, C++, and other languages. It allows developers to set breakpoints, step through code, examine variables, and more.</a:t>
            </a: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Valgrind</a:t>
            </a:r>
            <a:r>
              <a:rPr lang="en-US" b="0" i="0" dirty="0">
                <a:solidFill>
                  <a:srgbClr val="374151"/>
                </a:solidFill>
                <a:effectLst/>
                <a:latin typeface="Söhne"/>
              </a:rPr>
              <a:t>: </a:t>
            </a:r>
            <a:r>
              <a:rPr lang="en-US" b="0" i="0" dirty="0" err="1">
                <a:solidFill>
                  <a:srgbClr val="374151"/>
                </a:solidFill>
                <a:effectLst/>
                <a:latin typeface="Söhne"/>
              </a:rPr>
              <a:t>Valgrind</a:t>
            </a:r>
            <a:r>
              <a:rPr lang="en-US" b="0" i="0" dirty="0">
                <a:solidFill>
                  <a:srgbClr val="374151"/>
                </a:solidFill>
                <a:effectLst/>
                <a:latin typeface="Söhne"/>
              </a:rPr>
              <a:t> is a suite of debugging and profiling tools that can help developers find memory leaks, race conditions, and other errors in their code. It includes tools like </a:t>
            </a:r>
            <a:r>
              <a:rPr lang="en-US" b="0" i="0" dirty="0" err="1">
                <a:solidFill>
                  <a:srgbClr val="374151"/>
                </a:solidFill>
                <a:effectLst/>
                <a:latin typeface="Söhne"/>
              </a:rPr>
              <a:t>Memcheck</a:t>
            </a:r>
            <a:r>
              <a:rPr lang="en-US" b="0" i="0" dirty="0">
                <a:solidFill>
                  <a:srgbClr val="374151"/>
                </a:solidFill>
                <a:effectLst/>
                <a:latin typeface="Söhne"/>
              </a:rPr>
              <a:t>, which can detect memory errors, and </a:t>
            </a:r>
            <a:r>
              <a:rPr lang="en-US" b="0" i="0" dirty="0" err="1">
                <a:solidFill>
                  <a:srgbClr val="374151"/>
                </a:solidFill>
                <a:effectLst/>
                <a:latin typeface="Söhne"/>
              </a:rPr>
              <a:t>Helgrind</a:t>
            </a:r>
            <a:r>
              <a:rPr lang="en-US" b="0" i="0" dirty="0">
                <a:solidFill>
                  <a:srgbClr val="374151"/>
                </a:solidFill>
                <a:effectLst/>
                <a:latin typeface="Söhne"/>
              </a:rPr>
              <a:t>, which can detect threading errors.</a:t>
            </a: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strace</a:t>
            </a:r>
            <a:r>
              <a:rPr lang="en-US" b="0" i="0" dirty="0">
                <a:solidFill>
                  <a:srgbClr val="374151"/>
                </a:solidFill>
                <a:effectLst/>
                <a:latin typeface="Söhne"/>
              </a:rPr>
              <a:t>: </a:t>
            </a:r>
            <a:r>
              <a:rPr lang="en-US" b="0" i="0" dirty="0" err="1">
                <a:solidFill>
                  <a:srgbClr val="374151"/>
                </a:solidFill>
                <a:effectLst/>
                <a:latin typeface="Söhne"/>
              </a:rPr>
              <a:t>strace</a:t>
            </a:r>
            <a:r>
              <a:rPr lang="en-US" b="0" i="0" dirty="0">
                <a:solidFill>
                  <a:srgbClr val="374151"/>
                </a:solidFill>
                <a:effectLst/>
                <a:latin typeface="Söhne"/>
              </a:rPr>
              <a:t> is a command-line tool that can be used to trace system calls and signals made by a program. It can help developers identify system-related issues and performance bottlenecks.</a:t>
            </a:r>
          </a:p>
          <a:p>
            <a:pPr algn="l">
              <a:buFont typeface="+mj-lt"/>
              <a:buAutoNum type="arabicPeriod"/>
            </a:pPr>
            <a:endParaRPr lang="en-US" dirty="0">
              <a:solidFill>
                <a:srgbClr val="374151"/>
              </a:solidFill>
              <a:latin typeface="Söhne"/>
            </a:endParaRPr>
          </a:p>
          <a:p>
            <a:pPr algn="l">
              <a:buFont typeface="+mj-lt"/>
              <a:buAutoNum type="arabicPeriod"/>
            </a:pPr>
            <a:endParaRPr lang="en-US" dirty="0">
              <a:solidFill>
                <a:srgbClr val="374151"/>
              </a:solidFill>
              <a:latin typeface="Söhne"/>
            </a:endParaRPr>
          </a:p>
          <a:p>
            <a:pPr>
              <a:buFont typeface="+mj-lt"/>
              <a:buAutoNum type="arabicPeriod"/>
            </a:pPr>
            <a:r>
              <a:rPr lang="en-US" b="1" i="0" dirty="0">
                <a:solidFill>
                  <a:srgbClr val="374151"/>
                </a:solidFill>
                <a:effectLst/>
                <a:latin typeface="Söhne"/>
              </a:rPr>
              <a:t>Wireshark</a:t>
            </a:r>
            <a:r>
              <a:rPr lang="en-US" b="0" i="0" dirty="0">
                <a:solidFill>
                  <a:srgbClr val="374151"/>
                </a:solidFill>
                <a:effectLst/>
                <a:latin typeface="Söhne"/>
              </a:rPr>
              <a:t>: Wireshark is a network protocol analyzer that can be used to debug network-related issues. It allows developers to capture and analyze network traffic, which can help them identify and fix issues related to network connectivity and performance.</a:t>
            </a: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3547110621"/>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 id="{0A08F99B-73B1-4377-A04A-CCDBBDCD25D8}" vid="{5CED1285-8ECB-4128-A72E-4C5B72C5D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C3E0D1-381F-4FED-835E-9337ECD9B23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4128202-8B3F-47B2-95DE-323A94AC481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8C9C157-B2BF-48C0-AA17-2CECF9CDD00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90</TotalTime>
  <Words>6017</Words>
  <Application>Microsoft Office PowerPoint</Application>
  <PresentationFormat>Widescreen</PresentationFormat>
  <Paragraphs>520</Paragraphs>
  <Slides>50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Selawik Semibold</vt:lpstr>
      <vt:lpstr>Söhne</vt:lpstr>
      <vt:lpstr>Söhne Mono</vt:lpstr>
      <vt:lpstr>Source Sans Pro</vt:lpstr>
      <vt:lpstr>Source Sans Pro ExtraLight</vt:lpstr>
      <vt:lpstr>Wingdings</vt:lpstr>
      <vt:lpstr>Office Theme</vt:lpstr>
      <vt:lpstr>GDB SERVER</vt:lpstr>
      <vt:lpstr>PowerPoint Presentation</vt:lpstr>
      <vt:lpstr>What is GDB?</vt:lpstr>
      <vt:lpstr>WhaT IS Debugging..? </vt:lpstr>
      <vt:lpstr>Difference between GDB and GDBSERVER</vt:lpstr>
      <vt:lpstr>Types of debugging..?</vt:lpstr>
      <vt:lpstr>PowerPoint Presentation</vt:lpstr>
      <vt:lpstr>Importance of Debugging</vt:lpstr>
      <vt:lpstr>Debugging Tools </vt:lpstr>
      <vt:lpstr>Contd..</vt:lpstr>
      <vt:lpstr>  Remote debugging :</vt:lpstr>
      <vt:lpstr>Standard Remote Debugging  </vt:lpstr>
      <vt:lpstr>Extended Remote Debugging </vt:lpstr>
      <vt:lpstr>GDB Server</vt:lpstr>
      <vt:lpstr>Features of GDB Server</vt:lpstr>
      <vt:lpstr>Rules for GDB server-client communication</vt:lpstr>
      <vt:lpstr>Special commands used with GDBserver</vt:lpstr>
      <vt:lpstr>Common set of commands</vt:lpstr>
      <vt:lpstr>Copy the file </vt:lpstr>
      <vt:lpstr>File transfer protocol</vt:lpstr>
      <vt:lpstr>Implementation FTP</vt:lpstr>
      <vt:lpstr>SFTP</vt:lpstr>
      <vt:lpstr>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srihari</vt:lpstr>
      <vt:lpstr>Cross-Compiling the Kernel: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Busybox ABI’s</vt:lpstr>
      <vt:lpstr>Buildroot </vt:lpstr>
      <vt:lpstr>Buildroot</vt:lpstr>
      <vt:lpstr>PowerPoint Presentation</vt:lpstr>
      <vt:lpstr>PowerPoint Presentation</vt:lpstr>
      <vt:lpstr>PowerPoint Presentation</vt:lpstr>
      <vt:lpstr>Advantages</vt:lpstr>
      <vt:lpstr>Disadvantages</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Ram Pranav</cp:lastModifiedBy>
  <cp:revision>5</cp:revision>
  <dcterms:created xsi:type="dcterms:W3CDTF">2023-03-06T05:25:16Z</dcterms:created>
  <dcterms:modified xsi:type="dcterms:W3CDTF">2023-03-07T10:01:18Z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