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7"/>
  </p:notesMasterIdLst>
  <p:handoutMasterIdLst>
    <p:handoutMasterId r:id="rId48"/>
  </p:handoutMasterIdLst>
  <p:sldIdLst>
    <p:sldId id="264" r:id="rId5"/>
    <p:sldId id="276" r:id="rId6"/>
    <p:sldId id="278" r:id="rId7"/>
    <p:sldId id="289" r:id="rId8"/>
    <p:sldId id="295" r:id="rId9"/>
    <p:sldId id="296" r:id="rId10"/>
    <p:sldId id="297" r:id="rId11"/>
    <p:sldId id="298" r:id="rId12"/>
    <p:sldId id="299" r:id="rId13"/>
    <p:sldId id="280" r:id="rId14"/>
    <p:sldId id="282" r:id="rId15"/>
    <p:sldId id="293" r:id="rId16"/>
    <p:sldId id="318" r:id="rId17"/>
    <p:sldId id="294" r:id="rId18"/>
    <p:sldId id="300" r:id="rId19"/>
    <p:sldId id="301" r:id="rId20"/>
    <p:sldId id="311"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15" r:id="rId34"/>
    <p:sldId id="314" r:id="rId35"/>
    <p:sldId id="316" r:id="rId36"/>
    <p:sldId id="290" r:id="rId37"/>
    <p:sldId id="291" r:id="rId38"/>
    <p:sldId id="304" r:id="rId39"/>
    <p:sldId id="305" r:id="rId40"/>
    <p:sldId id="306" r:id="rId41"/>
    <p:sldId id="307" r:id="rId42"/>
    <p:sldId id="308" r:id="rId43"/>
    <p:sldId id="309" r:id="rId44"/>
    <p:sldId id="310" r:id="rId45"/>
    <p:sldId id="317" r:id="rId4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FC485C-6755-41E7-AF17-AB5DD6CBF9AC}" v="9" dt="2019-06-17T08:07:34.234"/>
    <p1510:client id="{07CFE0D7-A83E-4796-87CB-3F1FA00F18A9}" v="32" dt="2023-02-27T11:41:20.390"/>
    <p1510:client id="{19C663F3-C353-4A7B-AF19-349A008B0DCA}" v="132" dt="2023-02-27T12:14:53.997"/>
    <p1510:client id="{20292C0B-DC49-9838-4835-E72688AED278}" v="451" dt="2023-02-28T11:23:33.290"/>
    <p1510:client id="{2AEC0391-8847-178F-95E6-11E5F0EC1EAD}" v="7" dt="2023-02-28T10:02:39.024"/>
    <p1510:client id="{34C920DA-38A9-C593-3A04-FDEE98680581}" v="59" dt="2023-02-28T04:53:50.533"/>
    <p1510:client id="{3942B057-667D-4955-AFC5-AA03D2AC525F}" v="71" dt="2023-02-27T16:45:14.753"/>
    <p1510:client id="{436EBB15-3038-B101-FBC5-ABAC234FD49F}" v="395" dt="2023-02-28T10:34:36.212"/>
    <p1510:client id="{4C503B4A-4D20-48A1-8F1B-4FF5F56EADD2}" v="1" dt="2023-02-28T11:39:57.859"/>
    <p1510:client id="{587A008A-084A-C304-A863-4F1CF217172F}" v="70" dt="2023-03-01T06:25:58.644"/>
    <p1510:client id="{61B2DEB4-614B-D108-2B45-2DE24879F533}" v="3" dt="2023-02-28T10:12:46.684"/>
    <p1510:client id="{68783161-F425-1F92-88C8-3E4AF0AA24EF}" v="703" dt="2023-02-28T04:46:54.063"/>
    <p1510:client id="{6896D94A-B831-6560-8661-880F31AEE83A}" v="9" dt="2023-02-28T10:09:56.852"/>
    <p1510:client id="{6A76739E-17F0-4599-AB76-B55B74111535}" v="403" dt="2023-02-28T06:42:12.651"/>
    <p1510:client id="{72C51F59-A4BB-DF90-9C7E-DDD4D9BC907B}" v="377" dt="2023-02-27T16:00:51.605"/>
    <p1510:client id="{80269552-C2DE-48A1-8D37-D69219D25DEF}" v="4" dt="2023-02-28T09:44:28.299"/>
    <p1510:client id="{8700B648-5C99-41EB-86C1-D1AA0BA87E3F}" v="19" dt="2023-02-27T12:24:33.544"/>
    <p1510:client id="{95CA0112-F818-69A7-8AEB-E4CA6586C432}" v="482" dt="2023-03-01T06:11:02.229"/>
    <p1510:client id="{A69C3DBE-9FDD-4D87-F68B-333504FF2352}" v="51" dt="2023-02-27T11:44:59.952"/>
    <p1510:client id="{A951E19A-667C-04A0-B160-FD44B2E7AF22}" v="73" dt="2023-02-28T09:50:28.365"/>
    <p1510:client id="{AF3FB63F-5A77-6D63-8C93-34833A6AC84D}" v="164" dt="2023-02-28T10:08:07.776"/>
    <p1510:client id="{C2889881-C6CE-344C-C61D-E2F80CE83A65}" v="3" dt="2023-02-28T10:14:42.895"/>
    <p1510:client id="{C8ABFB26-5407-8EDE-EDBF-8DFA7FF25D71}" v="300" dt="2023-02-28T05:14:46.751"/>
    <p1510:client id="{CBD187EB-8E3E-4060-9B29-7CC0D8108D5B}" v="41" dt="2023-02-27T15:03:52.099"/>
    <p1510:client id="{CCA8186E-2FF7-BDC0-CC2E-C6672936ECA1}" v="182" dt="2023-02-27T12:39:48.838"/>
    <p1510:client id="{D947E02A-5A7B-98AE-5D0D-73D538D0ED31}" v="18" dt="2023-02-27T11:49:07.294"/>
    <p1510:client id="{DA71B268-BDEA-3B8A-FF1C-4D12BA4CE7ED}" v="412" dt="2023-03-01T05:17:52.507"/>
    <p1510:client id="{DFBB71E6-6EC3-F2B0-6164-784DB648A95B}" v="1" dt="2023-02-28T09:57:00.821"/>
    <p1510:client id="{FD987AEA-EA94-D29B-77D8-8DE6594515A0}" v="1" dt="2023-02-28T09:36:29.843"/>
    <p1510:client id="{FEDE8F93-BAC0-F0D0-7D4C-39B7E6D74EF6}" v="20" dt="2023-02-28T09:52:31.469"/>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guide pos="3839"/>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3/1/2023</a:t>
            </a:fld>
            <a:endParaRPr dirty="0">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3/1/2023</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1</a:t>
            </a:fld>
            <a:endParaRPr lang="en-US" dirty="0"/>
          </a:p>
        </p:txBody>
      </p:sp>
    </p:spTree>
    <p:extLst>
      <p:ext uri="{BB962C8B-B14F-4D97-AF65-F5344CB8AC3E}">
        <p14:creationId xmlns:p14="http://schemas.microsoft.com/office/powerpoint/2010/main" val="16562699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3/1/2023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591C5AD9-787D-40FA-8A4D-16A055B9AF81}" type="slidenum">
              <a:rPr/>
              <a:t>‹#›</a:t>
            </a:fld>
            <a:endParaRPr dirty="0"/>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3/1/2023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591C5AD9-787D-40FA-8A4D-16A055B9AF81}" type="slidenum">
              <a:rPr/>
              <a:t>‹#›</a:t>
            </a:fld>
            <a:endParaRPr dirty="0"/>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3/1/2023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DA60BA0E-20D0-4E7C-B286-26C960A6788F}" type="slidenum">
              <a:rPr/>
              <a:t>‹#›</a:t>
            </a:fld>
            <a:endParaRPr dirty="0"/>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3/1/2023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EB37DED6-D4C7-42EE-AB49-D2E39E64FDE4}" type="slidenum">
              <a:rPr/>
              <a:t>‹#›</a:t>
            </a:fld>
            <a:endParaRPr dirty="0"/>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3/1/2023</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EB37DED6-D4C7-42EE-AB49-D2E39E64FDE4}" type="slidenum">
              <a:rPr/>
              <a:t>‹#›</a:t>
            </a:fld>
            <a:endParaRPr dirty="0"/>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3/1/2023</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EB37DED6-D4C7-42EE-AB49-D2E39E64FDE4}" type="slidenum">
              <a:rPr/>
              <a:t>‹#›</a:t>
            </a:fld>
            <a:endParaRPr dirty="0"/>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3/1/2023</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EB37DED6-D4C7-42EE-AB49-D2E39E64FDE4}" type="slidenum">
              <a:rPr/>
              <a:t>‹#›</a:t>
            </a:fld>
            <a:endParaRPr dirty="0"/>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3/1/2023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2DFBB78A-01B4-41F2-96B0-677A4A282832}" type="slidenum">
              <a:rPr/>
              <a:t>‹#›</a:t>
            </a:fld>
            <a:endParaRPr dirty="0"/>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a:t>Click icon to add picture</a:t>
            </a:r>
            <a:endParaRPr dirty="0"/>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3/1/2023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2DFBB78A-01B4-41F2-96B0-677A4A282832}" type="slidenum">
              <a:rPr/>
              <a:t>‹#›</a:t>
            </a:fld>
            <a:endParaRPr dirty="0"/>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3/1/2023</a:t>
            </a:fld>
            <a:endParaRPr lang="en-US" dirty="0"/>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dirty="0"/>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embetronicx.com/tutorials/microcontrollers/stm32/stm32-gpio-tutorial/#Introduc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49283" y="2108718"/>
            <a:ext cx="7092714" cy="1549697"/>
          </a:xfrm>
        </p:spPr>
        <p:txBody>
          <a:bodyPr/>
          <a:lstStyle/>
          <a:p>
            <a:r>
              <a:rPr lang="en-US" sz="9600" b="1" dirty="0"/>
              <a:t>GPIO</a:t>
            </a:r>
            <a:r>
              <a:rPr lang="en-US" dirty="0"/>
              <a:t> </a:t>
            </a:r>
          </a:p>
        </p:txBody>
      </p:sp>
      <p:sp>
        <p:nvSpPr>
          <p:cNvPr id="3" name="Subtitle 2"/>
          <p:cNvSpPr>
            <a:spLocks noGrp="1"/>
          </p:cNvSpPr>
          <p:nvPr>
            <p:ph type="subTitle" idx="1"/>
          </p:nvPr>
        </p:nvSpPr>
        <p:spPr>
          <a:xfrm>
            <a:off x="4516017" y="3489649"/>
            <a:ext cx="7671122" cy="1416303"/>
          </a:xfrm>
        </p:spPr>
        <p:txBody>
          <a:bodyPr vert="horz" lIns="121899" tIns="60949" rIns="121899" bIns="60949" rtlCol="0" anchor="t">
            <a:normAutofit/>
          </a:bodyPr>
          <a:lstStyle/>
          <a:p>
            <a:pPr>
              <a:lnSpc>
                <a:spcPct val="90000"/>
              </a:lnSpc>
              <a:spcBef>
                <a:spcPct val="0"/>
              </a:spcBef>
            </a:pPr>
            <a:r>
              <a:rPr lang="en-US" sz="3600" b="1" dirty="0">
                <a:ea typeface="+mn-lt"/>
                <a:cs typeface="+mn-lt"/>
              </a:rPr>
              <a:t>character Driver</a:t>
            </a:r>
          </a:p>
          <a:p>
            <a:endParaRPr lang="en-US"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6D801-6B8F-E1DA-7949-0181638B24DE}"/>
              </a:ext>
            </a:extLst>
          </p:cNvPr>
          <p:cNvSpPr>
            <a:spLocks noGrp="1"/>
          </p:cNvSpPr>
          <p:nvPr>
            <p:ph type="title"/>
          </p:nvPr>
        </p:nvSpPr>
        <p:spPr>
          <a:xfrm>
            <a:off x="1066691" y="765039"/>
            <a:ext cx="10157354" cy="1397000"/>
          </a:xfrm>
        </p:spPr>
        <p:txBody>
          <a:bodyPr/>
          <a:lstStyle/>
          <a:p>
            <a:r>
              <a:rPr lang="en-US" sz="3200" b="1" dirty="0">
                <a:solidFill>
                  <a:schemeClr val="tx1">
                    <a:lumMod val="50000"/>
                  </a:schemeClr>
                </a:solidFill>
              </a:rPr>
              <a:t>What is an interrupt?</a:t>
            </a:r>
          </a:p>
          <a:p>
            <a:endParaRPr lang="en-US" dirty="0"/>
          </a:p>
        </p:txBody>
      </p:sp>
      <p:sp>
        <p:nvSpPr>
          <p:cNvPr id="3" name="Content Placeholder 2">
            <a:extLst>
              <a:ext uri="{FF2B5EF4-FFF2-40B4-BE49-F238E27FC236}">
                <a16:creationId xmlns:a16="http://schemas.microsoft.com/office/drawing/2014/main" id="{54A43CE4-1114-C233-D3CF-A1D1A1920882}"/>
              </a:ext>
            </a:extLst>
          </p:cNvPr>
          <p:cNvSpPr>
            <a:spLocks noGrp="1"/>
          </p:cNvSpPr>
          <p:nvPr>
            <p:ph idx="1"/>
          </p:nvPr>
        </p:nvSpPr>
        <p:spPr>
          <a:xfrm>
            <a:off x="1066691" y="1622725"/>
            <a:ext cx="10376334" cy="1736841"/>
          </a:xfrm>
        </p:spPr>
        <p:txBody>
          <a:bodyPr vert="horz" lIns="121899" tIns="60949" rIns="121899" bIns="60949" rtlCol="0" anchor="t">
            <a:normAutofit/>
          </a:bodyPr>
          <a:lstStyle/>
          <a:p>
            <a:pPr marL="304165" indent="-304165"/>
            <a:r>
              <a:rPr lang="en-US" sz="2000" dirty="0">
                <a:ea typeface="+mn-lt"/>
                <a:cs typeface="+mn-lt"/>
              </a:rPr>
              <a:t>An interrupt is a signal emitted by a device attached to a computer or from a Program within the computer. It requires the operating system  to stop and figure out what to do next. An interrupt temporarily stops or terminates a service or a current process</a:t>
            </a:r>
            <a:endParaRPr lang="en-US" sz="2000" dirty="0"/>
          </a:p>
        </p:txBody>
      </p:sp>
      <p:sp>
        <p:nvSpPr>
          <p:cNvPr id="5" name="Title 1">
            <a:extLst>
              <a:ext uri="{FF2B5EF4-FFF2-40B4-BE49-F238E27FC236}">
                <a16:creationId xmlns:a16="http://schemas.microsoft.com/office/drawing/2014/main" id="{084DE5B4-9946-130F-4C6C-A1A4E540A99B}"/>
              </a:ext>
            </a:extLst>
          </p:cNvPr>
          <p:cNvSpPr txBox="1">
            <a:spLocks/>
          </p:cNvSpPr>
          <p:nvPr/>
        </p:nvSpPr>
        <p:spPr>
          <a:xfrm>
            <a:off x="1067237" y="2811746"/>
            <a:ext cx="10157354" cy="139700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sz="3200" b="1" dirty="0">
                <a:solidFill>
                  <a:schemeClr val="tx1">
                    <a:lumMod val="50000"/>
                  </a:schemeClr>
                </a:solidFill>
              </a:rPr>
              <a:t>Importance Of Interrupt In Charcter Driver</a:t>
            </a:r>
          </a:p>
        </p:txBody>
      </p:sp>
      <p:sp>
        <p:nvSpPr>
          <p:cNvPr id="9" name="Content Placeholder 2">
            <a:extLst>
              <a:ext uri="{FF2B5EF4-FFF2-40B4-BE49-F238E27FC236}">
                <a16:creationId xmlns:a16="http://schemas.microsoft.com/office/drawing/2014/main" id="{14AC5A1A-661F-C482-8377-937C7566EAE4}"/>
              </a:ext>
            </a:extLst>
          </p:cNvPr>
          <p:cNvSpPr txBox="1">
            <a:spLocks/>
          </p:cNvSpPr>
          <p:nvPr/>
        </p:nvSpPr>
        <p:spPr>
          <a:xfrm>
            <a:off x="1066691" y="4244426"/>
            <a:ext cx="10157354" cy="1127505"/>
          </a:xfrm>
          <a:prstGeom prst="rect">
            <a:avLst/>
          </a:prstGeom>
        </p:spPr>
        <p:txBody>
          <a:bodyPr vert="horz" lIns="121899" tIns="60949" rIns="121899" bIns="60949" rtlCol="0" anchor="t">
            <a:norm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9pPr>
          </a:lstStyle>
          <a:p>
            <a:pPr marL="304165" indent="-304165"/>
            <a:r>
              <a:rPr lang="en-US" sz="2000" dirty="0">
                <a:ea typeface="+mn-lt"/>
                <a:cs typeface="+mn-lt"/>
              </a:rPr>
              <a:t>An interrupt is a hardware signal from a device to a CPU. It tells the CPU that the device needs attention and that the CPU should stop performing what it is doing and respond to the device.</a:t>
            </a:r>
            <a:endParaRPr lang="en-US" sz="1800" dirty="0"/>
          </a:p>
        </p:txBody>
      </p:sp>
    </p:spTree>
    <p:extLst>
      <p:ext uri="{BB962C8B-B14F-4D97-AF65-F5344CB8AC3E}">
        <p14:creationId xmlns:p14="http://schemas.microsoft.com/office/powerpoint/2010/main" val="69220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4906-B132-734C-C717-9999451ECA56}"/>
              </a:ext>
            </a:extLst>
          </p:cNvPr>
          <p:cNvSpPr>
            <a:spLocks noGrp="1"/>
          </p:cNvSpPr>
          <p:nvPr>
            <p:ph type="title"/>
          </p:nvPr>
        </p:nvSpPr>
        <p:spPr>
          <a:xfrm>
            <a:off x="843972" y="126849"/>
            <a:ext cx="10157354" cy="1397000"/>
          </a:xfrm>
        </p:spPr>
        <p:txBody>
          <a:bodyPr/>
          <a:lstStyle/>
          <a:p>
            <a:r>
              <a:rPr lang="en-US" sz="3200" b="1" dirty="0">
                <a:solidFill>
                  <a:schemeClr val="tx1">
                    <a:lumMod val="50000"/>
                  </a:schemeClr>
                </a:solidFill>
              </a:rPr>
              <a:t>Hardware Required</a:t>
            </a:r>
          </a:p>
          <a:p>
            <a:endParaRPr lang="en-US" dirty="0"/>
          </a:p>
        </p:txBody>
      </p:sp>
      <p:sp>
        <p:nvSpPr>
          <p:cNvPr id="3" name="Content Placeholder 2">
            <a:extLst>
              <a:ext uri="{FF2B5EF4-FFF2-40B4-BE49-F238E27FC236}">
                <a16:creationId xmlns:a16="http://schemas.microsoft.com/office/drawing/2014/main" id="{7DC5A3CE-8BE6-3889-D596-AC4BE7C1B3DA}"/>
              </a:ext>
            </a:extLst>
          </p:cNvPr>
          <p:cNvSpPr>
            <a:spLocks noGrp="1"/>
          </p:cNvSpPr>
          <p:nvPr>
            <p:ph idx="1"/>
          </p:nvPr>
        </p:nvSpPr>
        <p:spPr>
          <a:xfrm>
            <a:off x="843971" y="911661"/>
            <a:ext cx="10157354" cy="4470400"/>
          </a:xfrm>
        </p:spPr>
        <p:txBody>
          <a:bodyPr vert="horz" lIns="121899" tIns="60949" rIns="121899" bIns="60949" rtlCol="0" anchor="t">
            <a:normAutofit/>
          </a:bodyPr>
          <a:lstStyle/>
          <a:p>
            <a:pPr marL="304165" indent="-304165" algn="just"/>
            <a:r>
              <a:rPr lang="en-US" sz="2000" dirty="0">
                <a:ea typeface="+mn-lt"/>
                <a:cs typeface="+mn-lt"/>
              </a:rPr>
              <a:t>Raspberry Pi</a:t>
            </a:r>
            <a:endParaRPr lang="en-US" sz="2000" dirty="0"/>
          </a:p>
          <a:p>
            <a:pPr marL="304165" indent="-304165" algn="just"/>
            <a:r>
              <a:rPr lang="en-US" sz="2000" dirty="0">
                <a:ea typeface="+mn-lt"/>
                <a:cs typeface="+mn-lt"/>
              </a:rPr>
              <a:t>Breadboard</a:t>
            </a:r>
            <a:endParaRPr lang="en-US" sz="2000" dirty="0"/>
          </a:p>
          <a:p>
            <a:pPr marL="304165" indent="-304165" algn="just"/>
            <a:r>
              <a:rPr lang="en-US" sz="2000" dirty="0">
                <a:ea typeface="+mn-lt"/>
                <a:cs typeface="+mn-lt"/>
              </a:rPr>
              <a:t>Resistor</a:t>
            </a:r>
            <a:endParaRPr lang="en-US" sz="2000" dirty="0"/>
          </a:p>
          <a:p>
            <a:pPr marL="304165" indent="-304165" algn="just"/>
            <a:r>
              <a:rPr lang="en-US" sz="2000" dirty="0">
                <a:ea typeface="+mn-lt"/>
                <a:cs typeface="+mn-lt"/>
              </a:rPr>
              <a:t>LED</a:t>
            </a:r>
            <a:endParaRPr lang="en-US" sz="2000" dirty="0"/>
          </a:p>
          <a:p>
            <a:pPr marL="304165" indent="-304165" algn="just"/>
            <a:r>
              <a:rPr lang="en-US" sz="2000" dirty="0">
                <a:ea typeface="+mn-lt"/>
                <a:cs typeface="+mn-lt"/>
              </a:rPr>
              <a:t>Push-button</a:t>
            </a:r>
            <a:endParaRPr lang="en-US" sz="2000" dirty="0"/>
          </a:p>
        </p:txBody>
      </p:sp>
      <p:sp>
        <p:nvSpPr>
          <p:cNvPr id="5" name="Content Placeholder 2">
            <a:extLst>
              <a:ext uri="{FF2B5EF4-FFF2-40B4-BE49-F238E27FC236}">
                <a16:creationId xmlns:a16="http://schemas.microsoft.com/office/drawing/2014/main" id="{7D6762FA-EEEB-209A-37ED-6E73D3C56548}"/>
              </a:ext>
            </a:extLst>
          </p:cNvPr>
          <p:cNvSpPr txBox="1">
            <a:spLocks/>
          </p:cNvSpPr>
          <p:nvPr/>
        </p:nvSpPr>
        <p:spPr>
          <a:xfrm>
            <a:off x="843971" y="4315337"/>
            <a:ext cx="10157354" cy="4470400"/>
          </a:xfrm>
          <a:prstGeom prst="rect">
            <a:avLst/>
          </a:prstGeom>
        </p:spPr>
        <p:txBody>
          <a:bodyPr vert="horz" lIns="121899" tIns="60949" rIns="121899" bIns="60949" rtlCol="0" anchor="t">
            <a:norm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9pPr>
          </a:lstStyle>
          <a:p>
            <a:pPr marL="304165" indent="-304165"/>
            <a:r>
              <a:rPr lang="en-US" sz="2000" dirty="0">
                <a:ea typeface="+mn-lt"/>
                <a:cs typeface="+mn-lt"/>
              </a:rPr>
              <a:t>Install Raspberry Pi OS (64-bit) with desktop in the SD card.</a:t>
            </a:r>
            <a:endParaRPr lang="en-US" sz="2000" dirty="0"/>
          </a:p>
          <a:p>
            <a:pPr marL="304165" indent="-304165"/>
            <a:r>
              <a:rPr lang="en-US" sz="2000" dirty="0">
                <a:ea typeface="+mn-lt"/>
                <a:cs typeface="+mn-lt"/>
              </a:rPr>
              <a:t>Then install the kernel header using </a:t>
            </a:r>
            <a:r>
              <a:rPr lang="en-US" sz="2000" b="1" dirty="0">
                <a:latin typeface="Consolas"/>
              </a:rPr>
              <a:t>sudo apt install raspberrypi-kernel-header</a:t>
            </a:r>
            <a:endParaRPr lang="en-US" sz="2000" dirty="0"/>
          </a:p>
          <a:p>
            <a:pPr marL="304165" indent="-304165"/>
            <a:endParaRPr lang="en-US" dirty="0"/>
          </a:p>
        </p:txBody>
      </p:sp>
      <p:sp>
        <p:nvSpPr>
          <p:cNvPr id="7" name="Title 1">
            <a:extLst>
              <a:ext uri="{FF2B5EF4-FFF2-40B4-BE49-F238E27FC236}">
                <a16:creationId xmlns:a16="http://schemas.microsoft.com/office/drawing/2014/main" id="{CC9548EA-3492-2443-928E-335E4BB55CEC}"/>
              </a:ext>
            </a:extLst>
          </p:cNvPr>
          <p:cNvSpPr txBox="1">
            <a:spLocks/>
          </p:cNvSpPr>
          <p:nvPr/>
        </p:nvSpPr>
        <p:spPr>
          <a:xfrm>
            <a:off x="843972" y="3429225"/>
            <a:ext cx="10157354" cy="139700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sz="3200" b="1" dirty="0">
                <a:solidFill>
                  <a:schemeClr val="tx1">
                    <a:lumMod val="50000"/>
                  </a:schemeClr>
                </a:solidFill>
              </a:rPr>
              <a:t>Bring up Raspberry PI</a:t>
            </a:r>
          </a:p>
          <a:p>
            <a:endParaRPr lang="en-US" dirty="0"/>
          </a:p>
        </p:txBody>
      </p:sp>
    </p:spTree>
    <p:extLst>
      <p:ext uri="{BB962C8B-B14F-4D97-AF65-F5344CB8AC3E}">
        <p14:creationId xmlns:p14="http://schemas.microsoft.com/office/powerpoint/2010/main" val="198632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9241-9C88-9C27-4868-1DC3A4D67DA1}"/>
              </a:ext>
            </a:extLst>
          </p:cNvPr>
          <p:cNvSpPr>
            <a:spLocks noGrp="1"/>
          </p:cNvSpPr>
          <p:nvPr>
            <p:ph type="title"/>
          </p:nvPr>
        </p:nvSpPr>
        <p:spPr>
          <a:xfrm rot="10800000" flipV="1">
            <a:off x="955332" y="980152"/>
            <a:ext cx="10876130" cy="1332809"/>
          </a:xfrm>
        </p:spPr>
        <p:txBody>
          <a:bodyPr/>
          <a:lstStyle/>
          <a:p>
            <a:r>
              <a:rPr lang="en-US" sz="3200" b="1" dirty="0">
                <a:solidFill>
                  <a:schemeClr val="tx1">
                    <a:lumMod val="50000"/>
                  </a:schemeClr>
                </a:solidFill>
              </a:rPr>
              <a:t>Accessing the input GPIO in Linux Kernel</a:t>
            </a:r>
          </a:p>
          <a:p>
            <a:endParaRPr lang="en-US" dirty="0"/>
          </a:p>
        </p:txBody>
      </p:sp>
      <p:sp>
        <p:nvSpPr>
          <p:cNvPr id="3" name="Content Placeholder 2">
            <a:extLst>
              <a:ext uri="{FF2B5EF4-FFF2-40B4-BE49-F238E27FC236}">
                <a16:creationId xmlns:a16="http://schemas.microsoft.com/office/drawing/2014/main" id="{63425511-C49B-5D32-CDC5-F98F5EE79C84}"/>
              </a:ext>
            </a:extLst>
          </p:cNvPr>
          <p:cNvSpPr>
            <a:spLocks noGrp="1"/>
          </p:cNvSpPr>
          <p:nvPr>
            <p:ph idx="1"/>
          </p:nvPr>
        </p:nvSpPr>
        <p:spPr>
          <a:xfrm>
            <a:off x="1016073" y="1884140"/>
            <a:ext cx="10157354" cy="4470400"/>
          </a:xfrm>
        </p:spPr>
        <p:txBody>
          <a:bodyPr vert="horz" lIns="121899" tIns="60949" rIns="121899" bIns="60949" rtlCol="0" anchor="t">
            <a:normAutofit/>
          </a:bodyPr>
          <a:lstStyle/>
          <a:p>
            <a:pPr marL="304165" indent="-304165"/>
            <a:r>
              <a:rPr lang="en-US" sz="2000" dirty="0">
                <a:ea typeface="+mn-lt"/>
                <a:cs typeface="+mn-lt"/>
              </a:rPr>
              <a:t>Verify the GPIO is valid or not.</a:t>
            </a:r>
            <a:endParaRPr lang="en-US" sz="2000" dirty="0"/>
          </a:p>
          <a:p>
            <a:pPr marL="304165" indent="-304165"/>
            <a:r>
              <a:rPr lang="en-US" sz="2000" dirty="0">
                <a:ea typeface="+mn-lt"/>
                <a:cs typeface="+mn-lt"/>
              </a:rPr>
              <a:t>If it is valid, then you can request the GPIO from the Kernel GPIO subsystem.</a:t>
            </a:r>
            <a:endParaRPr lang="en-US" sz="2000" dirty="0"/>
          </a:p>
          <a:p>
            <a:pPr marL="304165" indent="-304165"/>
            <a:r>
              <a:rPr lang="en-US" sz="2000" dirty="0">
                <a:ea typeface="+mn-lt"/>
                <a:cs typeface="+mn-lt"/>
              </a:rPr>
              <a:t>Set the direction of the GPIO as an input</a:t>
            </a:r>
            <a:endParaRPr lang="en-US" sz="2000" dirty="0"/>
          </a:p>
          <a:p>
            <a:pPr marL="304165" indent="-304165"/>
            <a:r>
              <a:rPr lang="en-US" sz="2000" dirty="0">
                <a:ea typeface="+mn-lt"/>
                <a:cs typeface="+mn-lt"/>
              </a:rPr>
              <a:t>Set the debounce-interval</a:t>
            </a:r>
            <a:endParaRPr lang="en-US" sz="2000" dirty="0"/>
          </a:p>
          <a:p>
            <a:pPr marL="304165" indent="-304165"/>
            <a:r>
              <a:rPr lang="en-US" sz="2000" dirty="0">
                <a:ea typeface="+mn-lt"/>
                <a:cs typeface="+mn-lt"/>
              </a:rPr>
              <a:t>Read the GPIO.</a:t>
            </a:r>
            <a:endParaRPr lang="en-US" sz="2000" dirty="0"/>
          </a:p>
          <a:p>
            <a:pPr marL="304165" indent="-304165"/>
            <a:r>
              <a:rPr lang="en-US" sz="2000" dirty="0">
                <a:ea typeface="+mn-lt"/>
                <a:cs typeface="+mn-lt"/>
              </a:rPr>
              <a:t>You enable IRQ also for edge/level triggered if you need it.</a:t>
            </a:r>
            <a:endParaRPr lang="en-US" sz="2000" dirty="0"/>
          </a:p>
          <a:p>
            <a:pPr marL="304165" indent="-304165"/>
            <a:r>
              <a:rPr lang="en-US" sz="2000" dirty="0">
                <a:ea typeface="+mn-lt"/>
                <a:cs typeface="+mn-lt"/>
              </a:rPr>
              <a:t>Then release the GPIO while exiting the driver or once you are done</a:t>
            </a:r>
            <a:endParaRPr lang="en-US" sz="2000" dirty="0"/>
          </a:p>
        </p:txBody>
      </p:sp>
    </p:spTree>
    <p:extLst>
      <p:ext uri="{BB962C8B-B14F-4D97-AF65-F5344CB8AC3E}">
        <p14:creationId xmlns:p14="http://schemas.microsoft.com/office/powerpoint/2010/main" val="2506678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0419AF-1B79-9E4C-C963-33072F45FE29}"/>
              </a:ext>
            </a:extLst>
          </p:cNvPr>
          <p:cNvSpPr>
            <a:spLocks noGrp="1"/>
          </p:cNvSpPr>
          <p:nvPr>
            <p:ph idx="1"/>
          </p:nvPr>
        </p:nvSpPr>
        <p:spPr>
          <a:xfrm>
            <a:off x="511051" y="177282"/>
            <a:ext cx="11096231" cy="6344816"/>
          </a:xfrm>
        </p:spPr>
        <p:txBody>
          <a:bodyPr vert="horz" lIns="121899" tIns="60949" rIns="121899" bIns="60949" rtlCol="0" anchor="t">
            <a:normAutofit fontScale="40000" lnSpcReduction="20000"/>
          </a:bodyPr>
          <a:lstStyle/>
          <a:p>
            <a:pPr marL="0" indent="0">
              <a:buNone/>
            </a:pPr>
            <a:r>
              <a:rPr lang="en-US" sz="7000" b="1" u="sng" dirty="0">
                <a:solidFill>
                  <a:schemeClr val="tx1">
                    <a:lumMod val="50000"/>
                  </a:schemeClr>
                </a:solidFill>
                <a:latin typeface="+mj-lt"/>
                <a:ea typeface="+mj-ea"/>
                <a:cs typeface="+mj-cs"/>
              </a:rPr>
              <a:t>Get the IRQ number for the GPIO</a:t>
            </a:r>
          </a:p>
          <a:p>
            <a:pPr marL="0" indent="0">
              <a:buNone/>
            </a:pPr>
            <a:r>
              <a:rPr lang="en-US" sz="6200" b="1" dirty="0">
                <a:ea typeface="+mn-lt"/>
                <a:cs typeface="+mn-lt"/>
              </a:rPr>
              <a:t>             </a:t>
            </a:r>
            <a:r>
              <a:rPr lang="en-US" sz="5000" b="1" dirty="0">
                <a:ea typeface="+mn-lt"/>
                <a:cs typeface="+mn-lt"/>
              </a:rPr>
              <a:t> </a:t>
            </a:r>
            <a:r>
              <a:rPr lang="en-US" sz="5000" b="1" dirty="0">
                <a:solidFill>
                  <a:schemeClr val="tx1">
                    <a:lumMod val="50000"/>
                  </a:schemeClr>
                </a:solidFill>
                <a:ea typeface="+mj-ea"/>
                <a:cs typeface="+mj-cs"/>
              </a:rPr>
              <a:t> </a:t>
            </a:r>
            <a:r>
              <a:rPr lang="en-US" sz="5000" b="1" dirty="0"/>
              <a:t> int gpio_to_irq(unsigned gpio);</a:t>
            </a:r>
          </a:p>
          <a:p>
            <a:pPr marL="0" indent="0">
              <a:buNone/>
            </a:pPr>
            <a:r>
              <a:rPr lang="en-US" sz="5000" b="1" dirty="0"/>
              <a:t> gpio:</a:t>
            </a:r>
            <a:r>
              <a:rPr lang="en-US" sz="5000" dirty="0">
                <a:solidFill>
                  <a:schemeClr val="tx1">
                    <a:lumMod val="50000"/>
                  </a:schemeClr>
                </a:solidFill>
              </a:rPr>
              <a:t> </a:t>
            </a:r>
            <a:r>
              <a:rPr lang="en-US" sz="5000" dirty="0">
                <a:ea typeface="+mn-lt"/>
                <a:cs typeface="+mn-lt"/>
              </a:rPr>
              <a:t>which gpio pin do you want select as a interrupt line.</a:t>
            </a:r>
          </a:p>
          <a:p>
            <a:pPr marL="0" indent="0">
              <a:buNone/>
            </a:pPr>
            <a:endParaRPr lang="en-US" sz="8000" b="1" dirty="0" smtClean="0"/>
          </a:p>
          <a:p>
            <a:pPr marL="0" indent="0">
              <a:buNone/>
            </a:pPr>
            <a:r>
              <a:rPr lang="en-US" sz="7000" b="1" u="sng" dirty="0">
                <a:solidFill>
                  <a:schemeClr val="tx1">
                    <a:lumMod val="50000"/>
                  </a:schemeClr>
                </a:solidFill>
                <a:latin typeface="+mj-lt"/>
                <a:ea typeface="+mj-ea"/>
                <a:cs typeface="+mj-cs"/>
              </a:rPr>
              <a:t>How to Request IRQ   </a:t>
            </a:r>
            <a:r>
              <a:rPr lang="en-US" sz="8000" dirty="0">
                <a:solidFill>
                  <a:schemeClr val="tx1">
                    <a:lumMod val="50000"/>
                  </a:schemeClr>
                </a:solidFill>
              </a:rPr>
              <a:t> </a:t>
            </a:r>
          </a:p>
          <a:p>
            <a:pPr marL="0" indent="0">
              <a:buNone/>
            </a:pPr>
            <a:r>
              <a:rPr lang="en-US" sz="8000" dirty="0">
                <a:solidFill>
                  <a:schemeClr val="tx1">
                    <a:lumMod val="50000"/>
                  </a:schemeClr>
                </a:solidFill>
              </a:rPr>
              <a:t>        </a:t>
            </a:r>
            <a:r>
              <a:rPr lang="en-US" sz="6200" dirty="0">
                <a:solidFill>
                  <a:schemeClr val="tx1">
                    <a:lumMod val="50000"/>
                  </a:schemeClr>
                </a:solidFill>
              </a:rPr>
              <a:t>  </a:t>
            </a:r>
            <a:r>
              <a:rPr lang="en-US" sz="5000" b="1" dirty="0"/>
              <a:t> request_irq(unsigned int irq,irq_handler_t handler,unsigned long irqflags,</a:t>
            </a:r>
          </a:p>
          <a:p>
            <a:pPr marL="0" indent="0">
              <a:buNone/>
            </a:pPr>
            <a:r>
              <a:rPr lang="en-US" sz="5000" b="1" dirty="0"/>
              <a:t>const char*devname,void*devid);</a:t>
            </a:r>
          </a:p>
          <a:p>
            <a:pPr marL="0" indent="0">
              <a:buNone/>
            </a:pPr>
            <a:r>
              <a:rPr lang="en-US" sz="5000" b="1" dirty="0"/>
              <a:t>irq: </a:t>
            </a:r>
            <a:r>
              <a:rPr lang="en-US" sz="5000" dirty="0">
                <a:solidFill>
                  <a:schemeClr val="tx1">
                    <a:lumMod val="50000"/>
                  </a:schemeClr>
                </a:solidFill>
              </a:rPr>
              <a:t> </a:t>
            </a:r>
            <a:r>
              <a:rPr lang="en-US" sz="5000" dirty="0">
                <a:ea typeface="+mn-lt"/>
                <a:cs typeface="+mn-lt"/>
              </a:rPr>
              <a:t>Interrupt line to allocate</a:t>
            </a:r>
          </a:p>
          <a:p>
            <a:pPr marL="0" indent="0">
              <a:buNone/>
            </a:pPr>
            <a:r>
              <a:rPr lang="en-US" sz="5000" b="1" dirty="0"/>
              <a:t>handler</a:t>
            </a:r>
            <a:r>
              <a:rPr lang="en-US" sz="5000" dirty="0">
                <a:solidFill>
                  <a:schemeClr val="tx1">
                    <a:lumMod val="50000"/>
                  </a:schemeClr>
                </a:solidFill>
              </a:rPr>
              <a:t>:</a:t>
            </a:r>
            <a:r>
              <a:rPr lang="en-US" sz="5000" dirty="0">
                <a:solidFill>
                  <a:schemeClr val="tx1">
                    <a:lumMod val="50000"/>
                  </a:schemeClr>
                </a:solidFill>
                <a:ea typeface="+mn-lt"/>
                <a:cs typeface="+mn-lt"/>
              </a:rPr>
              <a:t> </a:t>
            </a:r>
            <a:r>
              <a:rPr lang="en-US" sz="5000" dirty="0">
                <a:ea typeface="+mn-lt"/>
                <a:cs typeface="+mn-lt"/>
              </a:rPr>
              <a:t>Function to be called when the IRQ occurs </a:t>
            </a:r>
            <a:endParaRPr lang="en-US" sz="5000" dirty="0">
              <a:solidFill>
                <a:srgbClr val="1B2640"/>
              </a:solidFill>
              <a:ea typeface="+mn-lt"/>
              <a:cs typeface="+mn-lt"/>
            </a:endParaRPr>
          </a:p>
          <a:p>
            <a:pPr marL="0" indent="0">
              <a:buNone/>
            </a:pPr>
            <a:r>
              <a:rPr lang="en-US" sz="5000" b="1" dirty="0"/>
              <a:t>irqflags:</a:t>
            </a:r>
            <a:r>
              <a:rPr lang="en-US" sz="5000" dirty="0">
                <a:solidFill>
                  <a:srgbClr val="374C81"/>
                </a:solidFill>
              </a:rPr>
              <a:t> interrupt type flags</a:t>
            </a:r>
          </a:p>
          <a:p>
            <a:pPr marL="0" indent="0">
              <a:buNone/>
            </a:pPr>
            <a:r>
              <a:rPr lang="en-US" sz="5000" b="1" dirty="0" smtClean="0"/>
              <a:t>devname: </a:t>
            </a:r>
            <a:r>
              <a:rPr lang="en-US" sz="5000" dirty="0" smtClean="0"/>
              <a:t>an</a:t>
            </a:r>
            <a:r>
              <a:rPr lang="en-US" sz="5000" dirty="0" smtClean="0">
                <a:ea typeface="+mn-lt"/>
                <a:cs typeface="+mn-lt"/>
              </a:rPr>
              <a:t> ascii name for the claiming device </a:t>
            </a:r>
            <a:endParaRPr lang="en-US" sz="5000" dirty="0" smtClean="0"/>
          </a:p>
          <a:p>
            <a:pPr marL="0" indent="0">
              <a:buNone/>
            </a:pPr>
            <a:r>
              <a:rPr lang="en-US" sz="5000" b="1" dirty="0" smtClean="0"/>
              <a:t>devid</a:t>
            </a:r>
            <a:r>
              <a:rPr lang="en-US" sz="5000" b="1" dirty="0"/>
              <a:t>:</a:t>
            </a:r>
            <a:r>
              <a:rPr lang="en-US" sz="5000" dirty="0">
                <a:ea typeface="+mn-lt"/>
                <a:cs typeface="+mn-lt"/>
              </a:rPr>
              <a:t> a cookie passed back to the handler function</a:t>
            </a:r>
            <a:r>
              <a:rPr lang="en-US" sz="6200" dirty="0">
                <a:ea typeface="+mn-lt"/>
                <a:cs typeface="+mn-lt"/>
              </a:rPr>
              <a:t> </a:t>
            </a:r>
            <a:endParaRPr lang="en-US" sz="6200" dirty="0">
              <a:solidFill>
                <a:srgbClr val="374C81"/>
              </a:solidFill>
            </a:endParaRPr>
          </a:p>
          <a:p>
            <a:pPr marL="0" indent="0">
              <a:buNone/>
            </a:pPr>
            <a:endParaRPr lang="en-US" sz="2000" dirty="0">
              <a:solidFill>
                <a:srgbClr val="374C81"/>
              </a:solidFill>
            </a:endParaRPr>
          </a:p>
          <a:p>
            <a:pPr marL="0" indent="0">
              <a:buNone/>
            </a:pPr>
            <a:endParaRPr lang="en-US" sz="2000" b="1" dirty="0">
              <a:solidFill>
                <a:srgbClr val="1B2640"/>
              </a:solidFill>
            </a:endParaRPr>
          </a:p>
          <a:p>
            <a:pPr marL="0" indent="0">
              <a:buNone/>
            </a:pPr>
            <a:endParaRPr lang="en-US" sz="2000" b="1" dirty="0">
              <a:solidFill>
                <a:srgbClr val="1B2640"/>
              </a:solidFill>
            </a:endParaRPr>
          </a:p>
          <a:p>
            <a:pPr marL="0" indent="0">
              <a:buNone/>
            </a:pPr>
            <a:endParaRPr lang="en-US" sz="2000" b="1" dirty="0">
              <a:solidFill>
                <a:srgbClr val="1B2640"/>
              </a:solidFill>
            </a:endParaRPr>
          </a:p>
          <a:p>
            <a:pPr marL="304165" indent="-304165"/>
            <a:endParaRPr lang="en-US" dirty="0"/>
          </a:p>
        </p:txBody>
      </p:sp>
      <p:sp>
        <p:nvSpPr>
          <p:cNvPr id="2" name="TextBox 1"/>
          <p:cNvSpPr txBox="1"/>
          <p:nvPr/>
        </p:nvSpPr>
        <p:spPr>
          <a:xfrm>
            <a:off x="7725747" y="3704253"/>
            <a:ext cx="3881535" cy="2431435"/>
          </a:xfrm>
          <a:prstGeom prst="rect">
            <a:avLst/>
          </a:prstGeom>
          <a:noFill/>
        </p:spPr>
        <p:txBody>
          <a:bodyPr wrap="square" rtlCol="0">
            <a:spAutoFit/>
          </a:bodyPr>
          <a:lstStyle/>
          <a:p>
            <a:pPr marL="304165" indent="-304165" algn="ctr">
              <a:buNone/>
            </a:pPr>
            <a:r>
              <a:rPr lang="en-US" b="1" u="sng" dirty="0"/>
              <a:t>Interrupt </a:t>
            </a:r>
            <a:r>
              <a:rPr lang="en-US" b="1" u="sng" dirty="0" smtClean="0"/>
              <a:t>Flags</a:t>
            </a:r>
          </a:p>
          <a:p>
            <a:pPr marL="304165" indent="-304165" algn="ctr">
              <a:buNone/>
            </a:pPr>
            <a:endParaRPr lang="en-US" b="1" u="sng" dirty="0"/>
          </a:p>
          <a:p>
            <a:pPr algn="ctr"/>
            <a:r>
              <a:rPr lang="en-US" sz="2000" dirty="0">
                <a:solidFill>
                  <a:schemeClr val="tx1">
                    <a:lumMod val="50000"/>
                  </a:schemeClr>
                </a:solidFill>
              </a:rPr>
              <a:t>IRQF_TRIGGER_RISING  
IRQF_TRIGGER_FALLING
</a:t>
            </a:r>
            <a:r>
              <a:rPr lang="en-US" sz="2000" dirty="0" smtClean="0">
                <a:solidFill>
                  <a:schemeClr val="tx1">
                    <a:lumMod val="50000"/>
                  </a:schemeClr>
                </a:solidFill>
              </a:rPr>
              <a:t> IRQF_TRIGGER_HIGH</a:t>
            </a:r>
            <a:r>
              <a:rPr lang="en-US" sz="2000" dirty="0">
                <a:solidFill>
                  <a:schemeClr val="tx1">
                    <a:lumMod val="50000"/>
                  </a:schemeClr>
                </a:solidFill>
              </a:rPr>
              <a:t>   </a:t>
            </a:r>
            <a:r>
              <a:rPr lang="en-US" sz="2000" dirty="0" smtClean="0">
                <a:solidFill>
                  <a:schemeClr val="tx1">
                    <a:lumMod val="50000"/>
                  </a:schemeClr>
                </a:solidFill>
              </a:rPr>
              <a:t>
IRQF_TRIGGER_LOW</a:t>
            </a:r>
            <a:endParaRPr lang="en-US" sz="2000" dirty="0">
              <a:solidFill>
                <a:schemeClr val="tx1">
                  <a:lumMod val="50000"/>
                </a:schemeClr>
              </a:solidFill>
            </a:endParaRPr>
          </a:p>
          <a:p>
            <a:endParaRPr lang="en-US" dirty="0"/>
          </a:p>
        </p:txBody>
      </p:sp>
      <p:sp>
        <p:nvSpPr>
          <p:cNvPr id="4" name="Rounded Rectangle 3"/>
          <p:cNvSpPr/>
          <p:nvPr/>
        </p:nvSpPr>
        <p:spPr>
          <a:xfrm>
            <a:off x="7987003" y="3704253"/>
            <a:ext cx="3359021" cy="2313992"/>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05802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1D54-6ED8-1C0F-242C-CEFB55FEFAC7}"/>
              </a:ext>
            </a:extLst>
          </p:cNvPr>
          <p:cNvSpPr>
            <a:spLocks noGrp="1"/>
          </p:cNvSpPr>
          <p:nvPr>
            <p:ph type="title"/>
          </p:nvPr>
        </p:nvSpPr>
        <p:spPr>
          <a:xfrm>
            <a:off x="1046444" y="734649"/>
            <a:ext cx="10157354" cy="1397000"/>
          </a:xfrm>
        </p:spPr>
        <p:txBody>
          <a:bodyPr/>
          <a:lstStyle/>
          <a:p>
            <a:pPr>
              <a:lnSpc>
                <a:spcPct val="75000"/>
              </a:lnSpc>
              <a:spcBef>
                <a:spcPts val="1866"/>
              </a:spcBef>
              <a:buSzPct val="100000"/>
            </a:pPr>
            <a:r>
              <a:rPr lang="en-US" sz="3200" b="1" u="sng" dirty="0">
                <a:solidFill>
                  <a:schemeClr val="tx1">
                    <a:lumMod val="50000"/>
                  </a:schemeClr>
                </a:solidFill>
              </a:rPr>
              <a:t>Set the debounce-interval</a:t>
            </a:r>
          </a:p>
          <a:p>
            <a:endParaRPr lang="en-US" dirty="0"/>
          </a:p>
        </p:txBody>
      </p:sp>
      <p:sp>
        <p:nvSpPr>
          <p:cNvPr id="3" name="Content Placeholder 2">
            <a:extLst>
              <a:ext uri="{FF2B5EF4-FFF2-40B4-BE49-F238E27FC236}">
                <a16:creationId xmlns:a16="http://schemas.microsoft.com/office/drawing/2014/main" id="{653DD4A9-D672-0176-AA3A-01124E75CFAE}"/>
              </a:ext>
            </a:extLst>
          </p:cNvPr>
          <p:cNvSpPr>
            <a:spLocks noGrp="1"/>
          </p:cNvSpPr>
          <p:nvPr>
            <p:ph idx="1"/>
          </p:nvPr>
        </p:nvSpPr>
        <p:spPr>
          <a:xfrm>
            <a:off x="975579" y="1718595"/>
            <a:ext cx="10950945" cy="5477787"/>
          </a:xfrm>
        </p:spPr>
        <p:txBody>
          <a:bodyPr vert="horz" lIns="121899" tIns="60949" rIns="121899" bIns="60949" rtlCol="0" anchor="t">
            <a:normAutofit/>
          </a:bodyPr>
          <a:lstStyle/>
          <a:p>
            <a:pPr marL="304165" indent="-304165" algn="just"/>
            <a:r>
              <a:rPr lang="en-US" sz="2000" dirty="0"/>
              <a:t>The below API is used for sets debounce time for a GPIO. raspberry pi is not supporting that. That’s why we have commented on that line in our source code. Instead, we used some software hack to eliminate multiple times IRQ being called for a single rising edge transition. You can remove the software hack and uncomment that gpio_set_debounce() if your microcontroller supports this.</a:t>
            </a:r>
          </a:p>
          <a:p>
            <a:pPr marL="0" indent="0" algn="ctr">
              <a:buNone/>
            </a:pPr>
            <a:r>
              <a:rPr lang="en-US" sz="2000" b="1" dirty="0">
                <a:ea typeface="+mn-lt"/>
                <a:cs typeface="+mn-lt"/>
              </a:rPr>
              <a:t>int gpiod_set_debounce(unsigned gpio, unsigned debounce);</a:t>
            </a:r>
          </a:p>
          <a:p>
            <a:pPr marL="304165" indent="-304165" algn="just"/>
            <a:r>
              <a:rPr lang="en-US" sz="2000" b="1" dirty="0" smtClean="0">
                <a:ea typeface="+mn-lt"/>
                <a:cs typeface="+mn-lt"/>
              </a:rPr>
              <a:t>gpio </a:t>
            </a:r>
            <a:r>
              <a:rPr lang="en-US" sz="2000" b="1" dirty="0">
                <a:ea typeface="+mn-lt"/>
                <a:cs typeface="+mn-lt"/>
              </a:rPr>
              <a:t>:</a:t>
            </a:r>
            <a:r>
              <a:rPr lang="en-US" sz="2000" dirty="0">
                <a:ea typeface="+mn-lt"/>
                <a:cs typeface="+mn-lt"/>
              </a:rPr>
              <a:t> GPIO that you want to set the debounce value.</a:t>
            </a:r>
            <a:endParaRPr lang="en-US" sz="2000" dirty="0"/>
          </a:p>
          <a:p>
            <a:pPr marL="304165" indent="-304165" algn="just"/>
            <a:r>
              <a:rPr lang="en-US" sz="2000" b="1" dirty="0">
                <a:ea typeface="+mn-lt"/>
                <a:cs typeface="+mn-lt"/>
              </a:rPr>
              <a:t>Debounce:</a:t>
            </a:r>
            <a:r>
              <a:rPr lang="en-US" sz="2000" dirty="0">
                <a:ea typeface="+mn-lt"/>
                <a:cs typeface="+mn-lt"/>
              </a:rPr>
              <a:t> Delay of the debounce.</a:t>
            </a:r>
            <a:endParaRPr lang="en-US" sz="2000" dirty="0"/>
          </a:p>
          <a:p>
            <a:pPr marL="304165" indent="-304165" algn="just"/>
            <a:r>
              <a:rPr lang="en-US" sz="2000" dirty="0">
                <a:ea typeface="+mn-lt"/>
                <a:cs typeface="+mn-lt"/>
              </a:rPr>
              <a:t>It returns 0 on success. otherwise, &lt;0.</a:t>
            </a:r>
            <a:endParaRPr lang="en-US" sz="2000" dirty="0"/>
          </a:p>
          <a:p>
            <a:pPr marL="304165" indent="-304165" algn="just"/>
            <a:endParaRPr lang="en-US" sz="2000" dirty="0"/>
          </a:p>
          <a:p>
            <a:pPr marL="304165" indent="-304165"/>
            <a:endParaRPr lang="en-US" dirty="0">
              <a:solidFill>
                <a:srgbClr val="374C81"/>
              </a:solidFill>
              <a:latin typeface="+mj-lt"/>
              <a:ea typeface="+mj-ea"/>
              <a:cs typeface="+mj-cs"/>
            </a:endParaRPr>
          </a:p>
        </p:txBody>
      </p:sp>
    </p:spTree>
    <p:extLst>
      <p:ext uri="{BB962C8B-B14F-4D97-AF65-F5344CB8AC3E}">
        <p14:creationId xmlns:p14="http://schemas.microsoft.com/office/powerpoint/2010/main" val="2227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B61E-09B9-1137-9CEA-67A5720122EA}"/>
              </a:ext>
            </a:extLst>
          </p:cNvPr>
          <p:cNvSpPr>
            <a:spLocks noGrp="1"/>
          </p:cNvSpPr>
          <p:nvPr>
            <p:ph type="title"/>
          </p:nvPr>
        </p:nvSpPr>
        <p:spPr/>
        <p:txBody>
          <a:bodyPr>
            <a:normAutofit/>
          </a:bodyPr>
          <a:lstStyle/>
          <a:p>
            <a:pPr algn="ctr"/>
            <a:r>
              <a:rPr lang="en-US" sz="3600" b="1" dirty="0"/>
              <a:t>Raspberry pi Pin Diagram</a:t>
            </a:r>
            <a:endParaRPr lang="en-US" dirty="0"/>
          </a:p>
        </p:txBody>
      </p:sp>
      <p:pic>
        <p:nvPicPr>
          <p:cNvPr id="6" name="Picture 6" descr="Diagram&#10;&#10;Description automatically generated">
            <a:extLst>
              <a:ext uri="{FF2B5EF4-FFF2-40B4-BE49-F238E27FC236}">
                <a16:creationId xmlns:a16="http://schemas.microsoft.com/office/drawing/2014/main" id="{14BF1B18-7493-459A-C3EE-95EA119CBA96}"/>
              </a:ext>
            </a:extLst>
          </p:cNvPr>
          <p:cNvPicPr>
            <a:picLocks noGrp="1" noChangeAspect="1"/>
          </p:cNvPicPr>
          <p:nvPr>
            <p:ph idx="1"/>
          </p:nvPr>
        </p:nvPicPr>
        <p:blipFill>
          <a:blip r:embed="rId2"/>
          <a:stretch>
            <a:fillRect/>
          </a:stretch>
        </p:blipFill>
        <p:spPr>
          <a:xfrm>
            <a:off x="2740861" y="1776056"/>
            <a:ext cx="6701379" cy="4152900"/>
          </a:xfrm>
        </p:spPr>
      </p:pic>
      <p:sp>
        <p:nvSpPr>
          <p:cNvPr id="3" name="Rounded Rectangle 2"/>
          <p:cNvSpPr/>
          <p:nvPr/>
        </p:nvSpPr>
        <p:spPr>
          <a:xfrm>
            <a:off x="2228678" y="1473200"/>
            <a:ext cx="7725747" cy="4758612"/>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9120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274C-F5D3-D707-9919-8044CB3B2AE6}"/>
              </a:ext>
            </a:extLst>
          </p:cNvPr>
          <p:cNvSpPr>
            <a:spLocks noGrp="1"/>
          </p:cNvSpPr>
          <p:nvPr>
            <p:ph type="title"/>
          </p:nvPr>
        </p:nvSpPr>
        <p:spPr>
          <a:xfrm>
            <a:off x="1046444" y="683999"/>
            <a:ext cx="10157354" cy="1397000"/>
          </a:xfrm>
        </p:spPr>
        <p:txBody>
          <a:bodyPr/>
          <a:lstStyle/>
          <a:p>
            <a:r>
              <a:rPr lang="en-US" sz="3200" b="1" dirty="0">
                <a:solidFill>
                  <a:schemeClr val="tx1">
                    <a:lumMod val="50000"/>
                  </a:schemeClr>
                </a:solidFill>
              </a:rPr>
              <a:t>Testing the Device Driver</a:t>
            </a:r>
          </a:p>
          <a:p>
            <a:endParaRPr lang="en-US" dirty="0"/>
          </a:p>
        </p:txBody>
      </p:sp>
      <p:sp>
        <p:nvSpPr>
          <p:cNvPr id="3" name="Content Placeholder 2">
            <a:extLst>
              <a:ext uri="{FF2B5EF4-FFF2-40B4-BE49-F238E27FC236}">
                <a16:creationId xmlns:a16="http://schemas.microsoft.com/office/drawing/2014/main" id="{4823F45D-F790-82B9-C2CF-5C56247900DA}"/>
              </a:ext>
            </a:extLst>
          </p:cNvPr>
          <p:cNvSpPr>
            <a:spLocks noGrp="1"/>
          </p:cNvSpPr>
          <p:nvPr>
            <p:ph idx="1"/>
          </p:nvPr>
        </p:nvSpPr>
        <p:spPr/>
        <p:txBody>
          <a:bodyPr vert="horz" lIns="121899" tIns="60949" rIns="121899" bIns="60949" rtlCol="0" anchor="t">
            <a:normAutofit/>
          </a:bodyPr>
          <a:lstStyle/>
          <a:p>
            <a:pPr marL="304165" indent="-304165" algn="just"/>
            <a:r>
              <a:rPr lang="en-US" sz="2000" dirty="0">
                <a:ea typeface="+mn-lt"/>
                <a:cs typeface="+mn-lt"/>
              </a:rPr>
              <a:t>Build the driver by using Makefile (</a:t>
            </a:r>
            <a:r>
              <a:rPr lang="en-US" sz="2000" b="1" dirty="0">
                <a:latin typeface="Consolas"/>
              </a:rPr>
              <a:t>sudo make</a:t>
            </a:r>
            <a:r>
              <a:rPr lang="en-US" sz="2000" dirty="0">
                <a:ea typeface="+mn-lt"/>
                <a:cs typeface="+mn-lt"/>
              </a:rPr>
              <a:t>)</a:t>
            </a:r>
            <a:endParaRPr lang="en-US" sz="2000" dirty="0"/>
          </a:p>
          <a:p>
            <a:pPr marL="304165" indent="-304165" algn="just"/>
            <a:r>
              <a:rPr lang="en-US" sz="2000" dirty="0">
                <a:ea typeface="+mn-lt"/>
                <a:cs typeface="+mn-lt"/>
              </a:rPr>
              <a:t>Load the driver using </a:t>
            </a:r>
            <a:r>
              <a:rPr lang="en-US" sz="2000" b="1" dirty="0">
                <a:latin typeface="Consolas"/>
              </a:rPr>
              <a:t>sudo insmod driver.ko</a:t>
            </a:r>
            <a:endParaRPr lang="en-US" sz="2000" dirty="0"/>
          </a:p>
          <a:p>
            <a:pPr marL="304165" indent="-304165" algn="just"/>
            <a:r>
              <a:rPr lang="en-US" sz="2000" dirty="0">
                <a:ea typeface="+mn-lt"/>
                <a:cs typeface="+mn-lt"/>
              </a:rPr>
              <a:t>Just press the Push button.</a:t>
            </a:r>
            <a:endParaRPr lang="en-US" sz="2000" dirty="0"/>
          </a:p>
          <a:p>
            <a:pPr marL="304165" indent="-304165" algn="just"/>
            <a:r>
              <a:rPr lang="en-US" sz="2000" dirty="0">
                <a:ea typeface="+mn-lt"/>
                <a:cs typeface="+mn-lt"/>
              </a:rPr>
              <a:t>That output LED should be toggled</a:t>
            </a:r>
            <a:endParaRPr lang="en-US" sz="2000" dirty="0"/>
          </a:p>
          <a:p>
            <a:pPr marL="304165" indent="-304165"/>
            <a:endParaRPr lang="en-US" dirty="0"/>
          </a:p>
        </p:txBody>
      </p:sp>
    </p:spTree>
    <p:extLst>
      <p:ext uri="{BB962C8B-B14F-4D97-AF65-F5344CB8AC3E}">
        <p14:creationId xmlns:p14="http://schemas.microsoft.com/office/powerpoint/2010/main" val="154360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26083-45A9-CBCF-7A1E-6CEE5EB42AB0}"/>
              </a:ext>
            </a:extLst>
          </p:cNvPr>
          <p:cNvSpPr>
            <a:spLocks noGrp="1"/>
          </p:cNvSpPr>
          <p:nvPr>
            <p:ph type="title"/>
          </p:nvPr>
        </p:nvSpPr>
        <p:spPr>
          <a:xfrm>
            <a:off x="1167927" y="633349"/>
            <a:ext cx="10157354" cy="1397000"/>
          </a:xfrm>
        </p:spPr>
        <p:txBody>
          <a:bodyPr>
            <a:normAutofit/>
          </a:bodyPr>
          <a:lstStyle/>
          <a:p>
            <a:r>
              <a:rPr lang="en-US" sz="3200" b="1" dirty="0">
                <a:solidFill>
                  <a:schemeClr val="tx1">
                    <a:lumMod val="50000"/>
                  </a:schemeClr>
                </a:solidFill>
              </a:rPr>
              <a:t>Disadvantages of interrupts</a:t>
            </a:r>
          </a:p>
        </p:txBody>
      </p:sp>
      <p:sp>
        <p:nvSpPr>
          <p:cNvPr id="3" name="Content Placeholder 2">
            <a:extLst>
              <a:ext uri="{FF2B5EF4-FFF2-40B4-BE49-F238E27FC236}">
                <a16:creationId xmlns:a16="http://schemas.microsoft.com/office/drawing/2014/main" id="{C127BBF7-8736-1B84-431F-9C7544A8C660}"/>
              </a:ext>
            </a:extLst>
          </p:cNvPr>
          <p:cNvSpPr>
            <a:spLocks noGrp="1"/>
          </p:cNvSpPr>
          <p:nvPr>
            <p:ph idx="1"/>
          </p:nvPr>
        </p:nvSpPr>
        <p:spPr>
          <a:xfrm>
            <a:off x="1117309" y="1711929"/>
            <a:ext cx="10592669" cy="4460271"/>
          </a:xfrm>
        </p:spPr>
        <p:txBody>
          <a:bodyPr vert="horz" lIns="121899" tIns="60949" rIns="121899" bIns="60949" rtlCol="0" anchor="t">
            <a:normAutofit/>
          </a:bodyPr>
          <a:lstStyle/>
          <a:p>
            <a:pPr marL="304165" indent="-304165"/>
            <a:endParaRPr lang="en-US" sz="2000" dirty="0"/>
          </a:p>
          <a:p>
            <a:pPr marL="304165" indent="-304165"/>
            <a:r>
              <a:rPr lang="en-US" sz="2000" dirty="0"/>
              <a:t>When interrupt is occurred, then cpu will suspend the current process execution and then process the interrupt .This may leads to increase the other process execution time </a:t>
            </a:r>
            <a:r>
              <a:rPr lang="en-US" sz="2000" dirty="0" smtClean="0"/>
              <a:t>when </a:t>
            </a:r>
            <a:r>
              <a:rPr lang="en-US" sz="2000" dirty="0"/>
              <a:t>compared to actual time execution before interrupt occurred.</a:t>
            </a:r>
          </a:p>
          <a:p>
            <a:pPr marL="304165" indent="-304165"/>
            <a:r>
              <a:rPr lang="en-US" sz="2000" dirty="0"/>
              <a:t>We need to take care of interrupt handler because improper usage of interrupt makes CPU to execute same code </a:t>
            </a:r>
            <a:r>
              <a:rPr lang="en-US" sz="2000" dirty="0">
                <a:ea typeface="+mn-lt"/>
                <a:cs typeface="+mn-lt"/>
              </a:rPr>
              <a:t>continuously</a:t>
            </a:r>
            <a:r>
              <a:rPr lang="en-US" sz="2000" dirty="0"/>
              <a:t> if it is struck in endless loop.</a:t>
            </a:r>
          </a:p>
        </p:txBody>
      </p:sp>
    </p:spTree>
    <p:extLst>
      <p:ext uri="{BB962C8B-B14F-4D97-AF65-F5344CB8AC3E}">
        <p14:creationId xmlns:p14="http://schemas.microsoft.com/office/powerpoint/2010/main" val="261804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795" y="105228"/>
            <a:ext cx="10080345" cy="1397000"/>
          </a:xfrm>
        </p:spPr>
        <p:txBody>
          <a:bodyPr>
            <a:normAutofit/>
          </a:bodyPr>
          <a:lstStyle/>
          <a:p>
            <a:pPr lvl="0" fontAlgn="base">
              <a:spcAft>
                <a:spcPct val="0"/>
              </a:spcAft>
            </a:pPr>
            <a:r>
              <a:rPr lang="en-US" altLang="en-US" b="1" dirty="0">
                <a:solidFill>
                  <a:schemeClr val="tx1">
                    <a:lumMod val="50000"/>
                  </a:schemeClr>
                </a:solidFill>
              </a:rPr>
              <a:t>Procfs in Linux</a:t>
            </a:r>
          </a:p>
        </p:txBody>
      </p:sp>
      <p:sp>
        <p:nvSpPr>
          <p:cNvPr id="3" name="TextBox 2"/>
          <p:cNvSpPr txBox="1"/>
          <p:nvPr/>
        </p:nvSpPr>
        <p:spPr>
          <a:xfrm>
            <a:off x="594795" y="1772816"/>
            <a:ext cx="10975164" cy="4592026"/>
          </a:xfrm>
          <a:prstGeom prst="rect">
            <a:avLst/>
          </a:prstGeom>
          <a:noFill/>
        </p:spPr>
        <p:txBody>
          <a:bodyPr wrap="square" rtlCol="0">
            <a:spAutoFit/>
          </a:bodyPr>
          <a:lstStyle/>
          <a:p>
            <a:pPr lvl="0" algn="just" fontAlgn="base">
              <a:lnSpc>
                <a:spcPct val="85000"/>
              </a:lnSpc>
              <a:spcAft>
                <a:spcPct val="0"/>
              </a:spcAft>
            </a:pPr>
            <a:r>
              <a:rPr lang="en-US" altLang="en-US" sz="3200" b="1" dirty="0" smtClean="0"/>
              <a:t>Introduction</a:t>
            </a:r>
          </a:p>
          <a:p>
            <a:pPr lvl="0" algn="just" fontAlgn="base">
              <a:lnSpc>
                <a:spcPct val="85000"/>
              </a:lnSpc>
              <a:spcAft>
                <a:spcPct val="0"/>
              </a:spcAft>
            </a:pPr>
            <a:endParaRPr lang="en-US" altLang="en-US" sz="3200" b="1" dirty="0"/>
          </a:p>
          <a:p>
            <a:pPr marL="342900" lvl="0" indent="-342900" fontAlgn="base">
              <a:lnSpc>
                <a:spcPct val="85000"/>
              </a:lnSpc>
              <a:spcAft>
                <a:spcPct val="0"/>
              </a:spcAft>
              <a:buFont typeface="Arial" panose="020B0604020202020204" pitchFamily="34" charset="0"/>
              <a:buChar char="•"/>
            </a:pPr>
            <a:r>
              <a:rPr lang="en-US" altLang="en-US" sz="2000" dirty="0"/>
              <a:t>Most of Linux users have at least heard of proc. Some of you may wonder why this folder is so important</a:t>
            </a:r>
            <a:r>
              <a:rPr lang="en-US" altLang="en-US" sz="2000" dirty="0" smtClean="0"/>
              <a:t>.</a:t>
            </a:r>
          </a:p>
          <a:p>
            <a:pPr lvl="0" fontAlgn="base">
              <a:lnSpc>
                <a:spcPct val="85000"/>
              </a:lnSpc>
              <a:spcAft>
                <a:spcPct val="0"/>
              </a:spcAft>
            </a:pPr>
            <a:endParaRPr lang="en-US" altLang="en-US" sz="2000" dirty="0"/>
          </a:p>
          <a:p>
            <a:pPr marL="342900" lvl="0" indent="-342900" fontAlgn="base">
              <a:lnSpc>
                <a:spcPct val="85000"/>
              </a:lnSpc>
              <a:spcAft>
                <a:spcPct val="0"/>
              </a:spcAft>
              <a:buFont typeface="Arial" panose="020B0604020202020204" pitchFamily="34" charset="0"/>
              <a:buChar char="•"/>
            </a:pPr>
            <a:r>
              <a:rPr lang="en-US" altLang="en-US" sz="2000" dirty="0"/>
              <a:t>On the root, there is a folder titled “proc</a:t>
            </a:r>
            <a:r>
              <a:rPr lang="en-US" altLang="en-US" sz="2000" dirty="0" smtClean="0"/>
              <a:t>”.</a:t>
            </a:r>
          </a:p>
          <a:p>
            <a:pPr lvl="0" fontAlgn="base">
              <a:lnSpc>
                <a:spcPct val="85000"/>
              </a:lnSpc>
              <a:spcAft>
                <a:spcPct val="0"/>
              </a:spcAft>
            </a:pPr>
            <a:endParaRPr lang="en-US" altLang="en-US" sz="2000" dirty="0"/>
          </a:p>
          <a:p>
            <a:pPr marL="342900" lvl="0" indent="-342900" fontAlgn="base">
              <a:lnSpc>
                <a:spcPct val="85000"/>
              </a:lnSpc>
              <a:spcAft>
                <a:spcPct val="0"/>
              </a:spcAft>
              <a:buFont typeface="Arial" panose="020B0604020202020204" pitchFamily="34" charset="0"/>
              <a:buChar char="•"/>
            </a:pPr>
            <a:r>
              <a:rPr lang="en-US" altLang="en-US" sz="2000" dirty="0" smtClean="0"/>
              <a:t>This </a:t>
            </a:r>
            <a:r>
              <a:rPr lang="en-US" altLang="en-US" sz="2000" dirty="0"/>
              <a:t>folder is not really on /dev/sda1 or where ever you think the folder </a:t>
            </a:r>
            <a:r>
              <a:rPr lang="en-US" altLang="en-US" sz="2000" dirty="0" smtClean="0"/>
              <a:t>resides.</a:t>
            </a:r>
            <a:r>
              <a:rPr lang="en-US" altLang="en-US" sz="2000" dirty="0"/>
              <a:t> </a:t>
            </a:r>
            <a:r>
              <a:rPr lang="en-US" altLang="en-US" sz="2000" dirty="0" smtClean="0"/>
              <a:t>This </a:t>
            </a:r>
            <a:r>
              <a:rPr lang="en-US" altLang="en-US" sz="2000" dirty="0"/>
              <a:t>folder is a mount point for the procfs (Process Filesystem) which is a filesystem in memory.</a:t>
            </a:r>
          </a:p>
          <a:p>
            <a:pPr marL="342900" lvl="0" indent="-342900" fontAlgn="base">
              <a:lnSpc>
                <a:spcPct val="85000"/>
              </a:lnSpc>
              <a:spcAft>
                <a:spcPct val="0"/>
              </a:spcAft>
              <a:buFont typeface="Arial" panose="020B0604020202020204" pitchFamily="34" charset="0"/>
              <a:buChar char="•"/>
            </a:pPr>
            <a:r>
              <a:rPr lang="en-US" altLang="en-US" sz="2000" dirty="0" smtClean="0"/>
              <a:t>Many </a:t>
            </a:r>
            <a:r>
              <a:rPr lang="en-US" altLang="en-US" sz="2000" dirty="0"/>
              <a:t>processes store information about themselves on this virtual filesystem</a:t>
            </a:r>
            <a:r>
              <a:rPr lang="en-US" altLang="en-US" sz="2000" dirty="0" smtClean="0"/>
              <a:t>.</a:t>
            </a:r>
          </a:p>
          <a:p>
            <a:pPr lvl="0" fontAlgn="base">
              <a:lnSpc>
                <a:spcPct val="85000"/>
              </a:lnSpc>
              <a:spcAft>
                <a:spcPct val="0"/>
              </a:spcAft>
            </a:pPr>
            <a:endParaRPr lang="en-US" altLang="en-US" sz="2000" dirty="0"/>
          </a:p>
          <a:p>
            <a:pPr marL="342900" lvl="0" indent="-342900" fontAlgn="base">
              <a:lnSpc>
                <a:spcPct val="85000"/>
              </a:lnSpc>
              <a:spcAft>
                <a:spcPct val="0"/>
              </a:spcAft>
              <a:buFont typeface="Arial" panose="020B0604020202020204" pitchFamily="34" charset="0"/>
              <a:buChar char="•"/>
            </a:pPr>
            <a:r>
              <a:rPr lang="en-US" altLang="en-US" sz="2000" dirty="0" smtClean="0"/>
              <a:t>Procfs </a:t>
            </a:r>
            <a:r>
              <a:rPr lang="en-US" altLang="en-US" sz="2000" dirty="0"/>
              <a:t>also stores other system information</a:t>
            </a:r>
            <a:r>
              <a:rPr lang="en-US" altLang="en-US" sz="2000" dirty="0" smtClean="0"/>
              <a:t>.</a:t>
            </a:r>
          </a:p>
          <a:p>
            <a:pPr lvl="0" fontAlgn="base">
              <a:lnSpc>
                <a:spcPct val="85000"/>
              </a:lnSpc>
              <a:spcAft>
                <a:spcPct val="0"/>
              </a:spcAft>
            </a:pPr>
            <a:endParaRPr lang="en-US" altLang="en-US" sz="2000" dirty="0" smtClean="0"/>
          </a:p>
          <a:p>
            <a:pPr marL="342900" lvl="0" indent="-342900" fontAlgn="base">
              <a:lnSpc>
                <a:spcPct val="85000"/>
              </a:lnSpc>
              <a:spcAft>
                <a:spcPct val="0"/>
              </a:spcAft>
              <a:buFont typeface="Arial" panose="020B0604020202020204" pitchFamily="34" charset="0"/>
              <a:buChar char="•"/>
            </a:pPr>
            <a:r>
              <a:rPr lang="en-US" sz="2000" dirty="0"/>
              <a:t>proc files can also be used to control and modify kernel behavior on the fly. The proc files need to be writable in this case.</a:t>
            </a:r>
            <a:endParaRPr lang="en-US" altLang="en-US" sz="1800" dirty="0"/>
          </a:p>
        </p:txBody>
      </p:sp>
    </p:spTree>
    <p:extLst>
      <p:ext uri="{BB962C8B-B14F-4D97-AF65-F5344CB8AC3E}">
        <p14:creationId xmlns:p14="http://schemas.microsoft.com/office/powerpoint/2010/main" val="416802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157" y="664028"/>
            <a:ext cx="11413703" cy="1500674"/>
          </a:xfrm>
        </p:spPr>
        <p:txBody>
          <a:bodyPr>
            <a:noAutofit/>
          </a:bodyPr>
          <a:lstStyle/>
          <a:p>
            <a:pPr algn="just"/>
            <a:r>
              <a:rPr lang="en-US" sz="2000" dirty="0"/>
              <a:t>The proc file system is also very useful when we want to debug a kernel module. While debugging we might want to know the values of various variables in the module or maybe the data that the module is handling. In such situations, we can create a proc entry for ourselves and dump whatever data we want to look into in the entry.</a:t>
            </a:r>
          </a:p>
        </p:txBody>
      </p:sp>
      <p:sp>
        <p:nvSpPr>
          <p:cNvPr id="3" name="TextBox 2"/>
          <p:cNvSpPr txBox="1"/>
          <p:nvPr/>
        </p:nvSpPr>
        <p:spPr>
          <a:xfrm>
            <a:off x="492158" y="2593909"/>
            <a:ext cx="11236422" cy="4401205"/>
          </a:xfrm>
          <a:prstGeom prst="rect">
            <a:avLst/>
          </a:prstGeom>
          <a:noFill/>
        </p:spPr>
        <p:txBody>
          <a:bodyPr wrap="square" rtlCol="0">
            <a:spAutoFit/>
          </a:bodyPr>
          <a:lstStyle/>
          <a:p>
            <a:r>
              <a:rPr lang="en-US" b="1" u="sng" dirty="0"/>
              <a:t>Creating procfs </a:t>
            </a:r>
            <a:r>
              <a:rPr lang="en-US" b="1" u="sng" dirty="0" smtClean="0"/>
              <a:t>directory:</a:t>
            </a:r>
          </a:p>
          <a:p>
            <a:endParaRPr lang="en-US" sz="2000" b="1" u="sng" dirty="0" smtClean="0"/>
          </a:p>
          <a:p>
            <a:r>
              <a:rPr lang="en-US" sz="2000" dirty="0"/>
              <a:t>You can create the directory under /proc/* using the below API</a:t>
            </a:r>
            <a:r>
              <a:rPr lang="en-US" sz="2000" dirty="0" smtClean="0"/>
              <a:t>.</a:t>
            </a:r>
          </a:p>
          <a:p>
            <a:endParaRPr lang="en-US" sz="2000" b="1" u="sng" dirty="0" smtClean="0"/>
          </a:p>
          <a:p>
            <a:pPr lvl="0" algn="ctr" defTabSz="914400" eaLnBrk="0" fontAlgn="base" hangingPunct="0">
              <a:spcBef>
                <a:spcPct val="0"/>
              </a:spcBef>
              <a:spcAft>
                <a:spcPct val="0"/>
              </a:spcAft>
            </a:pPr>
            <a:r>
              <a:rPr lang="en-US" altLang="en-US" sz="2000" b="1" dirty="0"/>
              <a:t>struct proc_dir_entry *proc_mkdir(const char *name, struct proc_dir_entry *parent</a:t>
            </a:r>
            <a:r>
              <a:rPr lang="en-US" altLang="en-US" sz="2000" b="1" dirty="0" smtClean="0"/>
              <a:t>);</a:t>
            </a:r>
            <a:endParaRPr lang="en-US" altLang="en-US" sz="2000" b="1" dirty="0"/>
          </a:p>
          <a:p>
            <a:pPr lvl="0" fontAlgn="base">
              <a:spcBef>
                <a:spcPct val="0"/>
              </a:spcBef>
              <a:spcAft>
                <a:spcPct val="0"/>
              </a:spcAft>
            </a:pPr>
            <a:endParaRPr lang="en-US" altLang="en-US" sz="2000" dirty="0" smtClean="0"/>
          </a:p>
          <a:p>
            <a:pPr lvl="0" fontAlgn="base">
              <a:spcBef>
                <a:spcPct val="0"/>
              </a:spcBef>
              <a:spcAft>
                <a:spcPct val="0"/>
              </a:spcAft>
            </a:pPr>
            <a:r>
              <a:rPr lang="en-US" altLang="en-US" sz="2000" b="1" dirty="0" smtClean="0"/>
              <a:t>name:</a:t>
            </a:r>
            <a:r>
              <a:rPr lang="en-US" altLang="en-US" sz="2000" dirty="0" smtClean="0"/>
              <a:t>  </a:t>
            </a:r>
            <a:r>
              <a:rPr lang="en-US" altLang="en-US" sz="2000" dirty="0"/>
              <a:t>The name of the directory that will be created under /proc</a:t>
            </a:r>
            <a:r>
              <a:rPr lang="en-US" altLang="en-US" sz="2000" dirty="0" smtClean="0"/>
              <a:t>.</a:t>
            </a:r>
            <a:r>
              <a:rPr lang="en-US" altLang="en-US" sz="2000" dirty="0"/>
              <a:t/>
            </a:r>
            <a:br>
              <a:rPr lang="en-US" altLang="en-US" sz="2000" dirty="0"/>
            </a:br>
            <a:r>
              <a:rPr lang="en-US" altLang="en-US" sz="2000" b="1" dirty="0"/>
              <a:t>parent: </a:t>
            </a:r>
            <a:r>
              <a:rPr lang="en-US" altLang="en-US" sz="2000" dirty="0"/>
              <a:t>In case the folder needs to be created in a subfolder under /proc a pointer to the same is passed else it can be left as NULL.</a:t>
            </a:r>
          </a:p>
          <a:p>
            <a:endParaRPr lang="en-US" dirty="0"/>
          </a:p>
          <a:p>
            <a:endParaRPr lang="en-US" b="1" u="sng" dirty="0"/>
          </a:p>
          <a:p>
            <a:endParaRPr lang="en-US" b="1" u="sng" dirty="0"/>
          </a:p>
          <a:p>
            <a:endParaRPr lang="en-US" dirty="0"/>
          </a:p>
        </p:txBody>
      </p:sp>
    </p:spTree>
    <p:extLst>
      <p:ext uri="{BB962C8B-B14F-4D97-AF65-F5344CB8AC3E}">
        <p14:creationId xmlns:p14="http://schemas.microsoft.com/office/powerpoint/2010/main" val="365002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26397" y="212710"/>
            <a:ext cx="11284620" cy="6231173"/>
          </a:xfrm>
        </p:spPr>
        <p:txBody>
          <a:bodyPr vert="horz" lIns="121899" tIns="60949" rIns="121899" bIns="60949" rtlCol="0" anchor="ctr">
            <a:noAutofit/>
          </a:bodyPr>
          <a:lstStyle/>
          <a:p>
            <a:r>
              <a:rPr lang="en-US" sz="3200" b="1" dirty="0">
                <a:solidFill>
                  <a:schemeClr val="tx1">
                    <a:lumMod val="50000"/>
                  </a:schemeClr>
                </a:solidFill>
              </a:rPr>
              <a:t>What is GPIO?</a:t>
            </a:r>
            <a:r>
              <a:rPr lang="en-US" sz="2800" b="1" baseline="-25000" dirty="0">
                <a:ea typeface="+mj-lt"/>
                <a:cs typeface="+mj-lt"/>
              </a:rPr>
              <a:t/>
            </a:r>
            <a:br>
              <a:rPr lang="en-US" sz="2800" b="1" baseline="-25000" dirty="0">
                <a:ea typeface="+mj-lt"/>
                <a:cs typeface="+mj-lt"/>
              </a:rPr>
            </a:br>
            <a:r>
              <a:rPr lang="en-US" sz="2400" baseline="-25000" dirty="0">
                <a:ea typeface="+mj-lt"/>
                <a:cs typeface="+mj-lt"/>
              </a:rPr>
              <a:t>GPIO or General-Purpose Input Output is one of the most frequent terms which you might have come across with. A GPIO is a signal pin on an integrated circuit or board that can be used to perform digital input or output functions. The GPIO behavior (input or output) is controlled at the run time by the application software/firmware by setting a few registers. Typical applications include reading/writing values from/to analog or digital sensors/devices, driving a led, driving a clock for I2C communication, Generating triggers for external components, Issuing Interrupts, etc.</a:t>
            </a:r>
            <a:br>
              <a:rPr lang="en-US" sz="2400" baseline="-25000" dirty="0">
                <a:ea typeface="+mj-lt"/>
                <a:cs typeface="+mj-lt"/>
              </a:rPr>
            </a:br>
            <a:r>
              <a:rPr lang="en-US" sz="2400" baseline="-25000" dirty="0">
                <a:ea typeface="+mj-lt"/>
                <a:cs typeface="+mj-lt"/>
              </a:rPr>
              <a:t>All the microcontrollers will be having a few registers to control the gpio</a:t>
            </a:r>
            <a:r>
              <a:rPr lang="en-US" sz="2400" dirty="0">
                <a:ea typeface="+mj-lt"/>
                <a:cs typeface="+mj-lt"/>
              </a:rPr>
              <a:t> </a:t>
            </a:r>
            <a:r>
              <a:rPr lang="en-US" sz="2400" baseline="-25000" dirty="0">
                <a:ea typeface="+mj-lt"/>
                <a:cs typeface="+mj-lt"/>
              </a:rPr>
              <a:t>functions. Those register names will vary based on the microcontroller.  </a:t>
            </a:r>
            <a:br>
              <a:rPr lang="en-US" sz="2400" baseline="-25000" dirty="0">
                <a:ea typeface="+mj-lt"/>
                <a:cs typeface="+mj-lt"/>
              </a:rPr>
            </a:br>
            <a:r>
              <a:rPr lang="en-US" sz="2400" baseline="-25000" dirty="0">
                <a:ea typeface="+mj-lt"/>
                <a:cs typeface="+mj-lt"/>
              </a:rPr>
              <a:t/>
            </a:r>
            <a:br>
              <a:rPr lang="en-US" sz="2400" baseline="-25000" dirty="0">
                <a:ea typeface="+mj-lt"/>
                <a:cs typeface="+mj-lt"/>
              </a:rPr>
            </a:br>
            <a:r>
              <a:rPr lang="en-US" sz="2400" baseline="-25000" dirty="0">
                <a:ea typeface="+mj-lt"/>
                <a:cs typeface="+mj-lt"/>
              </a:rPr>
              <a:t/>
            </a:r>
            <a:br>
              <a:rPr lang="en-US" sz="2400" baseline="-25000" dirty="0">
                <a:ea typeface="+mj-lt"/>
                <a:cs typeface="+mj-lt"/>
              </a:rPr>
            </a:br>
            <a:r>
              <a:rPr lang="en-US" sz="3200" b="1" dirty="0">
                <a:solidFill>
                  <a:schemeClr val="tx1">
                    <a:lumMod val="50000"/>
                  </a:schemeClr>
                </a:solidFill>
              </a:rPr>
              <a:t>What is the GPIO port?</a:t>
            </a:r>
            <a:endParaRPr lang="en-US" sz="3600" b="1" dirty="0">
              <a:solidFill>
                <a:schemeClr val="tx1">
                  <a:lumMod val="50000"/>
                </a:schemeClr>
              </a:solidFill>
            </a:endParaRPr>
          </a:p>
          <a:p>
            <a:r>
              <a:rPr lang="en-US" sz="2400" baseline="-25000" dirty="0">
                <a:ea typeface="+mj-lt"/>
                <a:cs typeface="+mj-lt"/>
              </a:rPr>
              <a:t>There will be many GPIO pins in the microcontroller. Those pins are grouped by some name. So, that one group is called GPIO port. Simply, the collection of GPIOs is called GPIO port. For example, If you take the STM32</a:t>
            </a:r>
            <a:r>
              <a:rPr lang="en-US" sz="2400" b="1" baseline="-25000" dirty="0">
                <a:ea typeface="+mj-lt"/>
                <a:cs typeface="+mj-lt"/>
                <a:hlinkClick r:id="rId2"/>
              </a:rPr>
              <a:t> </a:t>
            </a:r>
            <a:r>
              <a:rPr lang="en-US" sz="2400" baseline="-25000" dirty="0">
                <a:ea typeface="+mj-lt"/>
                <a:cs typeface="+mj-lt"/>
              </a:rPr>
              <a:t>microcontroller, it has 5 GPIO ports (</a:t>
            </a:r>
            <a:r>
              <a:rPr lang="en-US" sz="2400" b="1" baseline="-25000" dirty="0">
                <a:ea typeface="+mj-lt"/>
                <a:cs typeface="+mj-lt"/>
              </a:rPr>
              <a:t>PORT A, PORT B, PORT C, PORT D, PORT E</a:t>
            </a:r>
            <a:r>
              <a:rPr lang="en-US" sz="2400" baseline="-25000" dirty="0">
                <a:ea typeface="+mj-lt"/>
                <a:cs typeface="+mj-lt"/>
              </a:rPr>
              <a:t>). Each port has 16 GPIO pins. Like this, other microcontrollers will have few GPIO ports.</a:t>
            </a:r>
            <a:endParaRPr lang="en-US" dirty="0"/>
          </a:p>
          <a:p>
            <a:pPr algn="just"/>
            <a:r>
              <a:rPr lang="en-US" sz="2400" baseline="-25000" dirty="0">
                <a:ea typeface="+mj-lt"/>
                <a:cs typeface="+mj-lt"/>
              </a:rPr>
              <a:t/>
            </a:r>
            <a:br>
              <a:rPr lang="en-US" sz="2400" baseline="-25000" dirty="0">
                <a:ea typeface="+mj-lt"/>
                <a:cs typeface="+mj-lt"/>
              </a:rPr>
            </a:br>
            <a:endParaRPr lang="en-US" sz="2400" baseline="-25000" dirty="0">
              <a:ea typeface="+mj-lt"/>
              <a:cs typeface="+mj-lt"/>
            </a:endParaRP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3" y="196721"/>
            <a:ext cx="11439330" cy="1809361"/>
          </a:xfrm>
        </p:spPr>
        <p:txBody>
          <a:bodyPr>
            <a:normAutofit/>
          </a:bodyPr>
          <a:lstStyle/>
          <a:p>
            <a:r>
              <a:rPr lang="en-US" sz="2400" b="1" u="sng" dirty="0"/>
              <a:t>Creating </a:t>
            </a:r>
            <a:r>
              <a:rPr lang="en-US" sz="2400" b="1" u="sng" dirty="0" smtClean="0"/>
              <a:t>Process Entry:</a:t>
            </a:r>
            <a:br>
              <a:rPr lang="en-US" sz="2400" b="1" u="sng" dirty="0" smtClean="0"/>
            </a:br>
            <a:r>
              <a:rPr lang="en-US" sz="2000" b="1" dirty="0"/>
              <a:t/>
            </a:r>
            <a:br>
              <a:rPr lang="en-US" sz="2000" b="1" dirty="0"/>
            </a:br>
            <a:r>
              <a:rPr lang="en-US" sz="2000" dirty="0"/>
              <a:t>The creation of proc entries has undergone a considerable change in kernel version 3.10 and above. In this post, we will see one of the methods we can use in Linux kernel version 3.10. Let us see how we can create proc entries in version 3.10</a:t>
            </a:r>
            <a:r>
              <a:rPr lang="en-US" sz="2000" dirty="0" smtClean="0"/>
              <a:t>.</a:t>
            </a:r>
            <a:r>
              <a:rPr lang="en-US" sz="2000" dirty="0"/>
              <a:t/>
            </a:r>
            <a:br>
              <a:rPr lang="en-US" sz="2000" dirty="0"/>
            </a:br>
            <a:endParaRPr lang="en-US" sz="2000" dirty="0"/>
          </a:p>
        </p:txBody>
      </p:sp>
      <p:sp>
        <p:nvSpPr>
          <p:cNvPr id="4" name="TextBox 3"/>
          <p:cNvSpPr txBox="1"/>
          <p:nvPr/>
        </p:nvSpPr>
        <p:spPr>
          <a:xfrm>
            <a:off x="653143" y="1716833"/>
            <a:ext cx="11168742" cy="4708981"/>
          </a:xfrm>
          <a:prstGeom prst="rect">
            <a:avLst/>
          </a:prstGeom>
          <a:noFill/>
        </p:spPr>
        <p:txBody>
          <a:bodyPr wrap="square" rtlCol="0">
            <a:spAutoFit/>
          </a:bodyPr>
          <a:lstStyle/>
          <a:p>
            <a:pPr lvl="0" defTabSz="914400" eaLnBrk="0" fontAlgn="base" hangingPunct="0">
              <a:spcBef>
                <a:spcPct val="0"/>
              </a:spcBef>
              <a:spcAft>
                <a:spcPct val="0"/>
              </a:spcAft>
            </a:pPr>
            <a:r>
              <a:rPr lang="en-US" altLang="en-US" sz="2000" dirty="0" smtClean="0">
                <a:latin typeface="+mj-lt"/>
                <a:ea typeface="+mj-ea"/>
                <a:cs typeface="+mj-cs"/>
              </a:rPr>
              <a:t>&gt;&gt;The </a:t>
            </a:r>
            <a:r>
              <a:rPr lang="en-US" altLang="en-US" sz="2000" dirty="0">
                <a:latin typeface="+mj-lt"/>
                <a:ea typeface="+mj-ea"/>
                <a:cs typeface="+mj-cs"/>
              </a:rPr>
              <a:t>function is defined in </a:t>
            </a:r>
            <a:r>
              <a:rPr lang="en-US" altLang="en-US" sz="2000" dirty="0" smtClean="0">
                <a:latin typeface="+mj-lt"/>
                <a:ea typeface="+mj-ea"/>
                <a:cs typeface="+mj-cs"/>
              </a:rPr>
              <a:t>proc_fs.h</a:t>
            </a:r>
          </a:p>
          <a:p>
            <a:pPr lvl="0" defTabSz="914400" eaLnBrk="0" fontAlgn="base" hangingPunct="0">
              <a:spcBef>
                <a:spcPct val="0"/>
              </a:spcBef>
              <a:spcAft>
                <a:spcPct val="0"/>
              </a:spcAft>
            </a:pPr>
            <a:endParaRPr lang="en-US" altLang="en-US" sz="2000" dirty="0">
              <a:latin typeface="+mj-lt"/>
              <a:ea typeface="+mj-ea"/>
              <a:cs typeface="+mj-cs"/>
            </a:endParaRPr>
          </a:p>
          <a:p>
            <a:pPr lvl="0" defTabSz="914400" eaLnBrk="0" fontAlgn="base" hangingPunct="0">
              <a:spcBef>
                <a:spcPct val="0"/>
              </a:spcBef>
              <a:spcAft>
                <a:spcPct val="0"/>
              </a:spcAft>
            </a:pPr>
            <a:r>
              <a:rPr lang="en-US" altLang="en-US" sz="2000" b="1" dirty="0" smtClean="0">
                <a:latin typeface="+mj-lt"/>
                <a:ea typeface="+mj-ea"/>
                <a:cs typeface="+mj-cs"/>
              </a:rPr>
              <a:t>struct proc_dir_entry *proc_create ( const char *name, umode_t mode, struct proc_dir_entry *parent, const struct file_operations *proc_fops )</a:t>
            </a:r>
          </a:p>
          <a:p>
            <a:pPr lvl="0" defTabSz="914400" eaLnBrk="0" fontAlgn="base" hangingPunct="0">
              <a:spcBef>
                <a:spcPct val="0"/>
              </a:spcBef>
              <a:spcAft>
                <a:spcPct val="0"/>
              </a:spcAft>
            </a:pPr>
            <a:endParaRPr lang="en-US" altLang="en-US" sz="2000" b="1" dirty="0" smtClean="0">
              <a:latin typeface="+mj-lt"/>
              <a:ea typeface="+mj-ea"/>
              <a:cs typeface="+mj-cs"/>
            </a:endParaRPr>
          </a:p>
          <a:p>
            <a:pPr lvl="0" defTabSz="914400" eaLnBrk="0" fontAlgn="base" hangingPunct="0">
              <a:spcBef>
                <a:spcPct val="0"/>
              </a:spcBef>
              <a:spcAft>
                <a:spcPct val="0"/>
              </a:spcAft>
            </a:pPr>
            <a:r>
              <a:rPr lang="en-US" altLang="en-US" sz="2000" b="1" dirty="0" smtClean="0">
                <a:latin typeface="+mj-lt"/>
                <a:ea typeface="+mj-ea"/>
                <a:cs typeface="+mj-cs"/>
              </a:rPr>
              <a:t>name:</a:t>
            </a:r>
            <a:r>
              <a:rPr lang="en-US" altLang="en-US" sz="2000" dirty="0" smtClean="0">
                <a:latin typeface="+mj-lt"/>
                <a:ea typeface="+mj-ea"/>
                <a:cs typeface="+mj-cs"/>
              </a:rPr>
              <a:t>Thename </a:t>
            </a:r>
            <a:r>
              <a:rPr lang="en-US" altLang="en-US" sz="2000" dirty="0">
                <a:latin typeface="+mj-lt"/>
                <a:ea typeface="+mj-ea"/>
                <a:cs typeface="+mj-cs"/>
              </a:rPr>
              <a:t>of the proc entry</a:t>
            </a:r>
            <a:br>
              <a:rPr lang="en-US" altLang="en-US" sz="2000" dirty="0">
                <a:latin typeface="+mj-lt"/>
                <a:ea typeface="+mj-ea"/>
                <a:cs typeface="+mj-cs"/>
              </a:rPr>
            </a:br>
            <a:r>
              <a:rPr lang="en-US" altLang="en-US" sz="2000" b="1" dirty="0" smtClean="0">
                <a:latin typeface="+mj-lt"/>
                <a:ea typeface="+mj-ea"/>
                <a:cs typeface="+mj-cs"/>
              </a:rPr>
              <a:t>mode: </a:t>
            </a:r>
            <a:r>
              <a:rPr lang="en-US" altLang="en-US" sz="2000" dirty="0">
                <a:latin typeface="+mj-lt"/>
                <a:ea typeface="+mj-ea"/>
                <a:cs typeface="+mj-cs"/>
              </a:rPr>
              <a:t>The access mode for proc entry</a:t>
            </a:r>
            <a:br>
              <a:rPr lang="en-US" altLang="en-US" sz="2000" dirty="0">
                <a:latin typeface="+mj-lt"/>
                <a:ea typeface="+mj-ea"/>
                <a:cs typeface="+mj-cs"/>
              </a:rPr>
            </a:br>
            <a:r>
              <a:rPr lang="en-US" altLang="en-US" sz="2000" b="1" dirty="0" smtClean="0">
                <a:latin typeface="+mj-lt"/>
                <a:ea typeface="+mj-ea"/>
                <a:cs typeface="+mj-cs"/>
              </a:rPr>
              <a:t>parent: </a:t>
            </a:r>
            <a:r>
              <a:rPr lang="en-US" altLang="en-US" sz="2000" dirty="0">
                <a:latin typeface="+mj-lt"/>
                <a:ea typeface="+mj-ea"/>
                <a:cs typeface="+mj-cs"/>
              </a:rPr>
              <a:t>The name of the parent directory under /proc. If NULL is passed as a parent, the </a:t>
            </a:r>
            <a:r>
              <a:rPr lang="en-US" altLang="en-US" sz="2000" dirty="0" smtClean="0">
                <a:latin typeface="+mj-lt"/>
                <a:ea typeface="+mj-ea"/>
                <a:cs typeface="+mj-cs"/>
              </a:rPr>
              <a:t>         /proc </a:t>
            </a:r>
            <a:r>
              <a:rPr lang="en-US" altLang="en-US" sz="2000" dirty="0">
                <a:latin typeface="+mj-lt"/>
                <a:ea typeface="+mj-ea"/>
                <a:cs typeface="+mj-cs"/>
              </a:rPr>
              <a:t>directory will be set as a parent.</a:t>
            </a:r>
            <a:br>
              <a:rPr lang="en-US" altLang="en-US" sz="2000" dirty="0">
                <a:latin typeface="+mj-lt"/>
                <a:ea typeface="+mj-ea"/>
                <a:cs typeface="+mj-cs"/>
              </a:rPr>
            </a:br>
            <a:r>
              <a:rPr lang="en-US" altLang="en-US" sz="2000" b="1" dirty="0" smtClean="0">
                <a:latin typeface="+mj-lt"/>
                <a:ea typeface="+mj-ea"/>
                <a:cs typeface="+mj-cs"/>
              </a:rPr>
              <a:t>proc_fops: </a:t>
            </a:r>
            <a:r>
              <a:rPr lang="en-US" altLang="en-US" sz="2000" dirty="0">
                <a:latin typeface="+mj-lt"/>
                <a:ea typeface="+mj-ea"/>
                <a:cs typeface="+mj-cs"/>
              </a:rPr>
              <a:t>The structure in which the file operations for the proc entry will be created.</a:t>
            </a:r>
          </a:p>
          <a:p>
            <a:pPr lvl="0" defTabSz="914400" eaLnBrk="0" fontAlgn="base" hangingPunct="0">
              <a:spcBef>
                <a:spcPct val="0"/>
              </a:spcBef>
              <a:spcAft>
                <a:spcPct val="0"/>
              </a:spcAft>
            </a:pPr>
            <a:endParaRPr lang="en-US" altLang="en-US" sz="2000" u="sng" dirty="0">
              <a:latin typeface="+mj-lt"/>
              <a:ea typeface="+mj-ea"/>
              <a:cs typeface="+mj-cs"/>
            </a:endParaRPr>
          </a:p>
          <a:p>
            <a:pPr lvl="0" defTabSz="914400" eaLnBrk="0" fontAlgn="base" hangingPunct="0">
              <a:spcBef>
                <a:spcPct val="0"/>
              </a:spcBef>
              <a:spcAft>
                <a:spcPct val="0"/>
              </a:spcAft>
            </a:pPr>
            <a:r>
              <a:rPr lang="en-US" altLang="en-US" sz="2000" b="1" dirty="0">
                <a:latin typeface="+mj-lt"/>
                <a:ea typeface="+mj-ea"/>
                <a:cs typeface="+mj-cs"/>
              </a:rPr>
              <a:t>Note: </a:t>
            </a:r>
            <a:r>
              <a:rPr lang="en-US" altLang="en-US" sz="2000" dirty="0">
                <a:latin typeface="+mj-lt"/>
                <a:ea typeface="+mj-ea"/>
                <a:cs typeface="+mj-cs"/>
              </a:rPr>
              <a:t>The above</a:t>
            </a:r>
            <a:r>
              <a:rPr lang="en-US" altLang="en-US" sz="2000" b="1" dirty="0">
                <a:latin typeface="+mj-lt"/>
                <a:ea typeface="+mj-ea"/>
                <a:cs typeface="+mj-cs"/>
              </a:rPr>
              <a:t> </a:t>
            </a:r>
            <a:r>
              <a:rPr lang="en-US" altLang="en-US" sz="2000" b="1" dirty="0" smtClean="0">
                <a:latin typeface="+mj-lt"/>
                <a:ea typeface="+mj-ea"/>
                <a:cs typeface="+mj-cs"/>
              </a:rPr>
              <a:t>proc_create</a:t>
            </a:r>
            <a:r>
              <a:rPr lang="en-US" altLang="en-US" sz="2000" dirty="0">
                <a:latin typeface="+mj-lt"/>
                <a:ea typeface="+mj-ea"/>
                <a:cs typeface="+mj-cs"/>
              </a:rPr>
              <a:t> is valid in the Linux Kernel v3.10 to v5.5</a:t>
            </a:r>
            <a:r>
              <a:rPr lang="en-US" altLang="en-US" sz="2000" dirty="0" smtClean="0">
                <a:latin typeface="+mj-lt"/>
                <a:ea typeface="+mj-ea"/>
                <a:cs typeface="+mj-cs"/>
              </a:rPr>
              <a:t>. </a:t>
            </a:r>
            <a:r>
              <a:rPr lang="en-US" altLang="en-US" sz="2000" dirty="0">
                <a:latin typeface="+mj-lt"/>
                <a:ea typeface="+mj-ea"/>
                <a:cs typeface="+mj-cs"/>
              </a:rPr>
              <a:t>From v5.6, there is a change in this API</a:t>
            </a:r>
            <a:r>
              <a:rPr lang="en-US" altLang="en-US" sz="2000" dirty="0" smtClean="0">
                <a:latin typeface="+mj-lt"/>
                <a:ea typeface="+mj-ea"/>
                <a:cs typeface="+mj-cs"/>
              </a:rPr>
              <a:t>. </a:t>
            </a:r>
            <a:r>
              <a:rPr lang="en-US" altLang="en-US" sz="2000" dirty="0">
                <a:latin typeface="+mj-lt"/>
                <a:ea typeface="+mj-ea"/>
                <a:cs typeface="+mj-cs"/>
              </a:rPr>
              <a:t>The fourth argument const struct file_operations *proc_fops </a:t>
            </a:r>
          </a:p>
          <a:p>
            <a:pPr lvl="0" defTabSz="914400" eaLnBrk="0" fontAlgn="base" hangingPunct="0">
              <a:spcBef>
                <a:spcPct val="0"/>
              </a:spcBef>
              <a:spcAft>
                <a:spcPct val="0"/>
              </a:spcAft>
            </a:pPr>
            <a:r>
              <a:rPr lang="en-US" altLang="en-US" sz="2000" dirty="0">
                <a:latin typeface="+mj-lt"/>
                <a:ea typeface="+mj-ea"/>
                <a:cs typeface="+mj-cs"/>
              </a:rPr>
              <a:t>is changed to const struct proc_ops *proc_ops.</a:t>
            </a:r>
          </a:p>
          <a:p>
            <a:endParaRPr lang="en-US" sz="2000" dirty="0">
              <a:latin typeface="+mj-lt"/>
              <a:ea typeface="+mj-ea"/>
              <a:cs typeface="+mj-cs"/>
            </a:endParaRPr>
          </a:p>
        </p:txBody>
      </p:sp>
    </p:spTree>
    <p:extLst>
      <p:ext uri="{BB962C8B-B14F-4D97-AF65-F5344CB8AC3E}">
        <p14:creationId xmlns:p14="http://schemas.microsoft.com/office/powerpoint/2010/main" val="325642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56" y="429209"/>
            <a:ext cx="11728580" cy="5495730"/>
          </a:xfrm>
        </p:spPr>
        <p:txBody>
          <a:bodyPr>
            <a:normAutofit/>
          </a:bodyPr>
          <a:lstStyle/>
          <a:p>
            <a:r>
              <a:rPr lang="en-US" sz="2000" dirty="0"/>
              <a:t>If you are using the kernel version below 3.10, please use the below functions to create proc entry.</a:t>
            </a:r>
            <a:br>
              <a:rPr lang="en-US" sz="2000" dirty="0"/>
            </a:br>
            <a:r>
              <a:rPr lang="en-US" sz="2000" dirty="0"/>
              <a:t/>
            </a:r>
            <a:br>
              <a:rPr lang="en-US" sz="2000" dirty="0"/>
            </a:br>
            <a:r>
              <a:rPr lang="en-US" sz="2000" b="1" dirty="0"/>
              <a:t>create_proc_read_entry</a:t>
            </a:r>
            <a:r>
              <a:rPr lang="en-US" sz="2000" b="1" dirty="0" smtClean="0"/>
              <a:t>();</a:t>
            </a:r>
            <a:r>
              <a:rPr lang="en-US" sz="2000" b="1" dirty="0"/>
              <a:t/>
            </a:r>
            <a:br>
              <a:rPr lang="en-US" sz="2000" b="1" dirty="0"/>
            </a:br>
            <a:r>
              <a:rPr lang="en-US" sz="2000" b="1" dirty="0"/>
              <a:t>create_proc_entry() </a:t>
            </a:r>
            <a:r>
              <a:rPr lang="en-US" sz="2000" b="1" dirty="0" smtClean="0"/>
              <a:t>;</a:t>
            </a:r>
            <a:r>
              <a:rPr lang="en-US" sz="2000" dirty="0"/>
              <a:t/>
            </a:r>
            <a:br>
              <a:rPr lang="en-US" sz="2000" dirty="0"/>
            </a:br>
            <a:r>
              <a:rPr lang="en-US" sz="2000" dirty="0"/>
              <a:t/>
            </a:r>
            <a:br>
              <a:rPr lang="en-US" sz="2000" dirty="0"/>
            </a:br>
            <a:r>
              <a:rPr lang="en-US" sz="2000" dirty="0"/>
              <a:t>The create_proc_entry is a generic function that allows creating both the read as well as the write entries.</a:t>
            </a:r>
            <a:br>
              <a:rPr lang="en-US" sz="2000" dirty="0"/>
            </a:br>
            <a:r>
              <a:rPr lang="en-US" sz="2000" dirty="0"/>
              <a:t>create_proc_read_entry is a function specific to create only read entries.</a:t>
            </a:r>
            <a:br>
              <a:rPr lang="en-US" sz="2000" dirty="0"/>
            </a:br>
            <a:r>
              <a:rPr lang="en-US" sz="2000" dirty="0"/>
              <a:t/>
            </a:r>
            <a:br>
              <a:rPr lang="en-US" sz="2000" dirty="0"/>
            </a:br>
            <a:r>
              <a:rPr lang="en-US" sz="2000" dirty="0"/>
              <a:t>It is possible that most of the proc entries are created to read data from the kernel space that is why the kernel developers have provided a direct function to create a read proc entry</a:t>
            </a:r>
            <a:r>
              <a:rPr lang="en-US" sz="2000" dirty="0" smtClean="0"/>
              <a:t>.</a:t>
            </a:r>
            <a:br>
              <a:rPr lang="en-US" sz="2000" dirty="0" smtClean="0"/>
            </a:br>
            <a:r>
              <a:rPr lang="en-US" sz="2000" dirty="0"/>
              <a:t/>
            </a:r>
            <a:br>
              <a:rPr lang="en-US" sz="2000" dirty="0"/>
            </a:br>
            <a:r>
              <a:rPr lang="en-US" sz="2000" dirty="0"/>
              <a:t>Now, we need to create file_operations structure proc_fops in which we can map the read and write functions for the proc entry.</a:t>
            </a:r>
            <a:br>
              <a:rPr lang="en-US" sz="2000" dirty="0"/>
            </a:br>
            <a:r>
              <a:rPr lang="en-US" sz="2000" dirty="0"/>
              <a:t>In version less than 3.10 the same file operations structure is used. but later they created separate structure proc_fops</a:t>
            </a:r>
          </a:p>
        </p:txBody>
      </p:sp>
    </p:spTree>
    <p:extLst>
      <p:ext uri="{BB962C8B-B14F-4D97-AF65-F5344CB8AC3E}">
        <p14:creationId xmlns:p14="http://schemas.microsoft.com/office/powerpoint/2010/main" val="129089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8457" y="475861"/>
            <a:ext cx="10002416" cy="2246769"/>
          </a:xfrm>
          <a:prstGeom prst="rect">
            <a:avLst/>
          </a:prstGeom>
          <a:noFill/>
        </p:spPr>
        <p:txBody>
          <a:bodyPr wrap="square" rtlCol="0">
            <a:spAutoFit/>
          </a:bodyPr>
          <a:lstStyle/>
          <a:p>
            <a:r>
              <a:rPr lang="en-US" sz="2000" b="1" dirty="0"/>
              <a:t>static struct proc_ops proc_fops = </a:t>
            </a:r>
            <a:br>
              <a:rPr lang="en-US" sz="2000" b="1" dirty="0"/>
            </a:br>
            <a:r>
              <a:rPr lang="en-US" sz="2000" b="1" dirty="0"/>
              <a:t>{</a:t>
            </a:r>
            <a:br>
              <a:rPr lang="en-US" sz="2000" b="1" dirty="0"/>
            </a:br>
            <a:r>
              <a:rPr lang="en-US" sz="2000" b="1" dirty="0"/>
              <a:t>        .proc_open = open_proc,</a:t>
            </a:r>
            <a:br>
              <a:rPr lang="en-US" sz="2000" b="1" dirty="0"/>
            </a:br>
            <a:r>
              <a:rPr lang="en-US" sz="2000" b="1" dirty="0"/>
              <a:t>        .proc_read = read_proc,</a:t>
            </a:r>
            <a:br>
              <a:rPr lang="en-US" sz="2000" b="1" dirty="0"/>
            </a:br>
            <a:r>
              <a:rPr lang="en-US" sz="2000" b="1" dirty="0"/>
              <a:t>        .proc_write = write_proc,</a:t>
            </a:r>
            <a:br>
              <a:rPr lang="en-US" sz="2000" b="1" dirty="0"/>
            </a:br>
            <a:r>
              <a:rPr lang="en-US" sz="2000" b="1" dirty="0"/>
              <a:t>        .proc_release = release_proc</a:t>
            </a:r>
            <a:br>
              <a:rPr lang="en-US" sz="2000" b="1" dirty="0"/>
            </a:br>
            <a:r>
              <a:rPr lang="en-US" sz="2000" b="1" dirty="0"/>
              <a:t>};</a:t>
            </a:r>
            <a:endParaRPr lang="en-US" sz="2000" dirty="0"/>
          </a:p>
        </p:txBody>
      </p:sp>
      <p:sp>
        <p:nvSpPr>
          <p:cNvPr id="7" name="Rectangle 6"/>
          <p:cNvSpPr/>
          <p:nvPr/>
        </p:nvSpPr>
        <p:spPr>
          <a:xfrm>
            <a:off x="485192" y="4169180"/>
            <a:ext cx="11703633" cy="1077218"/>
          </a:xfrm>
          <a:prstGeom prst="rect">
            <a:avLst/>
          </a:prstGeom>
        </p:spPr>
        <p:txBody>
          <a:bodyPr wrap="square">
            <a:spAutoFit/>
          </a:bodyPr>
          <a:lstStyle/>
          <a:p>
            <a:r>
              <a:rPr lang="en-US" b="1" u="sng" dirty="0"/>
              <a:t>Remove Proc directory </a:t>
            </a:r>
            <a:r>
              <a:rPr lang="en-US" b="1" u="sng" dirty="0" smtClean="0"/>
              <a:t>Entry:</a:t>
            </a:r>
            <a:endParaRPr lang="en-US" b="1" u="sng" dirty="0"/>
          </a:p>
          <a:p>
            <a:r>
              <a:rPr lang="en-US" sz="2000" dirty="0"/>
              <a:t>And you can remove the complete parent directory </a:t>
            </a:r>
            <a:r>
              <a:rPr lang="en-US" sz="2000" dirty="0" smtClean="0"/>
              <a:t>using</a:t>
            </a:r>
          </a:p>
          <a:p>
            <a:r>
              <a:rPr lang="en-US" sz="2000" b="1" dirty="0" smtClean="0"/>
              <a:t>proc_remove(struct </a:t>
            </a:r>
            <a:r>
              <a:rPr lang="en-US" sz="2000" b="1" dirty="0"/>
              <a:t>proc_dir_entry *parent</a:t>
            </a:r>
            <a:r>
              <a:rPr lang="en-US" sz="2000" b="1" dirty="0" smtClean="0"/>
              <a:t>);</a:t>
            </a:r>
            <a:endParaRPr lang="en-US" sz="2000" b="1" dirty="0"/>
          </a:p>
        </p:txBody>
      </p:sp>
      <p:sp>
        <p:nvSpPr>
          <p:cNvPr id="8" name="TextBox 7"/>
          <p:cNvSpPr txBox="1"/>
          <p:nvPr/>
        </p:nvSpPr>
        <p:spPr>
          <a:xfrm>
            <a:off x="485193" y="3041780"/>
            <a:ext cx="11374016" cy="1384995"/>
          </a:xfrm>
          <a:prstGeom prst="rect">
            <a:avLst/>
          </a:prstGeom>
          <a:noFill/>
        </p:spPr>
        <p:txBody>
          <a:bodyPr wrap="square" rtlCol="0">
            <a:spAutoFit/>
          </a:bodyPr>
          <a:lstStyle/>
          <a:p>
            <a:r>
              <a:rPr lang="en-US" b="1" u="sng" dirty="0"/>
              <a:t>RemoveProc </a:t>
            </a:r>
            <a:r>
              <a:rPr lang="en-US" b="1" u="sng" dirty="0" smtClean="0"/>
              <a:t>Entry:</a:t>
            </a:r>
            <a:r>
              <a:rPr lang="en-US" sz="2000" dirty="0"/>
              <a:t/>
            </a:r>
            <a:br>
              <a:rPr lang="en-US" sz="2000" dirty="0"/>
            </a:br>
            <a:r>
              <a:rPr lang="en-US" sz="2000" dirty="0"/>
              <a:t>Proc entry should be removed in the Driver exit function using the below function.</a:t>
            </a:r>
            <a:br>
              <a:rPr lang="en-US" sz="2000" dirty="0"/>
            </a:br>
            <a:r>
              <a:rPr lang="en-US" sz="2000" b="1" dirty="0"/>
              <a:t>void remove_proc_entry(const char *name, struct proc_dir_entry *parent);</a:t>
            </a:r>
          </a:p>
          <a:p>
            <a:endParaRPr lang="en-US" sz="2000" dirty="0"/>
          </a:p>
        </p:txBody>
      </p:sp>
    </p:spTree>
    <p:extLst>
      <p:ext uri="{BB962C8B-B14F-4D97-AF65-F5344CB8AC3E}">
        <p14:creationId xmlns:p14="http://schemas.microsoft.com/office/powerpoint/2010/main" val="408116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9208" y="345233"/>
            <a:ext cx="11122090" cy="5693866"/>
          </a:xfrm>
          <a:prstGeom prst="rect">
            <a:avLst/>
          </a:prstGeom>
          <a:noFill/>
        </p:spPr>
        <p:txBody>
          <a:bodyPr wrap="square" rtlCol="0">
            <a:spAutoFit/>
          </a:bodyPr>
          <a:lstStyle/>
          <a:p>
            <a:r>
              <a:rPr lang="en-US" sz="4000" b="1" dirty="0" err="1" smtClean="0"/>
              <a:t>Sysfs</a:t>
            </a:r>
            <a:r>
              <a:rPr lang="en-US" sz="4000" b="1" dirty="0" smtClean="0"/>
              <a:t> </a:t>
            </a:r>
            <a:r>
              <a:rPr lang="en-US" sz="4000" b="1" dirty="0"/>
              <a:t>in Linux Kernel </a:t>
            </a:r>
            <a:endParaRPr lang="en-US" sz="4000" b="1" dirty="0" smtClean="0"/>
          </a:p>
          <a:p>
            <a:pPr marL="342900" indent="-342900">
              <a:buFont typeface="Arial" panose="020B0604020202020204" pitchFamily="34" charset="0"/>
              <a:buChar char="•"/>
            </a:pPr>
            <a:r>
              <a:rPr lang="en-US" sz="2000" dirty="0" smtClean="0"/>
              <a:t>Sysfs </a:t>
            </a:r>
            <a:r>
              <a:rPr lang="en-US" sz="2000" dirty="0"/>
              <a:t>is a virtual filesystem exported by the kernel, similar to /proc. The files in Sysfs contain information about devices and drivers. Some files in Sysfs are even writable, for configuration and control of devices attached to the system. </a:t>
            </a:r>
            <a:endParaRPr lang="en-US" sz="2000" dirty="0"/>
          </a:p>
          <a:p>
            <a:endParaRPr lang="en-US" sz="2000" dirty="0"/>
          </a:p>
          <a:p>
            <a:pPr marL="342900" indent="-342900">
              <a:buFont typeface="Arial" panose="020B0604020202020204" pitchFamily="34" charset="0"/>
              <a:buChar char="•"/>
            </a:pPr>
            <a:r>
              <a:rPr lang="en-US" sz="2000" dirty="0" err="1" smtClean="0"/>
              <a:t>Sysfs</a:t>
            </a:r>
            <a:r>
              <a:rPr lang="en-US" sz="2000" dirty="0" smtClean="0"/>
              <a:t> </a:t>
            </a:r>
            <a:r>
              <a:rPr lang="en-US" sz="2000" dirty="0"/>
              <a:t>is always mounted on /sys.</a:t>
            </a:r>
          </a:p>
          <a:p>
            <a:endParaRPr lang="en-US" sz="2000" dirty="0"/>
          </a:p>
          <a:p>
            <a:pPr marL="342900" indent="-342900">
              <a:buFont typeface="Arial" panose="020B0604020202020204" pitchFamily="34" charset="0"/>
              <a:buChar char="•"/>
            </a:pPr>
            <a:r>
              <a:rPr lang="en-US" sz="2000" dirty="0"/>
              <a:t>The directories in Sysfs contain the hierarchy of devices, as they are attached to the computer.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Sysfs is the commonly used method to export system information from the kernel space to the user space for specific devices. The sysfs is tied to the device driver model of the kernel. The procfs is used to export the process-specific information and the </a:t>
            </a:r>
            <a:r>
              <a:rPr lang="en-US" sz="2000" dirty="0" err="1"/>
              <a:t>debugfs</a:t>
            </a:r>
            <a:r>
              <a:rPr lang="en-US" sz="2000" dirty="0"/>
              <a:t> is used to use for exporting the debug information by the developer.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Before getting into the sysfs we should know about the Kernel Objects.</a:t>
            </a:r>
          </a:p>
          <a:p>
            <a:endParaRPr lang="en-US" dirty="0"/>
          </a:p>
        </p:txBody>
      </p:sp>
    </p:spTree>
    <p:extLst>
      <p:ext uri="{BB962C8B-B14F-4D97-AF65-F5344CB8AC3E}">
        <p14:creationId xmlns:p14="http://schemas.microsoft.com/office/powerpoint/2010/main" val="3711023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1845" y="541176"/>
            <a:ext cx="10636898" cy="6924973"/>
          </a:xfrm>
          <a:prstGeom prst="rect">
            <a:avLst/>
          </a:prstGeom>
          <a:noFill/>
        </p:spPr>
        <p:txBody>
          <a:bodyPr wrap="square" rtlCol="0">
            <a:spAutoFit/>
          </a:bodyPr>
          <a:lstStyle/>
          <a:p>
            <a:r>
              <a:rPr lang="en-US" sz="3600" b="1" dirty="0"/>
              <a:t>Kernel </a:t>
            </a:r>
            <a:r>
              <a:rPr lang="en-US" sz="3600" b="1" dirty="0" smtClean="0"/>
              <a:t>Objects</a:t>
            </a:r>
          </a:p>
          <a:p>
            <a:endParaRPr lang="en-US" sz="2000" b="1" dirty="0"/>
          </a:p>
          <a:p>
            <a:pPr marL="342900" indent="-342900">
              <a:buFont typeface="Arial" panose="020B0604020202020204" pitchFamily="34" charset="0"/>
              <a:buChar char="•"/>
            </a:pPr>
            <a:r>
              <a:rPr lang="en-US" sz="2000" dirty="0"/>
              <a:t>The heart of the sysfs model is the </a:t>
            </a:r>
            <a:r>
              <a:rPr lang="en-US" sz="2000" dirty="0" err="1"/>
              <a:t>kobject</a:t>
            </a:r>
            <a:r>
              <a:rPr lang="en-US" sz="2000" dirty="0"/>
              <a:t>. </a:t>
            </a:r>
            <a:r>
              <a:rPr lang="en-US" sz="2000" dirty="0" err="1"/>
              <a:t>Kobject</a:t>
            </a:r>
            <a:r>
              <a:rPr lang="en-US" sz="2000" dirty="0"/>
              <a:t> is the glue that binds the sysfs and the kernel, which is represented by struct </a:t>
            </a:r>
            <a:r>
              <a:rPr lang="en-US" sz="2000" dirty="0" err="1"/>
              <a:t>kobject</a:t>
            </a:r>
            <a:r>
              <a:rPr lang="en-US" sz="2000" dirty="0"/>
              <a:t> and defined in </a:t>
            </a:r>
            <a:r>
              <a:rPr lang="en-US" sz="2000" b="1" dirty="0"/>
              <a:t>&lt;linux/</a:t>
            </a:r>
            <a:r>
              <a:rPr lang="en-US" sz="2000" b="1" dirty="0" err="1"/>
              <a:t>kobject.h</a:t>
            </a:r>
            <a:r>
              <a:rPr lang="en-US" sz="2000" dirty="0"/>
              <a:t>&gt;. A struct </a:t>
            </a:r>
            <a:r>
              <a:rPr lang="en-US" sz="2000" dirty="0" err="1"/>
              <a:t>kobject</a:t>
            </a:r>
            <a:r>
              <a:rPr lang="en-US" sz="2000" dirty="0"/>
              <a:t> represents a kernel object, maybe a device or so, such as the things that show up as directory in the sysfs filesystem.</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err="1" smtClean="0"/>
              <a:t>Kobjects</a:t>
            </a:r>
            <a:r>
              <a:rPr lang="en-US" sz="2000" dirty="0" smtClean="0"/>
              <a:t> </a:t>
            </a:r>
            <a:r>
              <a:rPr lang="en-US" sz="2000" dirty="0"/>
              <a:t>are usually embedded in other structures</a:t>
            </a:r>
            <a:r>
              <a:rPr lang="en-US" sz="2000" dirty="0" smtClean="0"/>
              <a:t>.</a:t>
            </a:r>
            <a:endParaRPr lang="en-US" sz="2000" dirty="0"/>
          </a:p>
          <a:p>
            <a:r>
              <a:rPr lang="en-US" sz="2000" dirty="0"/>
              <a:t>#define KOBJ_NAME_LEN 20 </a:t>
            </a:r>
          </a:p>
          <a:p>
            <a:r>
              <a:rPr lang="en-US" sz="2000" dirty="0"/>
              <a:t>struct </a:t>
            </a:r>
            <a:r>
              <a:rPr lang="en-US" sz="2000" dirty="0" err="1"/>
              <a:t>kobject</a:t>
            </a:r>
            <a:r>
              <a:rPr lang="en-US" sz="2000" dirty="0"/>
              <a:t> {</a:t>
            </a:r>
          </a:p>
          <a:p>
            <a:r>
              <a:rPr lang="en-US" sz="2000" dirty="0"/>
              <a:t> char *</a:t>
            </a:r>
            <a:r>
              <a:rPr lang="en-US" sz="2000" dirty="0" err="1"/>
              <a:t>k_name</a:t>
            </a:r>
            <a:r>
              <a:rPr lang="en-US" sz="2000" dirty="0"/>
              <a:t>;</a:t>
            </a:r>
          </a:p>
          <a:p>
            <a:r>
              <a:rPr lang="en-US" sz="2000" dirty="0"/>
              <a:t> char name[KOBJ_NAME_LEN];</a:t>
            </a:r>
          </a:p>
          <a:p>
            <a:r>
              <a:rPr lang="en-US" sz="2000" dirty="0"/>
              <a:t> struct </a:t>
            </a:r>
            <a:r>
              <a:rPr lang="en-US" sz="2000" dirty="0" err="1"/>
              <a:t>kref</a:t>
            </a:r>
            <a:r>
              <a:rPr lang="en-US" sz="2000" dirty="0"/>
              <a:t> </a:t>
            </a:r>
            <a:r>
              <a:rPr lang="en-US" sz="2000" dirty="0" err="1"/>
              <a:t>kref</a:t>
            </a:r>
            <a:r>
              <a:rPr lang="en-US" sz="2000" dirty="0"/>
              <a:t>;</a:t>
            </a:r>
          </a:p>
          <a:p>
            <a:r>
              <a:rPr lang="en-US" sz="2000" dirty="0"/>
              <a:t> struct </a:t>
            </a:r>
            <a:r>
              <a:rPr lang="en-US" sz="2000" dirty="0" err="1"/>
              <a:t>list_head</a:t>
            </a:r>
            <a:r>
              <a:rPr lang="en-US" sz="2000" dirty="0"/>
              <a:t> entry;</a:t>
            </a:r>
          </a:p>
          <a:p>
            <a:r>
              <a:rPr lang="en-US" sz="2000" dirty="0"/>
              <a:t> struct </a:t>
            </a:r>
            <a:r>
              <a:rPr lang="en-US" sz="2000" dirty="0" err="1"/>
              <a:t>kobject</a:t>
            </a:r>
            <a:r>
              <a:rPr lang="en-US" sz="2000" dirty="0"/>
              <a:t> *parent;</a:t>
            </a:r>
          </a:p>
          <a:p>
            <a:r>
              <a:rPr lang="en-US" sz="2000" dirty="0"/>
              <a:t> struct </a:t>
            </a:r>
            <a:r>
              <a:rPr lang="en-US" sz="2000" dirty="0" err="1"/>
              <a:t>kset</a:t>
            </a:r>
            <a:r>
              <a:rPr lang="en-US" sz="2000" dirty="0"/>
              <a:t> *</a:t>
            </a:r>
            <a:r>
              <a:rPr lang="en-US" sz="2000" dirty="0" err="1"/>
              <a:t>kset</a:t>
            </a:r>
            <a:r>
              <a:rPr lang="en-US" sz="2000" dirty="0"/>
              <a:t>;</a:t>
            </a:r>
          </a:p>
          <a:p>
            <a:r>
              <a:rPr lang="en-US" sz="2000" dirty="0"/>
              <a:t> struct </a:t>
            </a:r>
            <a:r>
              <a:rPr lang="en-US" sz="2000" dirty="0" err="1"/>
              <a:t>kobj_type</a:t>
            </a:r>
            <a:r>
              <a:rPr lang="en-US" sz="2000" dirty="0"/>
              <a:t> *</a:t>
            </a:r>
            <a:r>
              <a:rPr lang="en-US" sz="2000" dirty="0" err="1"/>
              <a:t>ktype</a:t>
            </a:r>
            <a:r>
              <a:rPr lang="en-US" sz="2000" dirty="0"/>
              <a:t>;</a:t>
            </a:r>
          </a:p>
          <a:p>
            <a:r>
              <a:rPr lang="en-US" sz="2000" dirty="0"/>
              <a:t> struct </a:t>
            </a:r>
            <a:r>
              <a:rPr lang="en-US" sz="2000" dirty="0" err="1"/>
              <a:t>dentry</a:t>
            </a:r>
            <a:r>
              <a:rPr lang="en-US" sz="2000" dirty="0"/>
              <a:t> *</a:t>
            </a:r>
            <a:r>
              <a:rPr lang="en-US" sz="2000" dirty="0" err="1"/>
              <a:t>dentry</a:t>
            </a:r>
            <a:r>
              <a:rPr lang="en-US" sz="2000" dirty="0"/>
              <a:t>;</a:t>
            </a:r>
          </a:p>
          <a:p>
            <a:r>
              <a:rPr lang="en-US" sz="2000" dirty="0"/>
              <a:t>};</a:t>
            </a:r>
          </a:p>
          <a:p>
            <a:endParaRPr lang="en-US" dirty="0"/>
          </a:p>
          <a:p>
            <a:endParaRPr lang="en-US" dirty="0"/>
          </a:p>
        </p:txBody>
      </p:sp>
    </p:spTree>
    <p:extLst>
      <p:ext uri="{BB962C8B-B14F-4D97-AF65-F5344CB8AC3E}">
        <p14:creationId xmlns:p14="http://schemas.microsoft.com/office/powerpoint/2010/main" val="2625456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4522" y="942392"/>
            <a:ext cx="11178074" cy="4339650"/>
          </a:xfrm>
          <a:prstGeom prst="rect">
            <a:avLst/>
          </a:prstGeom>
        </p:spPr>
        <p:txBody>
          <a:bodyPr wrap="square">
            <a:spAutoFit/>
          </a:bodyPr>
          <a:lstStyle/>
          <a:p>
            <a:r>
              <a:rPr lang="en-US" sz="2800" b="1" dirty="0" err="1"/>
              <a:t>struct</a:t>
            </a:r>
            <a:r>
              <a:rPr lang="en-US" sz="2800" b="1" dirty="0"/>
              <a:t> </a:t>
            </a:r>
            <a:r>
              <a:rPr lang="en-US" sz="2800" b="1" dirty="0" err="1" smtClean="0"/>
              <a:t>kobject</a:t>
            </a:r>
            <a:endParaRPr lang="en-US" sz="2800" b="1" dirty="0" smtClean="0"/>
          </a:p>
          <a:p>
            <a:endParaRPr lang="en-US" sz="2800" b="1" dirty="0"/>
          </a:p>
          <a:p>
            <a:pPr marL="342900" indent="-342900">
              <a:buFont typeface="Arial" panose="020B0604020202020204" pitchFamily="34" charset="0"/>
              <a:buChar char="•"/>
            </a:pPr>
            <a:r>
              <a:rPr lang="en-US" sz="2000" dirty="0" smtClean="0"/>
              <a:t>name </a:t>
            </a:r>
            <a:r>
              <a:rPr lang="en-US" sz="2000" dirty="0"/>
              <a:t>(Name of the </a:t>
            </a:r>
            <a:r>
              <a:rPr lang="en-US" sz="2000" dirty="0" err="1"/>
              <a:t>kobject</a:t>
            </a:r>
            <a:r>
              <a:rPr lang="en-US" sz="2000" dirty="0"/>
              <a:t>. Current </a:t>
            </a:r>
            <a:r>
              <a:rPr lang="en-US" sz="2000" dirty="0" err="1"/>
              <a:t>kobject</a:t>
            </a:r>
            <a:r>
              <a:rPr lang="en-US" sz="2000" dirty="0"/>
              <a:t> is created with this name in sysfs</a:t>
            </a:r>
            <a:r>
              <a:rPr lang="en-US" sz="2000" dirty="0" smtClean="0"/>
              <a:t>.)</a:t>
            </a:r>
          </a:p>
          <a:p>
            <a:pPr marL="342900" indent="-342900">
              <a:buFont typeface="Arial" panose="020B0604020202020204" pitchFamily="34" charset="0"/>
              <a:buChar char="•"/>
            </a:pPr>
            <a:r>
              <a:rPr lang="en-US" sz="2000" dirty="0" smtClean="0"/>
              <a:t>parent </a:t>
            </a:r>
            <a:r>
              <a:rPr lang="en-US" sz="2000" dirty="0"/>
              <a:t>(This is </a:t>
            </a:r>
            <a:r>
              <a:rPr lang="en-US" sz="2000" dirty="0" err="1"/>
              <a:t>kobject’s</a:t>
            </a:r>
            <a:r>
              <a:rPr lang="en-US" sz="2000" dirty="0"/>
              <a:t> parent. When we create a directory in sysfs for the current </a:t>
            </a:r>
            <a:r>
              <a:rPr lang="en-US" sz="2000" dirty="0" err="1"/>
              <a:t>kobject</a:t>
            </a:r>
            <a:r>
              <a:rPr lang="en-US" sz="2000" dirty="0"/>
              <a:t>, it will create under this parent </a:t>
            </a:r>
            <a:r>
              <a:rPr lang="en-US" sz="2000" dirty="0" smtClean="0"/>
              <a:t>directory).</a:t>
            </a:r>
          </a:p>
          <a:p>
            <a:pPr marL="342900" indent="-342900">
              <a:buFont typeface="Arial" panose="020B0604020202020204" pitchFamily="34" charset="0"/>
              <a:buChar char="•"/>
            </a:pPr>
            <a:r>
              <a:rPr lang="en-US" sz="2000" dirty="0" err="1" smtClean="0"/>
              <a:t>ktype</a:t>
            </a:r>
            <a:r>
              <a:rPr lang="en-US" sz="2000" dirty="0" smtClean="0"/>
              <a:t> </a:t>
            </a:r>
            <a:r>
              <a:rPr lang="en-US" sz="2000" dirty="0"/>
              <a:t>(the type associated with a </a:t>
            </a:r>
            <a:r>
              <a:rPr lang="en-US" sz="2000" dirty="0" err="1" smtClean="0"/>
              <a:t>kobject</a:t>
            </a:r>
            <a:r>
              <a:rPr lang="en-US" sz="2000" dirty="0" smtClean="0"/>
              <a:t>).</a:t>
            </a:r>
          </a:p>
          <a:p>
            <a:pPr marL="342900" indent="-342900">
              <a:buFont typeface="Arial" panose="020B0604020202020204" pitchFamily="34" charset="0"/>
              <a:buChar char="•"/>
            </a:pPr>
            <a:r>
              <a:rPr lang="en-US" sz="2000" dirty="0" err="1" smtClean="0"/>
              <a:t>kset</a:t>
            </a:r>
            <a:r>
              <a:rPr lang="en-US" sz="2000" dirty="0" smtClean="0"/>
              <a:t> </a:t>
            </a:r>
            <a:r>
              <a:rPr lang="en-US" sz="2000" dirty="0"/>
              <a:t>(a group of </a:t>
            </a:r>
            <a:r>
              <a:rPr lang="en-US" sz="2000" dirty="0" err="1"/>
              <a:t>kobjects</a:t>
            </a:r>
            <a:r>
              <a:rPr lang="en-US" sz="2000" dirty="0"/>
              <a:t> all of which are embedded in structures of the same </a:t>
            </a:r>
            <a:r>
              <a:rPr lang="en-US" sz="2000" dirty="0" smtClean="0"/>
              <a:t>type).</a:t>
            </a:r>
          </a:p>
          <a:p>
            <a:pPr marL="342900" indent="-342900">
              <a:buFont typeface="Arial" panose="020B0604020202020204" pitchFamily="34" charset="0"/>
              <a:buChar char="•"/>
            </a:pPr>
            <a:r>
              <a:rPr lang="en-US" sz="2000" dirty="0" err="1" smtClean="0"/>
              <a:t>sd</a:t>
            </a:r>
            <a:r>
              <a:rPr lang="en-US" sz="2000" dirty="0" smtClean="0"/>
              <a:t> </a:t>
            </a:r>
            <a:r>
              <a:rPr lang="en-US" sz="2000" dirty="0"/>
              <a:t>(points to a </a:t>
            </a:r>
            <a:r>
              <a:rPr lang="en-US" sz="2000" dirty="0" err="1"/>
              <a:t>sysfs_dirent</a:t>
            </a:r>
            <a:r>
              <a:rPr lang="en-US" sz="2000" dirty="0"/>
              <a:t> structure that represents this </a:t>
            </a:r>
            <a:r>
              <a:rPr lang="en-US" sz="2000" dirty="0" err="1"/>
              <a:t>kobject</a:t>
            </a:r>
            <a:r>
              <a:rPr lang="en-US" sz="2000" dirty="0"/>
              <a:t> in sysfs</a:t>
            </a:r>
            <a:r>
              <a:rPr lang="en-US" sz="2000" dirty="0" smtClean="0"/>
              <a:t>.).</a:t>
            </a:r>
          </a:p>
          <a:p>
            <a:pPr marL="342900" indent="-342900">
              <a:buFont typeface="Arial" panose="020B0604020202020204" pitchFamily="34" charset="0"/>
              <a:buChar char="•"/>
            </a:pPr>
            <a:r>
              <a:rPr lang="en-US" sz="2000" dirty="0" err="1" smtClean="0"/>
              <a:t>kref</a:t>
            </a:r>
            <a:r>
              <a:rPr lang="en-US" sz="2000" dirty="0" smtClean="0"/>
              <a:t> </a:t>
            </a:r>
            <a:r>
              <a:rPr lang="en-US" sz="2000" dirty="0"/>
              <a:t>(provides reference counting)</a:t>
            </a:r>
          </a:p>
          <a:p>
            <a:endParaRPr lang="en-US" sz="2000" dirty="0"/>
          </a:p>
          <a:p>
            <a:r>
              <a:rPr lang="en-US" sz="2000" dirty="0"/>
              <a:t>It is the glue that holds much of the device model and its sysfs interface together.</a:t>
            </a:r>
          </a:p>
          <a:p>
            <a:endParaRPr lang="en-US" sz="2000" dirty="0"/>
          </a:p>
          <a:p>
            <a:r>
              <a:rPr lang="en-US" sz="2000" dirty="0" smtClean="0"/>
              <a:t>So, </a:t>
            </a:r>
            <a:r>
              <a:rPr lang="en-US" sz="2000" dirty="0" err="1"/>
              <a:t>kobject</a:t>
            </a:r>
            <a:r>
              <a:rPr lang="en-US" sz="2000" dirty="0"/>
              <a:t> is used to create </a:t>
            </a:r>
            <a:r>
              <a:rPr lang="en-US" sz="2000" dirty="0" err="1"/>
              <a:t>kobject</a:t>
            </a:r>
            <a:r>
              <a:rPr lang="en-US" sz="2000" dirty="0"/>
              <a:t> directory in /sys. </a:t>
            </a:r>
          </a:p>
        </p:txBody>
      </p:sp>
    </p:spTree>
    <p:extLst>
      <p:ext uri="{BB962C8B-B14F-4D97-AF65-F5344CB8AC3E}">
        <p14:creationId xmlns:p14="http://schemas.microsoft.com/office/powerpoint/2010/main" val="1451328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9838" y="615994"/>
            <a:ext cx="11168742" cy="6001643"/>
          </a:xfrm>
          <a:prstGeom prst="rect">
            <a:avLst/>
          </a:prstGeom>
        </p:spPr>
        <p:txBody>
          <a:bodyPr wrap="square">
            <a:spAutoFit/>
          </a:bodyPr>
          <a:lstStyle/>
          <a:p>
            <a:r>
              <a:rPr lang="en-US" sz="3200" b="1" u="sng" dirty="0"/>
              <a:t>Create a directory in /</a:t>
            </a:r>
            <a:r>
              <a:rPr lang="en-US" sz="3200" b="1" u="sng" dirty="0" smtClean="0"/>
              <a:t>sys</a:t>
            </a:r>
          </a:p>
          <a:p>
            <a:endParaRPr lang="en-US" sz="3200" b="1" dirty="0"/>
          </a:p>
          <a:p>
            <a:r>
              <a:rPr lang="en-US" sz="2000" b="1" dirty="0" err="1" smtClean="0"/>
              <a:t>struct</a:t>
            </a:r>
            <a:r>
              <a:rPr lang="en-US" sz="2000" b="1" dirty="0" smtClean="0"/>
              <a:t> </a:t>
            </a:r>
            <a:r>
              <a:rPr lang="en-US" sz="2000" b="1" dirty="0" err="1"/>
              <a:t>kobject</a:t>
            </a:r>
            <a:r>
              <a:rPr lang="en-US" sz="2000" b="1" dirty="0"/>
              <a:t> * </a:t>
            </a:r>
            <a:r>
              <a:rPr lang="en-US" sz="2000" b="1" dirty="0" err="1"/>
              <a:t>kobject_create_and_add</a:t>
            </a:r>
            <a:r>
              <a:rPr lang="en-US" sz="2000" b="1" dirty="0"/>
              <a:t> ( </a:t>
            </a:r>
            <a:r>
              <a:rPr lang="en-US" sz="2000" b="1" dirty="0" err="1"/>
              <a:t>const</a:t>
            </a:r>
            <a:r>
              <a:rPr lang="en-US" sz="2000" b="1" dirty="0"/>
              <a:t> char * name, </a:t>
            </a:r>
            <a:r>
              <a:rPr lang="en-US" sz="2000" b="1" dirty="0" err="1"/>
              <a:t>struct</a:t>
            </a:r>
            <a:r>
              <a:rPr lang="en-US" sz="2000" b="1" dirty="0"/>
              <a:t> </a:t>
            </a:r>
            <a:r>
              <a:rPr lang="en-US" sz="2000" b="1" dirty="0" err="1"/>
              <a:t>kobject</a:t>
            </a:r>
            <a:r>
              <a:rPr lang="en-US" sz="2000" b="1" dirty="0"/>
              <a:t> * parent</a:t>
            </a:r>
            <a:r>
              <a:rPr lang="en-US" sz="2000" b="1" dirty="0" smtClean="0"/>
              <a:t>);</a:t>
            </a:r>
          </a:p>
          <a:p>
            <a:endParaRPr lang="en-US" sz="2000" b="1" dirty="0"/>
          </a:p>
          <a:p>
            <a:r>
              <a:rPr lang="en-US" sz="2000" dirty="0" smtClean="0"/>
              <a:t>This function is used to create directory. </a:t>
            </a:r>
          </a:p>
          <a:p>
            <a:r>
              <a:rPr lang="en-US" sz="2000" b="1" dirty="0" smtClean="0"/>
              <a:t>name</a:t>
            </a:r>
            <a:r>
              <a:rPr lang="en-US" sz="2000" dirty="0" smtClean="0"/>
              <a:t> : </a:t>
            </a:r>
            <a:r>
              <a:rPr lang="en-US" sz="2000" dirty="0"/>
              <a:t>the name for the </a:t>
            </a:r>
            <a:r>
              <a:rPr lang="en-US" sz="2000" dirty="0" err="1" smtClean="0"/>
              <a:t>kobject</a:t>
            </a:r>
            <a:r>
              <a:rPr lang="en-US" sz="2000" dirty="0" smtClean="0"/>
              <a:t>.</a:t>
            </a:r>
            <a:endParaRPr lang="en-US" sz="2000" dirty="0"/>
          </a:p>
          <a:p>
            <a:r>
              <a:rPr lang="en-US" sz="2000" b="1" dirty="0" smtClean="0"/>
              <a:t>parent</a:t>
            </a:r>
            <a:r>
              <a:rPr lang="en-US" sz="2000" dirty="0" smtClean="0"/>
              <a:t>: the </a:t>
            </a:r>
            <a:r>
              <a:rPr lang="en-US" sz="2000" dirty="0"/>
              <a:t>parent </a:t>
            </a:r>
            <a:r>
              <a:rPr lang="en-US" sz="2000" dirty="0" err="1"/>
              <a:t>kobject</a:t>
            </a:r>
            <a:r>
              <a:rPr lang="en-US" sz="2000" dirty="0"/>
              <a:t> of this </a:t>
            </a:r>
            <a:r>
              <a:rPr lang="en-US" sz="2000" dirty="0" err="1"/>
              <a:t>kobject</a:t>
            </a:r>
            <a:r>
              <a:rPr lang="en-US" sz="2000" dirty="0"/>
              <a:t>, if </a:t>
            </a:r>
            <a:r>
              <a:rPr lang="en-US" sz="2000" dirty="0" smtClean="0"/>
              <a:t>any.</a:t>
            </a:r>
          </a:p>
          <a:p>
            <a:endParaRPr lang="en-US" sz="2000" dirty="0" smtClean="0"/>
          </a:p>
          <a:p>
            <a:pPr marL="342900" indent="-342900">
              <a:buFont typeface="Arial" panose="020B0604020202020204" pitchFamily="34" charset="0"/>
              <a:buChar char="•"/>
            </a:pPr>
            <a:r>
              <a:rPr lang="en-US" sz="2000" dirty="0" smtClean="0"/>
              <a:t>If you pass </a:t>
            </a:r>
            <a:r>
              <a:rPr lang="en-US" sz="2000" dirty="0" err="1" smtClean="0"/>
              <a:t>kernel_kobj</a:t>
            </a:r>
            <a:r>
              <a:rPr lang="en-US" sz="2000" dirty="0" smtClean="0"/>
              <a:t> to the second argument, it will create the directory under /sys/kernel/. If you pass </a:t>
            </a:r>
            <a:r>
              <a:rPr lang="en-US" sz="2000" dirty="0" err="1" smtClean="0"/>
              <a:t>firmware_kobj</a:t>
            </a:r>
            <a:r>
              <a:rPr lang="en-US" sz="2000" dirty="0" smtClean="0"/>
              <a:t> to the second argument, it will create the directory under /sys/firmware/. If you pass </a:t>
            </a:r>
            <a:r>
              <a:rPr lang="en-US" sz="2000" dirty="0" err="1" smtClean="0"/>
              <a:t>fs_kobj</a:t>
            </a:r>
            <a:r>
              <a:rPr lang="en-US" sz="2000" dirty="0" smtClean="0"/>
              <a:t> to the second argument, it will create the directory under /sys/fs/. If you pass NULL to the second argument, it will create the directory under /sys/.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function creates a </a:t>
            </a:r>
            <a:r>
              <a:rPr lang="en-US" sz="2000" dirty="0" err="1"/>
              <a:t>kobject</a:t>
            </a:r>
            <a:r>
              <a:rPr lang="en-US" sz="2000" dirty="0"/>
              <a:t> structure dynamically and registers it with </a:t>
            </a:r>
            <a:r>
              <a:rPr lang="en-US" sz="2000" dirty="0" err="1"/>
              <a:t>sysfs</a:t>
            </a:r>
            <a:r>
              <a:rPr lang="en-US" sz="2000" dirty="0"/>
              <a:t>. If the </a:t>
            </a:r>
            <a:r>
              <a:rPr lang="en-US" sz="2000" dirty="0" err="1"/>
              <a:t>kobject</a:t>
            </a:r>
            <a:r>
              <a:rPr lang="en-US" sz="2000" dirty="0"/>
              <a:t> was not able to be created, NULL will be returned. When you are finished with this structure, call </a:t>
            </a:r>
            <a:r>
              <a:rPr lang="en-US" sz="2000" b="1" dirty="0" err="1" smtClean="0"/>
              <a:t>kobject_put</a:t>
            </a:r>
            <a:r>
              <a:rPr lang="en-US" sz="2000" b="1" dirty="0" smtClean="0"/>
              <a:t>();</a:t>
            </a:r>
            <a:r>
              <a:rPr lang="en-US" sz="2000" dirty="0" smtClean="0"/>
              <a:t> </a:t>
            </a:r>
            <a:r>
              <a:rPr lang="en-US" sz="2000" dirty="0"/>
              <a:t>and the structure will be dynamically freed when it is no longer being used.</a:t>
            </a:r>
          </a:p>
        </p:txBody>
      </p:sp>
    </p:spTree>
    <p:extLst>
      <p:ext uri="{BB962C8B-B14F-4D97-AF65-F5344CB8AC3E}">
        <p14:creationId xmlns:p14="http://schemas.microsoft.com/office/powerpoint/2010/main" val="3832713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7910" y="485193"/>
            <a:ext cx="11728580" cy="6124754"/>
          </a:xfrm>
          <a:prstGeom prst="rect">
            <a:avLst/>
          </a:prstGeom>
        </p:spPr>
        <p:txBody>
          <a:bodyPr wrap="square">
            <a:spAutoFit/>
          </a:bodyPr>
          <a:lstStyle/>
          <a:p>
            <a:r>
              <a:rPr lang="en-US" sz="3200" b="1" u="sng" dirty="0"/>
              <a:t>Create </a:t>
            </a:r>
            <a:r>
              <a:rPr lang="en-US" sz="3200" b="1" u="sng" dirty="0" err="1"/>
              <a:t>Sysfs</a:t>
            </a:r>
            <a:r>
              <a:rPr lang="en-US" sz="3200" b="1" u="sng" dirty="0"/>
              <a:t> file</a:t>
            </a:r>
          </a:p>
          <a:p>
            <a:r>
              <a:rPr lang="en-US" sz="2000" dirty="0"/>
              <a:t>Using the above function we will create a directory in /sys. Now we need to create a </a:t>
            </a:r>
            <a:r>
              <a:rPr lang="en-US" sz="2000" dirty="0" err="1"/>
              <a:t>sysfs</a:t>
            </a:r>
            <a:r>
              <a:rPr lang="en-US" sz="2000" dirty="0"/>
              <a:t> file, which is used to interact user space with kernel space through </a:t>
            </a:r>
            <a:r>
              <a:rPr lang="en-US" sz="2000" dirty="0" err="1"/>
              <a:t>sysfs</a:t>
            </a:r>
            <a:r>
              <a:rPr lang="en-US" sz="2000" dirty="0"/>
              <a:t>. So we can create the </a:t>
            </a:r>
            <a:r>
              <a:rPr lang="en-US" sz="2000" dirty="0" err="1"/>
              <a:t>sysfs</a:t>
            </a:r>
            <a:r>
              <a:rPr lang="en-US" sz="2000" dirty="0"/>
              <a:t> file using </a:t>
            </a:r>
            <a:r>
              <a:rPr lang="en-US" sz="2000" dirty="0" err="1"/>
              <a:t>sysfs</a:t>
            </a:r>
            <a:r>
              <a:rPr lang="en-US" sz="2000" dirty="0"/>
              <a:t> attributes.</a:t>
            </a:r>
          </a:p>
          <a:p>
            <a:endParaRPr lang="en-US" sz="2000" dirty="0"/>
          </a:p>
          <a:p>
            <a:r>
              <a:rPr lang="en-US" sz="2000" dirty="0"/>
              <a:t>Attributes are represented as regular files in </a:t>
            </a:r>
            <a:r>
              <a:rPr lang="en-US" sz="2000" dirty="0" err="1"/>
              <a:t>sysfs</a:t>
            </a:r>
            <a:r>
              <a:rPr lang="en-US" sz="2000" dirty="0"/>
              <a:t> with one value per file. There are loads of helper functions that can be used to create the </a:t>
            </a:r>
            <a:r>
              <a:rPr lang="en-US" sz="2000" dirty="0" err="1"/>
              <a:t>kobject</a:t>
            </a:r>
            <a:r>
              <a:rPr lang="en-US" sz="2000" dirty="0"/>
              <a:t> attributes. They can be found in the header file </a:t>
            </a:r>
            <a:r>
              <a:rPr lang="en-US" sz="2000" b="1" dirty="0" err="1" smtClean="0"/>
              <a:t>sysfs.h</a:t>
            </a:r>
            <a:endParaRPr lang="en-US" sz="2000" b="1" dirty="0" smtClean="0"/>
          </a:p>
          <a:p>
            <a:endParaRPr lang="en-US" sz="2000" b="1" dirty="0"/>
          </a:p>
          <a:p>
            <a:r>
              <a:rPr lang="en-US" sz="2000" dirty="0" err="1"/>
              <a:t>Kobj_attribute</a:t>
            </a:r>
            <a:r>
              <a:rPr lang="en-US" sz="2000" dirty="0"/>
              <a:t> is defined as</a:t>
            </a:r>
            <a:r>
              <a:rPr lang="en-US" sz="2000" dirty="0" smtClean="0"/>
              <a:t>,</a:t>
            </a:r>
          </a:p>
          <a:p>
            <a:r>
              <a:rPr lang="en-US" sz="2000" b="1" dirty="0" err="1"/>
              <a:t>struct</a:t>
            </a:r>
            <a:r>
              <a:rPr lang="en-US" sz="2000" b="1" dirty="0"/>
              <a:t> </a:t>
            </a:r>
            <a:r>
              <a:rPr lang="en-US" sz="2000" b="1" dirty="0" err="1"/>
              <a:t>kobj_attribute</a:t>
            </a:r>
            <a:r>
              <a:rPr lang="en-US" sz="2000" b="1" dirty="0"/>
              <a:t> {</a:t>
            </a:r>
          </a:p>
          <a:p>
            <a:r>
              <a:rPr lang="en-US" sz="2000" b="1" dirty="0"/>
              <a:t> </a:t>
            </a:r>
            <a:r>
              <a:rPr lang="en-US" sz="2000" b="1" dirty="0" err="1"/>
              <a:t>struct</a:t>
            </a:r>
            <a:r>
              <a:rPr lang="en-US" sz="2000" b="1" dirty="0"/>
              <a:t> attribute </a:t>
            </a:r>
            <a:r>
              <a:rPr lang="en-US" sz="2000" b="1" dirty="0" err="1"/>
              <a:t>attr</a:t>
            </a:r>
            <a:r>
              <a:rPr lang="en-US" sz="2000" b="1" dirty="0"/>
              <a:t>;</a:t>
            </a:r>
          </a:p>
          <a:p>
            <a:r>
              <a:rPr lang="en-US" sz="2000" b="1" dirty="0"/>
              <a:t> </a:t>
            </a:r>
            <a:r>
              <a:rPr lang="en-US" sz="2000" b="1" dirty="0" err="1"/>
              <a:t>ssize_t</a:t>
            </a:r>
            <a:r>
              <a:rPr lang="en-US" sz="2000" b="1" dirty="0"/>
              <a:t> (*show)(</a:t>
            </a:r>
            <a:r>
              <a:rPr lang="en-US" sz="2000" b="1" dirty="0" err="1"/>
              <a:t>struct</a:t>
            </a:r>
            <a:r>
              <a:rPr lang="en-US" sz="2000" b="1" dirty="0"/>
              <a:t> </a:t>
            </a:r>
            <a:r>
              <a:rPr lang="en-US" sz="2000" b="1" dirty="0" err="1"/>
              <a:t>kobject</a:t>
            </a:r>
            <a:r>
              <a:rPr lang="en-US" sz="2000" b="1" dirty="0"/>
              <a:t> *</a:t>
            </a:r>
            <a:r>
              <a:rPr lang="en-US" sz="2000" b="1" dirty="0" err="1"/>
              <a:t>kobj</a:t>
            </a:r>
            <a:r>
              <a:rPr lang="en-US" sz="2000" b="1" dirty="0"/>
              <a:t>, </a:t>
            </a:r>
            <a:r>
              <a:rPr lang="en-US" sz="2000" b="1" dirty="0" err="1"/>
              <a:t>struct</a:t>
            </a:r>
            <a:r>
              <a:rPr lang="en-US" sz="2000" b="1" dirty="0"/>
              <a:t> </a:t>
            </a:r>
            <a:r>
              <a:rPr lang="en-US" sz="2000" b="1" dirty="0" err="1"/>
              <a:t>kobj_attribute</a:t>
            </a:r>
            <a:r>
              <a:rPr lang="en-US" sz="2000" b="1" dirty="0"/>
              <a:t> *</a:t>
            </a:r>
            <a:r>
              <a:rPr lang="en-US" sz="2000" b="1" dirty="0" err="1"/>
              <a:t>attr</a:t>
            </a:r>
            <a:r>
              <a:rPr lang="en-US" sz="2000" b="1" dirty="0"/>
              <a:t>, char *</a:t>
            </a:r>
            <a:r>
              <a:rPr lang="en-US" sz="2000" b="1" dirty="0" err="1"/>
              <a:t>buf</a:t>
            </a:r>
            <a:r>
              <a:rPr lang="en-US" sz="2000" b="1" dirty="0"/>
              <a:t>);</a:t>
            </a:r>
          </a:p>
          <a:p>
            <a:r>
              <a:rPr lang="en-US" sz="2000" b="1" dirty="0"/>
              <a:t> </a:t>
            </a:r>
            <a:r>
              <a:rPr lang="en-US" sz="2000" b="1" dirty="0" err="1"/>
              <a:t>ssize_t</a:t>
            </a:r>
            <a:r>
              <a:rPr lang="en-US" sz="2000" b="1" dirty="0"/>
              <a:t> (*store)(</a:t>
            </a:r>
            <a:r>
              <a:rPr lang="en-US" sz="2000" b="1" dirty="0" err="1"/>
              <a:t>struct</a:t>
            </a:r>
            <a:r>
              <a:rPr lang="en-US" sz="2000" b="1" dirty="0"/>
              <a:t> </a:t>
            </a:r>
            <a:r>
              <a:rPr lang="en-US" sz="2000" b="1" dirty="0" err="1"/>
              <a:t>kobject</a:t>
            </a:r>
            <a:r>
              <a:rPr lang="en-US" sz="2000" b="1" dirty="0"/>
              <a:t> *</a:t>
            </a:r>
            <a:r>
              <a:rPr lang="en-US" sz="2000" b="1" dirty="0" err="1"/>
              <a:t>kobj</a:t>
            </a:r>
            <a:r>
              <a:rPr lang="en-US" sz="2000" b="1" dirty="0"/>
              <a:t>, </a:t>
            </a:r>
            <a:r>
              <a:rPr lang="en-US" sz="2000" b="1" dirty="0" err="1"/>
              <a:t>struct</a:t>
            </a:r>
            <a:r>
              <a:rPr lang="en-US" sz="2000" b="1" dirty="0"/>
              <a:t> </a:t>
            </a:r>
            <a:r>
              <a:rPr lang="en-US" sz="2000" b="1" dirty="0" err="1"/>
              <a:t>kobj_attribute</a:t>
            </a:r>
            <a:r>
              <a:rPr lang="en-US" sz="2000" b="1" dirty="0"/>
              <a:t> *</a:t>
            </a:r>
            <a:r>
              <a:rPr lang="en-US" sz="2000" b="1" dirty="0" err="1"/>
              <a:t>attr</a:t>
            </a:r>
            <a:r>
              <a:rPr lang="en-US" sz="2000" b="1" dirty="0"/>
              <a:t>, </a:t>
            </a:r>
            <a:r>
              <a:rPr lang="en-US" sz="2000" b="1" dirty="0" err="1"/>
              <a:t>const</a:t>
            </a:r>
            <a:r>
              <a:rPr lang="en-US" sz="2000" b="1" dirty="0"/>
              <a:t> char *</a:t>
            </a:r>
            <a:r>
              <a:rPr lang="en-US" sz="2000" b="1" dirty="0" err="1"/>
              <a:t>buf</a:t>
            </a:r>
            <a:r>
              <a:rPr lang="en-US" sz="2000" b="1" dirty="0"/>
              <a:t>, </a:t>
            </a:r>
            <a:r>
              <a:rPr lang="en-US" sz="2000" b="1" dirty="0" err="1"/>
              <a:t>size_t</a:t>
            </a:r>
            <a:r>
              <a:rPr lang="en-US" sz="2000" b="1" dirty="0"/>
              <a:t> count);</a:t>
            </a:r>
          </a:p>
          <a:p>
            <a:r>
              <a:rPr lang="en-US" sz="2000" b="1" dirty="0" smtClean="0"/>
              <a:t>};</a:t>
            </a:r>
            <a:r>
              <a:rPr lang="en-US" sz="2000" dirty="0"/>
              <a:t> </a:t>
            </a:r>
          </a:p>
          <a:p>
            <a:r>
              <a:rPr lang="en-US" sz="2000" b="1" dirty="0" err="1" smtClean="0"/>
              <a:t>attr</a:t>
            </a:r>
            <a:r>
              <a:rPr lang="en-US" sz="2000" dirty="0" smtClean="0"/>
              <a:t>: </a:t>
            </a:r>
            <a:r>
              <a:rPr lang="en-US" sz="2000" dirty="0"/>
              <a:t>the attribute representing the file to be created</a:t>
            </a:r>
            <a:r>
              <a:rPr lang="en-US" sz="2000" dirty="0" smtClean="0"/>
              <a:t>,</a:t>
            </a:r>
            <a:endParaRPr lang="en-US" sz="2000" dirty="0"/>
          </a:p>
          <a:p>
            <a:r>
              <a:rPr lang="en-US" sz="2000" b="1" dirty="0" smtClean="0"/>
              <a:t>Show:</a:t>
            </a:r>
            <a:r>
              <a:rPr lang="en-US" sz="2000" dirty="0" smtClean="0"/>
              <a:t>  </a:t>
            </a:r>
            <a:r>
              <a:rPr lang="en-US" sz="2000" dirty="0"/>
              <a:t>the pointer to the function that will be called when the file is read in </a:t>
            </a:r>
            <a:r>
              <a:rPr lang="en-US" sz="2000" dirty="0" err="1"/>
              <a:t>sysfs</a:t>
            </a:r>
            <a:r>
              <a:rPr lang="en-US" sz="2000" dirty="0" smtClean="0"/>
              <a:t>,</a:t>
            </a:r>
            <a:endParaRPr lang="en-US" sz="2000" dirty="0"/>
          </a:p>
          <a:p>
            <a:r>
              <a:rPr lang="en-US" sz="2000" b="1" dirty="0" smtClean="0"/>
              <a:t>store</a:t>
            </a:r>
            <a:r>
              <a:rPr lang="en-US" sz="2000" dirty="0" smtClean="0"/>
              <a:t> : </a:t>
            </a:r>
            <a:r>
              <a:rPr lang="en-US" sz="2000" dirty="0"/>
              <a:t>the pointer to the function which will be called when the file is written in </a:t>
            </a:r>
            <a:r>
              <a:rPr lang="en-US" sz="2000" dirty="0" err="1"/>
              <a:t>sysfs</a:t>
            </a:r>
            <a:r>
              <a:rPr lang="en-US" sz="2000" dirty="0"/>
              <a:t>.</a:t>
            </a:r>
          </a:p>
          <a:p>
            <a:endParaRPr lang="en-US" sz="2000" b="1" dirty="0"/>
          </a:p>
        </p:txBody>
      </p:sp>
    </p:spTree>
    <p:extLst>
      <p:ext uri="{BB962C8B-B14F-4D97-AF65-F5344CB8AC3E}">
        <p14:creationId xmlns:p14="http://schemas.microsoft.com/office/powerpoint/2010/main" val="259027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8540" y="-128511"/>
            <a:ext cx="11476652" cy="6801862"/>
          </a:xfrm>
          <a:prstGeom prst="rect">
            <a:avLst/>
          </a:prstGeom>
        </p:spPr>
        <p:txBody>
          <a:bodyPr wrap="square">
            <a:spAutoFit/>
          </a:bodyPr>
          <a:lstStyle/>
          <a:p>
            <a:endParaRPr lang="en-US" sz="2000" dirty="0"/>
          </a:p>
          <a:p>
            <a:r>
              <a:rPr lang="en-US" sz="2000" dirty="0"/>
              <a:t>We can create an attribute using __ATTR macro.</a:t>
            </a:r>
          </a:p>
          <a:p>
            <a:r>
              <a:rPr lang="en-US" sz="2000" b="1" dirty="0" smtClean="0"/>
              <a:t>__</a:t>
            </a:r>
            <a:r>
              <a:rPr lang="en-US" sz="2000" b="1" dirty="0"/>
              <a:t>ATTR(name, permission, </a:t>
            </a:r>
            <a:r>
              <a:rPr lang="en-US" sz="2000" b="1" dirty="0" err="1"/>
              <a:t>show_ptr</a:t>
            </a:r>
            <a:r>
              <a:rPr lang="en-US" sz="2000" b="1" dirty="0"/>
              <a:t>, </a:t>
            </a:r>
            <a:r>
              <a:rPr lang="en-US" sz="2000" b="1" dirty="0" err="1"/>
              <a:t>store_ptr</a:t>
            </a:r>
            <a:r>
              <a:rPr lang="en-US" sz="2000" b="1" dirty="0" smtClean="0"/>
              <a:t>);</a:t>
            </a:r>
          </a:p>
          <a:p>
            <a:endParaRPr lang="en-US" sz="2000" b="1" dirty="0" smtClean="0"/>
          </a:p>
          <a:p>
            <a:r>
              <a:rPr lang="en-US" sz="2800" b="1" u="sng" dirty="0"/>
              <a:t>Store and Show functions</a:t>
            </a:r>
          </a:p>
          <a:p>
            <a:r>
              <a:rPr lang="en-US" sz="2000" dirty="0"/>
              <a:t>Then we need to write show and store functions.</a:t>
            </a:r>
          </a:p>
          <a:p>
            <a:endParaRPr lang="en-US" sz="2000" b="1" dirty="0"/>
          </a:p>
          <a:p>
            <a:r>
              <a:rPr lang="en-US" sz="2000" b="1" dirty="0" err="1"/>
              <a:t>ssize_t</a:t>
            </a:r>
            <a:r>
              <a:rPr lang="en-US" sz="2000" b="1" dirty="0"/>
              <a:t> (*show)(</a:t>
            </a:r>
            <a:r>
              <a:rPr lang="en-US" sz="2000" b="1" dirty="0" err="1"/>
              <a:t>struct</a:t>
            </a:r>
            <a:r>
              <a:rPr lang="en-US" sz="2000" b="1" dirty="0"/>
              <a:t> </a:t>
            </a:r>
            <a:r>
              <a:rPr lang="en-US" sz="2000" b="1" dirty="0" err="1"/>
              <a:t>kobject</a:t>
            </a:r>
            <a:r>
              <a:rPr lang="en-US" sz="2000" b="1" dirty="0"/>
              <a:t> *</a:t>
            </a:r>
            <a:r>
              <a:rPr lang="en-US" sz="2000" b="1" dirty="0" err="1"/>
              <a:t>kobj</a:t>
            </a:r>
            <a:r>
              <a:rPr lang="en-US" sz="2000" b="1" dirty="0"/>
              <a:t>, </a:t>
            </a:r>
            <a:r>
              <a:rPr lang="en-US" sz="2000" b="1" dirty="0" err="1"/>
              <a:t>struct</a:t>
            </a:r>
            <a:r>
              <a:rPr lang="en-US" sz="2000" b="1" dirty="0"/>
              <a:t> </a:t>
            </a:r>
            <a:r>
              <a:rPr lang="en-US" sz="2000" b="1" dirty="0" err="1"/>
              <a:t>kobj_attribute</a:t>
            </a:r>
            <a:r>
              <a:rPr lang="en-US" sz="2000" b="1" dirty="0"/>
              <a:t> *</a:t>
            </a:r>
            <a:r>
              <a:rPr lang="en-US" sz="2000" b="1" dirty="0" err="1"/>
              <a:t>attr</a:t>
            </a:r>
            <a:r>
              <a:rPr lang="en-US" sz="2000" b="1" dirty="0"/>
              <a:t>, char *</a:t>
            </a:r>
            <a:r>
              <a:rPr lang="en-US" sz="2000" b="1" dirty="0" err="1"/>
              <a:t>buf</a:t>
            </a:r>
            <a:r>
              <a:rPr lang="en-US" sz="2000" b="1" dirty="0"/>
              <a:t>);</a:t>
            </a:r>
          </a:p>
          <a:p>
            <a:r>
              <a:rPr lang="en-US" sz="2000" b="1" dirty="0" err="1"/>
              <a:t>ssize_t</a:t>
            </a:r>
            <a:r>
              <a:rPr lang="en-US" sz="2000" b="1" dirty="0"/>
              <a:t> (*store)(</a:t>
            </a:r>
            <a:r>
              <a:rPr lang="en-US" sz="2000" b="1" dirty="0" err="1"/>
              <a:t>struct</a:t>
            </a:r>
            <a:r>
              <a:rPr lang="en-US" sz="2000" b="1" dirty="0"/>
              <a:t> </a:t>
            </a:r>
            <a:r>
              <a:rPr lang="en-US" sz="2000" b="1" dirty="0" err="1"/>
              <a:t>kobject</a:t>
            </a:r>
            <a:r>
              <a:rPr lang="en-US" sz="2000" b="1" dirty="0"/>
              <a:t> *</a:t>
            </a:r>
            <a:r>
              <a:rPr lang="en-US" sz="2000" b="1" dirty="0" err="1"/>
              <a:t>kobj</a:t>
            </a:r>
            <a:r>
              <a:rPr lang="en-US" sz="2000" b="1" dirty="0"/>
              <a:t>, </a:t>
            </a:r>
            <a:r>
              <a:rPr lang="en-US" sz="2000" b="1" dirty="0" err="1"/>
              <a:t>struct</a:t>
            </a:r>
            <a:r>
              <a:rPr lang="en-US" sz="2000" b="1" dirty="0"/>
              <a:t> </a:t>
            </a:r>
            <a:r>
              <a:rPr lang="en-US" sz="2000" b="1" dirty="0" err="1"/>
              <a:t>kobj_attribute</a:t>
            </a:r>
            <a:r>
              <a:rPr lang="en-US" sz="2000" b="1" dirty="0"/>
              <a:t> *</a:t>
            </a:r>
            <a:r>
              <a:rPr lang="en-US" sz="2000" b="1" dirty="0" err="1"/>
              <a:t>attr</a:t>
            </a:r>
            <a:r>
              <a:rPr lang="en-US" sz="2000" b="1" dirty="0"/>
              <a:t>, </a:t>
            </a:r>
            <a:r>
              <a:rPr lang="en-US" sz="2000" b="1" dirty="0" err="1"/>
              <a:t>const</a:t>
            </a:r>
            <a:r>
              <a:rPr lang="en-US" sz="2000" b="1" dirty="0"/>
              <a:t> char *</a:t>
            </a:r>
            <a:r>
              <a:rPr lang="en-US" sz="2000" b="1" dirty="0" err="1"/>
              <a:t>buf</a:t>
            </a:r>
            <a:r>
              <a:rPr lang="en-US" sz="2000" b="1" dirty="0"/>
              <a:t>, </a:t>
            </a:r>
            <a:r>
              <a:rPr lang="en-US" sz="2000" b="1" dirty="0" err="1"/>
              <a:t>size_t</a:t>
            </a:r>
            <a:r>
              <a:rPr lang="en-US" sz="2000" b="1" dirty="0"/>
              <a:t> count</a:t>
            </a:r>
            <a:r>
              <a:rPr lang="en-US" sz="2000" b="1" dirty="0" smtClean="0"/>
              <a:t>);</a:t>
            </a:r>
          </a:p>
          <a:p>
            <a:endParaRPr lang="en-US" sz="2000" b="1" dirty="0"/>
          </a:p>
          <a:p>
            <a:r>
              <a:rPr lang="en-US" sz="2000" dirty="0"/>
              <a:t>Store function will be called whenever we are writing something to the </a:t>
            </a:r>
            <a:r>
              <a:rPr lang="en-US" sz="2000" dirty="0" err="1"/>
              <a:t>sysfs</a:t>
            </a:r>
            <a:r>
              <a:rPr lang="en-US" sz="2000" dirty="0"/>
              <a:t> </a:t>
            </a:r>
            <a:r>
              <a:rPr lang="en-US" sz="2000" dirty="0" smtClean="0"/>
              <a:t>attribute,</a:t>
            </a:r>
          </a:p>
          <a:p>
            <a:r>
              <a:rPr lang="en-US" sz="2000" dirty="0"/>
              <a:t>Show function will be called whenever we are reading the </a:t>
            </a:r>
            <a:r>
              <a:rPr lang="en-US" sz="2000" dirty="0" err="1"/>
              <a:t>sysfs</a:t>
            </a:r>
            <a:r>
              <a:rPr lang="en-US" sz="2000" dirty="0"/>
              <a:t> </a:t>
            </a:r>
            <a:r>
              <a:rPr lang="en-US" sz="2000" dirty="0" smtClean="0"/>
              <a:t>attribute.</a:t>
            </a:r>
          </a:p>
          <a:p>
            <a:endParaRPr lang="en-US" sz="2000" dirty="0"/>
          </a:p>
          <a:p>
            <a:r>
              <a:rPr lang="en-US" sz="2800" b="1" u="sng" dirty="0"/>
              <a:t>Create </a:t>
            </a:r>
            <a:r>
              <a:rPr lang="en-US" sz="2800" b="1" u="sng" dirty="0" err="1"/>
              <a:t>sysfs</a:t>
            </a:r>
            <a:r>
              <a:rPr lang="en-US" sz="2800" b="1" u="sng" dirty="0"/>
              <a:t> file</a:t>
            </a:r>
          </a:p>
          <a:p>
            <a:r>
              <a:rPr lang="en-US" sz="2000" dirty="0"/>
              <a:t>To create a single file attribute we are going to use ‘</a:t>
            </a:r>
            <a:r>
              <a:rPr lang="en-US" sz="2000" dirty="0" err="1"/>
              <a:t>sysfs_create_file</a:t>
            </a:r>
            <a:r>
              <a:rPr lang="en-US" sz="2000" dirty="0"/>
              <a:t>’.</a:t>
            </a:r>
          </a:p>
          <a:p>
            <a:endParaRPr lang="en-US" sz="2000" dirty="0"/>
          </a:p>
          <a:p>
            <a:r>
              <a:rPr lang="en-US" sz="2000" b="1" dirty="0" err="1"/>
              <a:t>int</a:t>
            </a:r>
            <a:r>
              <a:rPr lang="en-US" sz="2000" b="1" dirty="0"/>
              <a:t> </a:t>
            </a:r>
            <a:r>
              <a:rPr lang="en-US" sz="2000" b="1" dirty="0" err="1"/>
              <a:t>sysfs_create_file</a:t>
            </a:r>
            <a:r>
              <a:rPr lang="en-US" sz="2000" b="1" dirty="0"/>
              <a:t> ( </a:t>
            </a:r>
            <a:r>
              <a:rPr lang="en-US" sz="2000" b="1" dirty="0" err="1"/>
              <a:t>struct</a:t>
            </a:r>
            <a:r>
              <a:rPr lang="en-US" sz="2000" b="1" dirty="0"/>
              <a:t> </a:t>
            </a:r>
            <a:r>
              <a:rPr lang="en-US" sz="2000" b="1" dirty="0" err="1"/>
              <a:t>kobject</a:t>
            </a:r>
            <a:r>
              <a:rPr lang="en-US" sz="2000" b="1" dirty="0"/>
              <a:t> *  </a:t>
            </a:r>
            <a:r>
              <a:rPr lang="en-US" sz="2000" b="1" dirty="0" err="1"/>
              <a:t>kobj</a:t>
            </a:r>
            <a:r>
              <a:rPr lang="en-US" sz="2000" b="1" dirty="0"/>
              <a:t>, </a:t>
            </a:r>
            <a:r>
              <a:rPr lang="en-US" sz="2000" b="1" dirty="0" err="1"/>
              <a:t>const</a:t>
            </a:r>
            <a:r>
              <a:rPr lang="en-US" sz="2000" b="1" dirty="0"/>
              <a:t> </a:t>
            </a:r>
            <a:r>
              <a:rPr lang="en-US" sz="2000" b="1" dirty="0" err="1"/>
              <a:t>struct</a:t>
            </a:r>
            <a:r>
              <a:rPr lang="en-US" sz="2000" b="1" dirty="0"/>
              <a:t> attribute * </a:t>
            </a:r>
            <a:r>
              <a:rPr lang="en-US" sz="2000" b="1" dirty="0" err="1"/>
              <a:t>attr</a:t>
            </a:r>
            <a:r>
              <a:rPr lang="en-US" sz="2000" b="1" dirty="0" smtClean="0"/>
              <a:t>);</a:t>
            </a:r>
            <a:endParaRPr lang="en-US" sz="2000" dirty="0"/>
          </a:p>
          <a:p>
            <a:endParaRPr lang="en-US" sz="2000" b="1" dirty="0" smtClean="0"/>
          </a:p>
          <a:p>
            <a:r>
              <a:rPr lang="en-US" sz="2000" b="1" dirty="0" err="1" smtClean="0"/>
              <a:t>kobj</a:t>
            </a:r>
            <a:r>
              <a:rPr lang="en-US" sz="2000" dirty="0" smtClean="0"/>
              <a:t>: </a:t>
            </a:r>
            <a:r>
              <a:rPr lang="en-US" sz="2000" dirty="0"/>
              <a:t>object we’re creating for</a:t>
            </a:r>
            <a:r>
              <a:rPr lang="en-US" sz="2000" dirty="0" smtClean="0"/>
              <a:t>.</a:t>
            </a:r>
            <a:endParaRPr lang="en-US" sz="2000" dirty="0"/>
          </a:p>
          <a:p>
            <a:r>
              <a:rPr lang="en-US" sz="2000" b="1" dirty="0" err="1" smtClean="0"/>
              <a:t>attr</a:t>
            </a:r>
            <a:r>
              <a:rPr lang="en-US" sz="2000" b="1" dirty="0" smtClean="0"/>
              <a:t>: </a:t>
            </a:r>
            <a:r>
              <a:rPr lang="en-US" sz="2000" dirty="0"/>
              <a:t>attribute descriptor.</a:t>
            </a:r>
          </a:p>
          <a:p>
            <a:r>
              <a:rPr lang="en-US" sz="2000" dirty="0" smtClean="0"/>
              <a:t>One </a:t>
            </a:r>
            <a:r>
              <a:rPr lang="en-US" sz="2000" dirty="0"/>
              <a:t>can use another function ‘ </a:t>
            </a:r>
            <a:r>
              <a:rPr lang="en-US" sz="2000" dirty="0" err="1"/>
              <a:t>sysfs_create_group</a:t>
            </a:r>
            <a:r>
              <a:rPr lang="en-US" sz="2000" dirty="0"/>
              <a:t> ‘ to create a group of attributes.</a:t>
            </a:r>
          </a:p>
        </p:txBody>
      </p:sp>
    </p:spTree>
    <p:extLst>
      <p:ext uri="{BB962C8B-B14F-4D97-AF65-F5344CB8AC3E}">
        <p14:creationId xmlns:p14="http://schemas.microsoft.com/office/powerpoint/2010/main" val="558094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4563" y="326571"/>
            <a:ext cx="11000791" cy="3354765"/>
          </a:xfrm>
          <a:prstGeom prst="rect">
            <a:avLst/>
          </a:prstGeom>
        </p:spPr>
        <p:txBody>
          <a:bodyPr wrap="square">
            <a:spAutoFit/>
          </a:bodyPr>
          <a:lstStyle/>
          <a:p>
            <a:r>
              <a:rPr lang="en-US" sz="3200" b="1" u="sng" dirty="0" smtClean="0"/>
              <a:t>Remove function</a:t>
            </a:r>
          </a:p>
          <a:p>
            <a:r>
              <a:rPr lang="en-US" sz="2000" dirty="0" smtClean="0"/>
              <a:t>Once </a:t>
            </a:r>
            <a:r>
              <a:rPr lang="en-US" sz="2000" dirty="0"/>
              <a:t>you have done with the </a:t>
            </a:r>
            <a:r>
              <a:rPr lang="en-US" sz="2000" dirty="0" err="1"/>
              <a:t>sysfs</a:t>
            </a:r>
            <a:r>
              <a:rPr lang="en-US" sz="2000" dirty="0"/>
              <a:t> file, you should delete this file using </a:t>
            </a:r>
            <a:r>
              <a:rPr lang="en-US" sz="2000" dirty="0" err="1" smtClean="0"/>
              <a:t>sysfs_remove_file</a:t>
            </a:r>
            <a:r>
              <a:rPr lang="en-US" sz="2000" dirty="0" smtClean="0"/>
              <a:t>();</a:t>
            </a:r>
          </a:p>
          <a:p>
            <a:endParaRPr lang="en-US" sz="2000" dirty="0"/>
          </a:p>
          <a:p>
            <a:r>
              <a:rPr lang="en-US" sz="2000" dirty="0" smtClean="0"/>
              <a:t>These functions should be used in exit/cleanup functions.</a:t>
            </a:r>
            <a:endParaRPr lang="en-US" sz="2000" dirty="0"/>
          </a:p>
          <a:p>
            <a:endParaRPr lang="en-US" sz="2000" dirty="0"/>
          </a:p>
          <a:p>
            <a:r>
              <a:rPr lang="en-US" sz="2000" b="1" dirty="0"/>
              <a:t>void </a:t>
            </a:r>
            <a:r>
              <a:rPr lang="en-US" sz="2000" b="1" dirty="0" err="1"/>
              <a:t>sysfs_remove_file</a:t>
            </a:r>
            <a:r>
              <a:rPr lang="en-US" sz="2000" b="1" dirty="0"/>
              <a:t> ( </a:t>
            </a:r>
            <a:r>
              <a:rPr lang="en-US" sz="2000" b="1" dirty="0" err="1"/>
              <a:t>struct</a:t>
            </a:r>
            <a:r>
              <a:rPr lang="en-US" sz="2000" b="1" dirty="0"/>
              <a:t> </a:t>
            </a:r>
            <a:r>
              <a:rPr lang="en-US" sz="2000" b="1" dirty="0" err="1"/>
              <a:t>kobject</a:t>
            </a:r>
            <a:r>
              <a:rPr lang="en-US" sz="2000" b="1" dirty="0"/>
              <a:t> *  </a:t>
            </a:r>
            <a:r>
              <a:rPr lang="en-US" sz="2000" b="1" dirty="0" err="1"/>
              <a:t>kobj</a:t>
            </a:r>
            <a:r>
              <a:rPr lang="en-US" sz="2000" b="1" dirty="0"/>
              <a:t>, </a:t>
            </a:r>
            <a:r>
              <a:rPr lang="en-US" sz="2000" b="1" dirty="0" err="1"/>
              <a:t>const</a:t>
            </a:r>
            <a:r>
              <a:rPr lang="en-US" sz="2000" b="1" dirty="0"/>
              <a:t> </a:t>
            </a:r>
            <a:r>
              <a:rPr lang="en-US" sz="2000" b="1" dirty="0" err="1"/>
              <a:t>struct</a:t>
            </a:r>
            <a:r>
              <a:rPr lang="en-US" sz="2000" b="1" dirty="0"/>
              <a:t> attribute * </a:t>
            </a:r>
            <a:r>
              <a:rPr lang="en-US" sz="2000" b="1" dirty="0" err="1"/>
              <a:t>attr</a:t>
            </a:r>
            <a:r>
              <a:rPr lang="en-US" sz="2000" b="1" dirty="0"/>
              <a:t>);</a:t>
            </a:r>
          </a:p>
          <a:p>
            <a:endParaRPr lang="en-US" sz="2000" dirty="0"/>
          </a:p>
          <a:p>
            <a:r>
              <a:rPr lang="en-US" sz="2000" b="1" dirty="0" err="1" smtClean="0"/>
              <a:t>Kobj</a:t>
            </a:r>
            <a:r>
              <a:rPr lang="en-US" sz="2000" b="1" dirty="0" smtClean="0"/>
              <a:t>: </a:t>
            </a:r>
            <a:r>
              <a:rPr lang="en-US" sz="2000" dirty="0"/>
              <a:t>object we’re creating for</a:t>
            </a:r>
            <a:r>
              <a:rPr lang="en-US" sz="2000" dirty="0" smtClean="0"/>
              <a:t>.</a:t>
            </a:r>
            <a:endParaRPr lang="en-US" sz="2000" dirty="0"/>
          </a:p>
          <a:p>
            <a:r>
              <a:rPr lang="en-US" sz="2000" b="1" dirty="0" err="1" smtClean="0"/>
              <a:t>attr</a:t>
            </a:r>
            <a:r>
              <a:rPr lang="en-US" sz="2000" b="1" dirty="0" smtClean="0"/>
              <a:t>: </a:t>
            </a:r>
            <a:r>
              <a:rPr lang="en-US" sz="2000" dirty="0"/>
              <a:t>attribute descriptor.</a:t>
            </a:r>
          </a:p>
        </p:txBody>
      </p:sp>
    </p:spTree>
    <p:extLst>
      <p:ext uri="{BB962C8B-B14F-4D97-AF65-F5344CB8AC3E}">
        <p14:creationId xmlns:p14="http://schemas.microsoft.com/office/powerpoint/2010/main" val="1751354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CFFB-1920-48D1-EEFB-3C6C22DE76E6}"/>
              </a:ext>
            </a:extLst>
          </p:cNvPr>
          <p:cNvSpPr>
            <a:spLocks noGrp="1"/>
          </p:cNvSpPr>
          <p:nvPr>
            <p:ph type="title"/>
          </p:nvPr>
        </p:nvSpPr>
        <p:spPr/>
        <p:txBody>
          <a:bodyPr/>
          <a:lstStyle/>
          <a:p>
            <a:r>
              <a:rPr lang="en-US" b="1" dirty="0">
                <a:solidFill>
                  <a:schemeClr val="tx1">
                    <a:lumMod val="50000"/>
                  </a:schemeClr>
                </a:solidFill>
              </a:rPr>
              <a:t>How to access GPIO in Linux kernel</a:t>
            </a:r>
          </a:p>
        </p:txBody>
      </p:sp>
      <p:sp>
        <p:nvSpPr>
          <p:cNvPr id="3" name="Content Placeholder 2">
            <a:extLst>
              <a:ext uri="{FF2B5EF4-FFF2-40B4-BE49-F238E27FC236}">
                <a16:creationId xmlns:a16="http://schemas.microsoft.com/office/drawing/2014/main" id="{DDAE7785-98C6-4265-2270-B9DFD57D8A37}"/>
              </a:ext>
            </a:extLst>
          </p:cNvPr>
          <p:cNvSpPr>
            <a:spLocks noGrp="1"/>
          </p:cNvSpPr>
          <p:nvPr>
            <p:ph idx="1"/>
          </p:nvPr>
        </p:nvSpPr>
        <p:spPr>
          <a:xfrm>
            <a:off x="1117309" y="1304107"/>
            <a:ext cx="10157354" cy="4868093"/>
          </a:xfrm>
        </p:spPr>
        <p:txBody>
          <a:bodyPr vert="horz" lIns="121899" tIns="60949" rIns="121899" bIns="60949" rtlCol="0" anchor="t">
            <a:normAutofit fontScale="85000" lnSpcReduction="20000"/>
          </a:bodyPr>
          <a:lstStyle/>
          <a:p>
            <a:pPr marL="0" indent="0">
              <a:buNone/>
            </a:pPr>
            <a:endParaRPr lang="en-US" dirty="0"/>
          </a:p>
          <a:p>
            <a:pPr marL="304165" indent="-304165" algn="just"/>
            <a:r>
              <a:rPr lang="en-US" dirty="0">
                <a:ea typeface="+mn-lt"/>
                <a:cs typeface="+mn-lt"/>
              </a:rPr>
              <a:t>If anyone wants to access the GPIO from the Kernel GPIO subsystem, they have to follow the below steps.</a:t>
            </a:r>
            <a:endParaRPr lang="en-US" dirty="0"/>
          </a:p>
          <a:p>
            <a:pPr marL="304165" indent="-304165" algn="just"/>
            <a:r>
              <a:rPr lang="en-US" dirty="0">
                <a:ea typeface="+mn-lt"/>
                <a:cs typeface="+mn-lt"/>
              </a:rPr>
              <a:t>Verify whether the GPIO is valid or not.</a:t>
            </a:r>
            <a:endParaRPr lang="en-US" dirty="0"/>
          </a:p>
          <a:p>
            <a:pPr marL="304165" indent="-304165" algn="just"/>
            <a:r>
              <a:rPr lang="en-US" dirty="0">
                <a:ea typeface="+mn-lt"/>
                <a:cs typeface="+mn-lt"/>
              </a:rPr>
              <a:t>If it is valid, then you can request the GPIO from the Kernel GPIO subsystem.</a:t>
            </a:r>
            <a:endParaRPr lang="en-US" dirty="0"/>
          </a:p>
          <a:p>
            <a:pPr marL="304165" indent="-304165" algn="just"/>
            <a:r>
              <a:rPr lang="en-US" dirty="0">
                <a:ea typeface="+mn-lt"/>
                <a:cs typeface="+mn-lt"/>
              </a:rPr>
              <a:t>Export the GPIO to sysfs (This is optional).</a:t>
            </a:r>
            <a:endParaRPr lang="en-US" dirty="0"/>
          </a:p>
          <a:p>
            <a:pPr marL="304165" indent="-304165" algn="just"/>
            <a:r>
              <a:rPr lang="en-US" dirty="0">
                <a:ea typeface="+mn-lt"/>
                <a:cs typeface="+mn-lt"/>
              </a:rPr>
              <a:t>Set the direction of the GPIO</a:t>
            </a:r>
            <a:endParaRPr lang="en-US" dirty="0"/>
          </a:p>
          <a:p>
            <a:pPr marL="304165" indent="-304165" algn="just"/>
            <a:r>
              <a:rPr lang="en-US" dirty="0">
                <a:ea typeface="+mn-lt"/>
                <a:cs typeface="+mn-lt"/>
              </a:rPr>
              <a:t>Make the GPIO to High/Low if it is set as an output pin.</a:t>
            </a:r>
            <a:endParaRPr lang="en-US" dirty="0"/>
          </a:p>
          <a:p>
            <a:pPr marL="304165" indent="-304165" algn="just"/>
            <a:r>
              <a:rPr lang="en-US" dirty="0">
                <a:ea typeface="+mn-lt"/>
                <a:cs typeface="+mn-lt"/>
              </a:rPr>
              <a:t>Set the debounce-interval and read the state if it is set as an input pin. You enable IRQ also for edge/level triggered.</a:t>
            </a:r>
            <a:endParaRPr lang="en-US" dirty="0"/>
          </a:p>
          <a:p>
            <a:pPr marL="304165" indent="-304165" algn="just"/>
            <a:r>
              <a:rPr lang="en-US" dirty="0">
                <a:ea typeface="+mn-lt"/>
                <a:cs typeface="+mn-lt"/>
              </a:rPr>
              <a:t>Then release the GPIO while exiting the driver or once you are done.</a:t>
            </a:r>
            <a:endParaRPr lang="en-US" dirty="0"/>
          </a:p>
          <a:p>
            <a:pPr marL="304165" indent="-304165"/>
            <a:endParaRPr lang="en-US" dirty="0"/>
          </a:p>
        </p:txBody>
      </p:sp>
    </p:spTree>
    <p:extLst>
      <p:ext uri="{BB962C8B-B14F-4D97-AF65-F5344CB8AC3E}">
        <p14:creationId xmlns:p14="http://schemas.microsoft.com/office/powerpoint/2010/main" val="86106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528A7-EC48-E3C9-87F5-5157C5DC6FBD}"/>
              </a:ext>
            </a:extLst>
          </p:cNvPr>
          <p:cNvSpPr>
            <a:spLocks noGrp="1"/>
          </p:cNvSpPr>
          <p:nvPr>
            <p:ph type="title"/>
          </p:nvPr>
        </p:nvSpPr>
        <p:spPr>
          <a:xfrm>
            <a:off x="3032448" y="1091682"/>
            <a:ext cx="9424223" cy="351128"/>
          </a:xfrm>
        </p:spPr>
        <p:txBody>
          <a:bodyPr>
            <a:normAutofit fontScale="90000"/>
          </a:bodyPr>
          <a:lstStyle/>
          <a:p>
            <a:r>
              <a:rPr lang="en-US" sz="2400" b="1" u="sng" dirty="0">
                <a:solidFill>
                  <a:schemeClr val="tx1">
                    <a:lumMod val="50000"/>
                  </a:schemeClr>
                </a:solidFill>
              </a:rPr>
              <a:t>Configure the pin either input/output</a:t>
            </a:r>
            <a:endParaRPr lang="en-US" sz="3600" dirty="0"/>
          </a:p>
        </p:txBody>
      </p:sp>
      <p:pic>
        <p:nvPicPr>
          <p:cNvPr id="7" name="Picture 7" descr="Table&#10;&#10;Description automatically generated">
            <a:extLst>
              <a:ext uri="{FF2B5EF4-FFF2-40B4-BE49-F238E27FC236}">
                <a16:creationId xmlns:a16="http://schemas.microsoft.com/office/drawing/2014/main" id="{09F8F58D-49DC-E1F4-B70E-683811BCD95D}"/>
              </a:ext>
            </a:extLst>
          </p:cNvPr>
          <p:cNvPicPr>
            <a:picLocks noGrp="1" noChangeAspect="1"/>
          </p:cNvPicPr>
          <p:nvPr>
            <p:ph idx="1"/>
          </p:nvPr>
        </p:nvPicPr>
        <p:blipFill>
          <a:blip r:embed="rId2"/>
          <a:stretch>
            <a:fillRect/>
          </a:stretch>
        </p:blipFill>
        <p:spPr>
          <a:xfrm>
            <a:off x="3171407" y="1653534"/>
            <a:ext cx="5531713" cy="4451714"/>
          </a:xfrm>
        </p:spPr>
      </p:pic>
      <p:sp>
        <p:nvSpPr>
          <p:cNvPr id="3" name="TextBox 2"/>
          <p:cNvSpPr txBox="1"/>
          <p:nvPr/>
        </p:nvSpPr>
        <p:spPr>
          <a:xfrm>
            <a:off x="1094728" y="377806"/>
            <a:ext cx="11094097" cy="523220"/>
          </a:xfrm>
          <a:prstGeom prst="rect">
            <a:avLst/>
          </a:prstGeom>
          <a:noFill/>
        </p:spPr>
        <p:txBody>
          <a:bodyPr wrap="square" rtlCol="0">
            <a:spAutoFit/>
          </a:bodyPr>
          <a:lstStyle/>
          <a:p>
            <a:r>
              <a:rPr lang="en-US" sz="2800" dirty="0" smtClean="0"/>
              <a:t>Bare Metal programming for GPIO pins for raspberry board</a:t>
            </a:r>
            <a:endParaRPr lang="en-US" sz="2800" dirty="0"/>
          </a:p>
        </p:txBody>
      </p:sp>
    </p:spTree>
    <p:extLst>
      <p:ext uri="{BB962C8B-B14F-4D97-AF65-F5344CB8AC3E}">
        <p14:creationId xmlns:p14="http://schemas.microsoft.com/office/powerpoint/2010/main" val="137978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B30D4-8113-38C7-4B99-9BDDBC198721}"/>
              </a:ext>
            </a:extLst>
          </p:cNvPr>
          <p:cNvSpPr>
            <a:spLocks noGrp="1"/>
          </p:cNvSpPr>
          <p:nvPr>
            <p:ph type="title"/>
          </p:nvPr>
        </p:nvSpPr>
        <p:spPr/>
        <p:txBody>
          <a:bodyPr/>
          <a:lstStyle/>
          <a:p>
            <a:r>
              <a:rPr lang="en-US" sz="3200" b="1" u="sng" dirty="0">
                <a:solidFill>
                  <a:schemeClr val="tx1">
                    <a:lumMod val="50000"/>
                  </a:schemeClr>
                </a:solidFill>
              </a:rPr>
              <a:t>Adresses of set and clear registers:</a:t>
            </a:r>
          </a:p>
        </p:txBody>
      </p:sp>
      <p:pic>
        <p:nvPicPr>
          <p:cNvPr id="4" name="Picture 4" descr="Table&#10;&#10;Description automatically generated">
            <a:extLst>
              <a:ext uri="{FF2B5EF4-FFF2-40B4-BE49-F238E27FC236}">
                <a16:creationId xmlns:a16="http://schemas.microsoft.com/office/drawing/2014/main" id="{F3D552AB-1215-49ED-BF0A-9A9A33438AA5}"/>
              </a:ext>
            </a:extLst>
          </p:cNvPr>
          <p:cNvPicPr>
            <a:picLocks noGrp="1" noChangeAspect="1"/>
          </p:cNvPicPr>
          <p:nvPr>
            <p:ph idx="1"/>
          </p:nvPr>
        </p:nvPicPr>
        <p:blipFill>
          <a:blip r:embed="rId2"/>
          <a:stretch>
            <a:fillRect/>
          </a:stretch>
        </p:blipFill>
        <p:spPr>
          <a:xfrm>
            <a:off x="1117972" y="1655839"/>
            <a:ext cx="9949860" cy="2289425"/>
          </a:xfrm>
        </p:spPr>
      </p:pic>
    </p:spTree>
    <p:extLst>
      <p:ext uri="{BB962C8B-B14F-4D97-AF65-F5344CB8AC3E}">
        <p14:creationId xmlns:p14="http://schemas.microsoft.com/office/powerpoint/2010/main" val="166512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160A2E8A-A66D-73C0-1A57-EC368E614C71}"/>
              </a:ext>
            </a:extLst>
          </p:cNvPr>
          <p:cNvPicPr>
            <a:picLocks noGrp="1" noChangeAspect="1"/>
          </p:cNvPicPr>
          <p:nvPr>
            <p:ph idx="1"/>
          </p:nvPr>
        </p:nvPicPr>
        <p:blipFill>
          <a:blip r:embed="rId2"/>
          <a:stretch>
            <a:fillRect/>
          </a:stretch>
        </p:blipFill>
        <p:spPr>
          <a:xfrm>
            <a:off x="1997104" y="383888"/>
            <a:ext cx="8457539" cy="6184863"/>
          </a:xfrm>
        </p:spPr>
      </p:pic>
    </p:spTree>
    <p:extLst>
      <p:ext uri="{BB962C8B-B14F-4D97-AF65-F5344CB8AC3E}">
        <p14:creationId xmlns:p14="http://schemas.microsoft.com/office/powerpoint/2010/main" val="202165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7146-8C3F-0658-A222-53C65F5C83B2}"/>
              </a:ext>
            </a:extLst>
          </p:cNvPr>
          <p:cNvSpPr>
            <a:spLocks noGrp="1"/>
          </p:cNvSpPr>
          <p:nvPr>
            <p:ph type="title"/>
          </p:nvPr>
        </p:nvSpPr>
        <p:spPr>
          <a:xfrm>
            <a:off x="4009609" y="254436"/>
            <a:ext cx="3880717" cy="981671"/>
          </a:xfrm>
        </p:spPr>
        <p:txBody>
          <a:bodyPr>
            <a:normAutofit/>
          </a:bodyPr>
          <a:lstStyle/>
          <a:p>
            <a:r>
              <a:rPr lang="en-US" sz="4000" b="1" dirty="0"/>
              <a:t>KERNEL TIMERS</a:t>
            </a:r>
          </a:p>
        </p:txBody>
      </p:sp>
      <p:sp>
        <p:nvSpPr>
          <p:cNvPr id="3" name="Content Placeholder 2">
            <a:extLst>
              <a:ext uri="{FF2B5EF4-FFF2-40B4-BE49-F238E27FC236}">
                <a16:creationId xmlns:a16="http://schemas.microsoft.com/office/drawing/2014/main" id="{9BA196B1-5B81-2638-C5CE-0C36C4057984}"/>
              </a:ext>
            </a:extLst>
          </p:cNvPr>
          <p:cNvSpPr>
            <a:spLocks noGrp="1"/>
          </p:cNvSpPr>
          <p:nvPr>
            <p:ph idx="1"/>
          </p:nvPr>
        </p:nvSpPr>
        <p:spPr>
          <a:xfrm>
            <a:off x="615150" y="1772632"/>
            <a:ext cx="10669637" cy="5301137"/>
          </a:xfrm>
        </p:spPr>
        <p:txBody>
          <a:bodyPr vert="horz" lIns="121899" tIns="60949" rIns="121899" bIns="60949" rtlCol="0" anchor="t">
            <a:normAutofit/>
          </a:bodyPr>
          <a:lstStyle/>
          <a:p>
            <a:pPr marL="0" indent="0">
              <a:buNone/>
            </a:pPr>
            <a:r>
              <a:rPr lang="en-US" b="1" dirty="0">
                <a:latin typeface="Century Gothic"/>
                <a:ea typeface="+mn-lt"/>
                <a:cs typeface="+mn-lt"/>
              </a:rPr>
              <a:t>What is a timer in general? </a:t>
            </a:r>
            <a:endParaRPr lang="en-US" b="1" dirty="0"/>
          </a:p>
          <a:p>
            <a:pPr marL="0" indent="0">
              <a:buNone/>
            </a:pPr>
            <a:r>
              <a:rPr lang="en-US" sz="2000" dirty="0">
                <a:ea typeface="+mn-lt"/>
                <a:cs typeface="+mn-lt"/>
              </a:rPr>
              <a:t>A timer is a specialized type of clock used for measuring specific time intervals. </a:t>
            </a:r>
          </a:p>
          <a:p>
            <a:pPr marL="0" indent="0">
              <a:buNone/>
            </a:pPr>
            <a:r>
              <a:rPr lang="en-US" sz="2000" dirty="0">
                <a:ea typeface="+mn-lt"/>
                <a:cs typeface="+mn-lt"/>
              </a:rPr>
              <a:t>There are two types of time:</a:t>
            </a:r>
          </a:p>
          <a:p>
            <a:pPr marL="0" indent="0">
              <a:buNone/>
            </a:pPr>
            <a:r>
              <a:rPr lang="en-US" sz="2000" dirty="0">
                <a:ea typeface="+mn-lt"/>
                <a:cs typeface="+mn-lt"/>
              </a:rPr>
              <a:t>1.Absolute time</a:t>
            </a:r>
          </a:p>
          <a:p>
            <a:pPr marL="0" indent="0">
              <a:buNone/>
            </a:pPr>
            <a:r>
              <a:rPr lang="en-US" sz="2000" dirty="0">
                <a:ea typeface="+mn-lt"/>
                <a:cs typeface="+mn-lt"/>
              </a:rPr>
              <a:t>2.Relative time</a:t>
            </a:r>
          </a:p>
          <a:p>
            <a:pPr marL="0" indent="0">
              <a:buNone/>
            </a:pPr>
            <a:r>
              <a:rPr lang="en-US" sz="2000" b="1" dirty="0"/>
              <a:t>Absolute time </a:t>
            </a:r>
            <a:r>
              <a:rPr lang="en-US" sz="2000" dirty="0">
                <a:ea typeface="+mn-lt"/>
                <a:cs typeface="+mn-lt"/>
              </a:rPr>
              <a:t>:-</a:t>
            </a:r>
          </a:p>
          <a:p>
            <a:pPr marL="0" indent="0">
              <a:buNone/>
            </a:pPr>
            <a:r>
              <a:rPr lang="en-US" sz="2000" dirty="0">
                <a:ea typeface="+mn-lt"/>
                <a:cs typeface="+mn-lt"/>
              </a:rPr>
              <a:t>It is used to know the date &amp; time of the day, we depend on hardware chip called real-time clock (RTC).</a:t>
            </a:r>
          </a:p>
          <a:p>
            <a:pPr marL="0" indent="0">
              <a:buNone/>
            </a:pPr>
            <a:endParaRPr lang="en-US" dirty="0">
              <a:ea typeface="+mn-lt"/>
              <a:cs typeface="+mn-lt"/>
            </a:endParaRPr>
          </a:p>
          <a:p>
            <a:pPr marL="0" indent="0">
              <a:buNone/>
            </a:pPr>
            <a:endParaRPr lang="en-US" dirty="0">
              <a:ea typeface="+mn-lt"/>
              <a:cs typeface="+mn-lt"/>
            </a:endParaRPr>
          </a:p>
        </p:txBody>
      </p:sp>
    </p:spTree>
    <p:extLst>
      <p:ext uri="{BB962C8B-B14F-4D97-AF65-F5344CB8AC3E}">
        <p14:creationId xmlns:p14="http://schemas.microsoft.com/office/powerpoint/2010/main" val="20136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F05221-9E04-009F-CBE7-887403BEB5F0}"/>
              </a:ext>
            </a:extLst>
          </p:cNvPr>
          <p:cNvSpPr>
            <a:spLocks noGrp="1"/>
          </p:cNvSpPr>
          <p:nvPr>
            <p:ph idx="1"/>
          </p:nvPr>
        </p:nvSpPr>
        <p:spPr>
          <a:xfrm>
            <a:off x="640355" y="164053"/>
            <a:ext cx="10634308" cy="6008147"/>
          </a:xfrm>
        </p:spPr>
        <p:txBody>
          <a:bodyPr vert="horz" lIns="121899" tIns="60949" rIns="121899" bIns="60949" rtlCol="0" anchor="t">
            <a:normAutofit fontScale="92500" lnSpcReduction="10000"/>
          </a:bodyPr>
          <a:lstStyle/>
          <a:p>
            <a:pPr marL="0" indent="0">
              <a:buNone/>
            </a:pPr>
            <a:r>
              <a:rPr lang="en-US" sz="2200" b="1" dirty="0"/>
              <a:t>Relative time: </a:t>
            </a:r>
          </a:p>
          <a:p>
            <a:pPr marL="304165" indent="-304165"/>
            <a:r>
              <a:rPr lang="en-US" sz="2000" dirty="0"/>
              <a:t>It is used to schedule the task or to create delays,from kernel point of view we call it as kernel timers.</a:t>
            </a:r>
            <a:endParaRPr lang="en-US" dirty="0"/>
          </a:p>
          <a:p>
            <a:pPr marL="304165" indent="-304165"/>
            <a:r>
              <a:rPr lang="en-US" sz="2000" dirty="0"/>
              <a:t>Kernel timers are classified in to two different parts:</a:t>
            </a:r>
          </a:p>
          <a:p>
            <a:pPr marL="0" indent="0">
              <a:buNone/>
            </a:pPr>
            <a:r>
              <a:rPr lang="en-US" sz="2000" dirty="0"/>
              <a:t>    1. Standard timer</a:t>
            </a:r>
          </a:p>
          <a:p>
            <a:pPr marL="0" indent="0">
              <a:buNone/>
            </a:pPr>
            <a:r>
              <a:rPr lang="en-US" sz="2000" dirty="0"/>
              <a:t>    2. High resolution timer</a:t>
            </a:r>
          </a:p>
          <a:p>
            <a:pPr marL="0" indent="0">
              <a:buNone/>
            </a:pPr>
            <a:r>
              <a:rPr lang="en-US" sz="2200" b="1" dirty="0"/>
              <a:t>Standard Timers:</a:t>
            </a:r>
          </a:p>
          <a:p>
            <a:pPr marL="304165" indent="-304165"/>
            <a:r>
              <a:rPr lang="en-US" sz="2000" dirty="0"/>
              <a:t>These are measured in terms of jiffies.</a:t>
            </a:r>
            <a:endParaRPr lang="en-US" dirty="0"/>
          </a:p>
          <a:p>
            <a:pPr marL="304165" indent="-304165"/>
            <a:r>
              <a:rPr lang="en-US" sz="2000" dirty="0"/>
              <a:t>Jiffies can be incremented from system bootup time.</a:t>
            </a:r>
          </a:p>
          <a:p>
            <a:pPr marL="304165" indent="-304165"/>
            <a:r>
              <a:rPr lang="en-US" sz="2000" dirty="0"/>
              <a:t>Jiffies is defined in terms of constants called Hertz's,which is the number of times jiffies is incremented in one second.</a:t>
            </a:r>
          </a:p>
          <a:p>
            <a:pPr marL="304165" indent="-304165"/>
            <a:r>
              <a:rPr lang="en-US" sz="2000" dirty="0"/>
              <a:t>If 1000 </a:t>
            </a:r>
            <a:r>
              <a:rPr lang="en-US" sz="2000" dirty="0" smtClean="0"/>
              <a:t>interrupts </a:t>
            </a:r>
            <a:r>
              <a:rPr lang="en-US" sz="2000" dirty="0"/>
              <a:t>raises then it will be one jiffie.</a:t>
            </a:r>
          </a:p>
          <a:p>
            <a:pPr marL="304165" indent="-304165"/>
            <a:r>
              <a:rPr lang="en-US" sz="2000" dirty="0"/>
              <a:t>These are declared in </a:t>
            </a:r>
            <a:r>
              <a:rPr lang="en-US" sz="2000" b="1" dirty="0">
                <a:solidFill>
                  <a:schemeClr val="bg2">
                    <a:lumMod val="10000"/>
                  </a:schemeClr>
                </a:solidFill>
              </a:rPr>
              <a:t>&lt;linux/jiffies.h&gt;</a:t>
            </a:r>
            <a:r>
              <a:rPr lang="en-US" sz="2000" dirty="0"/>
              <a:t>  header file.</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4917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916453-C0B3-8776-C320-2698095F09BE}"/>
              </a:ext>
            </a:extLst>
          </p:cNvPr>
          <p:cNvSpPr>
            <a:spLocks noGrp="1"/>
          </p:cNvSpPr>
          <p:nvPr>
            <p:ph idx="1"/>
          </p:nvPr>
        </p:nvSpPr>
        <p:spPr>
          <a:xfrm>
            <a:off x="234061" y="270105"/>
            <a:ext cx="11644597" cy="6476069"/>
          </a:xfrm>
        </p:spPr>
        <p:txBody>
          <a:bodyPr vert="horz" lIns="121899" tIns="60949" rIns="121899" bIns="60949" rtlCol="0" anchor="t">
            <a:normAutofit/>
          </a:bodyPr>
          <a:lstStyle/>
          <a:p>
            <a:pPr marL="304165" indent="-304165"/>
            <a:r>
              <a:rPr lang="en-US" sz="2000" dirty="0"/>
              <a:t>To generate the delay in terms of milli seconds we will take the help of jiffies</a:t>
            </a:r>
          </a:p>
          <a:p>
            <a:pPr marL="304165" indent="-304165"/>
            <a:r>
              <a:rPr lang="en-US" sz="2000" dirty="0"/>
              <a:t>Jiffies is a variable which is defined globally and can be accessed directly in any driver (we will have read only permissions).</a:t>
            </a:r>
          </a:p>
          <a:p>
            <a:pPr marL="304165" indent="-304165"/>
            <a:r>
              <a:rPr lang="en-US" sz="2000" dirty="0"/>
              <a:t>The timer is  represented by a kernel data structure struct timer_list which is defined in </a:t>
            </a:r>
            <a:r>
              <a:rPr lang="en-US" sz="2000" b="1" dirty="0">
                <a:solidFill>
                  <a:schemeClr val="bg2">
                    <a:lumMod val="10000"/>
                  </a:schemeClr>
                </a:solidFill>
              </a:rPr>
              <a:t>&lt;linux/timer.h&gt;</a:t>
            </a:r>
            <a:r>
              <a:rPr lang="en-US" sz="2000" dirty="0"/>
              <a:t> header file</a:t>
            </a:r>
          </a:p>
          <a:p>
            <a:pPr marL="0" indent="0">
              <a:buNone/>
            </a:pPr>
            <a:r>
              <a:rPr lang="en-US" dirty="0">
                <a:ea typeface="+mn-lt"/>
                <a:cs typeface="+mn-lt"/>
              </a:rPr>
              <a:t>                 </a:t>
            </a:r>
            <a:endParaRPr lang="en-US" dirty="0">
              <a:solidFill>
                <a:srgbClr val="C00000"/>
              </a:solidFill>
              <a:ea typeface="+mn-lt"/>
              <a:cs typeface="+mn-lt"/>
            </a:endParaRPr>
          </a:p>
          <a:p>
            <a:pPr marL="0" indent="0">
              <a:buNone/>
            </a:pPr>
            <a:r>
              <a:rPr lang="en-US" dirty="0">
                <a:ea typeface="+mn-lt"/>
                <a:cs typeface="+mn-lt"/>
              </a:rPr>
              <a:t> </a:t>
            </a:r>
            <a:r>
              <a:rPr lang="en-US" dirty="0">
                <a:solidFill>
                  <a:srgbClr val="374C81"/>
                </a:solidFill>
                <a:ea typeface="+mn-lt"/>
                <a:cs typeface="+mn-lt"/>
              </a:rPr>
              <a:t>              </a:t>
            </a:r>
            <a:r>
              <a:rPr lang="en-US" sz="2000" b="1" dirty="0"/>
              <a:t> </a:t>
            </a:r>
            <a:r>
              <a:rPr lang="en-US" sz="2000" b="1" dirty="0" smtClean="0">
                <a:solidFill>
                  <a:schemeClr val="tx1">
                    <a:lumMod val="50000"/>
                  </a:schemeClr>
                </a:solidFill>
                <a:ea typeface="+mn-lt"/>
                <a:cs typeface="+mn-lt"/>
              </a:rPr>
              <a:t>struct </a:t>
            </a:r>
            <a:r>
              <a:rPr lang="en-US" sz="2000" b="1" dirty="0">
                <a:solidFill>
                  <a:schemeClr val="tx1">
                    <a:lumMod val="50000"/>
                  </a:schemeClr>
                </a:solidFill>
                <a:ea typeface="+mn-lt"/>
                <a:cs typeface="+mn-lt"/>
              </a:rPr>
              <a:t>timer_list</a:t>
            </a:r>
          </a:p>
          <a:p>
            <a:pPr marL="0" indent="0">
              <a:buNone/>
            </a:pPr>
            <a:r>
              <a:rPr lang="en-US" sz="2000" b="1" dirty="0">
                <a:solidFill>
                  <a:schemeClr val="tx1">
                    <a:lumMod val="50000"/>
                  </a:schemeClr>
                </a:solidFill>
                <a:ea typeface="+mn-lt"/>
                <a:cs typeface="+mn-lt"/>
              </a:rPr>
              <a:t>                  {
                             unsigned long expires;
                             void (*function)(unsigned long);
                             unsigned long data;
                   };</a:t>
            </a:r>
          </a:p>
          <a:p>
            <a:pPr marL="304165" indent="-304165"/>
            <a:endParaRPr lang="en-US" dirty="0"/>
          </a:p>
        </p:txBody>
      </p:sp>
    </p:spTree>
    <p:extLst>
      <p:ext uri="{BB962C8B-B14F-4D97-AF65-F5344CB8AC3E}">
        <p14:creationId xmlns:p14="http://schemas.microsoft.com/office/powerpoint/2010/main" val="950669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CF044-6769-A996-AFA5-278C36482C84}"/>
              </a:ext>
            </a:extLst>
          </p:cNvPr>
          <p:cNvSpPr>
            <a:spLocks noGrp="1"/>
          </p:cNvSpPr>
          <p:nvPr>
            <p:ph idx="1"/>
          </p:nvPr>
        </p:nvSpPr>
        <p:spPr>
          <a:xfrm>
            <a:off x="600044" y="353020"/>
            <a:ext cx="10980301" cy="6122425"/>
          </a:xfrm>
        </p:spPr>
        <p:txBody>
          <a:bodyPr vert="horz" lIns="121899" tIns="60949" rIns="121899" bIns="60949" rtlCol="0" anchor="t">
            <a:noAutofit/>
          </a:bodyPr>
          <a:lstStyle/>
          <a:p>
            <a:pPr marL="304165" indent="-304165" algn="just"/>
            <a:r>
              <a:rPr lang="en-US" sz="2000" dirty="0">
                <a:ea typeface="+mn-lt"/>
                <a:cs typeface="+mn-lt"/>
              </a:rPr>
              <a:t>For initialization need to use this </a:t>
            </a:r>
            <a:r>
              <a:rPr lang="en-US" sz="2000" b="1" dirty="0"/>
              <a:t>timer_setup</a:t>
            </a:r>
            <a:r>
              <a:rPr lang="en-US" sz="2000" dirty="0">
                <a:ea typeface="+mn-lt"/>
                <a:cs typeface="+mn-lt"/>
              </a:rPr>
              <a:t> function.</a:t>
            </a:r>
          </a:p>
          <a:p>
            <a:pPr marL="0" indent="0" algn="just">
              <a:buNone/>
            </a:pPr>
            <a:r>
              <a:rPr lang="en-US" sz="2000" dirty="0">
                <a:ea typeface="+mn-lt"/>
                <a:cs typeface="+mn-lt"/>
              </a:rPr>
              <a:t>              </a:t>
            </a:r>
            <a:r>
              <a:rPr lang="en-US" sz="2000" b="1" dirty="0">
                <a:solidFill>
                  <a:schemeClr val="tx1">
                    <a:lumMod val="50000"/>
                  </a:schemeClr>
                </a:solidFill>
                <a:ea typeface="+mn-lt"/>
                <a:cs typeface="+mn-lt"/>
              </a:rPr>
              <a:t>  void timer_setup(timer, function, data);</a:t>
            </a:r>
          </a:p>
          <a:p>
            <a:pPr marL="304165" indent="-304165" algn="just">
              <a:buNone/>
            </a:pPr>
            <a:r>
              <a:rPr lang="en-US" sz="3200" b="1" dirty="0"/>
              <a:t>Modifying Kernel Timer’s </a:t>
            </a:r>
            <a:r>
              <a:rPr lang="en-US" sz="3200" b="1" dirty="0" smtClean="0"/>
              <a:t>timeout</a:t>
            </a:r>
          </a:p>
          <a:p>
            <a:pPr marL="304165" indent="-304165" algn="just">
              <a:buNone/>
            </a:pPr>
            <a:endParaRPr lang="en-US" b="1" dirty="0">
              <a:solidFill>
                <a:srgbClr val="374C81"/>
              </a:solidFill>
              <a:ea typeface="+mn-lt"/>
              <a:cs typeface="+mn-lt"/>
            </a:endParaRPr>
          </a:p>
          <a:p>
            <a:pPr marL="0" indent="0" algn="ctr">
              <a:lnSpc>
                <a:spcPct val="85000"/>
              </a:lnSpc>
              <a:spcBef>
                <a:spcPct val="0"/>
              </a:spcBef>
              <a:buNone/>
            </a:pPr>
            <a:r>
              <a:rPr lang="en-US" sz="2000" b="1" dirty="0">
                <a:solidFill>
                  <a:schemeClr val="tx1">
                    <a:lumMod val="50000"/>
                  </a:schemeClr>
                </a:solidFill>
                <a:ea typeface="+mn-lt"/>
                <a:cs typeface="+mn-lt"/>
              </a:rPr>
              <a:t>int mod_timer(struct timer_list * timer, unsigned long expires);</a:t>
            </a:r>
          </a:p>
          <a:p>
            <a:pPr marL="304165" indent="-304165" algn="just"/>
            <a:r>
              <a:rPr lang="en-US" sz="2000" dirty="0">
                <a:ea typeface="+mn-lt"/>
                <a:cs typeface="+mn-lt"/>
              </a:rPr>
              <a:t>This function is used to modify a timer’s timeout. </a:t>
            </a:r>
          </a:p>
          <a:p>
            <a:pPr marL="304165" indent="-304165" algn="just"/>
            <a:r>
              <a:rPr lang="en-US" sz="2000" dirty="0">
                <a:ea typeface="+mn-lt"/>
                <a:cs typeface="+mn-lt"/>
              </a:rPr>
              <a:t>This is a more efficient way to update the expires</a:t>
            </a:r>
            <a:r>
              <a:rPr lang="en-US" sz="2000" b="1" dirty="0">
                <a:ea typeface="+mn-lt"/>
                <a:cs typeface="+mn-lt"/>
              </a:rPr>
              <a:t> </a:t>
            </a:r>
            <a:r>
              <a:rPr lang="en-US" sz="2000" dirty="0">
                <a:ea typeface="+mn-lt"/>
                <a:cs typeface="+mn-lt"/>
              </a:rPr>
              <a:t>field of an active timer </a:t>
            </a:r>
            <a:endParaRPr lang="en-US" sz="2000" dirty="0"/>
          </a:p>
          <a:p>
            <a:pPr marL="304165" indent="-304165" algn="just"/>
            <a:r>
              <a:rPr lang="en-US" sz="2000" dirty="0">
                <a:ea typeface="+mn-lt"/>
                <a:cs typeface="+mn-lt"/>
              </a:rPr>
              <a:t>(if the timer is inactive it will be activated)</a:t>
            </a:r>
            <a:endParaRPr lang="en-US" sz="2000" dirty="0"/>
          </a:p>
          <a:p>
            <a:pPr marL="304165" indent="-304165" algn="just"/>
            <a:r>
              <a:rPr lang="en-US" sz="2000" dirty="0">
                <a:ea typeface="+mn-lt"/>
                <a:cs typeface="+mn-lt"/>
              </a:rPr>
              <a:t>The function returns whether it has modified a pending timer or not.</a:t>
            </a:r>
            <a:endParaRPr lang="en-US" sz="2000" dirty="0"/>
          </a:p>
          <a:p>
            <a:pPr marL="304165" indent="-304165" algn="just">
              <a:buNone/>
            </a:pPr>
            <a:r>
              <a:rPr lang="en-US" sz="2000" b="1" dirty="0">
                <a:ea typeface="+mn-lt"/>
                <a:cs typeface="+mn-lt"/>
              </a:rPr>
              <a:t>Return values:</a:t>
            </a:r>
          </a:p>
          <a:p>
            <a:pPr marL="304165" indent="-304165" algn="just"/>
            <a:r>
              <a:rPr lang="en-US" sz="2000" dirty="0">
                <a:ea typeface="+mn-lt"/>
                <a:cs typeface="+mn-lt"/>
              </a:rPr>
              <a:t>0 – </a:t>
            </a:r>
            <a:r>
              <a:rPr lang="en-US" sz="2000" b="1" dirty="0">
                <a:latin typeface="Consolas"/>
              </a:rPr>
              <a:t>mod_timer</a:t>
            </a:r>
            <a:r>
              <a:rPr lang="en-US" sz="2000" b="1" dirty="0">
                <a:ea typeface="+mn-lt"/>
                <a:cs typeface="+mn-lt"/>
              </a:rPr>
              <a:t> </a:t>
            </a:r>
            <a:r>
              <a:rPr lang="en-US" sz="2000" dirty="0">
                <a:ea typeface="+mn-lt"/>
                <a:cs typeface="+mn-lt"/>
              </a:rPr>
              <a:t>of an inactive timer</a:t>
            </a:r>
            <a:endParaRPr lang="en-US" sz="2000" dirty="0"/>
          </a:p>
          <a:p>
            <a:pPr marL="304165" indent="-304165" algn="just"/>
            <a:r>
              <a:rPr lang="en-US" sz="2000" dirty="0">
                <a:ea typeface="+mn-lt"/>
                <a:cs typeface="+mn-lt"/>
              </a:rPr>
              <a:t>1 – </a:t>
            </a:r>
            <a:r>
              <a:rPr lang="en-US" sz="2000" b="1" dirty="0">
                <a:latin typeface="Consolas"/>
              </a:rPr>
              <a:t>mod_timer</a:t>
            </a:r>
            <a:r>
              <a:rPr lang="en-US" sz="2000" b="1" dirty="0">
                <a:ea typeface="+mn-lt"/>
                <a:cs typeface="+mn-lt"/>
              </a:rPr>
              <a:t> </a:t>
            </a:r>
            <a:r>
              <a:rPr lang="en-US" sz="2000" dirty="0">
                <a:ea typeface="+mn-lt"/>
                <a:cs typeface="+mn-lt"/>
              </a:rPr>
              <a:t>of an active timer</a:t>
            </a:r>
            <a:endParaRPr lang="en-US" sz="2000" dirty="0"/>
          </a:p>
          <a:p>
            <a:pPr marL="304165" indent="-304165" algn="just">
              <a:buNone/>
            </a:pPr>
            <a:endParaRPr lang="en-US" dirty="0"/>
          </a:p>
          <a:p>
            <a:pPr marL="0" indent="0" algn="just">
              <a:buNone/>
            </a:pPr>
            <a:endParaRPr lang="en-US" dirty="0"/>
          </a:p>
          <a:p>
            <a:pPr marL="304165" indent="-304165"/>
            <a:endParaRPr lang="en-US" dirty="0"/>
          </a:p>
        </p:txBody>
      </p:sp>
    </p:spTree>
    <p:extLst>
      <p:ext uri="{BB962C8B-B14F-4D97-AF65-F5344CB8AC3E}">
        <p14:creationId xmlns:p14="http://schemas.microsoft.com/office/powerpoint/2010/main" val="120541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DB0ED7-0AFA-2956-CCD4-89C4EF29EF05}"/>
              </a:ext>
            </a:extLst>
          </p:cNvPr>
          <p:cNvSpPr>
            <a:spLocks noGrp="1"/>
          </p:cNvSpPr>
          <p:nvPr>
            <p:ph idx="1"/>
          </p:nvPr>
        </p:nvSpPr>
        <p:spPr>
          <a:xfrm>
            <a:off x="467523" y="729661"/>
            <a:ext cx="10612825" cy="5954815"/>
          </a:xfrm>
        </p:spPr>
        <p:txBody>
          <a:bodyPr vert="horz" lIns="121899" tIns="60949" rIns="121899" bIns="60949" rtlCol="0" anchor="t">
            <a:noAutofit/>
          </a:bodyPr>
          <a:lstStyle/>
          <a:p>
            <a:pPr marL="0" indent="0">
              <a:buNone/>
            </a:pPr>
            <a:r>
              <a:rPr lang="en-US" b="1" dirty="0"/>
              <a:t>Stop a Kernel Timer</a:t>
            </a:r>
          </a:p>
          <a:p>
            <a:pPr marL="304165" indent="-304165"/>
            <a:r>
              <a:rPr lang="en-US" sz="2000" dirty="0">
                <a:ea typeface="+mn-lt"/>
                <a:cs typeface="+mn-lt"/>
              </a:rPr>
              <a:t>The below functions will be used to deactivate the kernel timers.</a:t>
            </a:r>
          </a:p>
          <a:p>
            <a:pPr marL="0" indent="0">
              <a:buNone/>
            </a:pPr>
            <a:r>
              <a:rPr lang="en-US" sz="2000" dirty="0">
                <a:ea typeface="+mn-lt"/>
                <a:cs typeface="+mn-lt"/>
              </a:rPr>
              <a:t>             </a:t>
            </a:r>
            <a:r>
              <a:rPr lang="en-US" sz="2000" b="1" dirty="0">
                <a:solidFill>
                  <a:schemeClr val="tx1">
                    <a:lumMod val="50000"/>
                  </a:schemeClr>
                </a:solidFill>
                <a:ea typeface="+mn-lt"/>
                <a:cs typeface="+mn-lt"/>
              </a:rPr>
              <a:t> int del_timer(struct timer_list * timer);</a:t>
            </a:r>
          </a:p>
          <a:p>
            <a:pPr marL="304165" indent="-304165" algn="just"/>
            <a:r>
              <a:rPr lang="en-US" sz="2000" dirty="0">
                <a:ea typeface="+mn-lt"/>
                <a:cs typeface="+mn-lt"/>
              </a:rPr>
              <a:t>This will deactivate a timer. </a:t>
            </a:r>
          </a:p>
          <a:p>
            <a:pPr marL="304165" indent="-304165" algn="just"/>
            <a:r>
              <a:rPr lang="en-US" sz="2000" dirty="0">
                <a:ea typeface="+mn-lt"/>
                <a:cs typeface="+mn-lt"/>
              </a:rPr>
              <a:t>This works on both active and inactive timers.</a:t>
            </a:r>
            <a:endParaRPr lang="en-US" sz="2000" dirty="0"/>
          </a:p>
          <a:p>
            <a:pPr marL="304165" indent="-304165" algn="just"/>
            <a:r>
              <a:rPr lang="en-US" sz="2000" dirty="0">
                <a:ea typeface="+mn-lt"/>
                <a:cs typeface="+mn-lt"/>
              </a:rPr>
              <a:t>The function returns whether it has deactivated a pending timer or not.</a:t>
            </a:r>
            <a:endParaRPr lang="en-US" sz="2000" dirty="0"/>
          </a:p>
          <a:p>
            <a:pPr marL="0" indent="0" algn="just">
              <a:buNone/>
            </a:pPr>
            <a:r>
              <a:rPr lang="en-US" sz="2000" b="1" dirty="0">
                <a:ea typeface="+mn-lt"/>
                <a:cs typeface="+mn-lt"/>
              </a:rPr>
              <a:t>Return values:</a:t>
            </a:r>
          </a:p>
          <a:p>
            <a:pPr marL="304165" indent="-304165" algn="just"/>
            <a:r>
              <a:rPr lang="en-US" sz="2000" dirty="0">
                <a:ea typeface="+mn-lt"/>
                <a:cs typeface="+mn-lt"/>
              </a:rPr>
              <a:t>0 – </a:t>
            </a:r>
            <a:r>
              <a:rPr lang="en-US" sz="2000" b="1" dirty="0">
                <a:latin typeface="Consolas"/>
              </a:rPr>
              <a:t>del_timer</a:t>
            </a:r>
            <a:r>
              <a:rPr lang="en-US" sz="2000" b="1" dirty="0">
                <a:ea typeface="+mn-lt"/>
                <a:cs typeface="+mn-lt"/>
              </a:rPr>
              <a:t> </a:t>
            </a:r>
            <a:r>
              <a:rPr lang="en-US" sz="2000" dirty="0">
                <a:ea typeface="+mn-lt"/>
                <a:cs typeface="+mn-lt"/>
              </a:rPr>
              <a:t>of an inactive timer</a:t>
            </a:r>
            <a:endParaRPr lang="en-US" sz="2000" dirty="0"/>
          </a:p>
          <a:p>
            <a:pPr marL="304165" indent="-304165" algn="just"/>
            <a:r>
              <a:rPr lang="en-US" sz="2000" dirty="0">
                <a:ea typeface="+mn-lt"/>
                <a:cs typeface="+mn-lt"/>
              </a:rPr>
              <a:t>1 – </a:t>
            </a:r>
            <a:r>
              <a:rPr lang="en-US" sz="2000" b="1" dirty="0">
                <a:latin typeface="Consolas"/>
              </a:rPr>
              <a:t>del_timer</a:t>
            </a:r>
            <a:r>
              <a:rPr lang="en-US" sz="2000" b="1" dirty="0">
                <a:ea typeface="+mn-lt"/>
                <a:cs typeface="+mn-lt"/>
              </a:rPr>
              <a:t> </a:t>
            </a:r>
            <a:r>
              <a:rPr lang="en-US" sz="2000" dirty="0">
                <a:ea typeface="+mn-lt"/>
                <a:cs typeface="+mn-lt"/>
              </a:rPr>
              <a:t>of an active timer</a:t>
            </a:r>
            <a:endParaRPr lang="en-US" sz="2000" dirty="0"/>
          </a:p>
          <a:p>
            <a:pPr marL="304165" indent="-304165" algn="just"/>
            <a:endParaRPr lang="en-US" sz="1800" dirty="0"/>
          </a:p>
          <a:p>
            <a:pPr marL="0" indent="0">
              <a:buNone/>
            </a:pPr>
            <a:endParaRPr lang="en-US" dirty="0"/>
          </a:p>
          <a:p>
            <a:pPr marL="304165" indent="-304165" algn="just"/>
            <a:endParaRPr lang="en-US" dirty="0"/>
          </a:p>
          <a:p>
            <a:pPr marL="304165" indent="-304165"/>
            <a:endParaRPr lang="en-US" dirty="0"/>
          </a:p>
        </p:txBody>
      </p:sp>
    </p:spTree>
    <p:extLst>
      <p:ext uri="{BB962C8B-B14F-4D97-AF65-F5344CB8AC3E}">
        <p14:creationId xmlns:p14="http://schemas.microsoft.com/office/powerpoint/2010/main" val="3308258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E0C247-F5EC-1476-D25D-4567FCACBDFF}"/>
              </a:ext>
            </a:extLst>
          </p:cNvPr>
          <p:cNvSpPr>
            <a:spLocks noGrp="1"/>
          </p:cNvSpPr>
          <p:nvPr>
            <p:ph idx="1"/>
          </p:nvPr>
        </p:nvSpPr>
        <p:spPr>
          <a:xfrm>
            <a:off x="949492" y="1065491"/>
            <a:ext cx="10157354" cy="4470400"/>
          </a:xfrm>
        </p:spPr>
        <p:txBody>
          <a:bodyPr vert="horz" lIns="121899" tIns="60949" rIns="121899" bIns="60949" rtlCol="0" anchor="t">
            <a:normAutofit/>
          </a:bodyPr>
          <a:lstStyle/>
          <a:p>
            <a:pPr marL="0" indent="0">
              <a:buNone/>
            </a:pPr>
            <a:r>
              <a:rPr lang="en-US" sz="2200" b="1" dirty="0">
                <a:ea typeface="+mn-lt"/>
                <a:cs typeface="+mn-lt"/>
              </a:rPr>
              <a:t>Check Kernel Timer status</a:t>
            </a:r>
            <a:endParaRPr lang="en-US" sz="2200" dirty="0">
              <a:ea typeface="+mn-lt"/>
              <a:cs typeface="+mn-lt"/>
            </a:endParaRPr>
          </a:p>
          <a:p>
            <a:pPr marL="0" indent="0">
              <a:buNone/>
            </a:pPr>
            <a:r>
              <a:rPr lang="en-US" sz="2000" b="1" dirty="0">
                <a:ea typeface="+mn-lt"/>
                <a:cs typeface="+mn-lt"/>
              </a:rPr>
              <a:t>       </a:t>
            </a:r>
            <a:r>
              <a:rPr lang="en-US" sz="2000" b="1" dirty="0">
                <a:solidFill>
                  <a:schemeClr val="tx1">
                    <a:lumMod val="50000"/>
                  </a:schemeClr>
                </a:solidFill>
                <a:ea typeface="+mn-lt"/>
                <a:cs typeface="+mn-lt"/>
              </a:rPr>
              <a:t>int timer_pending(const struct timer_list * timer);</a:t>
            </a:r>
          </a:p>
          <a:p>
            <a:pPr marL="304165" indent="-304165" algn="just"/>
            <a:r>
              <a:rPr lang="en-US" sz="2000" dirty="0"/>
              <a:t>This will tell whether a given timer is currently running, or not. </a:t>
            </a:r>
            <a:endParaRPr lang="en-US" sz="2000" dirty="0">
              <a:ea typeface="+mn-lt"/>
              <a:cs typeface="+mn-lt"/>
            </a:endParaRPr>
          </a:p>
          <a:p>
            <a:pPr marL="0" indent="0" algn="just">
              <a:buNone/>
            </a:pPr>
            <a:r>
              <a:rPr lang="en-US" sz="2200" b="1" dirty="0"/>
              <a:t>Return values:</a:t>
            </a:r>
            <a:endParaRPr lang="en-US" sz="2200" b="1" dirty="0">
              <a:ea typeface="+mn-lt"/>
              <a:cs typeface="+mn-lt"/>
            </a:endParaRPr>
          </a:p>
          <a:p>
            <a:pPr marL="304165" indent="-304165" algn="just"/>
            <a:r>
              <a:rPr lang="en-US" sz="2000" dirty="0"/>
              <a:t>The function returns whether the timer is pending or not.</a:t>
            </a:r>
            <a:endParaRPr lang="en-US" sz="2000" dirty="0">
              <a:ea typeface="+mn-lt"/>
              <a:cs typeface="+mn-lt"/>
            </a:endParaRPr>
          </a:p>
          <a:p>
            <a:pPr marL="304165" indent="-304165" algn="just"/>
            <a:r>
              <a:rPr lang="en-US" sz="2000" dirty="0"/>
              <a:t>0 – </a:t>
            </a:r>
            <a:r>
              <a:rPr lang="en-US" sz="2000" b="1" dirty="0">
                <a:latin typeface="Consolas"/>
              </a:rPr>
              <a:t>timer</a:t>
            </a:r>
            <a:r>
              <a:rPr lang="en-US" sz="2000" dirty="0"/>
              <a:t> is not pending</a:t>
            </a:r>
            <a:endParaRPr lang="en-US" sz="2000" dirty="0">
              <a:ea typeface="+mn-lt"/>
              <a:cs typeface="+mn-lt"/>
            </a:endParaRPr>
          </a:p>
          <a:p>
            <a:pPr marL="304165" indent="-304165" algn="just"/>
            <a:r>
              <a:rPr lang="en-US" sz="2000" dirty="0"/>
              <a:t>1 – </a:t>
            </a:r>
            <a:r>
              <a:rPr lang="en-US" sz="2000" b="1" dirty="0">
                <a:latin typeface="Consolas"/>
              </a:rPr>
              <a:t>timer</a:t>
            </a:r>
            <a:r>
              <a:rPr lang="en-US" sz="2000" dirty="0"/>
              <a:t> is pending</a:t>
            </a:r>
            <a:endParaRPr lang="en-US" sz="2000" dirty="0">
              <a:ea typeface="+mn-lt"/>
              <a:cs typeface="+mn-lt"/>
            </a:endParaRPr>
          </a:p>
          <a:p>
            <a:pPr marL="304165" indent="-304165"/>
            <a:endParaRPr lang="en-US" dirty="0"/>
          </a:p>
        </p:txBody>
      </p:sp>
    </p:spTree>
    <p:extLst>
      <p:ext uri="{BB962C8B-B14F-4D97-AF65-F5344CB8AC3E}">
        <p14:creationId xmlns:p14="http://schemas.microsoft.com/office/powerpoint/2010/main" val="4275556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1089CB-F8DC-F867-E68F-04247E438BDF}"/>
              </a:ext>
            </a:extLst>
          </p:cNvPr>
          <p:cNvSpPr>
            <a:spLocks noGrp="1"/>
          </p:cNvSpPr>
          <p:nvPr>
            <p:ph idx="1"/>
          </p:nvPr>
        </p:nvSpPr>
        <p:spPr>
          <a:xfrm>
            <a:off x="622230" y="464787"/>
            <a:ext cx="11078199" cy="6311075"/>
          </a:xfrm>
        </p:spPr>
        <p:txBody>
          <a:bodyPr vert="horz" lIns="121899" tIns="60949" rIns="121899" bIns="60949" rtlCol="0" anchor="t">
            <a:normAutofit/>
          </a:bodyPr>
          <a:lstStyle/>
          <a:p>
            <a:pPr marL="0" indent="0">
              <a:buNone/>
            </a:pPr>
            <a:r>
              <a:rPr lang="en-US" sz="2800" b="1" dirty="0"/>
              <a:t>High resolution </a:t>
            </a:r>
            <a:r>
              <a:rPr lang="en-US" sz="2800" b="1" dirty="0" smtClean="0"/>
              <a:t>timer</a:t>
            </a:r>
            <a:endParaRPr lang="en-US" sz="2800" b="1" dirty="0"/>
          </a:p>
          <a:p>
            <a:pPr marL="304165" indent="-304165"/>
            <a:r>
              <a:rPr lang="en-US" sz="2000" dirty="0">
                <a:ea typeface="+mn-lt"/>
                <a:cs typeface="+mn-lt"/>
              </a:rPr>
              <a:t>Kernel Timers are bound to jiffies. But this High Resolution Timer (HRT) is bound with 64-bit nanoseconds resolution.</a:t>
            </a:r>
          </a:p>
          <a:p>
            <a:pPr marL="304165" indent="-304165"/>
            <a:r>
              <a:rPr lang="en-US" sz="2000" dirty="0">
                <a:ea typeface="+mn-lt"/>
                <a:cs typeface="+mn-lt"/>
              </a:rPr>
              <a:t>We need to include the </a:t>
            </a:r>
            <a:r>
              <a:rPr lang="en-US" sz="2000" b="1" dirty="0">
                <a:solidFill>
                  <a:schemeClr val="bg2">
                    <a:lumMod val="10000"/>
                  </a:schemeClr>
                </a:solidFill>
                <a:latin typeface="Consolas"/>
              </a:rPr>
              <a:t>&lt;linux/hrtimer.h&gt;</a:t>
            </a:r>
            <a:r>
              <a:rPr lang="en-US" sz="2000" dirty="0">
                <a:ea typeface="+mn-lt"/>
                <a:cs typeface="+mn-lt"/>
              </a:rPr>
              <a:t> </a:t>
            </a:r>
            <a:r>
              <a:rPr lang="en-US" sz="2000" dirty="0">
                <a:latin typeface="Century Gothic"/>
              </a:rPr>
              <a:t>in</a:t>
            </a:r>
            <a:r>
              <a:rPr lang="en-US" sz="2000" dirty="0">
                <a:ea typeface="+mn-lt"/>
                <a:cs typeface="+mn-lt"/>
              </a:rPr>
              <a:t> order to use kernel timers.</a:t>
            </a:r>
          </a:p>
          <a:p>
            <a:pPr marL="304165" indent="-304165"/>
            <a:r>
              <a:rPr lang="en-US" sz="2000" dirty="0">
                <a:ea typeface="+mn-lt"/>
                <a:cs typeface="+mn-lt"/>
              </a:rPr>
              <a:t>Kernel timers are described by the </a:t>
            </a:r>
            <a:r>
              <a:rPr lang="en-US" sz="2000" dirty="0">
                <a:latin typeface="Consolas"/>
              </a:rPr>
              <a:t>hrtimer</a:t>
            </a:r>
            <a:r>
              <a:rPr lang="en-US" sz="2000" dirty="0">
                <a:ea typeface="+mn-lt"/>
                <a:cs typeface="+mn-lt"/>
              </a:rPr>
              <a:t> structure</a:t>
            </a:r>
          </a:p>
          <a:p>
            <a:pPr marL="0" indent="0">
              <a:buNone/>
            </a:pPr>
            <a:r>
              <a:rPr lang="en-US" sz="2000" dirty="0">
                <a:solidFill>
                  <a:srgbClr val="C00000"/>
                </a:solidFill>
                <a:latin typeface="Consolas"/>
              </a:rPr>
              <a:t>      </a:t>
            </a:r>
            <a:r>
              <a:rPr lang="en-US" sz="2000" b="1" dirty="0" smtClean="0">
                <a:solidFill>
                  <a:schemeClr val="tx1">
                    <a:lumMod val="50000"/>
                  </a:schemeClr>
                </a:solidFill>
                <a:ea typeface="+mn-lt"/>
                <a:cs typeface="+mn-lt"/>
              </a:rPr>
              <a:t>struct </a:t>
            </a:r>
            <a:r>
              <a:rPr lang="en-US" sz="2000" b="1" dirty="0">
                <a:solidFill>
                  <a:schemeClr val="tx1">
                    <a:lumMod val="50000"/>
                  </a:schemeClr>
                </a:solidFill>
                <a:ea typeface="+mn-lt"/>
                <a:cs typeface="+mn-lt"/>
              </a:rPr>
              <a:t>hrtimer </a:t>
            </a:r>
            <a:r>
              <a:rPr lang="en-US" sz="2000" b="1" dirty="0" smtClean="0">
                <a:solidFill>
                  <a:schemeClr val="tx1">
                    <a:lumMod val="50000"/>
                  </a:schemeClr>
                </a:solidFill>
                <a:ea typeface="+mn-lt"/>
                <a:cs typeface="+mn-lt"/>
              </a:rPr>
              <a:t>{</a:t>
            </a:r>
            <a:r>
              <a:rPr lang="en-US" sz="2000" b="1" dirty="0">
                <a:solidFill>
                  <a:schemeClr val="tx1">
                    <a:lumMod val="50000"/>
                  </a:schemeClr>
                </a:solidFill>
                <a:ea typeface="+mn-lt"/>
                <a:cs typeface="+mn-lt"/>
              </a:rPr>
              <a:t>
                 struct rb_node node;
                 ktime_t expires;
                 int (* function) (struct hrtimer *);
                 struct hrtimer_base * base;
             };</a:t>
            </a:r>
          </a:p>
        </p:txBody>
      </p:sp>
    </p:spTree>
    <p:extLst>
      <p:ext uri="{BB962C8B-B14F-4D97-AF65-F5344CB8AC3E}">
        <p14:creationId xmlns:p14="http://schemas.microsoft.com/office/powerpoint/2010/main" val="4230909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E787C-7034-92BA-6595-9ECD94C01C97}"/>
              </a:ext>
            </a:extLst>
          </p:cNvPr>
          <p:cNvSpPr>
            <a:spLocks noGrp="1"/>
          </p:cNvSpPr>
          <p:nvPr>
            <p:ph type="title"/>
          </p:nvPr>
        </p:nvSpPr>
        <p:spPr>
          <a:xfrm>
            <a:off x="1013832" y="216752"/>
            <a:ext cx="10157354" cy="1184898"/>
          </a:xfrm>
        </p:spPr>
        <p:txBody>
          <a:bodyPr>
            <a:normAutofit/>
          </a:bodyPr>
          <a:lstStyle/>
          <a:p>
            <a:r>
              <a:rPr lang="en-US" b="1" dirty="0">
                <a:solidFill>
                  <a:schemeClr val="tx1">
                    <a:lumMod val="50000"/>
                  </a:schemeClr>
                </a:solidFill>
              </a:rPr>
              <a:t>Validate the GPIO:</a:t>
            </a:r>
          </a:p>
        </p:txBody>
      </p:sp>
      <p:sp>
        <p:nvSpPr>
          <p:cNvPr id="3" name="Content Placeholder 2">
            <a:extLst>
              <a:ext uri="{FF2B5EF4-FFF2-40B4-BE49-F238E27FC236}">
                <a16:creationId xmlns:a16="http://schemas.microsoft.com/office/drawing/2014/main" id="{D65D18A0-E83C-238E-8803-9EC32A52CF50}"/>
              </a:ext>
            </a:extLst>
          </p:cNvPr>
          <p:cNvSpPr>
            <a:spLocks noGrp="1"/>
          </p:cNvSpPr>
          <p:nvPr>
            <p:ph idx="1"/>
          </p:nvPr>
        </p:nvSpPr>
        <p:spPr>
          <a:xfrm>
            <a:off x="674119" y="1402696"/>
            <a:ext cx="10157354" cy="4552396"/>
          </a:xfrm>
        </p:spPr>
        <p:txBody>
          <a:bodyPr vert="horz" lIns="121899" tIns="60949" rIns="121899" bIns="60949" rtlCol="0" anchor="t">
            <a:normAutofit/>
          </a:bodyPr>
          <a:lstStyle/>
          <a:p>
            <a:pPr marL="0" indent="0">
              <a:buNone/>
            </a:pPr>
            <a:endParaRPr lang="en-US" sz="2000" dirty="0"/>
          </a:p>
          <a:p>
            <a:pPr marL="304165" indent="-304165" algn="just"/>
            <a:r>
              <a:rPr lang="en-US" sz="2000" dirty="0">
                <a:ea typeface="+mn-lt"/>
                <a:cs typeface="+mn-lt"/>
              </a:rPr>
              <a:t>Before using the GPIO, we must check whether the GPIO that we are planning to use is valid or not. To do that we have to use the below API.</a:t>
            </a:r>
            <a:endParaRPr lang="en-US" sz="2000" dirty="0"/>
          </a:p>
          <a:p>
            <a:pPr marL="0" indent="0">
              <a:lnSpc>
                <a:spcPct val="85000"/>
              </a:lnSpc>
              <a:spcBef>
                <a:spcPct val="0"/>
              </a:spcBef>
              <a:buNone/>
            </a:pPr>
            <a:r>
              <a:rPr lang="en-US" sz="2000" b="1" dirty="0">
                <a:solidFill>
                  <a:schemeClr val="tx1">
                    <a:lumMod val="50000"/>
                  </a:schemeClr>
                </a:solidFill>
                <a:ea typeface="+mn-lt"/>
                <a:cs typeface="+mn-lt"/>
              </a:rPr>
              <a:t>                   </a:t>
            </a:r>
          </a:p>
          <a:p>
            <a:pPr marL="0" indent="0" algn="ctr">
              <a:lnSpc>
                <a:spcPct val="85000"/>
              </a:lnSpc>
              <a:spcBef>
                <a:spcPct val="0"/>
              </a:spcBef>
              <a:buNone/>
            </a:pPr>
            <a:r>
              <a:rPr lang="en-US" sz="2000" b="1" dirty="0">
                <a:solidFill>
                  <a:schemeClr val="tx1">
                    <a:lumMod val="50000"/>
                  </a:schemeClr>
                </a:solidFill>
                <a:ea typeface="+mn-lt"/>
                <a:cs typeface="+mn-lt"/>
              </a:rPr>
              <a:t>  bool gpio_is_valid(int gpio_number); </a:t>
            </a:r>
            <a:endParaRPr lang="en-US" sz="2000" b="1" dirty="0">
              <a:solidFill>
                <a:schemeClr val="tx1">
                  <a:lumMod val="50000"/>
                </a:schemeClr>
              </a:solidFill>
            </a:endParaRPr>
          </a:p>
          <a:p>
            <a:pPr marL="304165" indent="-304165"/>
            <a:r>
              <a:rPr lang="en-US" sz="2000" b="1" dirty="0">
                <a:ea typeface="+mn-lt"/>
                <a:cs typeface="+mn-lt"/>
              </a:rPr>
              <a:t>gpio_number :</a:t>
            </a:r>
            <a:r>
              <a:rPr lang="en-US" sz="2000" dirty="0">
                <a:ea typeface="+mn-lt"/>
                <a:cs typeface="+mn-lt"/>
              </a:rPr>
              <a:t> GPIO that you are planning to use</a:t>
            </a:r>
            <a:endParaRPr lang="en-US" sz="2000" dirty="0"/>
          </a:p>
          <a:p>
            <a:pPr marL="304165" indent="-304165"/>
            <a:r>
              <a:rPr lang="en-US" sz="2000" dirty="0">
                <a:ea typeface="+mn-lt"/>
                <a:cs typeface="+mn-lt"/>
              </a:rPr>
              <a:t>It returns </a:t>
            </a:r>
            <a:r>
              <a:rPr lang="en-US" sz="2000" b="1" dirty="0">
                <a:ea typeface="+mn-lt"/>
                <a:cs typeface="+mn-lt"/>
              </a:rPr>
              <a:t>false </a:t>
            </a:r>
            <a:r>
              <a:rPr lang="en-US" sz="2000" dirty="0">
                <a:ea typeface="+mn-lt"/>
                <a:cs typeface="+mn-lt"/>
              </a:rPr>
              <a:t>if it is not valid otherwise, it returns </a:t>
            </a:r>
            <a:r>
              <a:rPr lang="en-US" sz="2000" b="1" dirty="0">
                <a:ea typeface="+mn-lt"/>
                <a:cs typeface="+mn-lt"/>
              </a:rPr>
              <a:t>true</a:t>
            </a:r>
            <a:r>
              <a:rPr lang="en-US" sz="2000" dirty="0">
                <a:ea typeface="+mn-lt"/>
                <a:cs typeface="+mn-lt"/>
              </a:rPr>
              <a:t>.</a:t>
            </a:r>
            <a:endParaRPr lang="en-US" sz="2000" dirty="0"/>
          </a:p>
          <a:p>
            <a:pPr marL="304165" indent="-304165"/>
            <a:r>
              <a:rPr lang="en-US" sz="2000" dirty="0">
                <a:ea typeface="+mn-lt"/>
                <a:cs typeface="+mn-lt"/>
              </a:rPr>
              <a:t>This API determines whether the GPIO number is valid or not. Sometimes this call will return </a:t>
            </a:r>
            <a:r>
              <a:rPr lang="en-US" sz="2000" b="1" dirty="0">
                <a:ea typeface="+mn-lt"/>
                <a:cs typeface="+mn-lt"/>
              </a:rPr>
              <a:t>false </a:t>
            </a:r>
            <a:r>
              <a:rPr lang="en-US" sz="2000" dirty="0">
                <a:ea typeface="+mn-lt"/>
                <a:cs typeface="+mn-lt"/>
              </a:rPr>
              <a:t>even if you send a valid number. Because that GPIO pin might be temporarily unused on a given board.</a:t>
            </a:r>
            <a:endParaRPr lang="en-US" sz="2000" dirty="0"/>
          </a:p>
          <a:p>
            <a:pPr marL="304165" indent="-304165"/>
            <a:endParaRPr lang="en-US" dirty="0"/>
          </a:p>
        </p:txBody>
      </p:sp>
    </p:spTree>
    <p:extLst>
      <p:ext uri="{BB962C8B-B14F-4D97-AF65-F5344CB8AC3E}">
        <p14:creationId xmlns:p14="http://schemas.microsoft.com/office/powerpoint/2010/main" val="288654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1D00C3-93EC-C367-1FFA-B76FDEAEB128}"/>
              </a:ext>
            </a:extLst>
          </p:cNvPr>
          <p:cNvSpPr>
            <a:spLocks noGrp="1"/>
          </p:cNvSpPr>
          <p:nvPr>
            <p:ph idx="1"/>
          </p:nvPr>
        </p:nvSpPr>
        <p:spPr>
          <a:xfrm>
            <a:off x="437152" y="275065"/>
            <a:ext cx="11573277" cy="6479309"/>
          </a:xfrm>
        </p:spPr>
        <p:txBody>
          <a:bodyPr vert="horz" lIns="121899" tIns="60949" rIns="121899" bIns="60949" rtlCol="0" anchor="t">
            <a:normAutofit/>
          </a:bodyPr>
          <a:lstStyle/>
          <a:p>
            <a:pPr marL="0" indent="0">
              <a:buNone/>
            </a:pPr>
            <a:endParaRPr lang="en-US" b="1" dirty="0"/>
          </a:p>
          <a:p>
            <a:pPr marL="0" indent="0">
              <a:buNone/>
            </a:pPr>
            <a:r>
              <a:rPr lang="en-US" b="1" dirty="0"/>
              <a:t>Initialize High Resolution Timer</a:t>
            </a:r>
            <a:endParaRPr lang="en-US" dirty="0">
              <a:solidFill>
                <a:srgbClr val="C00000"/>
              </a:solidFill>
            </a:endParaRPr>
          </a:p>
          <a:p>
            <a:pPr marL="0" indent="0">
              <a:buNone/>
            </a:pPr>
            <a:r>
              <a:rPr lang="en-US" sz="2000" b="1" dirty="0">
                <a:solidFill>
                  <a:schemeClr val="tx1">
                    <a:lumMod val="50000"/>
                  </a:schemeClr>
                </a:solidFill>
                <a:ea typeface="+mn-lt"/>
                <a:cs typeface="+mn-lt"/>
              </a:rPr>
              <a:t>void hrtimer_init( struct hrtimer *timer, clockid_t clock_id, enum hrtimer_mode mode );</a:t>
            </a:r>
          </a:p>
          <a:p>
            <a:pPr marL="304165" indent="-304165">
              <a:buNone/>
            </a:pPr>
            <a:endParaRPr lang="en-US" b="1" dirty="0"/>
          </a:p>
          <a:p>
            <a:pPr marL="304165" indent="-304165">
              <a:buNone/>
            </a:pPr>
            <a:r>
              <a:rPr lang="en-US" b="1" dirty="0"/>
              <a:t>Start High Resolution Timer</a:t>
            </a:r>
            <a:endParaRPr lang="en-US" dirty="0"/>
          </a:p>
          <a:p>
            <a:pPr marL="304165" indent="-304165" algn="just">
              <a:buNone/>
            </a:pPr>
            <a:r>
              <a:rPr lang="en-US" sz="2000" dirty="0">
                <a:ea typeface="+mn-lt"/>
                <a:cs typeface="+mn-lt"/>
              </a:rPr>
              <a:t>Once a timer has been initialized, it can be started with the below-mentioned function.</a:t>
            </a:r>
            <a:endParaRPr lang="en-US" sz="2000" dirty="0"/>
          </a:p>
          <a:p>
            <a:pPr marL="304165" indent="-304165" algn="ctr">
              <a:buNone/>
            </a:pPr>
            <a:r>
              <a:rPr lang="en-US" sz="2000" b="1" dirty="0">
                <a:solidFill>
                  <a:schemeClr val="tx1">
                    <a:lumMod val="50000"/>
                  </a:schemeClr>
                </a:solidFill>
                <a:ea typeface="+mn-lt"/>
                <a:cs typeface="+mn-lt"/>
              </a:rPr>
              <a:t>int hrtimer_start(struct hrtimer *timer, ktime_t time, const enum hrtimer_mode mode);</a:t>
            </a:r>
          </a:p>
          <a:p>
            <a:pPr marL="304165" indent="-304165" algn="just">
              <a:buNone/>
            </a:pPr>
            <a:r>
              <a:rPr lang="en-US" sz="2000" dirty="0">
                <a:ea typeface="+mn-lt"/>
                <a:cs typeface="+mn-lt"/>
              </a:rPr>
              <a:t>This call is used to (Re)start an hrtimer on the current CPU.</a:t>
            </a:r>
            <a:endParaRPr lang="en-US" sz="2000" dirty="0"/>
          </a:p>
          <a:p>
            <a:pPr marL="304165" indent="-304165" algn="just">
              <a:buNone/>
            </a:pPr>
            <a:r>
              <a:rPr lang="en-US" sz="2000" b="1" dirty="0">
                <a:solidFill>
                  <a:srgbClr val="374C81"/>
                </a:solidFill>
                <a:latin typeface="Century Gothic"/>
              </a:rPr>
              <a:t>Return values</a:t>
            </a:r>
            <a:r>
              <a:rPr lang="en-US" sz="2000" dirty="0">
                <a:solidFill>
                  <a:srgbClr val="374C81"/>
                </a:solidFill>
                <a:latin typeface="Century Gothic"/>
              </a:rPr>
              <a:t>:</a:t>
            </a:r>
          </a:p>
          <a:p>
            <a:pPr algn="just"/>
            <a:r>
              <a:rPr lang="en-US" sz="2000" dirty="0">
                <a:ea typeface="+mn-lt"/>
                <a:cs typeface="+mn-lt"/>
              </a:rPr>
              <a:t>0 - on success</a:t>
            </a:r>
          </a:p>
          <a:p>
            <a:pPr algn="just"/>
            <a:r>
              <a:rPr lang="en-US" sz="2000" dirty="0">
                <a:ea typeface="+mn-lt"/>
                <a:cs typeface="+mn-lt"/>
              </a:rPr>
              <a:t>1 - when the timer was active</a:t>
            </a:r>
            <a:endParaRPr lang="en-US" sz="2000" dirty="0"/>
          </a:p>
          <a:p>
            <a:pPr marL="0" indent="0">
              <a:buNone/>
            </a:pPr>
            <a:endParaRPr lang="en-US" dirty="0">
              <a:solidFill>
                <a:srgbClr val="C00000"/>
              </a:solidFill>
              <a:latin typeface="Consolas"/>
            </a:endParaRPr>
          </a:p>
          <a:p>
            <a:pPr marL="304165" indent="-304165"/>
            <a:endParaRPr lang="en-US" dirty="0"/>
          </a:p>
        </p:txBody>
      </p:sp>
    </p:spTree>
    <p:extLst>
      <p:ext uri="{BB962C8B-B14F-4D97-AF65-F5344CB8AC3E}">
        <p14:creationId xmlns:p14="http://schemas.microsoft.com/office/powerpoint/2010/main" val="3136444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8F41A1-4D50-4C94-74EB-57443134590D}"/>
              </a:ext>
            </a:extLst>
          </p:cNvPr>
          <p:cNvSpPr>
            <a:spLocks noGrp="1"/>
          </p:cNvSpPr>
          <p:nvPr>
            <p:ph idx="1"/>
          </p:nvPr>
        </p:nvSpPr>
        <p:spPr>
          <a:xfrm>
            <a:off x="285578" y="177800"/>
            <a:ext cx="11701997" cy="6528789"/>
          </a:xfrm>
        </p:spPr>
        <p:txBody>
          <a:bodyPr vert="horz" lIns="121899" tIns="60949" rIns="121899" bIns="60949" rtlCol="0" anchor="t">
            <a:normAutofit/>
          </a:bodyPr>
          <a:lstStyle/>
          <a:p>
            <a:pPr marL="0" indent="0">
              <a:buNone/>
            </a:pPr>
            <a:r>
              <a:rPr lang="en-US" b="1" dirty="0"/>
              <a:t>Stop High Resolution Timer</a:t>
            </a:r>
            <a:endParaRPr lang="en-US" dirty="0"/>
          </a:p>
          <a:p>
            <a:pPr marL="304165" indent="-304165"/>
            <a:r>
              <a:rPr lang="en-US" dirty="0">
                <a:ea typeface="+mn-lt"/>
                <a:cs typeface="+mn-lt"/>
              </a:rPr>
              <a:t> </a:t>
            </a:r>
            <a:r>
              <a:rPr lang="en-US" sz="2000" dirty="0">
                <a:ea typeface="+mn-lt"/>
                <a:cs typeface="+mn-lt"/>
              </a:rPr>
              <a:t>we can be able to stop the High Resolution Timer</a:t>
            </a:r>
            <a:endParaRPr lang="en-US" sz="2000" dirty="0"/>
          </a:p>
          <a:p>
            <a:pPr marL="0" indent="0" algn="ctr">
              <a:buNone/>
            </a:pPr>
            <a:r>
              <a:rPr lang="en-US" sz="2000" b="1" dirty="0">
                <a:solidFill>
                  <a:schemeClr val="tx1">
                    <a:lumMod val="50000"/>
                  </a:schemeClr>
                </a:solidFill>
                <a:ea typeface="+mn-lt"/>
                <a:cs typeface="+mn-lt"/>
              </a:rPr>
              <a:t>int hrtimer_cancel(struct hrtimer * timer);</a:t>
            </a:r>
          </a:p>
          <a:p>
            <a:pPr marL="304165" indent="-304165" algn="just"/>
            <a:r>
              <a:rPr lang="en-US" sz="2000" dirty="0">
                <a:ea typeface="+mn-lt"/>
                <a:cs typeface="+mn-lt"/>
              </a:rPr>
              <a:t>This will cancel a timer and wait for the handler to finish.</a:t>
            </a:r>
            <a:endParaRPr lang="en-US" sz="2000" dirty="0"/>
          </a:p>
          <a:p>
            <a:pPr marL="0" indent="0">
              <a:buNone/>
            </a:pPr>
            <a:r>
              <a:rPr lang="en-US" sz="2000" b="1" dirty="0">
                <a:ea typeface="+mn-lt"/>
                <a:cs typeface="+mn-lt"/>
              </a:rPr>
              <a:t>Return:</a:t>
            </a:r>
            <a:endParaRPr lang="en-US" sz="2000" dirty="0"/>
          </a:p>
          <a:p>
            <a:pPr marL="304165" indent="-304165"/>
            <a:r>
              <a:rPr lang="en-US" sz="2000" dirty="0">
                <a:ea typeface="+mn-lt"/>
                <a:cs typeface="+mn-lt"/>
              </a:rPr>
              <a:t>0 when the timer was not active</a:t>
            </a:r>
            <a:endParaRPr lang="en-US" sz="2000" dirty="0"/>
          </a:p>
          <a:p>
            <a:pPr marL="304165" indent="-304165"/>
            <a:r>
              <a:rPr lang="en-US" sz="2000" dirty="0">
                <a:ea typeface="+mn-lt"/>
                <a:cs typeface="+mn-lt"/>
              </a:rPr>
              <a:t>1 when the timer was active</a:t>
            </a:r>
            <a:endParaRPr lang="en-US" sz="2000" dirty="0"/>
          </a:p>
          <a:p>
            <a:pPr marL="0" indent="0">
              <a:buNone/>
            </a:pPr>
            <a:r>
              <a:rPr lang="en-US" b="1" dirty="0"/>
              <a:t>Check High Resolution Timer’s status</a:t>
            </a:r>
            <a:endParaRPr lang="en-US" dirty="0"/>
          </a:p>
          <a:p>
            <a:pPr marL="304165" indent="-304165" algn="just"/>
            <a:r>
              <a:rPr lang="en-US" sz="2000" dirty="0">
                <a:ea typeface="+mn-lt"/>
                <a:cs typeface="+mn-lt"/>
              </a:rPr>
              <a:t>The below-explained functions are used to get the status and timings.</a:t>
            </a:r>
            <a:endParaRPr lang="en-US" sz="2000" dirty="0">
              <a:solidFill>
                <a:srgbClr val="374C81"/>
              </a:solidFill>
              <a:latin typeface="Century Gothic"/>
            </a:endParaRPr>
          </a:p>
          <a:p>
            <a:pPr marL="0" indent="0" algn="ctr">
              <a:buNone/>
            </a:pPr>
            <a:r>
              <a:rPr lang="en-US" dirty="0">
                <a:solidFill>
                  <a:srgbClr val="C00000"/>
                </a:solidFill>
                <a:latin typeface="Consolas"/>
              </a:rPr>
              <a:t>   </a:t>
            </a:r>
            <a:r>
              <a:rPr lang="en-US" sz="2000" b="1" dirty="0">
                <a:solidFill>
                  <a:schemeClr val="tx1">
                    <a:lumMod val="50000"/>
                  </a:schemeClr>
                </a:solidFill>
                <a:ea typeface="+mn-lt"/>
                <a:cs typeface="+mn-lt"/>
              </a:rPr>
              <a:t>   ktime_t hrtimer_get_remaining(const struct hrtimer * timer);</a:t>
            </a:r>
          </a:p>
          <a:p>
            <a:pPr marL="0" indent="0" algn="just">
              <a:buNone/>
            </a:pPr>
            <a:r>
              <a:rPr lang="en-US" sz="2000" b="1" dirty="0">
                <a:ea typeface="+mn-lt"/>
                <a:cs typeface="+mn-lt"/>
              </a:rPr>
              <a:t>Return :</a:t>
            </a:r>
            <a:r>
              <a:rPr lang="en-US" sz="2000" dirty="0">
                <a:ea typeface="+mn-lt"/>
                <a:cs typeface="+mn-lt"/>
              </a:rPr>
              <a:t>Returns the remaining time.</a:t>
            </a:r>
            <a:endParaRPr lang="en-US" sz="2000" dirty="0"/>
          </a:p>
          <a:p>
            <a:pPr marL="0" indent="0" algn="ctr">
              <a:buNone/>
            </a:pPr>
            <a:endParaRPr lang="en-US" dirty="0">
              <a:solidFill>
                <a:srgbClr val="C00000"/>
              </a:solidFill>
              <a:latin typeface="Consolas"/>
            </a:endParaRPr>
          </a:p>
          <a:p>
            <a:pPr marL="304165" indent="-304165"/>
            <a:endParaRPr lang="en-US" dirty="0">
              <a:solidFill>
                <a:srgbClr val="374C81"/>
              </a:solidFill>
              <a:latin typeface="Century Gothic"/>
            </a:endParaRPr>
          </a:p>
          <a:p>
            <a:pPr marL="304165" indent="-304165"/>
            <a:endParaRPr lang="en-US" dirty="0">
              <a:solidFill>
                <a:srgbClr val="374C81"/>
              </a:solidFill>
              <a:latin typeface="Century Gothic"/>
            </a:endParaRPr>
          </a:p>
        </p:txBody>
      </p:sp>
    </p:spTree>
    <p:extLst>
      <p:ext uri="{BB962C8B-B14F-4D97-AF65-F5344CB8AC3E}">
        <p14:creationId xmlns:p14="http://schemas.microsoft.com/office/powerpoint/2010/main" val="1118111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1D34-F7CC-22FD-E5CC-7210097C375B}"/>
              </a:ext>
            </a:extLst>
          </p:cNvPr>
          <p:cNvSpPr>
            <a:spLocks noGrp="1"/>
          </p:cNvSpPr>
          <p:nvPr>
            <p:ph type="title"/>
          </p:nvPr>
        </p:nvSpPr>
        <p:spPr>
          <a:xfrm>
            <a:off x="3901302" y="2041417"/>
            <a:ext cx="5206910" cy="1397000"/>
          </a:xfrm>
        </p:spPr>
        <p:txBody>
          <a:bodyPr>
            <a:normAutofit/>
          </a:bodyPr>
          <a:lstStyle/>
          <a:p>
            <a:r>
              <a:rPr lang="en-GB" sz="6000" b="1" i="1" dirty="0"/>
              <a:t>Thank you</a:t>
            </a:r>
          </a:p>
        </p:txBody>
      </p:sp>
    </p:spTree>
    <p:extLst>
      <p:ext uri="{BB962C8B-B14F-4D97-AF65-F5344CB8AC3E}">
        <p14:creationId xmlns:p14="http://schemas.microsoft.com/office/powerpoint/2010/main" val="99347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
            <a:extLst>
              <a:ext uri="{FF2B5EF4-FFF2-40B4-BE49-F238E27FC236}">
                <a16:creationId xmlns:a16="http://schemas.microsoft.com/office/drawing/2014/main" id="{453528B6-E820-9367-230D-6916A38F15CE}"/>
              </a:ext>
            </a:extLst>
          </p:cNvPr>
          <p:cNvSpPr txBox="1"/>
          <p:nvPr/>
        </p:nvSpPr>
        <p:spPr>
          <a:xfrm>
            <a:off x="505759" y="580703"/>
            <a:ext cx="11475103" cy="547842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just"/>
            <a:r>
              <a:rPr lang="en-US" sz="2800" b="1" u="sng" dirty="0">
                <a:solidFill>
                  <a:schemeClr val="tx1">
                    <a:lumMod val="50000"/>
                  </a:schemeClr>
                </a:solidFill>
              </a:rPr>
              <a:t>Request the GPIO</a:t>
            </a:r>
            <a:endParaRPr lang="en-US" sz="2800" dirty="0">
              <a:solidFill>
                <a:schemeClr val="tx1">
                  <a:lumMod val="50000"/>
                </a:schemeClr>
              </a:solidFill>
            </a:endParaRPr>
          </a:p>
          <a:p>
            <a:pPr algn="just"/>
            <a:r>
              <a:rPr lang="en-US" sz="2000" dirty="0"/>
              <a:t>Once you have validated the GPIO, then you can request the GPIO using the below APIs.</a:t>
            </a:r>
          </a:p>
          <a:p>
            <a:pPr algn="ctr"/>
            <a:r>
              <a:rPr lang="en-US" b="1" dirty="0">
                <a:solidFill>
                  <a:schemeClr val="tx1">
                    <a:lumMod val="50000"/>
                  </a:schemeClr>
                </a:solidFill>
                <a:ea typeface="+mn-lt"/>
                <a:cs typeface="+mn-lt"/>
              </a:rPr>
              <a:t>int gpio_request(unsigned gpio, const char *label);</a:t>
            </a:r>
            <a:endParaRPr lang="en-US" dirty="0">
              <a:solidFill>
                <a:schemeClr val="tx1">
                  <a:lumMod val="50000"/>
                </a:schemeClr>
              </a:solidFill>
            </a:endParaRPr>
          </a:p>
          <a:p>
            <a:pPr algn="just"/>
            <a:endParaRPr lang="en-US" dirty="0"/>
          </a:p>
          <a:p>
            <a:pPr algn="just"/>
            <a:r>
              <a:rPr lang="en-US" b="1" dirty="0">
                <a:ea typeface="+mn-lt"/>
                <a:cs typeface="+mn-lt"/>
              </a:rPr>
              <a:t>gpio :</a:t>
            </a:r>
            <a:r>
              <a:rPr lang="en-US" sz="2000" dirty="0">
                <a:ea typeface="+mn-lt"/>
                <a:cs typeface="+mn-lt"/>
              </a:rPr>
              <a:t> GPIO that you are planning to use.</a:t>
            </a:r>
            <a:endParaRPr lang="en-US" sz="2000" dirty="0"/>
          </a:p>
          <a:p>
            <a:pPr algn="just"/>
            <a:endParaRPr lang="en-US" sz="2000" dirty="0">
              <a:ea typeface="+mn-lt"/>
              <a:cs typeface="+mn-lt"/>
            </a:endParaRPr>
          </a:p>
          <a:p>
            <a:pPr algn="just"/>
            <a:r>
              <a:rPr lang="en-US" b="1" dirty="0">
                <a:ea typeface="+mn-lt"/>
                <a:cs typeface="+mn-lt"/>
              </a:rPr>
              <a:t>label :</a:t>
            </a:r>
            <a:r>
              <a:rPr lang="en-US" dirty="0">
                <a:ea typeface="+mn-lt"/>
                <a:cs typeface="+mn-lt"/>
              </a:rPr>
              <a:t> </a:t>
            </a:r>
            <a:r>
              <a:rPr lang="en-US" sz="2000" dirty="0">
                <a:ea typeface="+mn-lt"/>
                <a:cs typeface="+mn-lt"/>
              </a:rPr>
              <a:t> label used by the kernel for the GPIO in sysfs. You can provide any string that can be seen in </a:t>
            </a:r>
            <a:r>
              <a:rPr lang="en-US" sz="2000" b="1" dirty="0">
                <a:ea typeface="+mn-lt"/>
                <a:cs typeface="+mn-lt"/>
              </a:rPr>
              <a:t>cat /sys/kernel/debug/gpio. </a:t>
            </a:r>
            <a:r>
              <a:rPr lang="en-US" sz="2000" dirty="0">
                <a:ea typeface="+mn-lt"/>
                <a:cs typeface="+mn-lt"/>
              </a:rPr>
              <a:t>You can see the GPIO assigned to the particular GPIO.</a:t>
            </a:r>
            <a:endParaRPr lang="en-US" sz="2000" dirty="0"/>
          </a:p>
          <a:p>
            <a:pPr algn="just"/>
            <a:r>
              <a:rPr lang="en-US" sz="2000" dirty="0">
                <a:ea typeface="+mn-lt"/>
                <a:cs typeface="+mn-lt"/>
              </a:rPr>
              <a:t>It returns </a:t>
            </a:r>
            <a:r>
              <a:rPr lang="en-US" sz="2000" b="1" dirty="0">
                <a:ea typeface="+mn-lt"/>
                <a:cs typeface="+mn-lt"/>
              </a:rPr>
              <a:t>0</a:t>
            </a:r>
            <a:r>
              <a:rPr lang="en-US" sz="2000" dirty="0">
                <a:ea typeface="+mn-lt"/>
                <a:cs typeface="+mn-lt"/>
              </a:rPr>
              <a:t> in success and a negative number in failure.</a:t>
            </a:r>
            <a:endParaRPr lang="en-US" sz="2000" dirty="0"/>
          </a:p>
          <a:p>
            <a:pPr algn="just"/>
            <a:r>
              <a:rPr lang="en-US" sz="4400" b="1" dirty="0"/>
              <a:t>.</a:t>
            </a:r>
            <a:r>
              <a:rPr lang="en-US" sz="2000" dirty="0"/>
              <a:t>There are other variants also available. You can use any one of them based on your need.</a:t>
            </a:r>
            <a:endParaRPr lang="en-US" dirty="0"/>
          </a:p>
          <a:p>
            <a:pPr algn="just"/>
            <a:r>
              <a:rPr lang="en-US" sz="2000" b="1" dirty="0">
                <a:solidFill>
                  <a:schemeClr val="tx1">
                    <a:lumMod val="50000"/>
                  </a:schemeClr>
                </a:solidFill>
              </a:rPr>
              <a:t>        int gpio_request_one(unsigned gpio, unsigned long flags, const char *label);</a:t>
            </a:r>
            <a:r>
              <a:rPr lang="en-US" sz="2000" dirty="0">
                <a:solidFill>
                  <a:schemeClr val="tx1">
                    <a:lumMod val="50000"/>
                  </a:schemeClr>
                </a:solidFill>
              </a:rPr>
              <a:t> –  Request one GPIO.</a:t>
            </a:r>
          </a:p>
          <a:p>
            <a:pPr algn="just"/>
            <a:r>
              <a:rPr lang="en-US" sz="2000" b="1" dirty="0">
                <a:solidFill>
                  <a:schemeClr val="tx1">
                    <a:lumMod val="50000"/>
                  </a:schemeClr>
                </a:solidFill>
              </a:rPr>
              <a:t>   int gpio_request_array(struct gpio *array, size_t num);</a:t>
            </a:r>
            <a:r>
              <a:rPr lang="en-US" sz="2000" dirty="0">
                <a:solidFill>
                  <a:schemeClr val="tx1">
                    <a:lumMod val="50000"/>
                  </a:schemeClr>
                </a:solidFill>
              </a:rPr>
              <a:t> – Request multiple GPIOs.</a:t>
            </a:r>
          </a:p>
          <a:p>
            <a:pPr algn="just">
              <a:buChar char="•"/>
            </a:pPr>
            <a:endParaRPr lang="en-US" sz="2200" dirty="0">
              <a:solidFill>
                <a:schemeClr val="tx1">
                  <a:lumMod val="50000"/>
                </a:schemeClr>
              </a:solidFill>
            </a:endParaRPr>
          </a:p>
        </p:txBody>
      </p:sp>
    </p:spTree>
    <p:extLst>
      <p:ext uri="{BB962C8B-B14F-4D97-AF65-F5344CB8AC3E}">
        <p14:creationId xmlns:p14="http://schemas.microsoft.com/office/powerpoint/2010/main" val="3450473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2BD503CE-94CD-35A3-2DD1-9F393468E7B3}"/>
              </a:ext>
            </a:extLst>
          </p:cNvPr>
          <p:cNvSpPr>
            <a:spLocks noGrp="1"/>
          </p:cNvSpPr>
          <p:nvPr>
            <p:ph idx="1"/>
          </p:nvPr>
        </p:nvSpPr>
        <p:spPr>
          <a:xfrm>
            <a:off x="693350" y="358481"/>
            <a:ext cx="10581313" cy="6495781"/>
          </a:xfrm>
        </p:spPr>
        <p:txBody>
          <a:bodyPr vert="horz" lIns="121899" tIns="60949" rIns="121899" bIns="60949" rtlCol="0" anchor="t">
            <a:normAutofit fontScale="92500" lnSpcReduction="20000"/>
          </a:bodyPr>
          <a:lstStyle/>
          <a:p>
            <a:pPr marL="0" indent="0" algn="just">
              <a:buNone/>
            </a:pPr>
            <a:r>
              <a:rPr lang="en-US" sz="2800" b="1" u="sng" dirty="0">
                <a:solidFill>
                  <a:schemeClr val="tx1">
                    <a:lumMod val="50000"/>
                  </a:schemeClr>
                </a:solidFill>
              </a:rPr>
              <a:t>Export the GPIO</a:t>
            </a:r>
            <a:endParaRPr lang="en-US" u="sng" dirty="0">
              <a:solidFill>
                <a:schemeClr val="tx1">
                  <a:lumMod val="50000"/>
                </a:schemeClr>
              </a:solidFill>
            </a:endParaRPr>
          </a:p>
          <a:p>
            <a:pPr marL="304165" indent="-304165" algn="just"/>
            <a:r>
              <a:rPr lang="en-US" dirty="0">
                <a:ea typeface="+mn-lt"/>
                <a:cs typeface="+mn-lt"/>
              </a:rPr>
              <a:t>For debugging purposes, you can export the gpio which is allocated using the </a:t>
            </a:r>
            <a:r>
              <a:rPr lang="en-US" b="1" dirty="0">
                <a:ea typeface="+mn-lt"/>
                <a:cs typeface="+mn-lt"/>
              </a:rPr>
              <a:t>gpio_request()</a:t>
            </a:r>
            <a:r>
              <a:rPr lang="en-US" dirty="0">
                <a:ea typeface="+mn-lt"/>
                <a:cs typeface="+mn-lt"/>
              </a:rPr>
              <a:t>to the sysfs using the below API</a:t>
            </a:r>
            <a:endParaRPr lang="en-US" dirty="0"/>
          </a:p>
          <a:p>
            <a:pPr marL="304165" indent="-304165" algn="ctr"/>
            <a:r>
              <a:rPr lang="en-US" b="1" dirty="0">
                <a:solidFill>
                  <a:schemeClr val="tx1">
                    <a:lumMod val="50000"/>
                  </a:schemeClr>
                </a:solidFill>
                <a:ea typeface="+mn-lt"/>
                <a:cs typeface="+mn-lt"/>
              </a:rPr>
              <a:t>int gpio_export(unsigned int gpio, bool direction_may_change);</a:t>
            </a:r>
            <a:endParaRPr lang="en-US" dirty="0">
              <a:solidFill>
                <a:schemeClr val="tx1">
                  <a:lumMod val="50000"/>
                </a:schemeClr>
              </a:solidFill>
            </a:endParaRPr>
          </a:p>
          <a:p>
            <a:pPr marL="304165" indent="-304165"/>
            <a:r>
              <a:rPr lang="en-US" b="1" dirty="0">
                <a:ea typeface="+mn-lt"/>
                <a:cs typeface="+mn-lt"/>
              </a:rPr>
              <a:t>gpio :</a:t>
            </a:r>
            <a:r>
              <a:rPr lang="en-US" dirty="0">
                <a:ea typeface="+mn-lt"/>
                <a:cs typeface="+mn-lt"/>
              </a:rPr>
              <a:t>  GPIO that you want to export.</a:t>
            </a:r>
            <a:endParaRPr lang="en-US" dirty="0"/>
          </a:p>
          <a:p>
            <a:pPr marL="304165" indent="-304165"/>
            <a:r>
              <a:rPr lang="en-US" b="1" dirty="0">
                <a:ea typeface="+mn-lt"/>
                <a:cs typeface="+mn-lt"/>
              </a:rPr>
              <a:t>direction_may_change :</a:t>
            </a:r>
            <a:r>
              <a:rPr lang="en-US" dirty="0">
                <a:ea typeface="+mn-lt"/>
                <a:cs typeface="+mn-lt"/>
              </a:rPr>
              <a:t>  This parameter controls whether user space is allowed to change the direction of the GPIO.</a:t>
            </a:r>
          </a:p>
          <a:p>
            <a:pPr marL="304165" indent="-304165"/>
            <a:r>
              <a:rPr lang="en-US" dirty="0">
                <a:ea typeface="+mn-lt"/>
                <a:cs typeface="+mn-lt"/>
              </a:rPr>
              <a:t> </a:t>
            </a:r>
            <a:r>
              <a:rPr lang="en-US" b="1" dirty="0">
                <a:ea typeface="+mn-lt"/>
                <a:cs typeface="+mn-lt"/>
              </a:rPr>
              <a:t>true </a:t>
            </a:r>
            <a:r>
              <a:rPr lang="en-US" dirty="0">
                <a:ea typeface="+mn-lt"/>
                <a:cs typeface="+mn-lt"/>
              </a:rPr>
              <a:t>– Can change, </a:t>
            </a:r>
            <a:r>
              <a:rPr lang="en-US" b="1" dirty="0">
                <a:ea typeface="+mn-lt"/>
                <a:cs typeface="+mn-lt"/>
              </a:rPr>
              <a:t>false </a:t>
            </a:r>
            <a:r>
              <a:rPr lang="en-US" dirty="0">
                <a:ea typeface="+mn-lt"/>
                <a:cs typeface="+mn-lt"/>
              </a:rPr>
              <a:t>– Can’t change.</a:t>
            </a:r>
            <a:endParaRPr lang="en-US" dirty="0"/>
          </a:p>
          <a:p>
            <a:pPr marL="304165" indent="-304165"/>
            <a:r>
              <a:rPr lang="en-US" dirty="0">
                <a:ea typeface="+mn-lt"/>
                <a:cs typeface="+mn-lt"/>
              </a:rPr>
              <a:t>Returns zero on success, else an error.</a:t>
            </a:r>
            <a:endParaRPr lang="en-US" dirty="0"/>
          </a:p>
          <a:p>
            <a:pPr marL="0" indent="0">
              <a:buNone/>
            </a:pPr>
            <a:r>
              <a:rPr lang="en-US" sz="2800" b="1" u="sng" dirty="0">
                <a:solidFill>
                  <a:schemeClr val="tx1">
                    <a:lumMod val="50000"/>
                  </a:schemeClr>
                </a:solidFill>
              </a:rPr>
              <a:t>Unexport the GPIO</a:t>
            </a:r>
          </a:p>
          <a:p>
            <a:pPr marL="304165" indent="-304165" algn="just"/>
            <a:r>
              <a:rPr lang="en-US" dirty="0">
                <a:ea typeface="+mn-lt"/>
                <a:cs typeface="+mn-lt"/>
              </a:rPr>
              <a:t>If you have exported the GPIO using the </a:t>
            </a:r>
            <a:r>
              <a:rPr lang="en-US" b="1" dirty="0">
                <a:ea typeface="+mn-lt"/>
                <a:cs typeface="+mn-lt"/>
              </a:rPr>
              <a:t>gpio_export(), </a:t>
            </a:r>
            <a:r>
              <a:rPr lang="en-US" dirty="0">
                <a:ea typeface="+mn-lt"/>
                <a:cs typeface="+mn-lt"/>
              </a:rPr>
              <a:t>then you can unexport this using the below API.</a:t>
            </a:r>
            <a:endParaRPr lang="en-US" b="1" dirty="0">
              <a:solidFill>
                <a:schemeClr val="tx1">
                  <a:lumMod val="50000"/>
                </a:schemeClr>
              </a:solidFill>
              <a:ea typeface="+mn-lt"/>
              <a:cs typeface="+mn-lt"/>
            </a:endParaRPr>
          </a:p>
          <a:p>
            <a:pPr marL="0" indent="0" algn="just">
              <a:buNone/>
            </a:pPr>
            <a:r>
              <a:rPr lang="en-US" b="1" dirty="0">
                <a:solidFill>
                  <a:schemeClr val="tx1">
                    <a:lumMod val="50000"/>
                  </a:schemeClr>
                </a:solidFill>
                <a:ea typeface="+mn-lt"/>
                <a:cs typeface="+mn-lt"/>
              </a:rPr>
              <a:t>                       void gpio_unexport(unsigned int gpio);</a:t>
            </a:r>
            <a:endParaRPr lang="en-US" b="1" dirty="0">
              <a:solidFill>
                <a:schemeClr val="tx1">
                  <a:lumMod val="50000"/>
                </a:schemeClr>
              </a:solidFill>
            </a:endParaRPr>
          </a:p>
          <a:p>
            <a:pPr marL="304165" indent="-304165" algn="just"/>
            <a:r>
              <a:rPr lang="en-US" b="1" dirty="0">
                <a:ea typeface="+mn-lt"/>
                <a:cs typeface="+mn-lt"/>
              </a:rPr>
              <a:t>gpio :</a:t>
            </a:r>
            <a:r>
              <a:rPr lang="en-US" dirty="0">
                <a:ea typeface="+mn-lt"/>
                <a:cs typeface="+mn-lt"/>
              </a:rPr>
              <a:t> GPIO that you want to unexport</a:t>
            </a:r>
            <a:endParaRPr lang="en-US" dirty="0"/>
          </a:p>
          <a:p>
            <a:pPr marL="304165" indent="-304165" algn="just"/>
            <a:endParaRPr lang="en-US" dirty="0"/>
          </a:p>
          <a:p>
            <a:pPr marL="304165" indent="-304165" algn="just"/>
            <a:endParaRPr lang="en-US" dirty="0"/>
          </a:p>
          <a:p>
            <a:pPr marL="304165" indent="-304165"/>
            <a:endParaRPr lang="en-US" dirty="0"/>
          </a:p>
          <a:p>
            <a:pPr marL="304165" indent="-304165"/>
            <a:endParaRPr lang="en-US" dirty="0"/>
          </a:p>
        </p:txBody>
      </p:sp>
    </p:spTree>
    <p:extLst>
      <p:ext uri="{BB962C8B-B14F-4D97-AF65-F5344CB8AC3E}">
        <p14:creationId xmlns:p14="http://schemas.microsoft.com/office/powerpoint/2010/main" val="118425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0AF871-1985-31EF-5FC2-A712B19F3E2F}"/>
              </a:ext>
            </a:extLst>
          </p:cNvPr>
          <p:cNvSpPr txBox="1"/>
          <p:nvPr/>
        </p:nvSpPr>
        <p:spPr>
          <a:xfrm>
            <a:off x="571546" y="133744"/>
            <a:ext cx="9765022"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solidFill>
                  <a:schemeClr val="tx1">
                    <a:lumMod val="50000"/>
                  </a:schemeClr>
                </a:solidFill>
              </a:rPr>
              <a:t>Set the direction of the GPIO</a:t>
            </a:r>
          </a:p>
          <a:p>
            <a:pPr algn="just"/>
            <a:r>
              <a:rPr lang="en-US" sz="2000" dirty="0"/>
              <a:t>When you are working on the GPIOs, you have set the GPIO as output or input. The below APIs are used to achieve that.</a:t>
            </a:r>
          </a:p>
          <a:p>
            <a:endParaRPr lang="en-US" dirty="0"/>
          </a:p>
        </p:txBody>
      </p:sp>
      <p:sp>
        <p:nvSpPr>
          <p:cNvPr id="8" name="Content Placeholder 7">
            <a:extLst>
              <a:ext uri="{FF2B5EF4-FFF2-40B4-BE49-F238E27FC236}">
                <a16:creationId xmlns:a16="http://schemas.microsoft.com/office/drawing/2014/main" id="{E0E58939-2D3C-2ADD-4F0E-B8EE7E67B784}"/>
              </a:ext>
            </a:extLst>
          </p:cNvPr>
          <p:cNvSpPr>
            <a:spLocks noGrp="1"/>
          </p:cNvSpPr>
          <p:nvPr>
            <p:ph idx="1"/>
          </p:nvPr>
        </p:nvSpPr>
        <p:spPr>
          <a:xfrm>
            <a:off x="569695" y="1745987"/>
            <a:ext cx="11349739" cy="3374535"/>
          </a:xfrm>
        </p:spPr>
        <p:txBody>
          <a:bodyPr vert="horz" lIns="121899" tIns="60949" rIns="121899" bIns="60949" rtlCol="0" anchor="t">
            <a:noAutofit/>
          </a:bodyPr>
          <a:lstStyle/>
          <a:p>
            <a:pPr marL="304165" indent="-304165"/>
            <a:r>
              <a:rPr lang="en-US" sz="1800" dirty="0">
                <a:ea typeface="+mn-lt"/>
                <a:cs typeface="+mn-lt"/>
              </a:rPr>
              <a:t>This API is used to set the GPIO direction as input.</a:t>
            </a:r>
            <a:endParaRPr lang="en-US" sz="1800" dirty="0">
              <a:solidFill>
                <a:schemeClr val="tx1">
                  <a:lumMod val="50000"/>
                </a:schemeClr>
              </a:solidFill>
              <a:ea typeface="+mn-lt"/>
              <a:cs typeface="+mn-lt"/>
            </a:endParaRPr>
          </a:p>
          <a:p>
            <a:pPr marL="0" indent="0">
              <a:buNone/>
            </a:pPr>
            <a:r>
              <a:rPr lang="en-US" sz="1800" b="1" dirty="0">
                <a:solidFill>
                  <a:schemeClr val="tx1">
                    <a:lumMod val="50000"/>
                  </a:schemeClr>
                </a:solidFill>
                <a:ea typeface="+mn-lt"/>
                <a:cs typeface="+mn-lt"/>
              </a:rPr>
              <a:t>                                          int  gpio_direction_input(unsigned gpio);</a:t>
            </a:r>
            <a:endParaRPr lang="en-US" sz="1800" dirty="0">
              <a:solidFill>
                <a:schemeClr val="tx1">
                  <a:lumMod val="50000"/>
                </a:schemeClr>
              </a:solidFill>
            </a:endParaRPr>
          </a:p>
          <a:p>
            <a:pPr marL="304165" indent="-304165"/>
            <a:r>
              <a:rPr lang="en-US" sz="1800" b="1" dirty="0">
                <a:ea typeface="+mn-lt"/>
                <a:cs typeface="+mn-lt"/>
              </a:rPr>
              <a:t>gpio :</a:t>
            </a:r>
            <a:r>
              <a:rPr lang="en-US" sz="1800" dirty="0">
                <a:ea typeface="+mn-lt"/>
                <a:cs typeface="+mn-lt"/>
              </a:rPr>
              <a:t> GPIO that you want to set the direction as input.</a:t>
            </a:r>
            <a:endParaRPr lang="en-US" sz="1800" dirty="0"/>
          </a:p>
          <a:p>
            <a:pPr marL="304165" indent="-304165"/>
            <a:r>
              <a:rPr lang="en-US" sz="1800" dirty="0">
                <a:ea typeface="+mn-lt"/>
                <a:cs typeface="+mn-lt"/>
              </a:rPr>
              <a:t>Returns zero on success, else an error.</a:t>
            </a:r>
            <a:endParaRPr lang="en-US" sz="1800" dirty="0"/>
          </a:p>
          <a:p>
            <a:pPr marL="304165" indent="-304165"/>
            <a:r>
              <a:rPr lang="en-US" sz="1800" dirty="0">
                <a:ea typeface="+mn-lt"/>
                <a:cs typeface="+mn-lt"/>
              </a:rPr>
              <a:t>This API is used to set the GPIO direction as output.</a:t>
            </a:r>
            <a:endParaRPr lang="en-US" sz="1800" dirty="0"/>
          </a:p>
          <a:p>
            <a:pPr marL="0" indent="0" algn="ctr">
              <a:buNone/>
            </a:pPr>
            <a:r>
              <a:rPr lang="en-US" sz="1800" b="1" dirty="0">
                <a:solidFill>
                  <a:schemeClr val="tx1">
                    <a:lumMod val="50000"/>
                  </a:schemeClr>
                </a:solidFill>
                <a:ea typeface="+mn-lt"/>
                <a:cs typeface="+mn-lt"/>
              </a:rPr>
              <a:t> int  gpio_direction_output(unsigned gpio, int value);</a:t>
            </a:r>
            <a:endParaRPr lang="en-US" sz="1800" b="1" dirty="0">
              <a:solidFill>
                <a:schemeClr val="tx1">
                  <a:lumMod val="50000"/>
                </a:schemeClr>
              </a:solidFill>
            </a:endParaRPr>
          </a:p>
          <a:p>
            <a:pPr marL="304165" indent="-304165"/>
            <a:r>
              <a:rPr lang="en-US" sz="1800" b="1" dirty="0">
                <a:ea typeface="+mn-lt"/>
                <a:cs typeface="+mn-lt"/>
              </a:rPr>
              <a:t>gpio :</a:t>
            </a:r>
            <a:r>
              <a:rPr lang="en-US" sz="1800" dirty="0">
                <a:ea typeface="+mn-lt"/>
                <a:cs typeface="+mn-lt"/>
              </a:rPr>
              <a:t> GPIO that you want to set the direction as output.</a:t>
            </a:r>
            <a:endParaRPr lang="en-US" sz="1800" dirty="0"/>
          </a:p>
          <a:p>
            <a:pPr marL="304165" indent="-304165"/>
            <a:r>
              <a:rPr lang="en-US" sz="1800" b="1" dirty="0">
                <a:ea typeface="+mn-lt"/>
                <a:cs typeface="+mn-lt"/>
              </a:rPr>
              <a:t>value</a:t>
            </a:r>
            <a:r>
              <a:rPr lang="en-US" sz="1800" dirty="0">
                <a:ea typeface="+mn-lt"/>
                <a:cs typeface="+mn-lt"/>
              </a:rPr>
              <a:t> </a:t>
            </a:r>
            <a:r>
              <a:rPr lang="en-US" sz="1800" b="1" dirty="0">
                <a:ea typeface="+mn-lt"/>
                <a:cs typeface="+mn-lt"/>
              </a:rPr>
              <a:t>:</a:t>
            </a:r>
            <a:r>
              <a:rPr lang="en-US" sz="1800" dirty="0">
                <a:ea typeface="+mn-lt"/>
                <a:cs typeface="+mn-lt"/>
              </a:rPr>
              <a:t> The value of the GPIO once the output direction is effective.</a:t>
            </a:r>
            <a:endParaRPr lang="en-US" sz="1800" dirty="0"/>
          </a:p>
          <a:p>
            <a:pPr marL="304165" indent="-304165"/>
            <a:endParaRPr lang="en-US" sz="1800" dirty="0"/>
          </a:p>
          <a:p>
            <a:pPr marL="304165" indent="-304165"/>
            <a:endParaRPr lang="en-US" sz="1800" dirty="0"/>
          </a:p>
        </p:txBody>
      </p:sp>
    </p:spTree>
    <p:extLst>
      <p:ext uri="{BB962C8B-B14F-4D97-AF65-F5344CB8AC3E}">
        <p14:creationId xmlns:p14="http://schemas.microsoft.com/office/powerpoint/2010/main" val="1351477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5035D6-2904-D2CF-C9B4-6A6F571A226E}"/>
              </a:ext>
            </a:extLst>
          </p:cNvPr>
          <p:cNvSpPr>
            <a:spLocks noGrp="1"/>
          </p:cNvSpPr>
          <p:nvPr>
            <p:ph idx="1"/>
          </p:nvPr>
        </p:nvSpPr>
        <p:spPr>
          <a:xfrm>
            <a:off x="1258570" y="554130"/>
            <a:ext cx="10157354" cy="5628972"/>
          </a:xfrm>
        </p:spPr>
        <p:txBody>
          <a:bodyPr vert="horz" lIns="121899" tIns="60949" rIns="121899" bIns="60949" rtlCol="0" anchor="t">
            <a:noAutofit/>
          </a:bodyPr>
          <a:lstStyle/>
          <a:p>
            <a:pPr marL="0" indent="0">
              <a:buNone/>
            </a:pPr>
            <a:r>
              <a:rPr lang="en-US" sz="2800" b="1" u="sng" dirty="0">
                <a:solidFill>
                  <a:schemeClr val="tx1">
                    <a:lumMod val="50000"/>
                  </a:schemeClr>
                </a:solidFill>
              </a:rPr>
              <a:t>Change the GPIO value:</a:t>
            </a:r>
            <a:endParaRPr lang="en-US" sz="2800" dirty="0">
              <a:solidFill>
                <a:schemeClr val="tx1">
                  <a:lumMod val="50000"/>
                </a:schemeClr>
              </a:solidFill>
            </a:endParaRPr>
          </a:p>
          <a:p>
            <a:pPr marL="304165" indent="-304165" algn="just"/>
            <a:r>
              <a:rPr lang="en-US" sz="1800" dirty="0">
                <a:ea typeface="+mn-lt"/>
                <a:cs typeface="+mn-lt"/>
              </a:rPr>
              <a:t>Once you set the GPIO direction as an output, then you can use the below API to change the GPIO value.</a:t>
            </a:r>
            <a:endParaRPr lang="en-US" sz="1800" dirty="0"/>
          </a:p>
          <a:p>
            <a:pPr marL="304165" indent="-304165" algn="ctr"/>
            <a:r>
              <a:rPr lang="en-US" sz="1800" b="1" dirty="0">
                <a:solidFill>
                  <a:schemeClr val="tx1">
                    <a:lumMod val="50000"/>
                  </a:schemeClr>
                </a:solidFill>
              </a:rPr>
              <a:t>gpio_set_value(unsigned int gpio, int value);</a:t>
            </a:r>
            <a:endParaRPr lang="en-US" sz="1800" dirty="0">
              <a:solidFill>
                <a:schemeClr val="tx1">
                  <a:lumMod val="50000"/>
                </a:schemeClr>
              </a:solidFill>
            </a:endParaRPr>
          </a:p>
          <a:p>
            <a:pPr marL="304165" indent="-304165"/>
            <a:r>
              <a:rPr lang="en-US" sz="1800" b="1" dirty="0"/>
              <a:t>gpio :</a:t>
            </a:r>
            <a:r>
              <a:rPr lang="en-US" sz="1800" dirty="0"/>
              <a:t>  GPIO that you want to change the value.</a:t>
            </a:r>
          </a:p>
          <a:p>
            <a:pPr marL="304165" indent="-304165"/>
            <a:r>
              <a:rPr lang="en-US" sz="1800" b="1" dirty="0"/>
              <a:t>value :</a:t>
            </a:r>
            <a:r>
              <a:rPr lang="en-US" sz="1800" dirty="0"/>
              <a:t> value to set to the GPIO. </a:t>
            </a:r>
            <a:r>
              <a:rPr lang="en-US" sz="1800" b="1" dirty="0"/>
              <a:t>0</a:t>
            </a:r>
            <a:r>
              <a:rPr lang="en-US" sz="1800" dirty="0"/>
              <a:t> – Low, </a:t>
            </a:r>
            <a:r>
              <a:rPr lang="en-US" sz="1800" b="1" dirty="0"/>
              <a:t>1</a:t>
            </a:r>
            <a:r>
              <a:rPr lang="en-US" sz="1800" dirty="0"/>
              <a:t> – High.</a:t>
            </a:r>
          </a:p>
          <a:p>
            <a:pPr marL="304165" indent="-304165"/>
            <a:r>
              <a:rPr lang="en-US" sz="1800" dirty="0"/>
              <a:t>Read the GPIO value</a:t>
            </a:r>
          </a:p>
          <a:p>
            <a:pPr marL="304165" indent="-304165" algn="just"/>
            <a:r>
              <a:rPr lang="en-US" sz="1800" dirty="0">
                <a:ea typeface="+mn-lt"/>
                <a:cs typeface="+mn-lt"/>
              </a:rPr>
              <a:t>You can read the GPIO’s value using the below API.</a:t>
            </a:r>
            <a:endParaRPr lang="en-US" sz="1800" dirty="0"/>
          </a:p>
          <a:p>
            <a:pPr marL="304165" indent="-304165" algn="ctr"/>
            <a:r>
              <a:rPr lang="en-US" sz="1800" b="1" dirty="0">
                <a:solidFill>
                  <a:schemeClr val="tx1">
                    <a:lumMod val="50000"/>
                  </a:schemeClr>
                </a:solidFill>
              </a:rPr>
              <a:t>int  gpio_get_value(unsigned gpio);</a:t>
            </a:r>
            <a:endParaRPr lang="en-US" sz="1800" dirty="0">
              <a:solidFill>
                <a:schemeClr val="tx1">
                  <a:lumMod val="50000"/>
                </a:schemeClr>
              </a:solidFill>
            </a:endParaRPr>
          </a:p>
          <a:p>
            <a:pPr marL="304165" indent="-304165"/>
            <a:r>
              <a:rPr lang="en-US" sz="1800" b="1" dirty="0"/>
              <a:t>gpio :</a:t>
            </a:r>
            <a:r>
              <a:rPr lang="en-US" sz="1800" dirty="0"/>
              <a:t>  GPIO that you want to read the value.</a:t>
            </a:r>
          </a:p>
          <a:p>
            <a:pPr marL="304165" indent="-304165"/>
            <a:r>
              <a:rPr lang="en-US" sz="1800" dirty="0"/>
              <a:t>It returns the GPIO’s value. 0 or 1.</a:t>
            </a:r>
          </a:p>
          <a:p>
            <a:pPr marL="304165" indent="-304165"/>
            <a:endParaRPr lang="en-US" sz="1800" dirty="0"/>
          </a:p>
        </p:txBody>
      </p:sp>
    </p:spTree>
    <p:extLst>
      <p:ext uri="{BB962C8B-B14F-4D97-AF65-F5344CB8AC3E}">
        <p14:creationId xmlns:p14="http://schemas.microsoft.com/office/powerpoint/2010/main" val="394990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EC8336-6B6D-99A2-258E-9EC08C6A4D69}"/>
              </a:ext>
            </a:extLst>
          </p:cNvPr>
          <p:cNvSpPr>
            <a:spLocks noGrp="1"/>
          </p:cNvSpPr>
          <p:nvPr>
            <p:ph idx="1"/>
          </p:nvPr>
        </p:nvSpPr>
        <p:spPr>
          <a:xfrm>
            <a:off x="1017410" y="763677"/>
            <a:ext cx="10157354" cy="4470400"/>
          </a:xfrm>
        </p:spPr>
        <p:txBody>
          <a:bodyPr vert="horz" lIns="121899" tIns="60949" rIns="121899" bIns="60949" rtlCol="0" anchor="t">
            <a:normAutofit fontScale="92500" lnSpcReduction="10000"/>
          </a:bodyPr>
          <a:lstStyle/>
          <a:p>
            <a:pPr marL="0" indent="0">
              <a:buNone/>
            </a:pPr>
            <a:r>
              <a:rPr lang="en-US" b="1" u="sng" dirty="0">
                <a:solidFill>
                  <a:schemeClr val="tx1">
                    <a:lumMod val="50000"/>
                  </a:schemeClr>
                </a:solidFill>
              </a:rPr>
              <a:t> </a:t>
            </a:r>
            <a:r>
              <a:rPr lang="en-US" sz="2800" b="1" u="sng" dirty="0">
                <a:solidFill>
                  <a:schemeClr val="tx1">
                    <a:lumMod val="50000"/>
                  </a:schemeClr>
                </a:solidFill>
              </a:rPr>
              <a:t>Release the GPIO:</a:t>
            </a:r>
            <a:endParaRPr lang="en-US" sz="2800" dirty="0">
              <a:solidFill>
                <a:schemeClr val="tx1">
                  <a:lumMod val="50000"/>
                </a:schemeClr>
              </a:solidFill>
            </a:endParaRPr>
          </a:p>
          <a:p>
            <a:pPr marL="304165" indent="-304165" algn="just"/>
            <a:r>
              <a:rPr lang="en-US" dirty="0">
                <a:ea typeface="+mn-lt"/>
                <a:cs typeface="+mn-lt"/>
              </a:rPr>
              <a:t>Once you have done with the GPIO, then you can release the GPIO which you have allocated previously. The below API help in that case.</a:t>
            </a:r>
            <a:endParaRPr lang="en-US" dirty="0">
              <a:solidFill>
                <a:schemeClr val="tx1">
                  <a:lumMod val="50000"/>
                </a:schemeClr>
              </a:solidFill>
            </a:endParaRPr>
          </a:p>
          <a:p>
            <a:pPr marL="0" indent="0" algn="just">
              <a:buNone/>
            </a:pPr>
            <a:r>
              <a:rPr lang="en-US" b="1" dirty="0">
                <a:solidFill>
                  <a:schemeClr val="tx1">
                    <a:lumMod val="50000"/>
                  </a:schemeClr>
                </a:solidFill>
              </a:rPr>
              <a:t>                        void gpio_free(unsigned int gpio);</a:t>
            </a:r>
            <a:endParaRPr lang="en-US" dirty="0">
              <a:solidFill>
                <a:schemeClr val="tx1">
                  <a:lumMod val="50000"/>
                </a:schemeClr>
              </a:solidFill>
            </a:endParaRPr>
          </a:p>
          <a:p>
            <a:pPr marL="304165" indent="-304165"/>
            <a:r>
              <a:rPr lang="en-US" b="1" dirty="0"/>
              <a:t>gpio :</a:t>
            </a:r>
            <a:r>
              <a:rPr lang="en-US" dirty="0"/>
              <a:t>  GPIO that you want to release.</a:t>
            </a:r>
          </a:p>
          <a:p>
            <a:pPr marL="304165" indent="-304165" algn="just"/>
            <a:r>
              <a:rPr lang="en-US" dirty="0">
                <a:ea typeface="+mn-lt"/>
                <a:cs typeface="+mn-lt"/>
              </a:rPr>
              <a:t>There are other variants also available. You can use any one of them based on your need.</a:t>
            </a:r>
            <a:endParaRPr lang="en-US" dirty="0"/>
          </a:p>
          <a:p>
            <a:pPr marL="0" indent="0" algn="just">
              <a:buNone/>
            </a:pPr>
            <a:r>
              <a:rPr lang="en-US" b="1" dirty="0">
                <a:solidFill>
                  <a:schemeClr val="tx1">
                    <a:lumMod val="50000"/>
                  </a:schemeClr>
                </a:solidFill>
                <a:ea typeface="+mn-lt"/>
                <a:cs typeface="+mn-lt"/>
              </a:rPr>
              <a:t>                         void gpio_free_array(struct gpio *array, size_t num);</a:t>
            </a:r>
            <a:r>
              <a:rPr lang="en-US" dirty="0">
                <a:ea typeface="+mn-lt"/>
                <a:cs typeface="+mn-lt"/>
              </a:rPr>
              <a:t> </a:t>
            </a:r>
          </a:p>
          <a:p>
            <a:pPr marL="0" indent="0" algn="just">
              <a:buNone/>
            </a:pPr>
            <a:r>
              <a:rPr lang="en-US" dirty="0">
                <a:ea typeface="+mn-lt"/>
                <a:cs typeface="+mn-lt"/>
              </a:rPr>
              <a:t> Release multiple GPIOs.</a:t>
            </a:r>
            <a:endParaRPr lang="en-US" dirty="0"/>
          </a:p>
        </p:txBody>
      </p:sp>
    </p:spTree>
    <p:extLst>
      <p:ext uri="{BB962C8B-B14F-4D97-AF65-F5344CB8AC3E}">
        <p14:creationId xmlns:p14="http://schemas.microsoft.com/office/powerpoint/2010/main" val="140890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94D43E-AB81-4FB8-ABAF-0DE688D065EC}">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F4F8AD8-F3E1-484E-A8DF-628412F9F714}">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3FEDD63-1D7E-4C58-AC87-FD283D97AD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TF02787940</Template>
  <TotalTime>119</TotalTime>
  <Words>4514</Words>
  <Application>Microsoft Office PowerPoint</Application>
  <PresentationFormat>Custom</PresentationFormat>
  <Paragraphs>350</Paragraphs>
  <Slides>42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Century Gothic</vt:lpstr>
      <vt:lpstr>Consolas</vt:lpstr>
      <vt:lpstr>Books 16x9</vt:lpstr>
      <vt:lpstr>GPIO </vt:lpstr>
      <vt:lpstr>What is GPIO? GPIO or General-Purpose Input Output is one of the most frequent terms which you might have come across with. A GPIO is a signal pin on an integrated circuit or board that can be used to perform digital input or output functions. The GPIO behavior (input or output) is controlled at the run time by the application software/firmware by setting a few registers. Typical applications include reading/writing values from/to analog or digital sensors/devices, driving a led, driving a clock for I2C communication, Generating triggers for external components, Issuing Interrupts, etc. All the microcontrollers will be having a few registers to control the gpio functions. Those register names will vary based on the microcontroller.     What is the GPIO port? There will be many GPIO pins in the microcontroller. Those pins are grouped by some name. So, that one group is called GPIO port. Simply, the collection of GPIOs is called GPIO port. For example, If you take the STM32 microcontroller, it has 5 GPIO ports (PORT A, PORT B, PORT C, PORT D, PORT E). Each port has 16 GPIO pins. Like this, other microcontrollers will have few GPIO ports.  </vt:lpstr>
      <vt:lpstr>How to access GPIO in Linux kernel</vt:lpstr>
      <vt:lpstr>Validate the GPIO:</vt:lpstr>
      <vt:lpstr>PowerPoint Presentation</vt:lpstr>
      <vt:lpstr>PowerPoint Presentation</vt:lpstr>
      <vt:lpstr>PowerPoint Presentation</vt:lpstr>
      <vt:lpstr>PowerPoint Presentation</vt:lpstr>
      <vt:lpstr>PowerPoint Presentation</vt:lpstr>
      <vt:lpstr>What is an interrupt? </vt:lpstr>
      <vt:lpstr>Hardware Required </vt:lpstr>
      <vt:lpstr>Accessing the input GPIO in Linux Kernel </vt:lpstr>
      <vt:lpstr>PowerPoint Presentation</vt:lpstr>
      <vt:lpstr>Set the debounce-interval </vt:lpstr>
      <vt:lpstr>Raspberry pi Pin Diagram</vt:lpstr>
      <vt:lpstr>Testing the Device Driver </vt:lpstr>
      <vt:lpstr>Disadvantages of interrupts</vt:lpstr>
      <vt:lpstr>Procfs in Linux</vt:lpstr>
      <vt:lpstr>The proc file system is also very useful when we want to debug a kernel module. While debugging we might want to know the values of various variables in the module or maybe the data that the module is handling. In such situations, we can create a proc entry for ourselves and dump whatever data we want to look into in the entry.</vt:lpstr>
      <vt:lpstr>Creating Process Entry:  The creation of proc entries has undergone a considerable change in kernel version 3.10 and above. In this post, we will see one of the methods we can use in Linux kernel version 3.10. Let us see how we can create proc entries in version 3.10. </vt:lpstr>
      <vt:lpstr>If you are using the kernel version below 3.10, please use the below functions to create proc entry.  create_proc_read_entry(); create_proc_entry() ;  The create_proc_entry is a generic function that allows creating both the read as well as the write entries. create_proc_read_entry is a function specific to create only read entries.  It is possible that most of the proc entries are created to read data from the kernel space that is why the kernel developers have provided a direct function to create a read proc entry.  Now, we need to create file_operations structure proc_fops in which we can map the read and write functions for the proc entry. In version less than 3.10 the same file operations structure is used. but later they created separate structure proc_fops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Configure the pin either input/output</vt:lpstr>
      <vt:lpstr>Adresses of set and clear registers:</vt:lpstr>
      <vt:lpstr>PowerPoint Presentation</vt:lpstr>
      <vt:lpstr>KERNEL TIMERS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surya sankar</cp:lastModifiedBy>
  <cp:revision>60</cp:revision>
  <dcterms:created xsi:type="dcterms:W3CDTF">2023-02-27T11:07:38Z</dcterms:created>
  <dcterms:modified xsi:type="dcterms:W3CDTF">2023-03-01T11:47:27Z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v-abdarl@microsoft.com</vt:lpwstr>
  </property>
  <property fmtid="{D5CDD505-2E9C-101B-9397-08002B2CF9AE}" pid="6" name="MSIP_Label_f42aa342-8706-4288-bd11-ebb85995028c_SetDate">
    <vt:lpwstr>2019-09-16T23:44:02.0089074Z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2d19bc52-4444-412e-a45d-9523bacc97a6</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