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slides/slide53.xml" ContentType="application/vnd.openxmlformats-officedocument.presentationml.slide+xml"/>
  <Override PartName="/ppt/slides/slide54.xml" ContentType="application/vnd.openxmlformats-officedocument.presentationml.slide+xml"/>
  <Override PartName="/ppt/presentation.xml" ContentType="application/vnd.openxmlformats-officedocument.presentationml.presentation.main+xml"/>
  <Override PartName="/ppt/slides/slide5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1.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notesSlides/notesSlide8.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50" r:id="rId4"/>
  </p:sldMasterIdLst>
  <p:notesMasterIdLst>
    <p:notesMasterId r:id="rId59"/>
  </p:notesMasterIdLst>
  <p:handoutMasterIdLst>
    <p:handoutMasterId r:id="rId60"/>
  </p:handoutMasterIdLst>
  <p:sldIdLst>
    <p:sldId id="258" r:id="rId5"/>
    <p:sldId id="1111" r:id="rId6"/>
    <p:sldId id="1165" r:id="rId7"/>
    <p:sldId id="1028" r:id="rId8"/>
    <p:sldId id="1029" r:id="rId9"/>
    <p:sldId id="1166" r:id="rId10"/>
    <p:sldId id="1032" r:id="rId11"/>
    <p:sldId id="1033" r:id="rId12"/>
    <p:sldId id="1034" r:id="rId13"/>
    <p:sldId id="1035" r:id="rId14"/>
    <p:sldId id="1036" r:id="rId15"/>
    <p:sldId id="1037" r:id="rId16"/>
    <p:sldId id="1038" r:id="rId17"/>
    <p:sldId id="1039" r:id="rId18"/>
    <p:sldId id="1040" r:id="rId19"/>
    <p:sldId id="1042" r:id="rId20"/>
    <p:sldId id="1043" r:id="rId21"/>
    <p:sldId id="1044" r:id="rId22"/>
    <p:sldId id="1045" r:id="rId23"/>
    <p:sldId id="1046" r:id="rId24"/>
    <p:sldId id="1047" r:id="rId25"/>
    <p:sldId id="1048" r:id="rId26"/>
    <p:sldId id="1049" r:id="rId27"/>
    <p:sldId id="1050" r:id="rId28"/>
    <p:sldId id="1051" r:id="rId29"/>
    <p:sldId id="1052" r:id="rId30"/>
    <p:sldId id="1053" r:id="rId31"/>
    <p:sldId id="1167" r:id="rId32"/>
    <p:sldId id="1168" r:id="rId33"/>
    <p:sldId id="1169" r:id="rId34"/>
    <p:sldId id="1057" r:id="rId35"/>
    <p:sldId id="1059" r:id="rId36"/>
    <p:sldId id="1107" r:id="rId37"/>
    <p:sldId id="1108" r:id="rId38"/>
    <p:sldId id="1170" r:id="rId39"/>
    <p:sldId id="1171" r:id="rId40"/>
    <p:sldId id="1067" r:id="rId41"/>
    <p:sldId id="1068" r:id="rId42"/>
    <p:sldId id="1069" r:id="rId43"/>
    <p:sldId id="1070" r:id="rId44"/>
    <p:sldId id="1071" r:id="rId45"/>
    <p:sldId id="1172" r:id="rId46"/>
    <p:sldId id="1073" r:id="rId47"/>
    <p:sldId id="1074" r:id="rId48"/>
    <p:sldId id="1075" r:id="rId49"/>
    <p:sldId id="1173" r:id="rId50"/>
    <p:sldId id="1077" r:id="rId51"/>
    <p:sldId id="1078" r:id="rId52"/>
    <p:sldId id="1079" r:id="rId53"/>
    <p:sldId id="1080" r:id="rId54"/>
    <p:sldId id="717" r:id="rId55"/>
    <p:sldId id="965" r:id="rId56"/>
    <p:sldId id="976" r:id="rId57"/>
    <p:sldId id="438" r:id="rId5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orient="horz" pos="1296">
          <p15:clr>
            <a:srgbClr val="A4A3A4"/>
          </p15:clr>
        </p15:guide>
        <p15:guide id="3"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2B2B2"/>
    <a:srgbClr val="FFFFFF"/>
    <a:srgbClr val="000000"/>
    <a:srgbClr val="CC66FF"/>
    <a:srgbClr val="CC3300"/>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83234" autoAdjust="0"/>
  </p:normalViewPr>
  <p:slideViewPr>
    <p:cSldViewPr>
      <p:cViewPr varScale="1">
        <p:scale>
          <a:sx n="98" d="100"/>
          <a:sy n="98" d="100"/>
        </p:scale>
        <p:origin x="-1044" y="-90"/>
      </p:cViewPr>
      <p:guideLst>
        <p:guide orient="horz" pos="2448"/>
        <p:guide orient="horz" pos="1296"/>
        <p:guide pos="2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310"/>
    </p:cViewPr>
  </p:sorterViewPr>
  <p:notesViewPr>
    <p:cSldViewPr>
      <p:cViewPr varScale="1">
        <p:scale>
          <a:sx n="57" d="100"/>
          <a:sy n="57" d="100"/>
        </p:scale>
        <p:origin x="-18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ustomXml" Target="../customXml/item3.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24B47C7-76BD-4F0B-8345-E1B5A5DCEF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5363" name="Rectangle 3">
            <a:extLst>
              <a:ext uri="{FF2B5EF4-FFF2-40B4-BE49-F238E27FC236}">
                <a16:creationId xmlns:a16="http://schemas.microsoft.com/office/drawing/2014/main" id="{BC670072-129D-4601-B58A-08CC5128113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5364" name="Rectangle 4">
            <a:extLst>
              <a:ext uri="{FF2B5EF4-FFF2-40B4-BE49-F238E27FC236}">
                <a16:creationId xmlns:a16="http://schemas.microsoft.com/office/drawing/2014/main" id="{2B4B092F-F68A-4657-AD21-B9BBFFBFB363}"/>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5365" name="Rectangle 5">
            <a:extLst>
              <a:ext uri="{FF2B5EF4-FFF2-40B4-BE49-F238E27FC236}">
                <a16:creationId xmlns:a16="http://schemas.microsoft.com/office/drawing/2014/main" id="{322E9CB4-1627-4C84-BBA4-E7E7EA523C77}"/>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037BC28-71E3-4A18-8DBD-0A34E38181F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F4D68C5-8BEE-4B6A-AA36-682951FB54A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5603" name="Rectangle 3">
            <a:extLst>
              <a:ext uri="{FF2B5EF4-FFF2-40B4-BE49-F238E27FC236}">
                <a16:creationId xmlns:a16="http://schemas.microsoft.com/office/drawing/2014/main" id="{F863EE98-ACEF-4D12-BE21-E31A8CA3838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5604" name="Rectangle 4">
            <a:extLst>
              <a:ext uri="{FF2B5EF4-FFF2-40B4-BE49-F238E27FC236}">
                <a16:creationId xmlns:a16="http://schemas.microsoft.com/office/drawing/2014/main" id="{5C720BBF-9878-4D5E-ABE4-9A5EF51FD95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a:extLst>
              <a:ext uri="{FF2B5EF4-FFF2-40B4-BE49-F238E27FC236}">
                <a16:creationId xmlns:a16="http://schemas.microsoft.com/office/drawing/2014/main" id="{8EF9A4A6-0396-4AF9-9E98-D7A1D1F7BDB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06" name="Rectangle 6">
            <a:extLst>
              <a:ext uri="{FF2B5EF4-FFF2-40B4-BE49-F238E27FC236}">
                <a16:creationId xmlns:a16="http://schemas.microsoft.com/office/drawing/2014/main" id="{066219FF-6462-44FB-81DF-2943CD6D33D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5607" name="Rectangle 7">
            <a:extLst>
              <a:ext uri="{FF2B5EF4-FFF2-40B4-BE49-F238E27FC236}">
                <a16:creationId xmlns:a16="http://schemas.microsoft.com/office/drawing/2014/main" id="{4A8FE981-3721-4C41-BC9B-0FBB7BB44B9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F56AC48-0AE9-4081-AD2D-A15FA5612D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webopedia.com/TERM/I/throughput.html" TargetMode="External"/><Relationship Id="rId3" Type="http://schemas.openxmlformats.org/officeDocument/2006/relationships/hyperlink" Target="http://www.webopedia.com/TERM/I/multimedia.html" TargetMode="External"/><Relationship Id="rId7" Type="http://schemas.openxmlformats.org/officeDocument/2006/relationships/hyperlink" Target="http://www.webopedia.com/TERM/I/ATM.html"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www.webopedia.com/TERM/I/synchronous.html" TargetMode="External"/><Relationship Id="rId5" Type="http://schemas.openxmlformats.org/officeDocument/2006/relationships/hyperlink" Target="http://www.webopedia.com/TERM/I/asynchronous.html" TargetMode="External"/><Relationship Id="rId10" Type="http://schemas.openxmlformats.org/officeDocument/2006/relationships/hyperlink" Target="http://www.webopedia.com/TERM/I/IEEE_1394.html" TargetMode="External"/><Relationship Id="rId4" Type="http://schemas.openxmlformats.org/officeDocument/2006/relationships/hyperlink" Target="http://www.webopedia.com/TERM/I/streaming.html" TargetMode="External"/><Relationship Id="rId9" Type="http://schemas.openxmlformats.org/officeDocument/2006/relationships/hyperlink" Target="http://www.webopedia.com/TERM/I/bu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1AC03E-8078-4F33-B3F3-C14C9B982B13}"/>
              </a:ext>
            </a:extLst>
          </p:cNvPr>
          <p:cNvSpPr>
            <a:spLocks noGrp="1" noChangeArrowheads="1"/>
          </p:cNvSpPr>
          <p:nvPr>
            <p:ph type="sldNum" sz="quarter" idx="5"/>
          </p:nvPr>
        </p:nvSpPr>
        <p:spPr>
          <a:ln/>
        </p:spPr>
        <p:txBody>
          <a:bodyPr/>
          <a:lstStyle/>
          <a:p>
            <a:fld id="{EC058D84-6594-4166-B1DF-7D6554A443EE}" type="slidenum">
              <a:rPr lang="en-US" altLang="en-US"/>
              <a:pPr/>
              <a:t>2</a:t>
            </a:fld>
            <a:endParaRPr lang="en-US" altLang="en-US"/>
          </a:p>
        </p:txBody>
      </p:sp>
      <p:sp>
        <p:nvSpPr>
          <p:cNvPr id="1247234" name="Rectangle 2">
            <a:extLst>
              <a:ext uri="{FF2B5EF4-FFF2-40B4-BE49-F238E27FC236}">
                <a16:creationId xmlns:a16="http://schemas.microsoft.com/office/drawing/2014/main" id="{120E389F-C1B3-42B7-ADFC-46AA061EB777}"/>
              </a:ext>
            </a:extLst>
          </p:cNvPr>
          <p:cNvSpPr>
            <a:spLocks noRot="1" noChangeArrowheads="1" noTextEdit="1"/>
          </p:cNvSpPr>
          <p:nvPr>
            <p:ph type="sldImg"/>
          </p:nvPr>
        </p:nvSpPr>
        <p:spPr>
          <a:ln/>
        </p:spPr>
      </p:sp>
      <p:sp>
        <p:nvSpPr>
          <p:cNvPr id="1247235" name="Rectangle 3">
            <a:extLst>
              <a:ext uri="{FF2B5EF4-FFF2-40B4-BE49-F238E27FC236}">
                <a16:creationId xmlns:a16="http://schemas.microsoft.com/office/drawing/2014/main" id="{4EC44C72-1CA6-457D-A45A-DD85C49ECE71}"/>
              </a:ext>
            </a:extLst>
          </p:cNvPr>
          <p:cNvSpPr>
            <a:spLocks noGrp="1" noChangeArrowheads="1"/>
          </p:cNvSpPr>
          <p:nvPr>
            <p:ph type="body" idx="1"/>
          </p:nvPr>
        </p:nvSpPr>
        <p:spPr/>
        <p:txBody>
          <a:bodyPr/>
          <a:lstStyle/>
          <a:p>
            <a:r>
              <a:rPr lang="en-US" altLang="en-US"/>
              <a:t>Each of these carry of TI's Video Decoder Chips.</a:t>
            </a:r>
          </a:p>
          <a:p>
            <a:endParaRPr lang="en-US" altLang="en-US"/>
          </a:p>
          <a:p>
            <a:r>
              <a:rPr lang="en-US" altLang="en-US"/>
              <a:t>TVP5150A - PDA, Portable DVD, TV Cell Phone, Security Camera</a:t>
            </a:r>
          </a:p>
          <a:p>
            <a:endParaRPr lang="en-US" altLang="en-US"/>
          </a:p>
          <a:p>
            <a:r>
              <a:rPr lang="en-US" altLang="en-US"/>
              <a:t>TVP5146 - LCD TV, DVD Player, DLP, PVR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A1B187-3D01-4F2C-8B1A-08D51809E1AD}"/>
              </a:ext>
            </a:extLst>
          </p:cNvPr>
          <p:cNvSpPr>
            <a:spLocks noGrp="1" noChangeArrowheads="1"/>
          </p:cNvSpPr>
          <p:nvPr>
            <p:ph type="sldNum" sz="quarter" idx="5"/>
          </p:nvPr>
        </p:nvSpPr>
        <p:spPr>
          <a:ln/>
        </p:spPr>
        <p:txBody>
          <a:bodyPr/>
          <a:lstStyle/>
          <a:p>
            <a:fld id="{EB92B561-B47A-4665-9AD8-147BD78E77B5}" type="slidenum">
              <a:rPr lang="en-US" altLang="en-US"/>
              <a:pPr/>
              <a:t>3</a:t>
            </a:fld>
            <a:endParaRPr lang="en-US" altLang="en-US"/>
          </a:p>
        </p:txBody>
      </p:sp>
      <p:sp>
        <p:nvSpPr>
          <p:cNvPr id="1356802" name="Rectangle 2">
            <a:extLst>
              <a:ext uri="{FF2B5EF4-FFF2-40B4-BE49-F238E27FC236}">
                <a16:creationId xmlns:a16="http://schemas.microsoft.com/office/drawing/2014/main" id="{B6DFEBCC-0E53-46C2-8074-C5AEE29E8558}"/>
              </a:ext>
            </a:extLst>
          </p:cNvPr>
          <p:cNvSpPr>
            <a:spLocks noRot="1" noChangeArrowheads="1" noTextEdit="1"/>
          </p:cNvSpPr>
          <p:nvPr>
            <p:ph type="sldImg"/>
          </p:nvPr>
        </p:nvSpPr>
        <p:spPr>
          <a:ln/>
        </p:spPr>
      </p:sp>
      <p:sp>
        <p:nvSpPr>
          <p:cNvPr id="1356803" name="Rectangle 3">
            <a:extLst>
              <a:ext uri="{FF2B5EF4-FFF2-40B4-BE49-F238E27FC236}">
                <a16:creationId xmlns:a16="http://schemas.microsoft.com/office/drawing/2014/main" id="{23CE6E33-B04B-4D77-9F2C-68CD9D4A23C0}"/>
              </a:ext>
            </a:extLst>
          </p:cNvPr>
          <p:cNvSpPr>
            <a:spLocks noGrp="1" noChangeArrowheads="1"/>
          </p:cNvSpPr>
          <p:nvPr>
            <p:ph type="body" idx="1"/>
          </p:nvPr>
        </p:nvSpPr>
        <p:spPr/>
        <p:txBody>
          <a:bodyPr/>
          <a:lstStyle/>
          <a:p>
            <a:r>
              <a:rPr lang="en-US" altLang="en-US" b="1"/>
              <a:t>Would it be ideal to have </a:t>
            </a:r>
            <a:r>
              <a:rPr lang="en-US" altLang="en-US" b="1" u="sng">
                <a:solidFill>
                  <a:schemeClr val="tx2"/>
                </a:solidFill>
              </a:rPr>
              <a:t>Infinite Resolution</a:t>
            </a:r>
            <a:r>
              <a:rPr lang="en-US" altLang="en-US" b="1"/>
              <a:t>?</a:t>
            </a:r>
          </a:p>
          <a:p>
            <a:pPr lvl="1"/>
            <a:r>
              <a:rPr lang="en-US" altLang="en-US" b="1"/>
              <a:t>Eye can see about 1800 DPI </a:t>
            </a:r>
            <a:r>
              <a:rPr lang="en-US" altLang="en-US" b="1" i="1"/>
              <a:t>(very subjective figure)</a:t>
            </a:r>
          </a:p>
          <a:p>
            <a:pPr lvl="1"/>
            <a:r>
              <a:rPr lang="en-US" altLang="en-US" b="1"/>
              <a:t>Storage and transmission costs </a:t>
            </a:r>
            <a:r>
              <a:rPr lang="en-US" altLang="en-US" b="1">
                <a:sym typeface="Symbol" panose="05050102010706020507" pitchFamily="18" charset="2"/>
              </a:rPr>
              <a:t></a:t>
            </a:r>
            <a:r>
              <a:rPr lang="en-US" altLang="en-US" b="1"/>
              <a:t> with higher resolution</a:t>
            </a:r>
          </a:p>
          <a:p>
            <a:pPr lvl="1"/>
            <a:r>
              <a:rPr lang="en-US" altLang="en-US" b="1"/>
              <a:t>Often, it pays to capture at higher resolution so that after editing and cropping, image is not overly degraded</a:t>
            </a:r>
          </a:p>
          <a:p>
            <a:endParaRPr lang="en-US" altLang="en-US"/>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9A29B7-6957-42FA-A198-DE0A9D5A1336}"/>
              </a:ext>
            </a:extLst>
          </p:cNvPr>
          <p:cNvSpPr>
            <a:spLocks noGrp="1" noChangeArrowheads="1"/>
          </p:cNvSpPr>
          <p:nvPr>
            <p:ph type="sldNum" sz="quarter" idx="5"/>
          </p:nvPr>
        </p:nvSpPr>
        <p:spPr>
          <a:ln/>
        </p:spPr>
        <p:txBody>
          <a:bodyPr/>
          <a:lstStyle/>
          <a:p>
            <a:fld id="{0064CC50-4C18-41CF-A697-11E3DE099696}" type="slidenum">
              <a:rPr lang="en-US" altLang="en-US"/>
              <a:pPr/>
              <a:t>5</a:t>
            </a:fld>
            <a:endParaRPr lang="en-US" altLang="en-US"/>
          </a:p>
        </p:txBody>
      </p:sp>
      <p:sp>
        <p:nvSpPr>
          <p:cNvPr id="1136642" name="Rectangle 2">
            <a:extLst>
              <a:ext uri="{FF2B5EF4-FFF2-40B4-BE49-F238E27FC236}">
                <a16:creationId xmlns:a16="http://schemas.microsoft.com/office/drawing/2014/main" id="{51AC341E-E96C-459F-AB11-E7C5A8BC1CA4}"/>
              </a:ext>
            </a:extLst>
          </p:cNvPr>
          <p:cNvSpPr>
            <a:spLocks noRot="1" noChangeArrowheads="1" noTextEdit="1"/>
          </p:cNvSpPr>
          <p:nvPr>
            <p:ph type="sldImg"/>
          </p:nvPr>
        </p:nvSpPr>
        <p:spPr>
          <a:ln/>
        </p:spPr>
      </p:sp>
      <p:sp>
        <p:nvSpPr>
          <p:cNvPr id="1136643" name="Rectangle 3">
            <a:extLst>
              <a:ext uri="{FF2B5EF4-FFF2-40B4-BE49-F238E27FC236}">
                <a16:creationId xmlns:a16="http://schemas.microsoft.com/office/drawing/2014/main" id="{397E6558-EB9B-427C-A4F4-3E25A6FBE819}"/>
              </a:ext>
            </a:extLst>
          </p:cNvPr>
          <p:cNvSpPr>
            <a:spLocks noGrp="1" noChangeArrowheads="1"/>
          </p:cNvSpPr>
          <p:nvPr>
            <p:ph type="body" idx="1"/>
          </p:nvPr>
        </p:nvSpPr>
        <p:spPr/>
        <p:txBody>
          <a:bodyPr/>
          <a:lstStyle/>
          <a:p>
            <a:r>
              <a:rPr lang="en-US" altLang="en-US" b="1"/>
              <a:t>Would it be ideal to have </a:t>
            </a:r>
            <a:r>
              <a:rPr lang="en-US" altLang="en-US" b="1" u="sng">
                <a:solidFill>
                  <a:schemeClr val="tx2"/>
                </a:solidFill>
              </a:rPr>
              <a:t>Infinite Resolution</a:t>
            </a:r>
            <a:r>
              <a:rPr lang="en-US" altLang="en-US" b="1"/>
              <a:t>?</a:t>
            </a:r>
          </a:p>
          <a:p>
            <a:pPr lvl="1"/>
            <a:r>
              <a:rPr lang="en-US" altLang="en-US" b="1"/>
              <a:t>Eye can see about 1800 DPI </a:t>
            </a:r>
            <a:r>
              <a:rPr lang="en-US" altLang="en-US" b="1" i="1"/>
              <a:t>(very subjective figure)</a:t>
            </a:r>
          </a:p>
          <a:p>
            <a:pPr lvl="1"/>
            <a:r>
              <a:rPr lang="en-US" altLang="en-US" b="1"/>
              <a:t>Storage and transmission costs </a:t>
            </a:r>
            <a:r>
              <a:rPr lang="en-US" altLang="en-US" b="1">
                <a:sym typeface="Symbol" panose="05050102010706020507" pitchFamily="18" charset="2"/>
              </a:rPr>
              <a:t></a:t>
            </a:r>
            <a:r>
              <a:rPr lang="en-US" altLang="en-US" b="1"/>
              <a:t> with higher resolution</a:t>
            </a:r>
          </a:p>
          <a:p>
            <a:pPr lvl="1"/>
            <a:r>
              <a:rPr lang="en-US" altLang="en-US" b="1"/>
              <a:t>Often, it pays to capture at higher resolution so that after editing and cropping, image is not overly degraded</a:t>
            </a:r>
          </a:p>
          <a:p>
            <a:endParaRPr lang="en-US" altLang="en-US"/>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0C23AB-E665-4409-BFC8-2577938CFDAF}"/>
              </a:ext>
            </a:extLst>
          </p:cNvPr>
          <p:cNvSpPr>
            <a:spLocks noGrp="1" noChangeArrowheads="1"/>
          </p:cNvSpPr>
          <p:nvPr>
            <p:ph type="sldNum" sz="quarter" idx="5"/>
          </p:nvPr>
        </p:nvSpPr>
        <p:spPr>
          <a:ln/>
        </p:spPr>
        <p:txBody>
          <a:bodyPr/>
          <a:lstStyle/>
          <a:p>
            <a:fld id="{97B68C71-8553-421C-A5B7-9D9FB394685D}" type="slidenum">
              <a:rPr lang="en-US" altLang="en-US"/>
              <a:pPr/>
              <a:t>12</a:t>
            </a:fld>
            <a:endParaRPr lang="en-US" altLang="en-US"/>
          </a:p>
        </p:txBody>
      </p:sp>
      <p:sp>
        <p:nvSpPr>
          <p:cNvPr id="1146882" name="Rectangle 2">
            <a:extLst>
              <a:ext uri="{FF2B5EF4-FFF2-40B4-BE49-F238E27FC236}">
                <a16:creationId xmlns:a16="http://schemas.microsoft.com/office/drawing/2014/main" id="{180EB797-6B38-4AA3-A1FF-3E52DD6D9DCA}"/>
              </a:ext>
            </a:extLst>
          </p:cNvPr>
          <p:cNvSpPr>
            <a:spLocks noRot="1" noChangeArrowheads="1" noTextEdit="1"/>
          </p:cNvSpPr>
          <p:nvPr>
            <p:ph type="sldImg"/>
          </p:nvPr>
        </p:nvSpPr>
        <p:spPr>
          <a:ln/>
        </p:spPr>
      </p:sp>
      <p:sp>
        <p:nvSpPr>
          <p:cNvPr id="1146883" name="Rectangle 3">
            <a:extLst>
              <a:ext uri="{FF2B5EF4-FFF2-40B4-BE49-F238E27FC236}">
                <a16:creationId xmlns:a16="http://schemas.microsoft.com/office/drawing/2014/main" id="{D0FF6575-D6C5-42EC-A349-F667C6ACF16E}"/>
              </a:ext>
            </a:extLst>
          </p:cNvPr>
          <p:cNvSpPr>
            <a:spLocks noGrp="1" noChangeArrowheads="1"/>
          </p:cNvSpPr>
          <p:nvPr>
            <p:ph type="body" idx="1"/>
          </p:nvPr>
        </p:nvSpPr>
        <p:spPr/>
        <p:txBody>
          <a:bodyPr/>
          <a:lstStyle/>
          <a:p>
            <a:pPr>
              <a:buFontTx/>
              <a:buChar char="•"/>
            </a:pPr>
            <a:r>
              <a:rPr lang="en-US" altLang="en-US"/>
              <a:t>Interlacing is visible in movies which have a height &gt; 288 (NTSC: &gt; 240). So when you capture a movie, say, 384x288 or smaller you won't see interlaced frames. It's practically blending. Some capture cards don't blend but drop every second field with sizes smaller or equal to 288.</a:t>
            </a:r>
          </a:p>
          <a:p>
            <a:pPr>
              <a:buFontTx/>
              <a:buChar char="•"/>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4A1052-3228-4B50-B602-19792BAAE080}"/>
              </a:ext>
            </a:extLst>
          </p:cNvPr>
          <p:cNvSpPr>
            <a:spLocks noGrp="1" noChangeArrowheads="1"/>
          </p:cNvSpPr>
          <p:nvPr>
            <p:ph type="sldNum" sz="quarter" idx="5"/>
          </p:nvPr>
        </p:nvSpPr>
        <p:spPr>
          <a:ln/>
        </p:spPr>
        <p:txBody>
          <a:bodyPr/>
          <a:lstStyle/>
          <a:p>
            <a:fld id="{59A0D0D8-9AC6-43DE-87FD-B47574654D70}" type="slidenum">
              <a:rPr lang="en-US" altLang="en-US"/>
              <a:pPr/>
              <a:t>14</a:t>
            </a:fld>
            <a:endParaRPr lang="en-US" altLang="en-US"/>
          </a:p>
        </p:txBody>
      </p:sp>
      <p:sp>
        <p:nvSpPr>
          <p:cNvPr id="1149954" name="Rectangle 2">
            <a:extLst>
              <a:ext uri="{FF2B5EF4-FFF2-40B4-BE49-F238E27FC236}">
                <a16:creationId xmlns:a16="http://schemas.microsoft.com/office/drawing/2014/main" id="{F270A01B-E282-45C1-9250-D9482DFBF878}"/>
              </a:ext>
            </a:extLst>
          </p:cNvPr>
          <p:cNvSpPr>
            <a:spLocks noRot="1" noChangeArrowheads="1" noTextEdit="1"/>
          </p:cNvSpPr>
          <p:nvPr>
            <p:ph type="sldImg"/>
          </p:nvPr>
        </p:nvSpPr>
        <p:spPr>
          <a:ln/>
        </p:spPr>
      </p:sp>
      <p:sp>
        <p:nvSpPr>
          <p:cNvPr id="1149955" name="Rectangle 3">
            <a:extLst>
              <a:ext uri="{FF2B5EF4-FFF2-40B4-BE49-F238E27FC236}">
                <a16:creationId xmlns:a16="http://schemas.microsoft.com/office/drawing/2014/main" id="{51CE7EDF-211E-403F-94E3-1AC2ADC5F8E6}"/>
              </a:ext>
            </a:extLst>
          </p:cNvPr>
          <p:cNvSpPr>
            <a:spLocks noGrp="1" noChangeArrowheads="1"/>
          </p:cNvSpPr>
          <p:nvPr>
            <p:ph type="body" idx="1"/>
          </p:nvPr>
        </p:nvSpPr>
        <p:spPr/>
        <p:txBody>
          <a:bodyPr/>
          <a:lstStyle/>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10,357,632 p/sec</a:t>
            </a:r>
          </a:p>
          <a:p>
            <a:pPr algn="ctr">
              <a:spcBef>
                <a:spcPct val="0"/>
              </a:spcBef>
            </a:pPr>
            <a:r>
              <a:rPr lang="en-US" altLang="en-US" sz="900">
                <a:latin typeface="Arial Narrow" panose="020B0606020202030204" pitchFamily="34" charset="0"/>
              </a:rPr>
              <a:t>5,178,816 p/sec</a:t>
            </a:r>
          </a:p>
          <a:p>
            <a:pPr algn="ctr">
              <a:lnSpc>
                <a:spcPct val="90000"/>
              </a:lnSpc>
              <a:spcBef>
                <a:spcPct val="0"/>
              </a:spcBef>
            </a:pPr>
            <a:endParaRPr lang="en-US" altLang="en-US" sz="300">
              <a:latin typeface="Arial Narrow" panose="020B0606020202030204" pitchFamily="34" charset="0"/>
            </a:endParaRPr>
          </a:p>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10,368,000 p/sec</a:t>
            </a:r>
          </a:p>
          <a:p>
            <a:pPr algn="ctr">
              <a:spcBef>
                <a:spcPct val="0"/>
              </a:spcBef>
            </a:pPr>
            <a:r>
              <a:rPr lang="en-US" altLang="en-US" sz="900">
                <a:latin typeface="Arial Narrow" panose="020B0606020202030204" pitchFamily="34" charset="0"/>
              </a:rPr>
              <a:t>5184000 p/sec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0F6CCF-E8E4-4F3F-8014-E11EB5393042}"/>
              </a:ext>
            </a:extLst>
          </p:cNvPr>
          <p:cNvSpPr>
            <a:spLocks noGrp="1" noChangeArrowheads="1"/>
          </p:cNvSpPr>
          <p:nvPr>
            <p:ph type="sldNum" sz="quarter" idx="5"/>
          </p:nvPr>
        </p:nvSpPr>
        <p:spPr>
          <a:ln/>
        </p:spPr>
        <p:txBody>
          <a:bodyPr/>
          <a:lstStyle/>
          <a:p>
            <a:fld id="{D05EBD0D-3E2B-4979-B7D9-C431E8E9EDB3}" type="slidenum">
              <a:rPr lang="en-US" altLang="en-US"/>
              <a:pPr/>
              <a:t>15</a:t>
            </a:fld>
            <a:endParaRPr lang="en-US" altLang="en-US"/>
          </a:p>
        </p:txBody>
      </p:sp>
      <p:sp>
        <p:nvSpPr>
          <p:cNvPr id="1152002" name="Rectangle 2">
            <a:extLst>
              <a:ext uri="{FF2B5EF4-FFF2-40B4-BE49-F238E27FC236}">
                <a16:creationId xmlns:a16="http://schemas.microsoft.com/office/drawing/2014/main" id="{C0526E72-9DAA-4965-BC15-B92EBD4F5D13}"/>
              </a:ext>
            </a:extLst>
          </p:cNvPr>
          <p:cNvSpPr>
            <a:spLocks noRot="1" noChangeArrowheads="1" noTextEdit="1"/>
          </p:cNvSpPr>
          <p:nvPr>
            <p:ph type="sldImg"/>
          </p:nvPr>
        </p:nvSpPr>
        <p:spPr>
          <a:ln/>
        </p:spPr>
      </p:sp>
      <p:sp>
        <p:nvSpPr>
          <p:cNvPr id="1152003" name="Rectangle 3">
            <a:extLst>
              <a:ext uri="{FF2B5EF4-FFF2-40B4-BE49-F238E27FC236}">
                <a16:creationId xmlns:a16="http://schemas.microsoft.com/office/drawing/2014/main" id="{741D8769-6BC2-40E8-A8D6-26B279D57784}"/>
              </a:ext>
            </a:extLst>
          </p:cNvPr>
          <p:cNvSpPr>
            <a:spLocks noGrp="1" noChangeArrowheads="1"/>
          </p:cNvSpPr>
          <p:nvPr>
            <p:ph type="body" idx="1"/>
          </p:nvPr>
        </p:nvSpPr>
        <p:spPr/>
        <p:txBody>
          <a:bodyPr/>
          <a:lstStyle/>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10,357,632 p/sec</a:t>
            </a:r>
          </a:p>
          <a:p>
            <a:pPr algn="ctr">
              <a:spcBef>
                <a:spcPct val="0"/>
              </a:spcBef>
            </a:pPr>
            <a:r>
              <a:rPr lang="en-US" altLang="en-US" sz="900">
                <a:latin typeface="Arial Narrow" panose="020B0606020202030204" pitchFamily="34" charset="0"/>
              </a:rPr>
              <a:t>5,178,816 p/sec</a:t>
            </a:r>
          </a:p>
          <a:p>
            <a:pPr algn="ctr">
              <a:lnSpc>
                <a:spcPct val="90000"/>
              </a:lnSpc>
              <a:spcBef>
                <a:spcPct val="0"/>
              </a:spcBef>
            </a:pPr>
            <a:endParaRPr lang="en-US" altLang="en-US" sz="300">
              <a:latin typeface="Arial Narrow" panose="020B0606020202030204" pitchFamily="34" charset="0"/>
            </a:endParaRPr>
          </a:p>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10,368,000 p/sec</a:t>
            </a:r>
          </a:p>
          <a:p>
            <a:pPr algn="ctr">
              <a:spcBef>
                <a:spcPct val="0"/>
              </a:spcBef>
            </a:pPr>
            <a:r>
              <a:rPr lang="en-US" altLang="en-US" sz="900">
                <a:latin typeface="Arial Narrow" panose="020B0606020202030204" pitchFamily="34" charset="0"/>
              </a:rPr>
              <a:t>5184000 p/sec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F7F93-EFEC-494E-A33B-FD492A595BF5}"/>
              </a:ext>
            </a:extLst>
          </p:cNvPr>
          <p:cNvSpPr>
            <a:spLocks noGrp="1" noChangeArrowheads="1"/>
          </p:cNvSpPr>
          <p:nvPr>
            <p:ph type="sldNum" sz="quarter" idx="5"/>
          </p:nvPr>
        </p:nvSpPr>
        <p:spPr>
          <a:ln/>
        </p:spPr>
        <p:txBody>
          <a:bodyPr/>
          <a:lstStyle/>
          <a:p>
            <a:fld id="{404D8C27-49E2-4254-A82C-6D6B56ADB49C}" type="slidenum">
              <a:rPr lang="en-US" altLang="en-US"/>
              <a:pPr/>
              <a:t>20</a:t>
            </a:fld>
            <a:endParaRPr lang="en-US" altLang="en-US"/>
          </a:p>
        </p:txBody>
      </p:sp>
      <p:sp>
        <p:nvSpPr>
          <p:cNvPr id="1159170" name="Rectangle 2">
            <a:extLst>
              <a:ext uri="{FF2B5EF4-FFF2-40B4-BE49-F238E27FC236}">
                <a16:creationId xmlns:a16="http://schemas.microsoft.com/office/drawing/2014/main" id="{B22E1CC1-496B-46A6-89EA-93C2B03EA6AB}"/>
              </a:ext>
            </a:extLst>
          </p:cNvPr>
          <p:cNvSpPr>
            <a:spLocks noRot="1" noChangeArrowheads="1" noTextEdit="1"/>
          </p:cNvSpPr>
          <p:nvPr>
            <p:ph type="sldImg"/>
          </p:nvPr>
        </p:nvSpPr>
        <p:spPr>
          <a:ln/>
        </p:spPr>
      </p:sp>
      <p:sp>
        <p:nvSpPr>
          <p:cNvPr id="1159171" name="Rectangle 3">
            <a:extLst>
              <a:ext uri="{FF2B5EF4-FFF2-40B4-BE49-F238E27FC236}">
                <a16:creationId xmlns:a16="http://schemas.microsoft.com/office/drawing/2014/main" id="{BEDF4DF2-7926-4D33-B884-DCCF7BD63597}"/>
              </a:ext>
            </a:extLst>
          </p:cNvPr>
          <p:cNvSpPr>
            <a:spLocks noGrp="1" noChangeArrowheads="1"/>
          </p:cNvSpPr>
          <p:nvPr>
            <p:ph type="body" idx="1"/>
          </p:nvPr>
        </p:nvSpPr>
        <p:spPr/>
        <p:txBody>
          <a:bodyPr/>
          <a:lstStyle/>
          <a:p>
            <a:r>
              <a:rPr lang="en-US" altLang="en-US" b="1"/>
              <a:t>*The human eye is able to see millions of colors, but it may be difficult to see the difference in colors that are very similar. Usually holding one shade up to another is the only way to really see the difference.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0076F4-3385-4EC6-AFFD-0E6452F59BBD}"/>
              </a:ext>
            </a:extLst>
          </p:cNvPr>
          <p:cNvSpPr>
            <a:spLocks noGrp="1" noChangeArrowheads="1"/>
          </p:cNvSpPr>
          <p:nvPr>
            <p:ph type="sldNum" sz="quarter" idx="5"/>
          </p:nvPr>
        </p:nvSpPr>
        <p:spPr>
          <a:ln/>
        </p:spPr>
        <p:txBody>
          <a:bodyPr/>
          <a:lstStyle/>
          <a:p>
            <a:fld id="{6ED45C3E-9D92-4FE2-94B4-AFCE0A84B890}" type="slidenum">
              <a:rPr lang="en-US" altLang="en-US"/>
              <a:pPr/>
              <a:t>49</a:t>
            </a:fld>
            <a:endParaRPr lang="en-US" altLang="en-US"/>
          </a:p>
        </p:txBody>
      </p:sp>
      <p:sp>
        <p:nvSpPr>
          <p:cNvPr id="1193986" name="Rectangle 2">
            <a:extLst>
              <a:ext uri="{FF2B5EF4-FFF2-40B4-BE49-F238E27FC236}">
                <a16:creationId xmlns:a16="http://schemas.microsoft.com/office/drawing/2014/main" id="{8C672A19-A2BB-4D8B-BF55-A797650D6687}"/>
              </a:ext>
            </a:extLst>
          </p:cNvPr>
          <p:cNvSpPr>
            <a:spLocks noRot="1" noChangeArrowheads="1" noTextEdit="1"/>
          </p:cNvSpPr>
          <p:nvPr>
            <p:ph type="sldImg"/>
          </p:nvPr>
        </p:nvSpPr>
        <p:spPr>
          <a:ln/>
        </p:spPr>
      </p:sp>
      <p:sp>
        <p:nvSpPr>
          <p:cNvPr id="1193987" name="Rectangle 3">
            <a:extLst>
              <a:ext uri="{FF2B5EF4-FFF2-40B4-BE49-F238E27FC236}">
                <a16:creationId xmlns:a16="http://schemas.microsoft.com/office/drawing/2014/main" id="{920839C7-E78C-4795-BF43-7BD32A6BA032}"/>
              </a:ext>
            </a:extLst>
          </p:cNvPr>
          <p:cNvSpPr>
            <a:spLocks noGrp="1" noChangeArrowheads="1"/>
          </p:cNvSpPr>
          <p:nvPr>
            <p:ph type="body" idx="1"/>
          </p:nvPr>
        </p:nvSpPr>
        <p:spPr/>
        <p:txBody>
          <a:bodyPr/>
          <a:lstStyle/>
          <a:p>
            <a:r>
              <a:rPr lang="en-US" altLang="en-US" b="1"/>
              <a:t>isochronous</a:t>
            </a:r>
          </a:p>
          <a:p>
            <a:pPr>
              <a:buFontTx/>
              <a:buChar char="•"/>
            </a:pPr>
            <a:r>
              <a:rPr lang="en-US" altLang="en-US"/>
              <a:t>Time-dependent. Pronounced </a:t>
            </a:r>
            <a:r>
              <a:rPr lang="en-US" altLang="en-US" i="1"/>
              <a:t>eye-sock-ra-nuss,</a:t>
            </a:r>
            <a:r>
              <a:rPr lang="en-US" altLang="en-US"/>
              <a:t> it refers to processes where data must be delivered within certain time constraints. For example, </a:t>
            </a:r>
            <a:r>
              <a:rPr lang="en-US" altLang="en-US">
                <a:hlinkClick r:id="rId3"/>
              </a:rPr>
              <a:t>multimedia</a:t>
            </a:r>
            <a:r>
              <a:rPr lang="en-US" altLang="en-US"/>
              <a:t> </a:t>
            </a:r>
            <a:r>
              <a:rPr lang="en-US" altLang="en-US">
                <a:hlinkClick r:id="rId4"/>
              </a:rPr>
              <a:t>streams</a:t>
            </a:r>
            <a:r>
              <a:rPr lang="en-US" altLang="en-US"/>
              <a:t> require an isochronous transport mechanism to ensure that data is delivered as fast as it is displayed and to ensure that the audio is synchronized with the video. </a:t>
            </a:r>
          </a:p>
          <a:p>
            <a:pPr>
              <a:buFontTx/>
              <a:buChar char="•"/>
            </a:pPr>
            <a:r>
              <a:rPr lang="en-US" altLang="en-US"/>
              <a:t>Isochronous can be contrasted with </a:t>
            </a:r>
            <a:r>
              <a:rPr lang="en-US" altLang="en-US" i="1">
                <a:hlinkClick r:id="rId5"/>
              </a:rPr>
              <a:t>asynchronous</a:t>
            </a:r>
            <a:r>
              <a:rPr lang="en-US" altLang="en-US"/>
              <a:t>, which refers to processes in which data streams can be broken by random intervals, and </a:t>
            </a:r>
            <a:r>
              <a:rPr lang="en-US" altLang="en-US" i="1">
                <a:hlinkClick r:id="rId6"/>
              </a:rPr>
              <a:t>synchronous</a:t>
            </a:r>
            <a:r>
              <a:rPr lang="en-US" altLang="en-US"/>
              <a:t> processes, in which data streams can be delivered only at specific intervals. Isochronous service is not as rigid as synchronous service, but not as lenient as asynchronous service. </a:t>
            </a:r>
          </a:p>
          <a:p>
            <a:pPr>
              <a:buFontTx/>
              <a:buChar char="•"/>
            </a:pPr>
            <a:r>
              <a:rPr lang="en-US" altLang="en-US"/>
              <a:t>Certain types of networks, such as </a:t>
            </a:r>
            <a:r>
              <a:rPr lang="en-US" altLang="en-US">
                <a:hlinkClick r:id="rId7"/>
              </a:rPr>
              <a:t>ATM</a:t>
            </a:r>
            <a:r>
              <a:rPr lang="en-US" altLang="en-US"/>
              <a:t>, are said to be isochronous because they can guarantee a specified </a:t>
            </a:r>
            <a:r>
              <a:rPr lang="en-US" altLang="en-US">
                <a:hlinkClick r:id="rId8"/>
              </a:rPr>
              <a:t>throughput</a:t>
            </a:r>
            <a:r>
              <a:rPr lang="en-US" altLang="en-US"/>
              <a:t>. Likewise, new </a:t>
            </a:r>
            <a:r>
              <a:rPr lang="en-US" altLang="en-US">
                <a:hlinkClick r:id="rId9"/>
              </a:rPr>
              <a:t>bus</a:t>
            </a:r>
            <a:r>
              <a:rPr lang="en-US" altLang="en-US"/>
              <a:t> architectures, such as </a:t>
            </a:r>
            <a:r>
              <a:rPr lang="en-US" altLang="en-US">
                <a:hlinkClick r:id="rId10"/>
              </a:rPr>
              <a:t>IEEE 1394</a:t>
            </a:r>
            <a:r>
              <a:rPr lang="en-US" altLang="en-US"/>
              <a:t>, support isochronous delivery.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2BBB-C84C-4AC8-95B5-39B5278DCA52}"/>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18CCB-47C6-41C7-9614-BA40C2ACBE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DE0B16-A7A1-4E1C-AEE2-CC7100B6F36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1A4ECCF-E458-47EC-8243-DD9FF6529AA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072EA5-8DEE-4789-8662-3F73EC931161}"/>
              </a:ext>
            </a:extLst>
          </p:cNvPr>
          <p:cNvSpPr>
            <a:spLocks noGrp="1"/>
          </p:cNvSpPr>
          <p:nvPr>
            <p:ph type="sldNum" sz="quarter" idx="12"/>
          </p:nvPr>
        </p:nvSpPr>
        <p:spPr/>
        <p:txBody>
          <a:bodyPr/>
          <a:lstStyle>
            <a:lvl1pPr>
              <a:defRPr/>
            </a:lvl1pPr>
          </a:lstStyle>
          <a:p>
            <a:fld id="{4A7679B4-0BE5-4FEA-B377-1453C6D0A682}" type="slidenum">
              <a:rPr lang="en-US" altLang="en-US"/>
              <a:pPr/>
              <a:t>‹#›</a:t>
            </a:fld>
            <a:endParaRPr lang="en-US" altLang="en-US"/>
          </a:p>
        </p:txBody>
      </p:sp>
    </p:spTree>
    <p:extLst>
      <p:ext uri="{BB962C8B-B14F-4D97-AF65-F5344CB8AC3E}">
        <p14:creationId xmlns:p14="http://schemas.microsoft.com/office/powerpoint/2010/main" val="413291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AEDF-1F93-4A19-90BD-3D1EAA154D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922A96-8F13-42FF-A5E4-7C3D7CBB23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E02E0-54AE-4FF0-9485-44D33669C86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66C80FC-94BC-4FBB-A8C1-4F80E6E2FEE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7F3CAC9-0D94-46C3-AA86-8C2A35AF3527}"/>
              </a:ext>
            </a:extLst>
          </p:cNvPr>
          <p:cNvSpPr>
            <a:spLocks noGrp="1"/>
          </p:cNvSpPr>
          <p:nvPr>
            <p:ph type="sldNum" sz="quarter" idx="12"/>
          </p:nvPr>
        </p:nvSpPr>
        <p:spPr/>
        <p:txBody>
          <a:bodyPr/>
          <a:lstStyle>
            <a:lvl1pPr>
              <a:defRPr/>
            </a:lvl1pPr>
          </a:lstStyle>
          <a:p>
            <a:fld id="{4B9A7053-2A29-4057-A623-001C5C1066DA}" type="slidenum">
              <a:rPr lang="en-US" altLang="en-US"/>
              <a:pPr/>
              <a:t>‹#›</a:t>
            </a:fld>
            <a:endParaRPr lang="en-US" altLang="en-US"/>
          </a:p>
        </p:txBody>
      </p:sp>
    </p:spTree>
    <p:extLst>
      <p:ext uri="{BB962C8B-B14F-4D97-AF65-F5344CB8AC3E}">
        <p14:creationId xmlns:p14="http://schemas.microsoft.com/office/powerpoint/2010/main" val="85822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D9E973-EBB2-4EF9-94B1-EE985ACB9E7B}"/>
              </a:ext>
            </a:extLst>
          </p:cNvPr>
          <p:cNvSpPr>
            <a:spLocks noGrp="1"/>
          </p:cNvSpPr>
          <p:nvPr>
            <p:ph type="title" orient="vert"/>
          </p:nvPr>
        </p:nvSpPr>
        <p:spPr>
          <a:xfrm>
            <a:off x="6819900" y="990600"/>
            <a:ext cx="2171700" cy="4953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FBC9-484C-4D68-B409-0564561CBE87}"/>
              </a:ext>
            </a:extLst>
          </p:cNvPr>
          <p:cNvSpPr>
            <a:spLocks noGrp="1"/>
          </p:cNvSpPr>
          <p:nvPr>
            <p:ph type="body" orient="vert" idx="1"/>
          </p:nvPr>
        </p:nvSpPr>
        <p:spPr>
          <a:xfrm>
            <a:off x="304800" y="990600"/>
            <a:ext cx="6362700" cy="4953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D12B7-2210-4EC4-973A-3ABD8C0C23A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273D2E2-39BD-44CC-ACEB-3F8E278E696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63962C3-8B1B-4D23-B7CF-01267FFAA48A}"/>
              </a:ext>
            </a:extLst>
          </p:cNvPr>
          <p:cNvSpPr>
            <a:spLocks noGrp="1"/>
          </p:cNvSpPr>
          <p:nvPr>
            <p:ph type="sldNum" sz="quarter" idx="12"/>
          </p:nvPr>
        </p:nvSpPr>
        <p:spPr/>
        <p:txBody>
          <a:bodyPr/>
          <a:lstStyle>
            <a:lvl1pPr>
              <a:defRPr/>
            </a:lvl1pPr>
          </a:lstStyle>
          <a:p>
            <a:fld id="{EF16E34A-708F-4AFC-BD82-A3FEDEC51805}" type="slidenum">
              <a:rPr lang="en-US" altLang="en-US"/>
              <a:pPr/>
              <a:t>‹#›</a:t>
            </a:fld>
            <a:endParaRPr lang="en-US" altLang="en-US"/>
          </a:p>
        </p:txBody>
      </p:sp>
    </p:spTree>
    <p:extLst>
      <p:ext uri="{BB962C8B-B14F-4D97-AF65-F5344CB8AC3E}">
        <p14:creationId xmlns:p14="http://schemas.microsoft.com/office/powerpoint/2010/main" val="134606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37B3-295F-47F7-BE95-8073107366CE}"/>
              </a:ext>
            </a:extLst>
          </p:cNvPr>
          <p:cNvSpPr>
            <a:spLocks noGrp="1"/>
          </p:cNvSpPr>
          <p:nvPr>
            <p:ph type="title"/>
          </p:nvPr>
        </p:nvSpPr>
        <p:spPr>
          <a:xfrm>
            <a:off x="304800" y="990600"/>
            <a:ext cx="86868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66274D1-CD61-4654-A3DF-ED4C23C56ADF}"/>
              </a:ext>
            </a:extLst>
          </p:cNvPr>
          <p:cNvSpPr>
            <a:spLocks noGrp="1"/>
          </p:cNvSpPr>
          <p:nvPr>
            <p:ph sz="half" idx="1"/>
          </p:nvPr>
        </p:nvSpPr>
        <p:spPr>
          <a:xfrm>
            <a:off x="304800" y="2133600"/>
            <a:ext cx="4267200"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849D6-E124-45B6-B3D1-5A4C6BFA9F9D}"/>
              </a:ext>
            </a:extLst>
          </p:cNvPr>
          <p:cNvSpPr>
            <a:spLocks noGrp="1"/>
          </p:cNvSpPr>
          <p:nvPr>
            <p:ph sz="quarter" idx="2"/>
          </p:nvPr>
        </p:nvSpPr>
        <p:spPr>
          <a:xfrm>
            <a:off x="4724400" y="2133600"/>
            <a:ext cx="4267200"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30EBF88-C95D-45CF-80EC-CE847490A8F2}"/>
              </a:ext>
            </a:extLst>
          </p:cNvPr>
          <p:cNvSpPr>
            <a:spLocks noGrp="1"/>
          </p:cNvSpPr>
          <p:nvPr>
            <p:ph sz="quarter" idx="3"/>
          </p:nvPr>
        </p:nvSpPr>
        <p:spPr>
          <a:xfrm>
            <a:off x="4724400" y="4114800"/>
            <a:ext cx="4267200"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01E6FFE1-5E91-4D60-80F2-312C41763EEC}"/>
              </a:ext>
            </a:extLst>
          </p:cNvPr>
          <p:cNvSpPr>
            <a:spLocks noGrp="1"/>
          </p:cNvSpPr>
          <p:nvPr>
            <p:ph type="dt" sz="half" idx="10"/>
          </p:nvPr>
        </p:nvSpPr>
        <p:spPr>
          <a:xfrm>
            <a:off x="609600" y="6096000"/>
            <a:ext cx="19050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E9121E88-758A-47B4-9184-4F99FDA78C3A}"/>
              </a:ext>
            </a:extLst>
          </p:cNvPr>
          <p:cNvSpPr>
            <a:spLocks noGrp="1"/>
          </p:cNvSpPr>
          <p:nvPr>
            <p:ph type="ftr" sz="quarter" idx="11"/>
          </p:nvPr>
        </p:nvSpPr>
        <p:spPr>
          <a:xfrm>
            <a:off x="3124200" y="6096000"/>
            <a:ext cx="2895600" cy="45720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2A7FE913-D1FF-457C-B3A9-9B29CFFC6311}"/>
              </a:ext>
            </a:extLst>
          </p:cNvPr>
          <p:cNvSpPr>
            <a:spLocks noGrp="1"/>
          </p:cNvSpPr>
          <p:nvPr>
            <p:ph type="sldNum" sz="quarter" idx="12"/>
          </p:nvPr>
        </p:nvSpPr>
        <p:spPr>
          <a:xfrm>
            <a:off x="6705600" y="6096000"/>
            <a:ext cx="1905000" cy="457200"/>
          </a:xfrm>
        </p:spPr>
        <p:txBody>
          <a:bodyPr/>
          <a:lstStyle>
            <a:lvl1pPr>
              <a:defRPr/>
            </a:lvl1pPr>
          </a:lstStyle>
          <a:p>
            <a:fld id="{A16A6011-797E-49C1-862F-5439C3EDC759}" type="slidenum">
              <a:rPr lang="en-US" altLang="en-US"/>
              <a:pPr/>
              <a:t>‹#›</a:t>
            </a:fld>
            <a:endParaRPr lang="en-US" altLang="en-US"/>
          </a:p>
        </p:txBody>
      </p:sp>
    </p:spTree>
    <p:extLst>
      <p:ext uri="{BB962C8B-B14F-4D97-AF65-F5344CB8AC3E}">
        <p14:creationId xmlns:p14="http://schemas.microsoft.com/office/powerpoint/2010/main" val="182855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F9D6-F12B-4D60-9DD1-860BBA4EF72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C82805-12E0-4AAD-8E31-75EEA5C4913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04000276"/>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8E60-FD80-4CB0-943F-CCDE43927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3AE22-B574-464E-92D9-C1846C81D8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523628"/>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1739-B987-4ED3-AFEC-95796B97A92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4DA660-A26F-442F-91D0-8BF969B90C9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819514212"/>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756E-7465-42D4-B585-4F9E5C74F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FE2F6-4403-46CB-A1C6-6A702A02CE66}"/>
              </a:ext>
            </a:extLst>
          </p:cNvPr>
          <p:cNvSpPr>
            <a:spLocks noGrp="1"/>
          </p:cNvSpPr>
          <p:nvPr>
            <p:ph sz="half" idx="1"/>
          </p:nvPr>
        </p:nvSpPr>
        <p:spPr>
          <a:xfrm>
            <a:off x="685800" y="914400"/>
            <a:ext cx="3810000" cy="2166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A5DEAB-ABB8-4FFC-BD21-514CAC7EECE1}"/>
              </a:ext>
            </a:extLst>
          </p:cNvPr>
          <p:cNvSpPr>
            <a:spLocks noGrp="1"/>
          </p:cNvSpPr>
          <p:nvPr>
            <p:ph sz="half" idx="2"/>
          </p:nvPr>
        </p:nvSpPr>
        <p:spPr>
          <a:xfrm>
            <a:off x="4648200" y="914400"/>
            <a:ext cx="3810000" cy="2166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672333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E9E3-43A0-4E94-9232-F6E2DA9448C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B118A-8430-4A95-81EF-4EE71902694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21434B-DA4D-4312-A977-59F7C22E0414}"/>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FBB3C8-D084-4A56-AE33-405BBEF70F1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166566-8B6B-45CD-B963-94433EF268A6}"/>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549202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C6B5-4DF2-47D4-987B-DB634E10B8E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213091"/>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41195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E679-554C-46E4-9FFC-05FB1ACC7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9CCBC-55AA-43B2-B50E-DAE72BF3CE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812B8-4D1C-4F5C-9707-D3FA6D154CB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558308-31D0-461E-A379-5CF9C9022F4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39DDBAB-BDD2-41E0-BB5D-D222A515341F}"/>
              </a:ext>
            </a:extLst>
          </p:cNvPr>
          <p:cNvSpPr>
            <a:spLocks noGrp="1"/>
          </p:cNvSpPr>
          <p:nvPr>
            <p:ph type="sldNum" sz="quarter" idx="12"/>
          </p:nvPr>
        </p:nvSpPr>
        <p:spPr/>
        <p:txBody>
          <a:bodyPr/>
          <a:lstStyle>
            <a:lvl1pPr>
              <a:defRPr/>
            </a:lvl1pPr>
          </a:lstStyle>
          <a:p>
            <a:fld id="{24BB6076-96F8-4262-BB15-00CD094E0F74}" type="slidenum">
              <a:rPr lang="en-US" altLang="en-US"/>
              <a:pPr/>
              <a:t>‹#›</a:t>
            </a:fld>
            <a:endParaRPr lang="en-US" altLang="en-US"/>
          </a:p>
        </p:txBody>
      </p:sp>
    </p:spTree>
    <p:extLst>
      <p:ext uri="{BB962C8B-B14F-4D97-AF65-F5344CB8AC3E}">
        <p14:creationId xmlns:p14="http://schemas.microsoft.com/office/powerpoint/2010/main" val="1160557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2B52-9188-4D58-B649-52C15F7F62F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210A3-434E-4CA6-A70F-697CE6AD247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5EBBC-8749-42F3-9123-CE16D9507FE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61878138"/>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7CB8-3273-4FB5-9EF9-34B6F1B694B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363DC-51A9-4D57-8E18-DD873885410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873C4E-C8DF-4A7D-AD1A-15B6B824B4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05411898"/>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B28F-0B04-4E34-93ED-E5626CA79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54641E-564A-48CA-B02F-19465DBD9C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6210006"/>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B70A0-C514-45AE-A22B-63E399FD14CD}"/>
              </a:ext>
            </a:extLst>
          </p:cNvPr>
          <p:cNvSpPr>
            <a:spLocks noGrp="1"/>
          </p:cNvSpPr>
          <p:nvPr>
            <p:ph type="title" orient="vert"/>
          </p:nvPr>
        </p:nvSpPr>
        <p:spPr>
          <a:xfrm>
            <a:off x="6858000" y="50800"/>
            <a:ext cx="2286000" cy="30305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CDAC0-BD02-428B-BC34-2983EBFAEBF3}"/>
              </a:ext>
            </a:extLst>
          </p:cNvPr>
          <p:cNvSpPr>
            <a:spLocks noGrp="1"/>
          </p:cNvSpPr>
          <p:nvPr>
            <p:ph type="body" orient="vert" idx="1"/>
          </p:nvPr>
        </p:nvSpPr>
        <p:spPr>
          <a:xfrm>
            <a:off x="0" y="50800"/>
            <a:ext cx="6705600" cy="30305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98476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6EE6-826B-4BEE-A983-0888003C5426}"/>
              </a:ext>
            </a:extLst>
          </p:cNvPr>
          <p:cNvSpPr>
            <a:spLocks noGrp="1"/>
          </p:cNvSpPr>
          <p:nvPr>
            <p:ph type="title"/>
          </p:nvPr>
        </p:nvSpPr>
        <p:spPr>
          <a:xfrm>
            <a:off x="0" y="50800"/>
            <a:ext cx="9144000" cy="6096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8084A99C-7D82-431C-81D5-7A6CC61875E1}"/>
              </a:ext>
            </a:extLst>
          </p:cNvPr>
          <p:cNvSpPr>
            <a:spLocks noGrp="1"/>
          </p:cNvSpPr>
          <p:nvPr>
            <p:ph type="tbl" idx="1"/>
          </p:nvPr>
        </p:nvSpPr>
        <p:spPr>
          <a:xfrm>
            <a:off x="685800" y="914400"/>
            <a:ext cx="7772400" cy="2166938"/>
          </a:xfrm>
        </p:spPr>
        <p:txBody>
          <a:bodyPr/>
          <a:lstStyle/>
          <a:p>
            <a:endParaRPr lang="en-US"/>
          </a:p>
        </p:txBody>
      </p:sp>
    </p:spTree>
    <p:extLst>
      <p:ext uri="{BB962C8B-B14F-4D97-AF65-F5344CB8AC3E}">
        <p14:creationId xmlns:p14="http://schemas.microsoft.com/office/powerpoint/2010/main" val="3037377760"/>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1D6D-A2F6-425B-B385-ED4FF3BAEB6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C5288E-7E65-48CA-AF89-E55C77040F4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6F25DD2-8E3B-43A4-9BCC-1887590856E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7CB7161-0B47-44DC-9759-81CFC481369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A22DE4A-0BB3-45AD-9583-DE30ED7362B9}"/>
              </a:ext>
            </a:extLst>
          </p:cNvPr>
          <p:cNvSpPr>
            <a:spLocks noGrp="1"/>
          </p:cNvSpPr>
          <p:nvPr>
            <p:ph type="sldNum" sz="quarter" idx="12"/>
          </p:nvPr>
        </p:nvSpPr>
        <p:spPr/>
        <p:txBody>
          <a:bodyPr/>
          <a:lstStyle>
            <a:lvl1pPr>
              <a:defRPr/>
            </a:lvl1pPr>
          </a:lstStyle>
          <a:p>
            <a:fld id="{3E03B56F-D2C7-4F7E-8DC8-6C14CA654794}" type="slidenum">
              <a:rPr lang="en-US" altLang="en-US"/>
              <a:pPr/>
              <a:t>‹#›</a:t>
            </a:fld>
            <a:endParaRPr lang="en-US" altLang="en-US"/>
          </a:p>
        </p:txBody>
      </p:sp>
    </p:spTree>
    <p:extLst>
      <p:ext uri="{BB962C8B-B14F-4D97-AF65-F5344CB8AC3E}">
        <p14:creationId xmlns:p14="http://schemas.microsoft.com/office/powerpoint/2010/main" val="311888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019B-F4F6-4B3D-86C2-7A582D013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B48D2-C409-456D-9139-71B84533EE7F}"/>
              </a:ext>
            </a:extLst>
          </p:cNvPr>
          <p:cNvSpPr>
            <a:spLocks noGrp="1"/>
          </p:cNvSpPr>
          <p:nvPr>
            <p:ph sz="half" idx="1"/>
          </p:nvPr>
        </p:nvSpPr>
        <p:spPr>
          <a:xfrm>
            <a:off x="304800" y="2133600"/>
            <a:ext cx="4267200"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701B4-1A6F-40FC-A339-AEDBD28B2CE3}"/>
              </a:ext>
            </a:extLst>
          </p:cNvPr>
          <p:cNvSpPr>
            <a:spLocks noGrp="1"/>
          </p:cNvSpPr>
          <p:nvPr>
            <p:ph sz="half" idx="2"/>
          </p:nvPr>
        </p:nvSpPr>
        <p:spPr>
          <a:xfrm>
            <a:off x="4724400" y="2133600"/>
            <a:ext cx="4267200"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0C9FEF-9D31-4F41-B061-7862D52D109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5A80FBC-CC16-4CC8-B5A3-9FF213F2F2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9178880-0965-45BD-9056-9DF81BE9D321}"/>
              </a:ext>
            </a:extLst>
          </p:cNvPr>
          <p:cNvSpPr>
            <a:spLocks noGrp="1"/>
          </p:cNvSpPr>
          <p:nvPr>
            <p:ph type="sldNum" sz="quarter" idx="12"/>
          </p:nvPr>
        </p:nvSpPr>
        <p:spPr/>
        <p:txBody>
          <a:bodyPr/>
          <a:lstStyle>
            <a:lvl1pPr>
              <a:defRPr/>
            </a:lvl1pPr>
          </a:lstStyle>
          <a:p>
            <a:fld id="{02307B4B-5F0B-40B6-88F6-CFBA43DA0D79}" type="slidenum">
              <a:rPr lang="en-US" altLang="en-US"/>
              <a:pPr/>
              <a:t>‹#›</a:t>
            </a:fld>
            <a:endParaRPr lang="en-US" altLang="en-US"/>
          </a:p>
        </p:txBody>
      </p:sp>
    </p:spTree>
    <p:extLst>
      <p:ext uri="{BB962C8B-B14F-4D97-AF65-F5344CB8AC3E}">
        <p14:creationId xmlns:p14="http://schemas.microsoft.com/office/powerpoint/2010/main" val="282587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EE86-92F9-4D1B-B8D7-82D7FFA62DC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C8963-7691-4DA7-9365-BD6060A89B7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A89993-8684-4272-9A03-FA26D33698CF}"/>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27614-2BE1-4964-803A-7884BF8BA8F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FE8FA5-D567-4DBF-B7CF-E8278B8DBFE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28329B-B87A-4EA9-9329-0053F9DA480B}"/>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F06E803-98E9-47D6-9813-1589BA76044A}"/>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0307AFD-D69B-49ED-9FEC-9776F8A8AA28}"/>
              </a:ext>
            </a:extLst>
          </p:cNvPr>
          <p:cNvSpPr>
            <a:spLocks noGrp="1"/>
          </p:cNvSpPr>
          <p:nvPr>
            <p:ph type="sldNum" sz="quarter" idx="12"/>
          </p:nvPr>
        </p:nvSpPr>
        <p:spPr/>
        <p:txBody>
          <a:bodyPr/>
          <a:lstStyle>
            <a:lvl1pPr>
              <a:defRPr/>
            </a:lvl1pPr>
          </a:lstStyle>
          <a:p>
            <a:fld id="{192E9D97-F500-412A-8CDC-FE106F18BC7E}" type="slidenum">
              <a:rPr lang="en-US" altLang="en-US"/>
              <a:pPr/>
              <a:t>‹#›</a:t>
            </a:fld>
            <a:endParaRPr lang="en-US" altLang="en-US"/>
          </a:p>
        </p:txBody>
      </p:sp>
    </p:spTree>
    <p:extLst>
      <p:ext uri="{BB962C8B-B14F-4D97-AF65-F5344CB8AC3E}">
        <p14:creationId xmlns:p14="http://schemas.microsoft.com/office/powerpoint/2010/main" val="145848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3A8C-6A38-4565-A874-1A195C936B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F804F-B417-43BA-A103-3688F9854E3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23E0C71-3F3B-4DFB-9AC7-9F7D3C3C8F9B}"/>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7B1BD4B-D12F-4671-9C23-142600FBDC5B}"/>
              </a:ext>
            </a:extLst>
          </p:cNvPr>
          <p:cNvSpPr>
            <a:spLocks noGrp="1"/>
          </p:cNvSpPr>
          <p:nvPr>
            <p:ph type="sldNum" sz="quarter" idx="12"/>
          </p:nvPr>
        </p:nvSpPr>
        <p:spPr/>
        <p:txBody>
          <a:bodyPr/>
          <a:lstStyle>
            <a:lvl1pPr>
              <a:defRPr/>
            </a:lvl1pPr>
          </a:lstStyle>
          <a:p>
            <a:fld id="{21616EAE-23E1-4F13-AEB6-AECF025192BF}" type="slidenum">
              <a:rPr lang="en-US" altLang="en-US"/>
              <a:pPr/>
              <a:t>‹#›</a:t>
            </a:fld>
            <a:endParaRPr lang="en-US" altLang="en-US"/>
          </a:p>
        </p:txBody>
      </p:sp>
    </p:spTree>
    <p:extLst>
      <p:ext uri="{BB962C8B-B14F-4D97-AF65-F5344CB8AC3E}">
        <p14:creationId xmlns:p14="http://schemas.microsoft.com/office/powerpoint/2010/main" val="26903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D9ED6-F0B7-4F8D-B07D-A50AD3CB5D6F}"/>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62E0A63-6740-4DC3-961D-E65BBC88C1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1A38D11-C8C2-486C-8A28-69D984107B87}"/>
              </a:ext>
            </a:extLst>
          </p:cNvPr>
          <p:cNvSpPr>
            <a:spLocks noGrp="1"/>
          </p:cNvSpPr>
          <p:nvPr>
            <p:ph type="sldNum" sz="quarter" idx="12"/>
          </p:nvPr>
        </p:nvSpPr>
        <p:spPr/>
        <p:txBody>
          <a:bodyPr/>
          <a:lstStyle>
            <a:lvl1pPr>
              <a:defRPr/>
            </a:lvl1pPr>
          </a:lstStyle>
          <a:p>
            <a:fld id="{4A1D2ACD-A41F-4B52-94A7-5665D9B7CD5E}" type="slidenum">
              <a:rPr lang="en-US" altLang="en-US"/>
              <a:pPr/>
              <a:t>‹#›</a:t>
            </a:fld>
            <a:endParaRPr lang="en-US" altLang="en-US"/>
          </a:p>
        </p:txBody>
      </p:sp>
    </p:spTree>
    <p:extLst>
      <p:ext uri="{BB962C8B-B14F-4D97-AF65-F5344CB8AC3E}">
        <p14:creationId xmlns:p14="http://schemas.microsoft.com/office/powerpoint/2010/main" val="109870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3F04-DDC9-40C7-B618-9E1B3F5ABDD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DFDE6-30C4-43BA-85A8-B2D806E0D04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6E8A4-A5FE-4C90-BE9C-F27346C178C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0D6B8-38E9-4C91-BAFB-75149CD8099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7F11F25-8E7D-403A-B844-70814D8FBF7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6DA7084-CBCE-4AB8-A650-B7F10241681D}"/>
              </a:ext>
            </a:extLst>
          </p:cNvPr>
          <p:cNvSpPr>
            <a:spLocks noGrp="1"/>
          </p:cNvSpPr>
          <p:nvPr>
            <p:ph type="sldNum" sz="quarter" idx="12"/>
          </p:nvPr>
        </p:nvSpPr>
        <p:spPr/>
        <p:txBody>
          <a:bodyPr/>
          <a:lstStyle>
            <a:lvl1pPr>
              <a:defRPr/>
            </a:lvl1pPr>
          </a:lstStyle>
          <a:p>
            <a:fld id="{5F10F3BD-485C-489D-A3AB-AE85EF843C63}" type="slidenum">
              <a:rPr lang="en-US" altLang="en-US"/>
              <a:pPr/>
              <a:t>‹#›</a:t>
            </a:fld>
            <a:endParaRPr lang="en-US" altLang="en-US"/>
          </a:p>
        </p:txBody>
      </p:sp>
    </p:spTree>
    <p:extLst>
      <p:ext uri="{BB962C8B-B14F-4D97-AF65-F5344CB8AC3E}">
        <p14:creationId xmlns:p14="http://schemas.microsoft.com/office/powerpoint/2010/main" val="149947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E6C-43C3-4D5A-A3D5-88A9ED8CFBB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2D76D-8204-401B-B251-FA311A5A9FC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60AE3-380B-49C3-A168-6265565BA4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B93DE2-145C-493E-94F6-9EC5CF3EF61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CDB9915-0C72-4E99-A65B-9BBCEAB223B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ACF3565-2506-4E0E-A575-36A66F0D3878}"/>
              </a:ext>
            </a:extLst>
          </p:cNvPr>
          <p:cNvSpPr>
            <a:spLocks noGrp="1"/>
          </p:cNvSpPr>
          <p:nvPr>
            <p:ph type="sldNum" sz="quarter" idx="12"/>
          </p:nvPr>
        </p:nvSpPr>
        <p:spPr/>
        <p:txBody>
          <a:bodyPr/>
          <a:lstStyle>
            <a:lvl1pPr>
              <a:defRPr/>
            </a:lvl1pPr>
          </a:lstStyle>
          <a:p>
            <a:fld id="{8F1E26AA-06D0-48C6-AB5F-E22F63CF1B98}" type="slidenum">
              <a:rPr lang="en-US" altLang="en-US"/>
              <a:pPr/>
              <a:t>‹#›</a:t>
            </a:fld>
            <a:endParaRPr lang="en-US" altLang="en-US"/>
          </a:p>
        </p:txBody>
      </p:sp>
    </p:spTree>
    <p:extLst>
      <p:ext uri="{BB962C8B-B14F-4D97-AF65-F5344CB8AC3E}">
        <p14:creationId xmlns:p14="http://schemas.microsoft.com/office/powerpoint/2010/main" val="352953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DB88D63-CDC5-4955-972A-64C2595429D8}"/>
              </a:ext>
            </a:extLst>
          </p:cNvPr>
          <p:cNvSpPr>
            <a:spLocks noGrp="1" noChangeArrowheads="1"/>
          </p:cNvSpPr>
          <p:nvPr>
            <p:ph type="title"/>
          </p:nvPr>
        </p:nvSpPr>
        <p:spPr bwMode="auto">
          <a:xfrm>
            <a:off x="304800" y="9906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416D214-A6CB-43D7-94CE-AE4E9967B1A5}"/>
              </a:ext>
            </a:extLst>
          </p:cNvPr>
          <p:cNvSpPr>
            <a:spLocks noGrp="1" noChangeArrowheads="1"/>
          </p:cNvSpPr>
          <p:nvPr>
            <p:ph type="body" idx="1"/>
          </p:nvPr>
        </p:nvSpPr>
        <p:spPr bwMode="auto">
          <a:xfrm>
            <a:off x="304800" y="2133600"/>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DEFCC6E-2C1B-4C8E-889B-A2FFB5BF2AA6}"/>
              </a:ext>
            </a:extLst>
          </p:cNvPr>
          <p:cNvSpPr>
            <a:spLocks noGrp="1" noChangeArrowheads="1"/>
          </p:cNvSpPr>
          <p:nvPr>
            <p:ph type="dt" sz="half" idx="2"/>
          </p:nvPr>
        </p:nvSpPr>
        <p:spPr bwMode="auto">
          <a:xfrm>
            <a:off x="609600"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ltLang="en-US"/>
          </a:p>
        </p:txBody>
      </p:sp>
      <p:sp>
        <p:nvSpPr>
          <p:cNvPr id="1029" name="Rectangle 5">
            <a:extLst>
              <a:ext uri="{FF2B5EF4-FFF2-40B4-BE49-F238E27FC236}">
                <a16:creationId xmlns:a16="http://schemas.microsoft.com/office/drawing/2014/main" id="{09EE74B9-0181-47B9-8111-063BD63A0F74}"/>
              </a:ext>
            </a:extLst>
          </p:cNvPr>
          <p:cNvSpPr>
            <a:spLocks noGrp="1" noChangeArrowheads="1"/>
          </p:cNvSpPr>
          <p:nvPr>
            <p:ph type="ftr" sz="quarter" idx="3"/>
          </p:nvPr>
        </p:nvSpPr>
        <p:spPr bwMode="auto">
          <a:xfrm>
            <a:off x="3124200"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endParaRPr lang="en-US" altLang="en-US"/>
          </a:p>
        </p:txBody>
      </p:sp>
      <p:sp>
        <p:nvSpPr>
          <p:cNvPr id="1030" name="Rectangle 6">
            <a:extLst>
              <a:ext uri="{FF2B5EF4-FFF2-40B4-BE49-F238E27FC236}">
                <a16:creationId xmlns:a16="http://schemas.microsoft.com/office/drawing/2014/main" id="{02D96100-752B-4587-8EBE-E57143EF1866}"/>
              </a:ext>
            </a:extLst>
          </p:cNvPr>
          <p:cNvSpPr>
            <a:spLocks noGrp="1" noChangeArrowheads="1"/>
          </p:cNvSpPr>
          <p:nvPr>
            <p:ph type="sldNum" sz="quarter" idx="4"/>
          </p:nvPr>
        </p:nvSpPr>
        <p:spPr bwMode="auto">
          <a:xfrm>
            <a:off x="6705600"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fld id="{5086983D-305E-4E8F-AF97-D15221242A6C}" type="slidenum">
              <a:rPr lang="en-US" altLang="en-US"/>
              <a:pPr/>
              <a:t>‹#›</a:t>
            </a:fld>
            <a:endParaRPr lang="en-US" altLang="en-US"/>
          </a:p>
        </p:txBody>
      </p:sp>
      <p:pic>
        <p:nvPicPr>
          <p:cNvPr id="1035" name="Picture 11" descr="redbar_ppt">
            <a:extLst>
              <a:ext uri="{FF2B5EF4-FFF2-40B4-BE49-F238E27FC236}">
                <a16:creationId xmlns:a16="http://schemas.microsoft.com/office/drawing/2014/main" id="{1B9928B8-D0E5-4175-85E3-8107EA38455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30950"/>
            <a:ext cx="9144000" cy="536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571BC06-752A-4B47-8EEE-B40F15EB945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10112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Lst>
  <p:txStyles>
    <p:title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panose="020B0604020202020204" pitchFamily="34" charset="0"/>
        </a:defRPr>
      </a:lvl2pPr>
      <a:lvl3pPr algn="l" rtl="0" fontAlgn="base">
        <a:spcBef>
          <a:spcPct val="0"/>
        </a:spcBef>
        <a:spcAft>
          <a:spcPct val="0"/>
        </a:spcAft>
        <a:defRPr sz="4400" b="1">
          <a:solidFill>
            <a:schemeClr val="tx2"/>
          </a:solidFill>
          <a:latin typeface="Arial" panose="020B0604020202020204" pitchFamily="34" charset="0"/>
        </a:defRPr>
      </a:lvl3pPr>
      <a:lvl4pPr algn="l" rtl="0" fontAlgn="base">
        <a:spcBef>
          <a:spcPct val="0"/>
        </a:spcBef>
        <a:spcAft>
          <a:spcPct val="0"/>
        </a:spcAft>
        <a:defRPr sz="4400" b="1">
          <a:solidFill>
            <a:schemeClr val="tx2"/>
          </a:solidFill>
          <a:latin typeface="Arial" panose="020B0604020202020204" pitchFamily="34" charset="0"/>
        </a:defRPr>
      </a:lvl4pPr>
      <a:lvl5pPr algn="l" rtl="0" fontAlgn="base">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8450" name="Rectangle 2">
            <a:extLst>
              <a:ext uri="{FF2B5EF4-FFF2-40B4-BE49-F238E27FC236}">
                <a16:creationId xmlns:a16="http://schemas.microsoft.com/office/drawing/2014/main" id="{2BDE2D84-EBF1-44C7-9CEF-195F2258F301}"/>
              </a:ext>
            </a:extLst>
          </p:cNvPr>
          <p:cNvSpPr>
            <a:spLocks noGrp="1" noChangeArrowheads="1"/>
          </p:cNvSpPr>
          <p:nvPr>
            <p:ph type="title"/>
          </p:nvPr>
        </p:nvSpPr>
        <p:spPr bwMode="auto">
          <a:xfrm>
            <a:off x="0" y="508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38" tIns="46038" rIns="46038" bIns="46038" numCol="1" anchor="t" anchorCtr="0" compatLnSpc="1">
            <a:prstTxWarp prst="textNoShape">
              <a:avLst/>
            </a:prstTxWarp>
          </a:bodyPr>
          <a:lstStyle/>
          <a:p>
            <a:pPr lvl="0"/>
            <a:r>
              <a:rPr lang="en-US" altLang="en-US"/>
              <a:t>Click to edit Master title style</a:t>
            </a:r>
          </a:p>
        </p:txBody>
      </p:sp>
      <p:sp>
        <p:nvSpPr>
          <p:cNvPr id="1128451" name="Rectangle 3">
            <a:extLst>
              <a:ext uri="{FF2B5EF4-FFF2-40B4-BE49-F238E27FC236}">
                <a16:creationId xmlns:a16="http://schemas.microsoft.com/office/drawing/2014/main" id="{400F0FB1-C503-4B35-8D28-E68D916F6603}"/>
              </a:ext>
            </a:extLst>
          </p:cNvPr>
          <p:cNvSpPr>
            <a:spLocks noGrp="1" noChangeArrowheads="1"/>
          </p:cNvSpPr>
          <p:nvPr>
            <p:ph type="body" idx="1"/>
          </p:nvPr>
        </p:nvSpPr>
        <p:spPr bwMode="auto">
          <a:xfrm>
            <a:off x="685800" y="914400"/>
            <a:ext cx="77724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1"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ransition>
    <p:dissolve/>
  </p:transition>
  <p:txStyles>
    <p:titleStyle>
      <a:lvl1pPr algn="ctr" rtl="0" eaLnBrk="0" fontAlgn="base" hangingPunct="0">
        <a:lnSpc>
          <a:spcPct val="75000"/>
        </a:lnSpc>
        <a:spcBef>
          <a:spcPct val="0"/>
        </a:spcBef>
        <a:spcAft>
          <a:spcPct val="0"/>
        </a:spcAft>
        <a:defRPr sz="3600" b="1" kern="1200">
          <a:solidFill>
            <a:schemeClr val="tx2"/>
          </a:solidFill>
          <a:latin typeface="+mj-lt"/>
          <a:ea typeface="+mj-ea"/>
          <a:cs typeface="+mj-cs"/>
        </a:defRPr>
      </a:lvl1pPr>
      <a:lvl2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2pPr>
      <a:lvl3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3pPr>
      <a:lvl4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4pPr>
      <a:lvl5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5pPr>
      <a:lvl6pPr marL="4572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6pPr>
      <a:lvl7pPr marL="9144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7pPr>
      <a:lvl8pPr marL="13716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8pPr>
      <a:lvl9pPr marL="18288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anose="05000000000000000000" pitchFamily="2" charset="2"/>
        <a:buChar char="u"/>
        <a:defRPr sz="3200" b="1" kern="1200">
          <a:solidFill>
            <a:schemeClr val="tx1"/>
          </a:solidFill>
          <a:latin typeface="+mn-lt"/>
          <a:ea typeface="+mn-ea"/>
          <a:cs typeface="+mn-cs"/>
        </a:defRPr>
      </a:lvl1pPr>
      <a:lvl2pPr marL="971550" indent="-30480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800" b="1" kern="1200">
          <a:solidFill>
            <a:schemeClr val="tx1"/>
          </a:solidFill>
          <a:latin typeface="+mn-lt"/>
          <a:ea typeface="+mn-ea"/>
          <a:cs typeface="+mn-cs"/>
        </a:defRPr>
      </a:lvl2pPr>
      <a:lvl3pPr marL="1371600" indent="-28575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400" b="1" kern="1200">
          <a:solidFill>
            <a:schemeClr val="tx1"/>
          </a:solidFill>
          <a:latin typeface="+mn-lt"/>
          <a:ea typeface="+mn-ea"/>
          <a:cs typeface="+mn-cs"/>
        </a:defRPr>
      </a:lvl3pPr>
      <a:lvl4pPr marL="1771650" indent="-28575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kern="1200">
          <a:solidFill>
            <a:schemeClr val="tx1"/>
          </a:solidFill>
          <a:latin typeface="+mn-lt"/>
          <a:ea typeface="+mn-ea"/>
          <a:cs typeface="+mn-cs"/>
        </a:defRPr>
      </a:lvl4pPr>
      <a:lvl5pPr marL="2190750" indent="-30480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6.xml"/><Relationship Id="rId1" Type="http://schemas.openxmlformats.org/officeDocument/2006/relationships/video" Target="file:///C:\Documents%20and%20Settings\a0192847\Desktop\video\video%20basics\lincoln_05_15_final3.av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video" Target="file:///C:\Documents%20and%20Settings\a0192847\Desktop\video\video%20basics\lincoln_15_30_final3.av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8.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3.jpeg"/><Relationship Id="rId7" Type="http://schemas.openxmlformats.org/officeDocument/2006/relationships/hyperlink" Target="http://www.sonystyle.com/is-bin/INTERSHOP.enfinity/eCS/Store/en/-/USD/SY_DisplayProductInformation-Start;sid=ost-Jdkym3F-EJlH0vx0LpY-XEWhxMB6pyo=?CategoryName=hav_DVD_DVDPortables&amp;ProductSKU=DVPFX700&amp;Dept=hav" TargetMode="External"/><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www.sonystyle.com/is-bin/INTERSHOP.enfinity/eCS/Store/en/-/USD/SY_DisplayProductInformation-Start;sid=PqoZweJgSvcZ5qIRuyUTyq1vKAEnpFFD5ug=?CategoryName=hp_Productivity&amp;ProductSKU=PEGTJ37%2fUKIT1&amp;Dept=hp" TargetMode="External"/><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8.xml"/><Relationship Id="rId4" Type="http://schemas.openxmlformats.org/officeDocument/2006/relationships/image" Target="../media/image46.jpeg"/></Relationships>
</file>

<file path=ppt/slides/_rels/slide3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8.xml"/><Relationship Id="rId4" Type="http://schemas.openxmlformats.org/officeDocument/2006/relationships/image" Target="../media/image47.jpeg"/></Relationships>
</file>

<file path=ppt/slides/_rels/slide3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8.jpeg"/><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43.jpeg"/></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5.wmf"/><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18.xml"/><Relationship Id="rId4" Type="http://schemas.openxmlformats.org/officeDocument/2006/relationships/image" Target="../media/image38.jpeg"/></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jpe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ext Box 7">
            <a:extLst>
              <a:ext uri="{FF2B5EF4-FFF2-40B4-BE49-F238E27FC236}">
                <a16:creationId xmlns:a16="http://schemas.microsoft.com/office/drawing/2014/main" id="{938660D8-7C6C-4848-8E5E-5E9D948569EF}"/>
              </a:ext>
            </a:extLst>
          </p:cNvPr>
          <p:cNvSpPr txBox="1">
            <a:spLocks noChangeArrowheads="1"/>
          </p:cNvSpPr>
          <p:nvPr/>
        </p:nvSpPr>
        <p:spPr bwMode="auto">
          <a:xfrm>
            <a:off x="990600" y="2514600"/>
            <a:ext cx="6934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5400" b="1">
                <a:latin typeface="Arial" panose="020B0604020202020204" pitchFamily="34" charset="0"/>
              </a:rPr>
              <a:t>Video Basics</a:t>
            </a:r>
          </a:p>
        </p:txBody>
      </p:sp>
      <p:sp>
        <p:nvSpPr>
          <p:cNvPr id="4104" name="Text Box 8">
            <a:extLst>
              <a:ext uri="{FF2B5EF4-FFF2-40B4-BE49-F238E27FC236}">
                <a16:creationId xmlns:a16="http://schemas.microsoft.com/office/drawing/2014/main" id="{C62196AB-0E8C-4DA7-8911-6AD54456C95A}"/>
              </a:ext>
            </a:extLst>
          </p:cNvPr>
          <p:cNvSpPr txBox="1">
            <a:spLocks noChangeArrowheads="1"/>
          </p:cNvSpPr>
          <p:nvPr/>
        </p:nvSpPr>
        <p:spPr bwMode="auto">
          <a:xfrm>
            <a:off x="1828800" y="4038600"/>
            <a:ext cx="510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latin typeface="Arial" panose="020B0604020202020204" pitchFamily="34" charset="0"/>
              </a:rPr>
              <a:t>Ron Birkett</a:t>
            </a:r>
            <a:br>
              <a:rPr lang="en-US" altLang="en-US" sz="2800">
                <a:latin typeface="Arial" panose="020B0604020202020204" pitchFamily="34" charset="0"/>
              </a:rPr>
            </a:br>
            <a:r>
              <a:rPr lang="en-US" altLang="en-US" sz="2800">
                <a:latin typeface="Arial" panose="020B0604020202020204" pitchFamily="34" charset="0"/>
              </a:rPr>
              <a:t>Technical Training Instructor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0C0C0"/>
        </a:solidFill>
        <a:effectLst/>
      </p:bgPr>
    </p:bg>
    <p:spTree>
      <p:nvGrpSpPr>
        <p:cNvPr id="1" name=""/>
        <p:cNvGrpSpPr/>
        <p:nvPr/>
      </p:nvGrpSpPr>
      <p:grpSpPr>
        <a:xfrm>
          <a:off x="0" y="0"/>
          <a:ext cx="0" cy="0"/>
          <a:chOff x="0" y="0"/>
          <a:chExt cx="0" cy="0"/>
        </a:xfrm>
      </p:grpSpPr>
      <p:sp>
        <p:nvSpPr>
          <p:cNvPr id="1143810" name="Rectangle 2">
            <a:extLst>
              <a:ext uri="{FF2B5EF4-FFF2-40B4-BE49-F238E27FC236}">
                <a16:creationId xmlns:a16="http://schemas.microsoft.com/office/drawing/2014/main" id="{884136A2-E1A5-4769-908E-822945D58AC2}"/>
              </a:ext>
            </a:extLst>
          </p:cNvPr>
          <p:cNvSpPr>
            <a:spLocks noGrp="1" noChangeArrowheads="1"/>
          </p:cNvSpPr>
          <p:nvPr>
            <p:ph type="title"/>
          </p:nvPr>
        </p:nvSpPr>
        <p:spPr/>
        <p:txBody>
          <a:bodyPr/>
          <a:lstStyle/>
          <a:p>
            <a:r>
              <a:rPr lang="en-US" altLang="en-US">
                <a:solidFill>
                  <a:srgbClr val="FFFFFF"/>
                </a:solidFill>
              </a:rPr>
              <a:t>Which Video Clip Looks Better?</a:t>
            </a:r>
          </a:p>
        </p:txBody>
      </p:sp>
      <p:pic>
        <p:nvPicPr>
          <p:cNvPr id="1143815" name="lincoln_05_15_final3.avi">
            <a:hlinkClick r:id="" action="ppaction://media"/>
            <a:extLst>
              <a:ext uri="{FF2B5EF4-FFF2-40B4-BE49-F238E27FC236}">
                <a16:creationId xmlns:a16="http://schemas.microsoft.com/office/drawing/2014/main" id="{5F032569-BC03-4ABE-BD07-DB148D68942C}"/>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858000" cy="4572000"/>
          </a:xfrm>
          <a:prstGeom prst="rect">
            <a:avLst/>
          </a:prstGeom>
          <a:noFill/>
          <a:extLst>
            <a:ext uri="{909E8E84-426E-40DD-AFC4-6F175D3DCCD1}">
              <a14:hiddenFill xmlns:a14="http://schemas.microsoft.com/office/drawing/2010/main">
                <a:solidFill>
                  <a:srgbClr val="FFFFFF"/>
                </a:solidFill>
              </a14:hiddenFill>
            </a:ext>
          </a:extLst>
        </p:spPr>
      </p:pic>
      <p:grpSp>
        <p:nvGrpSpPr>
          <p:cNvPr id="1143818" name="Group 10">
            <a:extLst>
              <a:ext uri="{FF2B5EF4-FFF2-40B4-BE49-F238E27FC236}">
                <a16:creationId xmlns:a16="http://schemas.microsoft.com/office/drawing/2014/main" id="{D55E3430-7428-41CC-82E7-4A58615F8FD0}"/>
              </a:ext>
            </a:extLst>
          </p:cNvPr>
          <p:cNvGrpSpPr>
            <a:grpSpLocks/>
          </p:cNvGrpSpPr>
          <p:nvPr/>
        </p:nvGrpSpPr>
        <p:grpSpPr bwMode="auto">
          <a:xfrm>
            <a:off x="1624013" y="5407025"/>
            <a:ext cx="5456237" cy="384175"/>
            <a:chOff x="1023" y="2784"/>
            <a:chExt cx="3437" cy="242"/>
          </a:xfrm>
        </p:grpSpPr>
        <p:sp>
          <p:nvSpPr>
            <p:cNvPr id="1143812" name="Text Box 4">
              <a:extLst>
                <a:ext uri="{FF2B5EF4-FFF2-40B4-BE49-F238E27FC236}">
                  <a16:creationId xmlns:a16="http://schemas.microsoft.com/office/drawing/2014/main" id="{56304E19-F6D6-46E0-89A0-42EDA1ACE002}"/>
                </a:ext>
              </a:extLst>
            </p:cNvPr>
            <p:cNvSpPr txBox="1">
              <a:spLocks noChangeArrowheads="1"/>
            </p:cNvSpPr>
            <p:nvPr/>
          </p:nvSpPr>
          <p:spPr bwMode="auto">
            <a:xfrm>
              <a:off x="1023" y="2784"/>
              <a:ext cx="128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5 frames/sec</a:t>
              </a:r>
            </a:p>
          </p:txBody>
        </p:sp>
        <p:sp>
          <p:nvSpPr>
            <p:cNvPr id="1143813" name="Text Box 5">
              <a:extLst>
                <a:ext uri="{FF2B5EF4-FFF2-40B4-BE49-F238E27FC236}">
                  <a16:creationId xmlns:a16="http://schemas.microsoft.com/office/drawing/2014/main" id="{8F91317E-AD68-41A8-AB7F-4FD38C89A550}"/>
                </a:ext>
              </a:extLst>
            </p:cNvPr>
            <p:cNvSpPr txBox="1">
              <a:spLocks noChangeArrowheads="1"/>
            </p:cNvSpPr>
            <p:nvPr/>
          </p:nvSpPr>
          <p:spPr bwMode="auto">
            <a:xfrm>
              <a:off x="3072" y="2784"/>
              <a:ext cx="13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15 frames/sec</a:t>
              </a:r>
            </a:p>
          </p:txBody>
        </p:sp>
      </p:grpSp>
    </p:spTree>
  </p:cSld>
  <p:clrMapOvr>
    <a:masterClrMapping/>
  </p:clrMapOvr>
  <p:transition>
    <p:dissolve/>
  </p:transition>
  <p:timing>
    <p:tnLst>
      <p:par>
        <p:cTn id="1" dur="indefinite" restart="never" nodeType="tmRoot">
          <p:childTnLst>
            <p:seq concurrent="1" nextAc="seek">
              <p:cTn id="2" restart="whenNotActive" fill="hold" evtFilter="cancelBubble" nodeType="interactiveSeq">
                <p:stCondLst>
                  <p:cond evt="onClick" delay="0">
                    <p:tgtEl>
                      <p:spTgt spid="1143815"/>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143815"/>
                                        </p:tgtEl>
                                      </p:cBhvr>
                                    </p:cmd>
                                  </p:childTnLst>
                                </p:cTn>
                              </p:par>
                            </p:childTnLst>
                          </p:cTn>
                        </p:par>
                        <p:par>
                          <p:cTn id="7" fill="hold" nodeType="afterGroup">
                            <p:stCondLst>
                              <p:cond delay="0"/>
                            </p:stCondLst>
                            <p:childTnLst>
                              <p:par>
                                <p:cTn id="8" presetID="9" presetClass="entr" presetSubtype="0" fill="hold" nodeType="afterEffect">
                                  <p:stCondLst>
                                    <p:cond delay="4000"/>
                                  </p:stCondLst>
                                  <p:childTnLst>
                                    <p:set>
                                      <p:cBhvr>
                                        <p:cTn id="9" dur="1" fill="hold">
                                          <p:stCondLst>
                                            <p:cond delay="0"/>
                                          </p:stCondLst>
                                        </p:cTn>
                                        <p:tgtEl>
                                          <p:spTgt spid="1143818"/>
                                        </p:tgtEl>
                                        <p:attrNameLst>
                                          <p:attrName>style.visibility</p:attrName>
                                        </p:attrNameLst>
                                      </p:cBhvr>
                                      <p:to>
                                        <p:strVal val="visible"/>
                                      </p:to>
                                    </p:set>
                                    <p:animEffect transition="in" filter="dissolve">
                                      <p:cBhvr>
                                        <p:cTn id="10" dur="500"/>
                                        <p:tgtEl>
                                          <p:spTgt spid="1143818"/>
                                        </p:tgtEl>
                                      </p:cBhvr>
                                    </p:animEffect>
                                  </p:childTnLst>
                                </p:cTn>
                              </p:par>
                            </p:childTnLst>
                          </p:cTn>
                        </p:par>
                      </p:childTnLst>
                    </p:cTn>
                  </p:par>
                </p:childTnLst>
              </p:cTn>
              <p:nextCondLst>
                <p:cond evt="onClick" delay="0">
                  <p:tgtEl>
                    <p:spTgt spid="1143815"/>
                  </p:tgtEl>
                </p:cond>
              </p:nextCondLst>
            </p:seq>
            <p:video>
              <p:cMediaNode>
                <p:cTn id="11" fill="hold" display="0">
                  <p:stCondLst>
                    <p:cond delay="indefinite"/>
                  </p:stCondLst>
                  <p:endCondLst>
                    <p:cond evt="onNext" delay="0">
                      <p:tgtEl>
                        <p:sldTgt/>
                      </p:tgtEl>
                    </p:cond>
                    <p:cond evt="onPrev" delay="0">
                      <p:tgtEl>
                        <p:sldTgt/>
                      </p:tgtEl>
                    </p:cond>
                  </p:endCondLst>
                </p:cTn>
                <p:tgtEl>
                  <p:spTgt spid="114381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0C0C0"/>
        </a:solidFill>
        <a:effectLst/>
      </p:bgPr>
    </p:bg>
    <p:spTree>
      <p:nvGrpSpPr>
        <p:cNvPr id="1" name=""/>
        <p:cNvGrpSpPr/>
        <p:nvPr/>
      </p:nvGrpSpPr>
      <p:grpSpPr>
        <a:xfrm>
          <a:off x="0" y="0"/>
          <a:ext cx="0" cy="0"/>
          <a:chOff x="0" y="0"/>
          <a:chExt cx="0" cy="0"/>
        </a:xfrm>
      </p:grpSpPr>
      <p:sp>
        <p:nvSpPr>
          <p:cNvPr id="1144834" name="Rectangle 2">
            <a:extLst>
              <a:ext uri="{FF2B5EF4-FFF2-40B4-BE49-F238E27FC236}">
                <a16:creationId xmlns:a16="http://schemas.microsoft.com/office/drawing/2014/main" id="{36D6ECAE-D359-4660-B3D4-A96874C711D9}"/>
              </a:ext>
            </a:extLst>
          </p:cNvPr>
          <p:cNvSpPr>
            <a:spLocks noGrp="1" noChangeArrowheads="1"/>
          </p:cNvSpPr>
          <p:nvPr>
            <p:ph type="title"/>
          </p:nvPr>
        </p:nvSpPr>
        <p:spPr/>
        <p:txBody>
          <a:bodyPr/>
          <a:lstStyle/>
          <a:p>
            <a:r>
              <a:rPr lang="en-US" altLang="en-US">
                <a:solidFill>
                  <a:srgbClr val="FFFFFF"/>
                </a:solidFill>
              </a:rPr>
              <a:t>Which Video Clip Looks Better?</a:t>
            </a:r>
          </a:p>
        </p:txBody>
      </p:sp>
      <p:pic>
        <p:nvPicPr>
          <p:cNvPr id="1144846" name="lincoln_15_30_final3.avi">
            <a:hlinkClick r:id="" action="ppaction://media"/>
            <a:extLst>
              <a:ext uri="{FF2B5EF4-FFF2-40B4-BE49-F238E27FC236}">
                <a16:creationId xmlns:a16="http://schemas.microsoft.com/office/drawing/2014/main" id="{2DC33708-056A-49E5-ADFF-56AA750A19AA}"/>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858000" cy="4572000"/>
          </a:xfrm>
          <a:prstGeom prst="rect">
            <a:avLst/>
          </a:prstGeom>
          <a:noFill/>
          <a:extLst>
            <a:ext uri="{909E8E84-426E-40DD-AFC4-6F175D3DCCD1}">
              <a14:hiddenFill xmlns:a14="http://schemas.microsoft.com/office/drawing/2010/main">
                <a:solidFill>
                  <a:srgbClr val="FFFFFF"/>
                </a:solidFill>
              </a14:hiddenFill>
            </a:ext>
          </a:extLst>
        </p:spPr>
      </p:pic>
      <p:grpSp>
        <p:nvGrpSpPr>
          <p:cNvPr id="1144858" name="Group 26">
            <a:extLst>
              <a:ext uri="{FF2B5EF4-FFF2-40B4-BE49-F238E27FC236}">
                <a16:creationId xmlns:a16="http://schemas.microsoft.com/office/drawing/2014/main" id="{5E3D97DF-4958-4206-BB2B-177B341E7325}"/>
              </a:ext>
            </a:extLst>
          </p:cNvPr>
          <p:cNvGrpSpPr>
            <a:grpSpLocks/>
          </p:cNvGrpSpPr>
          <p:nvPr/>
        </p:nvGrpSpPr>
        <p:grpSpPr bwMode="auto">
          <a:xfrm>
            <a:off x="1539875" y="5407025"/>
            <a:ext cx="5440363" cy="1222375"/>
            <a:chOff x="970" y="3406"/>
            <a:chExt cx="3427" cy="770"/>
          </a:xfrm>
        </p:grpSpPr>
        <p:sp>
          <p:nvSpPr>
            <p:cNvPr id="1144843" name="Text Box 11">
              <a:extLst>
                <a:ext uri="{FF2B5EF4-FFF2-40B4-BE49-F238E27FC236}">
                  <a16:creationId xmlns:a16="http://schemas.microsoft.com/office/drawing/2014/main" id="{C6E1C103-A780-4CD8-89BC-ACA4E4895818}"/>
                </a:ext>
              </a:extLst>
            </p:cNvPr>
            <p:cNvSpPr txBox="1">
              <a:spLocks noChangeArrowheads="1"/>
            </p:cNvSpPr>
            <p:nvPr/>
          </p:nvSpPr>
          <p:spPr bwMode="auto">
            <a:xfrm>
              <a:off x="1094" y="3934"/>
              <a:ext cx="324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Same data rate between these two</a:t>
              </a:r>
            </a:p>
          </p:txBody>
        </p:sp>
        <p:grpSp>
          <p:nvGrpSpPr>
            <p:cNvPr id="1144857" name="Group 25">
              <a:extLst>
                <a:ext uri="{FF2B5EF4-FFF2-40B4-BE49-F238E27FC236}">
                  <a16:creationId xmlns:a16="http://schemas.microsoft.com/office/drawing/2014/main" id="{8B4BB6DC-341F-411A-9B85-DF149D4EDBF3}"/>
                </a:ext>
              </a:extLst>
            </p:cNvPr>
            <p:cNvGrpSpPr>
              <a:grpSpLocks/>
            </p:cNvGrpSpPr>
            <p:nvPr/>
          </p:nvGrpSpPr>
          <p:grpSpPr bwMode="auto">
            <a:xfrm>
              <a:off x="970" y="3406"/>
              <a:ext cx="3427" cy="482"/>
              <a:chOff x="970" y="3406"/>
              <a:chExt cx="3427" cy="482"/>
            </a:xfrm>
          </p:grpSpPr>
          <p:grpSp>
            <p:nvGrpSpPr>
              <p:cNvPr id="1144855" name="Group 23">
                <a:extLst>
                  <a:ext uri="{FF2B5EF4-FFF2-40B4-BE49-F238E27FC236}">
                    <a16:creationId xmlns:a16="http://schemas.microsoft.com/office/drawing/2014/main" id="{AD357B0D-89BC-4270-90D5-52723A37923F}"/>
                  </a:ext>
                </a:extLst>
              </p:cNvPr>
              <p:cNvGrpSpPr>
                <a:grpSpLocks/>
              </p:cNvGrpSpPr>
              <p:nvPr/>
            </p:nvGrpSpPr>
            <p:grpSpPr bwMode="auto">
              <a:xfrm>
                <a:off x="970" y="3406"/>
                <a:ext cx="1388" cy="482"/>
                <a:chOff x="970" y="3406"/>
                <a:chExt cx="1388" cy="482"/>
              </a:xfrm>
            </p:grpSpPr>
            <p:sp>
              <p:nvSpPr>
                <p:cNvPr id="1144838" name="Text Box 6">
                  <a:extLst>
                    <a:ext uri="{FF2B5EF4-FFF2-40B4-BE49-F238E27FC236}">
                      <a16:creationId xmlns:a16="http://schemas.microsoft.com/office/drawing/2014/main" id="{F3A97430-4072-4C5A-A306-1DD47B0E999F}"/>
                    </a:ext>
                  </a:extLst>
                </p:cNvPr>
                <p:cNvSpPr txBox="1">
                  <a:spLocks noChangeArrowheads="1"/>
                </p:cNvSpPr>
                <p:nvPr/>
              </p:nvSpPr>
              <p:spPr bwMode="auto">
                <a:xfrm>
                  <a:off x="1062" y="3597"/>
                  <a:ext cx="12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lnSpc>
                      <a:spcPct val="80000"/>
                    </a:lnSpc>
                    <a:spcBef>
                      <a:spcPct val="50000"/>
                    </a:spcBef>
                  </a:pPr>
                  <a:r>
                    <a:rPr lang="en-US" altLang="en-US" b="1">
                      <a:solidFill>
                        <a:schemeClr val="tx2"/>
                      </a:solidFill>
                      <a:effectLst>
                        <a:outerShdw blurRad="38100" dist="38100" dir="2700000" algn="tl">
                          <a:srgbClr val="000000"/>
                        </a:outerShdw>
                      </a:effectLst>
                      <a:latin typeface="Arial" panose="020B0604020202020204" pitchFamily="34" charset="0"/>
                    </a:rPr>
                    <a:t>progressive</a:t>
                  </a:r>
                </a:p>
              </p:txBody>
            </p:sp>
            <p:sp>
              <p:nvSpPr>
                <p:cNvPr id="1144853" name="Text Box 21">
                  <a:extLst>
                    <a:ext uri="{FF2B5EF4-FFF2-40B4-BE49-F238E27FC236}">
                      <a16:creationId xmlns:a16="http://schemas.microsoft.com/office/drawing/2014/main" id="{CD565AFA-9D8E-47A5-81DB-2D27DA71E79B}"/>
                    </a:ext>
                  </a:extLst>
                </p:cNvPr>
                <p:cNvSpPr txBox="1">
                  <a:spLocks noChangeArrowheads="1"/>
                </p:cNvSpPr>
                <p:nvPr/>
              </p:nvSpPr>
              <p:spPr bwMode="auto">
                <a:xfrm>
                  <a:off x="970" y="3406"/>
                  <a:ext cx="13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15 frames/sec</a:t>
                  </a:r>
                </a:p>
              </p:txBody>
            </p:sp>
          </p:grpSp>
          <p:grpSp>
            <p:nvGrpSpPr>
              <p:cNvPr id="1144856" name="Group 24">
                <a:extLst>
                  <a:ext uri="{FF2B5EF4-FFF2-40B4-BE49-F238E27FC236}">
                    <a16:creationId xmlns:a16="http://schemas.microsoft.com/office/drawing/2014/main" id="{600245D6-68FB-4FA4-A751-D5ED2E7BE13E}"/>
                  </a:ext>
                </a:extLst>
              </p:cNvPr>
              <p:cNvGrpSpPr>
                <a:grpSpLocks/>
              </p:cNvGrpSpPr>
              <p:nvPr/>
            </p:nvGrpSpPr>
            <p:grpSpPr bwMode="auto">
              <a:xfrm>
                <a:off x="3139" y="3406"/>
                <a:ext cx="1258" cy="482"/>
                <a:chOff x="3139" y="3406"/>
                <a:chExt cx="1258" cy="482"/>
              </a:xfrm>
            </p:grpSpPr>
            <p:sp>
              <p:nvSpPr>
                <p:cNvPr id="1144839" name="Text Box 7">
                  <a:extLst>
                    <a:ext uri="{FF2B5EF4-FFF2-40B4-BE49-F238E27FC236}">
                      <a16:creationId xmlns:a16="http://schemas.microsoft.com/office/drawing/2014/main" id="{CB25A05F-C4D1-4F27-93E7-F92F04B73724}"/>
                    </a:ext>
                  </a:extLst>
                </p:cNvPr>
                <p:cNvSpPr txBox="1">
                  <a:spLocks noChangeArrowheads="1"/>
                </p:cNvSpPr>
                <p:nvPr/>
              </p:nvSpPr>
              <p:spPr bwMode="auto">
                <a:xfrm>
                  <a:off x="3254" y="3597"/>
                  <a:ext cx="10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lnSpc>
                      <a:spcPct val="80000"/>
                    </a:lnSpc>
                    <a:spcBef>
                      <a:spcPct val="50000"/>
                    </a:spcBef>
                  </a:pPr>
                  <a:r>
                    <a:rPr lang="en-US" altLang="en-US" b="1">
                      <a:solidFill>
                        <a:schemeClr val="tx2"/>
                      </a:solidFill>
                      <a:effectLst>
                        <a:outerShdw blurRad="38100" dist="38100" dir="2700000" algn="tl">
                          <a:srgbClr val="000000"/>
                        </a:outerShdw>
                      </a:effectLst>
                      <a:latin typeface="Arial" panose="020B0604020202020204" pitchFamily="34" charset="0"/>
                    </a:rPr>
                    <a:t>interlaced</a:t>
                  </a:r>
                </a:p>
              </p:txBody>
            </p:sp>
            <p:sp>
              <p:nvSpPr>
                <p:cNvPr id="1144854" name="Text Box 22">
                  <a:extLst>
                    <a:ext uri="{FF2B5EF4-FFF2-40B4-BE49-F238E27FC236}">
                      <a16:creationId xmlns:a16="http://schemas.microsoft.com/office/drawing/2014/main" id="{04D8D0C5-CDCF-41A6-A357-F9BA57555361}"/>
                    </a:ext>
                  </a:extLst>
                </p:cNvPr>
                <p:cNvSpPr txBox="1">
                  <a:spLocks noChangeArrowheads="1"/>
                </p:cNvSpPr>
                <p:nvPr/>
              </p:nvSpPr>
              <p:spPr bwMode="auto">
                <a:xfrm>
                  <a:off x="3139" y="3406"/>
                  <a:ext cx="125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30 fields/sec</a:t>
                  </a:r>
                </a:p>
              </p:txBody>
            </p:sp>
          </p:gr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mediacall" presetSubtype="0" fill="hold" nodeType="afterEffect">
                                  <p:stCondLst>
                                    <p:cond delay="0"/>
                                  </p:stCondLst>
                                  <p:childTnLst>
                                    <p:cmd type="call" cmd="togglePause">
                                      <p:cBhvr>
                                        <p:cTn id="6" dur="1" fill="hold"/>
                                        <p:tgtEl>
                                          <p:spTgt spid="1144846"/>
                                        </p:tgtEl>
                                      </p:cBhvr>
                                    </p:cmd>
                                  </p:childTnLst>
                                </p:cTn>
                              </p:par>
                            </p:childTnLst>
                          </p:cTn>
                        </p:par>
                        <p:par>
                          <p:cTn id="7" fill="hold" nodeType="afterGroup">
                            <p:stCondLst>
                              <p:cond delay="0"/>
                            </p:stCondLst>
                            <p:childTnLst>
                              <p:par>
                                <p:cTn id="8" presetID="22" presetClass="entr" presetSubtype="1" fill="hold" nodeType="afterEffect">
                                  <p:stCondLst>
                                    <p:cond delay="4000"/>
                                  </p:stCondLst>
                                  <p:childTnLst>
                                    <p:set>
                                      <p:cBhvr>
                                        <p:cTn id="9" dur="1" fill="hold">
                                          <p:stCondLst>
                                            <p:cond delay="0"/>
                                          </p:stCondLst>
                                        </p:cTn>
                                        <p:tgtEl>
                                          <p:spTgt spid="1144858"/>
                                        </p:tgtEl>
                                        <p:attrNameLst>
                                          <p:attrName>style.visibility</p:attrName>
                                        </p:attrNameLst>
                                      </p:cBhvr>
                                      <p:to>
                                        <p:strVal val="visible"/>
                                      </p:to>
                                    </p:set>
                                    <p:animEffect transition="in" filter="wipe(up)">
                                      <p:cBhvr>
                                        <p:cTn id="10" dur="1000"/>
                                        <p:tgtEl>
                                          <p:spTgt spid="114485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1" fill="hold" display="0">
                  <p:stCondLst>
                    <p:cond delay="indefinite"/>
                  </p:stCondLst>
                  <p:endCondLst>
                    <p:cond evt="onNext" delay="0">
                      <p:tgtEl>
                        <p:sldTgt/>
                      </p:tgtEl>
                    </p:cond>
                    <p:cond evt="onPrev" delay="0">
                      <p:tgtEl>
                        <p:sldTgt/>
                      </p:tgtEl>
                    </p:cond>
                  </p:endCondLst>
                </p:cTn>
                <p:tgtEl>
                  <p:spTgt spid="1144846"/>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a:extLst>
              <a:ext uri="{FF2B5EF4-FFF2-40B4-BE49-F238E27FC236}">
                <a16:creationId xmlns:a16="http://schemas.microsoft.com/office/drawing/2014/main" id="{D5E207C5-F17B-445B-B01A-78868465885C}"/>
              </a:ext>
            </a:extLst>
          </p:cNvPr>
          <p:cNvSpPr>
            <a:spLocks noGrp="1" noChangeArrowheads="1"/>
          </p:cNvSpPr>
          <p:nvPr>
            <p:ph type="title"/>
          </p:nvPr>
        </p:nvSpPr>
        <p:spPr/>
        <p:txBody>
          <a:bodyPr/>
          <a:lstStyle/>
          <a:p>
            <a:r>
              <a:rPr lang="en-US" altLang="en-US"/>
              <a:t>Progressive and Interlaced</a:t>
            </a:r>
          </a:p>
        </p:txBody>
      </p:sp>
      <p:pic>
        <p:nvPicPr>
          <p:cNvPr id="1145859" name="Picture 3" descr="Copy of dvd-benchmark-part-5-topgun-progressive`">
            <a:extLst>
              <a:ext uri="{FF2B5EF4-FFF2-40B4-BE49-F238E27FC236}">
                <a16:creationId xmlns:a16="http://schemas.microsoft.com/office/drawing/2014/main" id="{515297E3-AFEC-4133-9ACB-8DC1CD8FD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1219200"/>
            <a:ext cx="2984500" cy="2984500"/>
          </a:xfrm>
          <a:prstGeom prst="rect">
            <a:avLst/>
          </a:prstGeom>
          <a:noFill/>
          <a:extLst>
            <a:ext uri="{909E8E84-426E-40DD-AFC4-6F175D3DCCD1}">
              <a14:hiddenFill xmlns:a14="http://schemas.microsoft.com/office/drawing/2010/main">
                <a:solidFill>
                  <a:srgbClr val="FFFFFF"/>
                </a:solidFill>
              </a14:hiddenFill>
            </a:ext>
          </a:extLst>
        </p:spPr>
      </p:pic>
      <p:sp>
        <p:nvSpPr>
          <p:cNvPr id="1145860" name="Text Box 4">
            <a:extLst>
              <a:ext uri="{FF2B5EF4-FFF2-40B4-BE49-F238E27FC236}">
                <a16:creationId xmlns:a16="http://schemas.microsoft.com/office/drawing/2014/main" id="{1EC1FC62-CF8D-47A8-983A-44C14066D731}"/>
              </a:ext>
            </a:extLst>
          </p:cNvPr>
          <p:cNvSpPr txBox="1">
            <a:spLocks noChangeArrowheads="1"/>
          </p:cNvSpPr>
          <p:nvPr/>
        </p:nvSpPr>
        <p:spPr bwMode="auto">
          <a:xfrm>
            <a:off x="304800" y="4479925"/>
            <a:ext cx="8686800"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2"/>
              </a:buClr>
              <a:buSzPct val="75000"/>
              <a:buFont typeface="Wingdings" panose="05000000000000000000" pitchFamily="2" charset="2"/>
              <a:buChar char=""/>
            </a:pPr>
            <a:r>
              <a:rPr lang="en-US" altLang="en-US" sz="2000" b="1">
                <a:solidFill>
                  <a:schemeClr val="tx2"/>
                </a:solidFill>
                <a:latin typeface="Arial Narrow" panose="020B0606020202030204" pitchFamily="34" charset="0"/>
              </a:rPr>
              <a:t>Interlaced</a:t>
            </a:r>
            <a:r>
              <a:rPr lang="en-US" altLang="en-US" sz="2000" b="1">
                <a:latin typeface="Arial Narrow" panose="020B0606020202030204" pitchFamily="34" charset="0"/>
              </a:rPr>
              <a:t> formats decrease the data rate by eliminating every other line</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Each set of odd or even lines are called a field:</a:t>
            </a:r>
          </a:p>
          <a:p>
            <a:pPr lvl="2" eaLnBrk="0" hangingPunct="0">
              <a:lnSpc>
                <a:spcPct val="90000"/>
              </a:lnSpc>
              <a:buClr>
                <a:schemeClr val="tx2"/>
              </a:buClr>
              <a:buSzPct val="75000"/>
              <a:buFont typeface="Wingdings" panose="05000000000000000000" pitchFamily="2" charset="2"/>
              <a:buAutoNum type="arabicPeriod"/>
            </a:pPr>
            <a:r>
              <a:rPr lang="en-US" altLang="en-US" sz="2000">
                <a:latin typeface="Arial Narrow" panose="020B0606020202030204" pitchFamily="34" charset="0"/>
              </a:rPr>
              <a:t>Field 1:  Odd lines are "painted" every 1/60</a:t>
            </a:r>
            <a:r>
              <a:rPr lang="en-US" altLang="en-US" sz="2000" baseline="30000">
                <a:latin typeface="Arial Narrow" panose="020B0606020202030204" pitchFamily="34" charset="0"/>
              </a:rPr>
              <a:t>th</a:t>
            </a:r>
            <a:r>
              <a:rPr lang="en-US" altLang="en-US" sz="2000">
                <a:latin typeface="Arial Narrow" panose="020B0606020202030204" pitchFamily="34" charset="0"/>
              </a:rPr>
              <a:t> of a second</a:t>
            </a:r>
          </a:p>
          <a:p>
            <a:pPr lvl="2" eaLnBrk="0" hangingPunct="0">
              <a:lnSpc>
                <a:spcPct val="90000"/>
              </a:lnSpc>
              <a:buClr>
                <a:schemeClr val="tx2"/>
              </a:buClr>
              <a:buSzPct val="75000"/>
              <a:buFont typeface="Wingdings" panose="05000000000000000000" pitchFamily="2" charset="2"/>
              <a:buAutoNum type="arabicPeriod"/>
            </a:pPr>
            <a:r>
              <a:rPr lang="en-US" altLang="en-US" sz="2000">
                <a:latin typeface="Arial Narrow" panose="020B0606020202030204" pitchFamily="34" charset="0"/>
              </a:rPr>
              <a:t>Field 2:  Even lines are painted the next 1/60</a:t>
            </a:r>
            <a:r>
              <a:rPr lang="en-US" altLang="en-US" sz="2000" baseline="30000">
                <a:latin typeface="Arial Narrow" panose="020B0606020202030204" pitchFamily="34" charset="0"/>
              </a:rPr>
              <a:t>th</a:t>
            </a:r>
            <a:r>
              <a:rPr lang="en-US" altLang="en-US" sz="2000">
                <a:latin typeface="Arial Narrow" panose="020B0606020202030204" pitchFamily="34" charset="0"/>
              </a:rPr>
              <a:t> of a second</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In the end, the two fields end up "painting" the entire screen 30 times/second</a:t>
            </a:r>
          </a:p>
          <a:p>
            <a:pPr eaLnBrk="0" hangingPunct="0">
              <a:lnSpc>
                <a:spcPct val="90000"/>
              </a:lnSpc>
              <a:spcBef>
                <a:spcPct val="4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Conversely, </a:t>
            </a:r>
            <a:r>
              <a:rPr lang="en-US" altLang="en-US" sz="2000" b="1">
                <a:solidFill>
                  <a:schemeClr val="tx2"/>
                </a:solidFill>
                <a:latin typeface="Arial Narrow" panose="020B0606020202030204" pitchFamily="34" charset="0"/>
              </a:rPr>
              <a:t>progressive</a:t>
            </a:r>
            <a:r>
              <a:rPr lang="en-US" altLang="en-US" sz="2000" b="1">
                <a:latin typeface="Arial Narrow" panose="020B0606020202030204" pitchFamily="34" charset="0"/>
              </a:rPr>
              <a:t> formats scan (i.e. paint) the entire screen in one pass</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Each full screen scan is called a frame</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Frames are commonly updated at 25, 29.97, 30, or 60 frames per second (</a:t>
            </a:r>
            <a:r>
              <a:rPr lang="en-US" altLang="en-US" sz="2000" b="1">
                <a:solidFill>
                  <a:schemeClr val="tx2"/>
                </a:solidFill>
                <a:latin typeface="Arial Narrow" panose="020B0606020202030204" pitchFamily="34" charset="0"/>
              </a:rPr>
              <a:t>fps</a:t>
            </a:r>
            <a:r>
              <a:rPr lang="en-US" altLang="en-US" sz="2000">
                <a:latin typeface="Arial Narrow" panose="020B0606020202030204" pitchFamily="34" charset="0"/>
              </a:rPr>
              <a:t>)</a:t>
            </a:r>
          </a:p>
        </p:txBody>
      </p:sp>
      <p:pic>
        <p:nvPicPr>
          <p:cNvPr id="1145861" name="Picture 5" descr="dvd-benchmark-part-5-casablanca-interlaced">
            <a:extLst>
              <a:ext uri="{FF2B5EF4-FFF2-40B4-BE49-F238E27FC236}">
                <a16:creationId xmlns:a16="http://schemas.microsoft.com/office/drawing/2014/main" id="{DF0DB829-0748-4689-ACB9-D8DEC511E9F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33400"/>
            <a:ext cx="32385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Rectangle 2">
            <a:extLst>
              <a:ext uri="{FF2B5EF4-FFF2-40B4-BE49-F238E27FC236}">
                <a16:creationId xmlns:a16="http://schemas.microsoft.com/office/drawing/2014/main" id="{1FA34928-21E8-4238-B9D4-F875790ABDEE}"/>
              </a:ext>
            </a:extLst>
          </p:cNvPr>
          <p:cNvSpPr>
            <a:spLocks noGrp="1" noChangeArrowheads="1"/>
          </p:cNvSpPr>
          <p:nvPr>
            <p:ph type="title"/>
          </p:nvPr>
        </p:nvSpPr>
        <p:spPr/>
        <p:txBody>
          <a:bodyPr/>
          <a:lstStyle/>
          <a:p>
            <a:r>
              <a:rPr lang="en-US" altLang="en-US"/>
              <a:t>Interlacing Side Effects</a:t>
            </a:r>
          </a:p>
        </p:txBody>
      </p:sp>
      <p:pic>
        <p:nvPicPr>
          <p:cNvPr id="1147907" name="Picture 3" descr="dvd-benchmark-part-5-tomato-feathering">
            <a:extLst>
              <a:ext uri="{FF2B5EF4-FFF2-40B4-BE49-F238E27FC236}">
                <a16:creationId xmlns:a16="http://schemas.microsoft.com/office/drawing/2014/main" id="{5A38AF97-F801-4352-A7DA-EB12814D4C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5275"/>
            <a:ext cx="2495550" cy="1863725"/>
          </a:xfrm>
          <a:prstGeom prst="rect">
            <a:avLst/>
          </a:prstGeom>
          <a:noFill/>
          <a:extLst>
            <a:ext uri="{909E8E84-426E-40DD-AFC4-6F175D3DCCD1}">
              <a14:hiddenFill xmlns:a14="http://schemas.microsoft.com/office/drawing/2010/main">
                <a:solidFill>
                  <a:srgbClr val="FFFFFF"/>
                </a:solidFill>
              </a14:hiddenFill>
            </a:ext>
          </a:extLst>
        </p:spPr>
      </p:pic>
      <p:sp>
        <p:nvSpPr>
          <p:cNvPr id="1147908" name="Text Box 4">
            <a:extLst>
              <a:ext uri="{FF2B5EF4-FFF2-40B4-BE49-F238E27FC236}">
                <a16:creationId xmlns:a16="http://schemas.microsoft.com/office/drawing/2014/main" id="{7D95B79B-D4E5-4196-8CAE-D0BC07F42F82}"/>
              </a:ext>
            </a:extLst>
          </p:cNvPr>
          <p:cNvSpPr txBox="1">
            <a:spLocks noChangeArrowheads="1"/>
          </p:cNvSpPr>
          <p:nvPr/>
        </p:nvSpPr>
        <p:spPr bwMode="auto">
          <a:xfrm>
            <a:off x="628650" y="784225"/>
            <a:ext cx="8286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While interlacing can reduce the data rate without reducing the image resolution, it does produce some side effects</a:t>
            </a:r>
          </a:p>
        </p:txBody>
      </p:sp>
      <p:sp>
        <p:nvSpPr>
          <p:cNvPr id="1147909" name="Text Box 5">
            <a:extLst>
              <a:ext uri="{FF2B5EF4-FFF2-40B4-BE49-F238E27FC236}">
                <a16:creationId xmlns:a16="http://schemas.microsoft.com/office/drawing/2014/main" id="{78813F71-60BF-46B3-AB28-23A9893013C7}"/>
              </a:ext>
            </a:extLst>
          </p:cNvPr>
          <p:cNvSpPr txBox="1">
            <a:spLocks noChangeArrowheads="1"/>
          </p:cNvSpPr>
          <p:nvPr/>
        </p:nvSpPr>
        <p:spPr bwMode="auto">
          <a:xfrm>
            <a:off x="2590800" y="1676400"/>
            <a:ext cx="63246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Tomato is moving right in this example</a:t>
            </a:r>
          </a:p>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See how the image is distorted due to movement between the two fields …</a:t>
            </a:r>
          </a:p>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This is called "combing" (or "feathering)</a:t>
            </a:r>
          </a:p>
        </p:txBody>
      </p:sp>
      <p:grpSp>
        <p:nvGrpSpPr>
          <p:cNvPr id="1147910" name="Group 6">
            <a:extLst>
              <a:ext uri="{FF2B5EF4-FFF2-40B4-BE49-F238E27FC236}">
                <a16:creationId xmlns:a16="http://schemas.microsoft.com/office/drawing/2014/main" id="{8BA36B0C-31D4-4DF3-BA13-C1DED638E615}"/>
              </a:ext>
            </a:extLst>
          </p:cNvPr>
          <p:cNvGrpSpPr>
            <a:grpSpLocks/>
          </p:cNvGrpSpPr>
          <p:nvPr/>
        </p:nvGrpSpPr>
        <p:grpSpPr bwMode="auto">
          <a:xfrm>
            <a:off x="304800" y="3170238"/>
            <a:ext cx="8610600" cy="1973262"/>
            <a:chOff x="192" y="1997"/>
            <a:chExt cx="5424" cy="1243"/>
          </a:xfrm>
        </p:grpSpPr>
        <p:pic>
          <p:nvPicPr>
            <p:cNvPr id="1147911" name="Picture 7" descr="dvd-benchmark-part-5-ski-twitter">
              <a:extLst>
                <a:ext uri="{FF2B5EF4-FFF2-40B4-BE49-F238E27FC236}">
                  <a16:creationId xmlns:a16="http://schemas.microsoft.com/office/drawing/2014/main" id="{24C9C15F-64E3-418F-B278-B5196C9E1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 y="1997"/>
              <a:ext cx="2274" cy="1243"/>
            </a:xfrm>
            <a:prstGeom prst="rect">
              <a:avLst/>
            </a:prstGeom>
            <a:noFill/>
            <a:extLst>
              <a:ext uri="{909E8E84-426E-40DD-AFC4-6F175D3DCCD1}">
                <a14:hiddenFill xmlns:a14="http://schemas.microsoft.com/office/drawing/2010/main">
                  <a:solidFill>
                    <a:srgbClr val="FFFFFF"/>
                  </a:solidFill>
                </a14:hiddenFill>
              </a:ext>
            </a:extLst>
          </p:spPr>
        </p:pic>
        <p:sp>
          <p:nvSpPr>
            <p:cNvPr id="1147912" name="Text Box 8">
              <a:extLst>
                <a:ext uri="{FF2B5EF4-FFF2-40B4-BE49-F238E27FC236}">
                  <a16:creationId xmlns:a16="http://schemas.microsoft.com/office/drawing/2014/main" id="{1DE983F4-A240-49E2-BE4E-B7E963AF3271}"/>
                </a:ext>
              </a:extLst>
            </p:cNvPr>
            <p:cNvSpPr txBox="1">
              <a:spLocks noChangeArrowheads="1"/>
            </p:cNvSpPr>
            <p:nvPr/>
          </p:nvSpPr>
          <p:spPr bwMode="auto">
            <a:xfrm>
              <a:off x="192" y="2224"/>
              <a:ext cx="3552"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Similarly the skier seems to flicker </a:t>
              </a:r>
              <a:br>
                <a:rPr lang="en-US" altLang="en-US" sz="2000">
                  <a:latin typeface="Arial Narrow" panose="020B0606020202030204" pitchFamily="34" charset="0"/>
                </a:rPr>
              </a:br>
              <a:r>
                <a:rPr lang="en-US" altLang="en-US" sz="2000">
                  <a:latin typeface="Arial Narrow" panose="020B0606020202030204" pitchFamily="34" charset="0"/>
                </a:rPr>
                <a:t>(called "line twitter")</a:t>
              </a:r>
            </a:p>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Worse yet, very thin image elements (such as the ski pole) that are only one line wide seem to disappear</a:t>
              </a:r>
              <a:br>
                <a:rPr lang="en-US" altLang="en-US" sz="2000">
                  <a:latin typeface="Arial Narrow" panose="020B0606020202030204" pitchFamily="34" charset="0"/>
                </a:rPr>
              </a:br>
              <a:r>
                <a:rPr lang="en-US" altLang="en-US" sz="2000">
                  <a:latin typeface="Arial Narrow" panose="020B0606020202030204" pitchFamily="34" charset="0"/>
                </a:rPr>
                <a:t> and reappear (exacerbated by vertical movement)</a:t>
              </a:r>
            </a:p>
          </p:txBody>
        </p:sp>
      </p:grpSp>
      <p:sp>
        <p:nvSpPr>
          <p:cNvPr id="1147913" name="Text Box 9">
            <a:extLst>
              <a:ext uri="{FF2B5EF4-FFF2-40B4-BE49-F238E27FC236}">
                <a16:creationId xmlns:a16="http://schemas.microsoft.com/office/drawing/2014/main" id="{9C1FB459-C7C9-476B-93B8-F8717E22B3BF}"/>
              </a:ext>
            </a:extLst>
          </p:cNvPr>
          <p:cNvSpPr txBox="1">
            <a:spLocks noChangeArrowheads="1"/>
          </p:cNvSpPr>
          <p:nvPr/>
        </p:nvSpPr>
        <p:spPr bwMode="auto">
          <a:xfrm>
            <a:off x="381000" y="5334000"/>
            <a:ext cx="8474075" cy="11874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spcBef>
                <a:spcPct val="50000"/>
              </a:spcBef>
            </a:pPr>
            <a:r>
              <a:rPr lang="en-US" altLang="en-US" sz="1800" i="1"/>
              <a:t>As long as nothing in the picture changes (such as when showing a still image), the alternating fields will actually complement each other and form a complete picture. The display will flicker and scan lines will be visible (both a inherent of an interlaced system), but that's life in an interlaced world. We don't spend the evening looking at a still picture on the TV though. The moment something moves, we get interlacing artifacts! </a:t>
            </a:r>
            <a:r>
              <a:rPr lang="en-US" altLang="en-US" sz="1800" i="1" baseline="30000"/>
              <a:t>1</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7910"/>
                                        </p:tgtEl>
                                        <p:attrNameLst>
                                          <p:attrName>style.visibility</p:attrName>
                                        </p:attrNameLst>
                                      </p:cBhvr>
                                      <p:to>
                                        <p:strVal val="visible"/>
                                      </p:to>
                                    </p:set>
                                    <p:animEffect transition="in" filter="dissolve">
                                      <p:cBhvr>
                                        <p:cTn id="7" dur="500"/>
                                        <p:tgtEl>
                                          <p:spTgt spid="1147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47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91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a:extLst>
              <a:ext uri="{FF2B5EF4-FFF2-40B4-BE49-F238E27FC236}">
                <a16:creationId xmlns:a16="http://schemas.microsoft.com/office/drawing/2014/main" id="{B090243B-3D64-4ACE-A90F-6A7D33CB0DD9}"/>
              </a:ext>
            </a:extLst>
          </p:cNvPr>
          <p:cNvSpPr>
            <a:spLocks noGrp="1" noChangeArrowheads="1"/>
          </p:cNvSpPr>
          <p:nvPr>
            <p:ph type="title"/>
          </p:nvPr>
        </p:nvSpPr>
        <p:spPr/>
        <p:txBody>
          <a:bodyPr/>
          <a:lstStyle/>
          <a:p>
            <a:r>
              <a:rPr lang="en-US" altLang="en-US"/>
              <a:t>NTSC, PAL, and CIF Formats</a:t>
            </a:r>
          </a:p>
        </p:txBody>
      </p:sp>
      <p:graphicFrame>
        <p:nvGraphicFramePr>
          <p:cNvPr id="1148931" name="Group 3">
            <a:extLst>
              <a:ext uri="{FF2B5EF4-FFF2-40B4-BE49-F238E27FC236}">
                <a16:creationId xmlns:a16="http://schemas.microsoft.com/office/drawing/2014/main" id="{17196367-706E-46B3-A3DA-9C8EC45CC254}"/>
              </a:ext>
            </a:extLst>
          </p:cNvPr>
          <p:cNvGraphicFramePr>
            <a:graphicFrameLocks noGrp="1"/>
          </p:cNvGraphicFramePr>
          <p:nvPr/>
        </p:nvGraphicFramePr>
        <p:xfrm>
          <a:off x="1066800" y="666750"/>
          <a:ext cx="7010400" cy="4051808"/>
        </p:xfrm>
        <a:graphic>
          <a:graphicData uri="http://schemas.openxmlformats.org/drawingml/2006/table">
            <a:tbl>
              <a:tblPr/>
              <a:tblGrid>
                <a:gridCol w="1066800">
                  <a:extLst>
                    <a:ext uri="{9D8B030D-6E8A-4147-A177-3AD203B41FA5}">
                      <a16:colId xmlns:a16="http://schemas.microsoft.com/office/drawing/2014/main" val="3043699229"/>
                    </a:ext>
                  </a:extLst>
                </a:gridCol>
                <a:gridCol w="1524000">
                  <a:extLst>
                    <a:ext uri="{9D8B030D-6E8A-4147-A177-3AD203B41FA5}">
                      <a16:colId xmlns:a16="http://schemas.microsoft.com/office/drawing/2014/main" val="2033232603"/>
                    </a:ext>
                  </a:extLst>
                </a:gridCol>
                <a:gridCol w="1752600">
                  <a:extLst>
                    <a:ext uri="{9D8B030D-6E8A-4147-A177-3AD203B41FA5}">
                      <a16:colId xmlns:a16="http://schemas.microsoft.com/office/drawing/2014/main" val="3404230047"/>
                    </a:ext>
                  </a:extLst>
                </a:gridCol>
                <a:gridCol w="838200">
                  <a:extLst>
                    <a:ext uri="{9D8B030D-6E8A-4147-A177-3AD203B41FA5}">
                      <a16:colId xmlns:a16="http://schemas.microsoft.com/office/drawing/2014/main" val="2604675694"/>
                    </a:ext>
                  </a:extLst>
                </a:gridCol>
                <a:gridCol w="1828800">
                  <a:extLst>
                    <a:ext uri="{9D8B030D-6E8A-4147-A177-3AD203B41FA5}">
                      <a16:colId xmlns:a16="http://schemas.microsoft.com/office/drawing/2014/main" val="2197132435"/>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Resolution</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Frame Rate</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I/P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Data Rate</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19094327"/>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59.94 fields/sec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5414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5414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5414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541463" algn="r"/>
                        </a:tabLst>
                      </a:pPr>
                      <a:r>
                        <a:rPr kumimoji="0" lang="en-US" altLang="en-US" sz="2000" b="1" i="0" u="none" strike="noStrike" cap="none" normalizeH="0" baseline="0">
                          <a:ln>
                            <a:noFill/>
                          </a:ln>
                          <a:solidFill>
                            <a:schemeClr val="tx1"/>
                          </a:solidFill>
                          <a:effectLst/>
                          <a:latin typeface="Arial Narrow" panose="020B0606020202030204" pitchFamily="34" charset="0"/>
                        </a:rPr>
                        <a:t>	10M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21350272"/>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240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5414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5414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5414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541463" algn="r"/>
                        </a:tabLst>
                      </a:pPr>
                      <a:r>
                        <a:rPr kumimoji="0" lang="en-US" altLang="en-US" sz="2000" b="1" i="0" u="none" strike="noStrike" cap="none" normalizeH="0" baseline="0">
                          <a:ln>
                            <a:noFill/>
                          </a:ln>
                          <a:solidFill>
                            <a:schemeClr val="tx1"/>
                          </a:solidFill>
                          <a:effectLst/>
                          <a:latin typeface="Arial Narrow" panose="020B0606020202030204" pitchFamily="34" charset="0"/>
                        </a:rPr>
                        <a:t>	5M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85660230"/>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99708193"/>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PAL</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Resolution</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Frame Rate</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I/P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Data Rate</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33480851"/>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576</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50 fields/sec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489075"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489075"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489075"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489075" algn="r"/>
                        </a:tabLst>
                      </a:pPr>
                      <a:r>
                        <a:rPr kumimoji="0" lang="en-US" altLang="en-US" sz="2000" b="1" i="0" u="none" strike="noStrike" cap="none" normalizeH="0" baseline="0">
                          <a:ln>
                            <a:noFill/>
                          </a:ln>
                          <a:solidFill>
                            <a:schemeClr val="tx1"/>
                          </a:solidFill>
                          <a:effectLst/>
                          <a:latin typeface="Arial Narrow" panose="020B0606020202030204" pitchFamily="34" charset="0"/>
                        </a:rPr>
                        <a:t>	10M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74995739"/>
                  </a:ext>
                </a:extLst>
              </a:tr>
              <a:tr h="4064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489075"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489075"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489075"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489075" algn="r"/>
                        </a:tabLst>
                      </a:pPr>
                      <a:r>
                        <a:rPr kumimoji="0" lang="en-US" altLang="en-US" sz="2000" b="1" i="0" u="none" strike="noStrike" cap="none" normalizeH="0" baseline="0">
                          <a:ln>
                            <a:noFill/>
                          </a:ln>
                          <a:solidFill>
                            <a:schemeClr val="tx1"/>
                          </a:solidFill>
                          <a:effectLst/>
                          <a:latin typeface="Arial Narrow" panose="020B0606020202030204" pitchFamily="34" charset="0"/>
                        </a:rPr>
                        <a:t>	5M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69709417"/>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07300101"/>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704 x 576</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30 frames/sec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2274763"/>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30 frames/sec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52741962"/>
                  </a:ext>
                </a:extLst>
              </a:tr>
              <a:tr h="3460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QCIF</a:t>
                      </a:r>
                    </a:p>
                  </a:txBody>
                  <a:tcPr marL="0" marR="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176 x 144</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30 frames/sec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760K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81961615"/>
                  </a:ext>
                </a:extLst>
              </a:tr>
            </a:tbl>
          </a:graphicData>
        </a:graphic>
      </p:graphicFrame>
      <p:sp>
        <p:nvSpPr>
          <p:cNvPr id="1149028" name="Rectangle 100">
            <a:extLst>
              <a:ext uri="{FF2B5EF4-FFF2-40B4-BE49-F238E27FC236}">
                <a16:creationId xmlns:a16="http://schemas.microsoft.com/office/drawing/2014/main" id="{A4AFEFA9-0410-429C-9EEC-0DEAC8ABA162}"/>
              </a:ext>
            </a:extLst>
          </p:cNvPr>
          <p:cNvSpPr>
            <a:spLocks noChangeArrowheads="1"/>
          </p:cNvSpPr>
          <p:nvPr/>
        </p:nvSpPr>
        <p:spPr bwMode="auto">
          <a:xfrm>
            <a:off x="1219200" y="4800600"/>
            <a:ext cx="6705600" cy="7620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029" name="Text Box 101">
            <a:extLst>
              <a:ext uri="{FF2B5EF4-FFF2-40B4-BE49-F238E27FC236}">
                <a16:creationId xmlns:a16="http://schemas.microsoft.com/office/drawing/2014/main" id="{66F89242-5220-4D6D-B3DF-D93A39D3B676}"/>
              </a:ext>
            </a:extLst>
          </p:cNvPr>
          <p:cNvSpPr txBox="1">
            <a:spLocks noChangeArrowheads="1"/>
          </p:cNvSpPr>
          <p:nvPr/>
        </p:nvSpPr>
        <p:spPr bwMode="auto">
          <a:xfrm>
            <a:off x="1127125" y="4953000"/>
            <a:ext cx="67976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Scan Method in Table Above</a:t>
            </a:r>
          </a:p>
          <a:p>
            <a:pPr lvl="1" eaLnBrk="0" hangingPunct="0">
              <a:lnSpc>
                <a:spcPct val="90000"/>
              </a:lnSpc>
              <a:buClr>
                <a:schemeClr val="tx2"/>
              </a:buClr>
              <a:buSzPct val="75000"/>
              <a:buFont typeface="Wingdings" panose="05000000000000000000" pitchFamily="2" charset="2"/>
              <a:buChar char=""/>
            </a:pPr>
            <a:r>
              <a:rPr lang="en-US" altLang="en-US" sz="2000" b="1">
                <a:latin typeface="Arial Narrow" panose="020B0606020202030204" pitchFamily="34" charset="0"/>
              </a:rPr>
              <a:t>I = Interlaced</a:t>
            </a:r>
          </a:p>
          <a:p>
            <a:pPr lvl="1" eaLnBrk="0" hangingPunct="0">
              <a:lnSpc>
                <a:spcPct val="90000"/>
              </a:lnSpc>
              <a:buClr>
                <a:schemeClr val="tx2"/>
              </a:buClr>
              <a:buSzPct val="75000"/>
              <a:buFont typeface="Wingdings" panose="05000000000000000000" pitchFamily="2" charset="2"/>
              <a:buChar char=""/>
            </a:pPr>
            <a:r>
              <a:rPr lang="en-US" altLang="en-US" sz="2000" b="1">
                <a:latin typeface="Arial Narrow" panose="020B0606020202030204" pitchFamily="34" charset="0"/>
              </a:rPr>
              <a:t>P = Progressive</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Notice how the data rate is the same between NTSC and PAL, even though the resolution and frame rates are different</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515A925E-CE95-473F-9CE3-15A28DB6A32A}"/>
              </a:ext>
            </a:extLst>
          </p:cNvPr>
          <p:cNvSpPr>
            <a:spLocks noGrp="1" noChangeArrowheads="1"/>
          </p:cNvSpPr>
          <p:nvPr>
            <p:ph type="title"/>
          </p:nvPr>
        </p:nvSpPr>
        <p:spPr/>
        <p:txBody>
          <a:bodyPr/>
          <a:lstStyle/>
          <a:p>
            <a:r>
              <a:rPr lang="en-US" altLang="en-US"/>
              <a:t>ATSC Formats</a:t>
            </a:r>
          </a:p>
        </p:txBody>
      </p:sp>
      <p:graphicFrame>
        <p:nvGraphicFramePr>
          <p:cNvPr id="1150979" name="Group 3">
            <a:extLst>
              <a:ext uri="{FF2B5EF4-FFF2-40B4-BE49-F238E27FC236}">
                <a16:creationId xmlns:a16="http://schemas.microsoft.com/office/drawing/2014/main" id="{DA4855FE-DBB9-4735-9B72-AB6B7AF7371E}"/>
              </a:ext>
            </a:extLst>
          </p:cNvPr>
          <p:cNvGraphicFramePr>
            <a:graphicFrameLocks noGrp="1"/>
          </p:cNvGraphicFramePr>
          <p:nvPr/>
        </p:nvGraphicFramePr>
        <p:xfrm>
          <a:off x="533400" y="609600"/>
          <a:ext cx="8077200" cy="2686304"/>
        </p:xfrm>
        <a:graphic>
          <a:graphicData uri="http://schemas.openxmlformats.org/drawingml/2006/table">
            <a:tbl>
              <a:tblPr/>
              <a:tblGrid>
                <a:gridCol w="1066800">
                  <a:extLst>
                    <a:ext uri="{9D8B030D-6E8A-4147-A177-3AD203B41FA5}">
                      <a16:colId xmlns:a16="http://schemas.microsoft.com/office/drawing/2014/main" val="257693663"/>
                    </a:ext>
                  </a:extLst>
                </a:gridCol>
                <a:gridCol w="1066800">
                  <a:extLst>
                    <a:ext uri="{9D8B030D-6E8A-4147-A177-3AD203B41FA5}">
                      <a16:colId xmlns:a16="http://schemas.microsoft.com/office/drawing/2014/main" val="1684696495"/>
                    </a:ext>
                  </a:extLst>
                </a:gridCol>
                <a:gridCol w="1600200">
                  <a:extLst>
                    <a:ext uri="{9D8B030D-6E8A-4147-A177-3AD203B41FA5}">
                      <a16:colId xmlns:a16="http://schemas.microsoft.com/office/drawing/2014/main" val="2323141990"/>
                    </a:ext>
                  </a:extLst>
                </a:gridCol>
                <a:gridCol w="2133600">
                  <a:extLst>
                    <a:ext uri="{9D8B030D-6E8A-4147-A177-3AD203B41FA5}">
                      <a16:colId xmlns:a16="http://schemas.microsoft.com/office/drawing/2014/main" val="1375299140"/>
                    </a:ext>
                  </a:extLst>
                </a:gridCol>
                <a:gridCol w="609600">
                  <a:extLst>
                    <a:ext uri="{9D8B030D-6E8A-4147-A177-3AD203B41FA5}">
                      <a16:colId xmlns:a16="http://schemas.microsoft.com/office/drawing/2014/main" val="71321992"/>
                    </a:ext>
                  </a:extLst>
                </a:gridCol>
                <a:gridCol w="1600200">
                  <a:extLst>
                    <a:ext uri="{9D8B030D-6E8A-4147-A177-3AD203B41FA5}">
                      <a16:colId xmlns:a16="http://schemas.microsoft.com/office/drawing/2014/main" val="1456695556"/>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ATSC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Name</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Resolution</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Frame Rate </a:t>
                      </a:r>
                      <a:br>
                        <a:rPr kumimoji="0" lang="en-US" altLang="en-US" sz="2400" b="1" i="0" u="none" strike="noStrike" cap="none" normalizeH="0" baseline="0">
                          <a:ln>
                            <a:noFill/>
                          </a:ln>
                          <a:solidFill>
                            <a:schemeClr val="tx2"/>
                          </a:solidFill>
                          <a:effectLst/>
                          <a:latin typeface="Arial Narrow" panose="020B0606020202030204" pitchFamily="34" charset="0"/>
                        </a:rPr>
                      </a:br>
                      <a:r>
                        <a:rPr kumimoji="0" lang="en-US" altLang="en-US" sz="2000" b="0" i="0" u="none" strike="noStrike" cap="none" normalizeH="0" baseline="0">
                          <a:ln>
                            <a:noFill/>
                          </a:ln>
                          <a:solidFill>
                            <a:schemeClr val="tx2"/>
                          </a:solidFill>
                          <a:effectLst/>
                          <a:latin typeface="Arial Narrow" panose="020B0606020202030204" pitchFamily="34" charset="0"/>
                        </a:rPr>
                        <a:t>(per second)</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I/P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Data Rate</a:t>
                      </a:r>
                    </a:p>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000" b="0" i="0" u="none" strike="noStrike" cap="none" normalizeH="0" baseline="0">
                          <a:ln>
                            <a:noFill/>
                          </a:ln>
                          <a:solidFill>
                            <a:schemeClr val="tx2"/>
                          </a:solidFill>
                          <a:effectLst/>
                          <a:latin typeface="Arial Narrow" panose="020B0606020202030204" pitchFamily="34" charset="0"/>
                        </a:rPr>
                        <a:t>(pixels/sec)</a:t>
                      </a:r>
                      <a:endParaRPr kumimoji="0" lang="en-US" altLang="en-US" sz="2400" b="1" i="0" u="none" strike="noStrike" cap="none" normalizeH="0" baseline="0">
                        <a:ln>
                          <a:noFill/>
                        </a:ln>
                        <a:solidFill>
                          <a:schemeClr val="tx2"/>
                        </a:solidFill>
                        <a:effectLst/>
                        <a:latin typeface="Arial Narrow" panose="020B0606020202030204" pitchFamily="34" charset="0"/>
                      </a:endParaRP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5321618"/>
                  </a:ext>
                </a:extLst>
              </a:tr>
              <a:tr h="203200">
                <a:tc row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SDTV</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480i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60 fields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10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57030004"/>
                  </a:ext>
                </a:extLst>
              </a:tr>
              <a:tr h="2032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480p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60 frames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20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98984633"/>
                  </a:ext>
                </a:extLst>
              </a:tr>
              <a:tr h="203200">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HDTV</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1280 x 720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60 frames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55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81068460"/>
                  </a:ext>
                </a:extLst>
              </a:tr>
              <a:tr h="4064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1080i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60 fields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62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25860203"/>
                  </a:ext>
                </a:extLst>
              </a:tr>
              <a:tr h="346075">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1080p</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60 frames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124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75186458"/>
                  </a:ext>
                </a:extLst>
              </a:tr>
            </a:tbl>
          </a:graphicData>
        </a:graphic>
      </p:graphicFrame>
      <p:sp>
        <p:nvSpPr>
          <p:cNvPr id="1151030" name="Text Box 54">
            <a:extLst>
              <a:ext uri="{FF2B5EF4-FFF2-40B4-BE49-F238E27FC236}">
                <a16:creationId xmlns:a16="http://schemas.microsoft.com/office/drawing/2014/main" id="{AAA02428-9E77-4F25-A18C-8FE3A9BB3CB3}"/>
              </a:ext>
            </a:extLst>
          </p:cNvPr>
          <p:cNvSpPr txBox="1">
            <a:spLocks noChangeArrowheads="1"/>
          </p:cNvSpPr>
          <p:nvPr/>
        </p:nvSpPr>
        <p:spPr bwMode="auto">
          <a:xfrm>
            <a:off x="1127125" y="3429000"/>
            <a:ext cx="748347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Key</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SDTV = Standard Definition Television</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HDTV = High Definition Television</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I = Interlaced</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P = Progressive</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Standard supports both NTSC rates and integer rates:</a:t>
            </a:r>
            <a:br>
              <a:rPr lang="en-US" altLang="en-US" sz="2000" b="1">
                <a:latin typeface="Arial Narrow" panose="020B0606020202030204" pitchFamily="34" charset="0"/>
              </a:rPr>
            </a:br>
            <a:r>
              <a:rPr lang="en-US" altLang="en-US" sz="2000" b="1">
                <a:latin typeface="Arial Narrow" panose="020B0606020202030204" pitchFamily="34" charset="0"/>
              </a:rPr>
              <a:t>	</a:t>
            </a:r>
            <a:r>
              <a:rPr lang="en-US" altLang="en-US" sz="2000">
                <a:latin typeface="Arial Narrow" panose="020B0606020202030204" pitchFamily="34" charset="0"/>
              </a:rPr>
              <a:t>i.e.  60.00, 59.94, 30.00, 29.97, 24.00, and 23.98</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Notice the similarity between 720p and 1080i data rates</a:t>
            </a:r>
          </a:p>
          <a:p>
            <a:pPr lvl="1" eaLnBrk="0" hangingPunct="0">
              <a:lnSpc>
                <a:spcPct val="7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Debate solved between competing HD formats by including both</a:t>
            </a:r>
          </a:p>
          <a:p>
            <a:pPr lvl="1" eaLnBrk="0" hangingPunct="0">
              <a:lnSpc>
                <a:spcPct val="7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In USA, of four major broadcast networks, two chose 720p while the other two chose 1080i</a:t>
            </a:r>
          </a:p>
          <a:p>
            <a:pPr lvl="1" eaLnBrk="0" hangingPunct="0">
              <a:lnSpc>
                <a:spcPct val="7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ATSC compatible HDTV's provide one native format (720p, 1080i), but they must convert the other so they can display both</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a:extLst>
              <a:ext uri="{FF2B5EF4-FFF2-40B4-BE49-F238E27FC236}">
                <a16:creationId xmlns:a16="http://schemas.microsoft.com/office/drawing/2014/main" id="{16C5C848-CED2-4EA1-B8D5-CD4332EA8476}"/>
              </a:ext>
            </a:extLst>
          </p:cNvPr>
          <p:cNvSpPr>
            <a:spLocks noGrp="1" noChangeArrowheads="1"/>
          </p:cNvSpPr>
          <p:nvPr>
            <p:ph type="title"/>
          </p:nvPr>
        </p:nvSpPr>
        <p:spPr/>
        <p:txBody>
          <a:bodyPr/>
          <a:lstStyle/>
          <a:p>
            <a:r>
              <a:rPr lang="en-US" altLang="en-US"/>
              <a:t>Color Depth</a:t>
            </a:r>
          </a:p>
        </p:txBody>
      </p:sp>
      <p:pic>
        <p:nvPicPr>
          <p:cNvPr id="1154051" name="Picture 3" descr="DSCN0592_150dpi_b002">
            <a:extLst>
              <a:ext uri="{FF2B5EF4-FFF2-40B4-BE49-F238E27FC236}">
                <a16:creationId xmlns:a16="http://schemas.microsoft.com/office/drawing/2014/main" id="{9DEF0D62-3F7F-414A-84A6-35AE6B02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79713" cy="3706813"/>
          </a:xfrm>
          <a:prstGeom prst="rect">
            <a:avLst/>
          </a:prstGeom>
          <a:noFill/>
          <a:extLst>
            <a:ext uri="{909E8E84-426E-40DD-AFC4-6F175D3DCCD1}">
              <a14:hiddenFill xmlns:a14="http://schemas.microsoft.com/office/drawing/2010/main">
                <a:solidFill>
                  <a:srgbClr val="FFFFFF"/>
                </a:solidFill>
              </a14:hiddenFill>
            </a:ext>
          </a:extLst>
        </p:spPr>
      </p:pic>
      <p:pic>
        <p:nvPicPr>
          <p:cNvPr id="1154052" name="Picture 4" descr="DSCN0592_150dpi_b008">
            <a:extLst>
              <a:ext uri="{FF2B5EF4-FFF2-40B4-BE49-F238E27FC236}">
                <a16:creationId xmlns:a16="http://schemas.microsoft.com/office/drawing/2014/main" id="{52A44558-3D99-4F55-9590-E592B4503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606"/>
          <a:stretch>
            <a:fillRect/>
          </a:stretch>
        </p:blipFill>
        <p:spPr bwMode="auto">
          <a:xfrm>
            <a:off x="0" y="3581400"/>
            <a:ext cx="2779713"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154053" name="Picture 5" descr="DSCN0592_150dpi_c004">
            <a:extLst>
              <a:ext uri="{FF2B5EF4-FFF2-40B4-BE49-F238E27FC236}">
                <a16:creationId xmlns:a16="http://schemas.microsoft.com/office/drawing/2014/main" id="{053077B4-1753-4D33-AF4B-308B97CA8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0"/>
            <a:ext cx="2779712" cy="3706813"/>
          </a:xfrm>
          <a:prstGeom prst="rect">
            <a:avLst/>
          </a:prstGeom>
          <a:noFill/>
          <a:extLst>
            <a:ext uri="{909E8E84-426E-40DD-AFC4-6F175D3DCCD1}">
              <a14:hiddenFill xmlns:a14="http://schemas.microsoft.com/office/drawing/2010/main">
                <a:solidFill>
                  <a:srgbClr val="FFFFFF"/>
                </a:solidFill>
              </a14:hiddenFill>
            </a:ext>
          </a:extLst>
        </p:spPr>
      </p:pic>
      <p:pic>
        <p:nvPicPr>
          <p:cNvPr id="1154054" name="Picture 6" descr="DSCN0592_150dpi">
            <a:extLst>
              <a:ext uri="{FF2B5EF4-FFF2-40B4-BE49-F238E27FC236}">
                <a16:creationId xmlns:a16="http://schemas.microsoft.com/office/drawing/2014/main" id="{2956DEB7-003A-4C9D-A858-2DFFF036F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50" y="1790700"/>
            <a:ext cx="2779713" cy="3706813"/>
          </a:xfrm>
          <a:prstGeom prst="rect">
            <a:avLst/>
          </a:prstGeom>
          <a:noFill/>
          <a:extLst>
            <a:ext uri="{909E8E84-426E-40DD-AFC4-6F175D3DCCD1}">
              <a14:hiddenFill xmlns:a14="http://schemas.microsoft.com/office/drawing/2010/main">
                <a:solidFill>
                  <a:srgbClr val="FFFFFF"/>
                </a:solidFill>
              </a14:hiddenFill>
            </a:ext>
          </a:extLst>
        </p:spPr>
      </p:pic>
      <p:pic>
        <p:nvPicPr>
          <p:cNvPr id="1154055" name="Picture 7" descr="DSCN0592_150dpi_c256">
            <a:extLst>
              <a:ext uri="{FF2B5EF4-FFF2-40B4-BE49-F238E27FC236}">
                <a16:creationId xmlns:a16="http://schemas.microsoft.com/office/drawing/2014/main" id="{55705DED-E002-440B-9E6A-D197FBBF8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1606"/>
          <a:stretch>
            <a:fillRect/>
          </a:stretch>
        </p:blipFill>
        <p:spPr bwMode="auto">
          <a:xfrm>
            <a:off x="6364288" y="3581400"/>
            <a:ext cx="2779712" cy="3276600"/>
          </a:xfrm>
          <a:prstGeom prst="rect">
            <a:avLst/>
          </a:prstGeom>
          <a:noFill/>
          <a:extLst>
            <a:ext uri="{909E8E84-426E-40DD-AFC4-6F175D3DCCD1}">
              <a14:hiddenFill xmlns:a14="http://schemas.microsoft.com/office/drawing/2010/main">
                <a:solidFill>
                  <a:srgbClr val="FFFFFF"/>
                </a:solidFill>
              </a14:hiddenFill>
            </a:ext>
          </a:extLst>
        </p:spPr>
      </p:pic>
      <p:sp>
        <p:nvSpPr>
          <p:cNvPr id="1154056" name="Text Box 8">
            <a:extLst>
              <a:ext uri="{FF2B5EF4-FFF2-40B4-BE49-F238E27FC236}">
                <a16:creationId xmlns:a16="http://schemas.microsoft.com/office/drawing/2014/main" id="{5CD658AE-4103-4545-A8CD-E1059EFE1886}"/>
              </a:ext>
            </a:extLst>
          </p:cNvPr>
          <p:cNvSpPr txBox="1">
            <a:spLocks noChangeArrowheads="1"/>
          </p:cNvSpPr>
          <p:nvPr/>
        </p:nvSpPr>
        <p:spPr bwMode="auto">
          <a:xfrm>
            <a:off x="312738" y="3195638"/>
            <a:ext cx="2157412"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1-bit/pixel = black/white</a:t>
            </a:r>
          </a:p>
        </p:txBody>
      </p:sp>
      <p:sp>
        <p:nvSpPr>
          <p:cNvPr id="1154057" name="Text Box 9">
            <a:extLst>
              <a:ext uri="{FF2B5EF4-FFF2-40B4-BE49-F238E27FC236}">
                <a16:creationId xmlns:a16="http://schemas.microsoft.com/office/drawing/2014/main" id="{85A65CC7-CA1B-4094-9691-D34A05512B45}"/>
              </a:ext>
            </a:extLst>
          </p:cNvPr>
          <p:cNvSpPr txBox="1">
            <a:spLocks noChangeArrowheads="1"/>
          </p:cNvSpPr>
          <p:nvPr/>
        </p:nvSpPr>
        <p:spPr bwMode="auto">
          <a:xfrm>
            <a:off x="320675" y="6400800"/>
            <a:ext cx="2147888"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8-bits/pixel = 256 greys</a:t>
            </a:r>
          </a:p>
        </p:txBody>
      </p:sp>
      <p:sp>
        <p:nvSpPr>
          <p:cNvPr id="1154058" name="Text Box 10">
            <a:extLst>
              <a:ext uri="{FF2B5EF4-FFF2-40B4-BE49-F238E27FC236}">
                <a16:creationId xmlns:a16="http://schemas.microsoft.com/office/drawing/2014/main" id="{31183D95-BF66-4B09-B2EA-8173F9B95EAB}"/>
              </a:ext>
            </a:extLst>
          </p:cNvPr>
          <p:cNvSpPr txBox="1">
            <a:spLocks noChangeArrowheads="1"/>
          </p:cNvSpPr>
          <p:nvPr/>
        </p:nvSpPr>
        <p:spPr bwMode="auto">
          <a:xfrm>
            <a:off x="6672263" y="3195638"/>
            <a:ext cx="2078037"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4-bits/pixel = 16 colors</a:t>
            </a:r>
          </a:p>
        </p:txBody>
      </p:sp>
      <p:sp>
        <p:nvSpPr>
          <p:cNvPr id="1154059" name="Text Box 11">
            <a:extLst>
              <a:ext uri="{FF2B5EF4-FFF2-40B4-BE49-F238E27FC236}">
                <a16:creationId xmlns:a16="http://schemas.microsoft.com/office/drawing/2014/main" id="{6D6C94CE-435C-4241-8D3D-537A158455E0}"/>
              </a:ext>
            </a:extLst>
          </p:cNvPr>
          <p:cNvSpPr txBox="1">
            <a:spLocks noChangeArrowheads="1"/>
          </p:cNvSpPr>
          <p:nvPr/>
        </p:nvSpPr>
        <p:spPr bwMode="auto">
          <a:xfrm>
            <a:off x="6616700" y="6400800"/>
            <a:ext cx="2193925"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8-bits/pixel = 256 colors</a:t>
            </a:r>
          </a:p>
        </p:txBody>
      </p:sp>
      <p:sp>
        <p:nvSpPr>
          <p:cNvPr id="1154060" name="Text Box 12">
            <a:extLst>
              <a:ext uri="{FF2B5EF4-FFF2-40B4-BE49-F238E27FC236}">
                <a16:creationId xmlns:a16="http://schemas.microsoft.com/office/drawing/2014/main" id="{60B815FD-F984-427B-A9CB-C897E3440B10}"/>
              </a:ext>
            </a:extLst>
          </p:cNvPr>
          <p:cNvSpPr txBox="1">
            <a:spLocks noChangeArrowheads="1"/>
          </p:cNvSpPr>
          <p:nvPr/>
        </p:nvSpPr>
        <p:spPr bwMode="auto">
          <a:xfrm>
            <a:off x="3197225" y="5867400"/>
            <a:ext cx="1146175" cy="9144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en-US" sz="2000">
                <a:effectLst>
                  <a:outerShdw blurRad="38100" dist="38100" dir="2700000" algn="tl">
                    <a:srgbClr val="C0C0C0"/>
                  </a:outerShdw>
                </a:effectLst>
                <a:latin typeface="Arial Narrow" panose="020B0606020202030204" pitchFamily="34" charset="0"/>
              </a:rPr>
              <a:t>8-bits </a:t>
            </a:r>
            <a:r>
              <a:rPr lang="en-US" altLang="en-US" sz="2000" b="1">
                <a:effectLst>
                  <a:outerShdw blurRad="38100" dist="38100" dir="2700000" algn="tl">
                    <a:srgbClr val="C0C0C0"/>
                  </a:outerShdw>
                </a:effectLst>
                <a:latin typeface="Arial Narrow" panose="020B0606020202030204" pitchFamily="34" charset="0"/>
              </a:rPr>
              <a:t>R</a:t>
            </a:r>
            <a:r>
              <a:rPr lang="en-US" altLang="en-US" sz="2000">
                <a:effectLst>
                  <a:outerShdw blurRad="38100" dist="38100" dir="2700000" algn="tl">
                    <a:srgbClr val="C0C0C0"/>
                  </a:outerShdw>
                </a:effectLst>
                <a:latin typeface="Arial Narrow" panose="020B0606020202030204" pitchFamily="34" charset="0"/>
              </a:rPr>
              <a:t>ed</a:t>
            </a:r>
          </a:p>
          <a:p>
            <a:pPr eaLnBrk="0" hangingPunct="0"/>
            <a:r>
              <a:rPr lang="en-US" altLang="en-US" sz="2000">
                <a:effectLst>
                  <a:outerShdw blurRad="38100" dist="38100" dir="2700000" algn="tl">
                    <a:srgbClr val="C0C0C0"/>
                  </a:outerShdw>
                </a:effectLst>
                <a:latin typeface="Arial Narrow" panose="020B0606020202030204" pitchFamily="34" charset="0"/>
              </a:rPr>
              <a:t>8-bits </a:t>
            </a:r>
            <a:r>
              <a:rPr lang="en-US" altLang="en-US" sz="2000" b="1">
                <a:effectLst>
                  <a:outerShdw blurRad="38100" dist="38100" dir="2700000" algn="tl">
                    <a:srgbClr val="C0C0C0"/>
                  </a:outerShdw>
                </a:effectLst>
                <a:latin typeface="Arial Narrow" panose="020B0606020202030204" pitchFamily="34" charset="0"/>
              </a:rPr>
              <a:t>G</a:t>
            </a:r>
            <a:r>
              <a:rPr lang="en-US" altLang="en-US" sz="2000">
                <a:effectLst>
                  <a:outerShdw blurRad="38100" dist="38100" dir="2700000" algn="tl">
                    <a:srgbClr val="C0C0C0"/>
                  </a:outerShdw>
                </a:effectLst>
                <a:latin typeface="Arial Narrow" panose="020B0606020202030204" pitchFamily="34" charset="0"/>
              </a:rPr>
              <a:t>reen</a:t>
            </a:r>
          </a:p>
          <a:p>
            <a:pPr eaLnBrk="0" hangingPunct="0"/>
            <a:r>
              <a:rPr lang="en-US" altLang="en-US" sz="2000">
                <a:effectLst>
                  <a:outerShdw blurRad="38100" dist="38100" dir="2700000" algn="tl">
                    <a:srgbClr val="C0C0C0"/>
                  </a:outerShdw>
                </a:effectLst>
                <a:latin typeface="Arial Narrow" panose="020B0606020202030204" pitchFamily="34" charset="0"/>
              </a:rPr>
              <a:t>8-bits </a:t>
            </a:r>
            <a:r>
              <a:rPr lang="en-US" altLang="en-US" sz="2000" b="1">
                <a:effectLst>
                  <a:outerShdw blurRad="38100" dist="38100" dir="2700000" algn="tl">
                    <a:srgbClr val="C0C0C0"/>
                  </a:outerShdw>
                </a:effectLst>
                <a:latin typeface="Arial Narrow" panose="020B0606020202030204" pitchFamily="34" charset="0"/>
              </a:rPr>
              <a:t>B</a:t>
            </a:r>
            <a:r>
              <a:rPr lang="en-US" altLang="en-US" sz="2000">
                <a:effectLst>
                  <a:outerShdw blurRad="38100" dist="38100" dir="2700000" algn="tl">
                    <a:srgbClr val="C0C0C0"/>
                  </a:outerShdw>
                </a:effectLst>
                <a:latin typeface="Arial Narrow" panose="020B0606020202030204" pitchFamily="34" charset="0"/>
              </a:rPr>
              <a:t>lue</a:t>
            </a:r>
          </a:p>
        </p:txBody>
      </p:sp>
      <p:sp>
        <p:nvSpPr>
          <p:cNvPr id="1154061" name="Text Box 13">
            <a:extLst>
              <a:ext uri="{FF2B5EF4-FFF2-40B4-BE49-F238E27FC236}">
                <a16:creationId xmlns:a16="http://schemas.microsoft.com/office/drawing/2014/main" id="{23F0F88E-F064-4D35-B9BA-8A9B9481BD9C}"/>
              </a:ext>
            </a:extLst>
          </p:cNvPr>
          <p:cNvSpPr txBox="1">
            <a:spLocks noChangeArrowheads="1"/>
          </p:cNvSpPr>
          <p:nvPr/>
        </p:nvSpPr>
        <p:spPr bwMode="auto">
          <a:xfrm>
            <a:off x="3055938" y="5562600"/>
            <a:ext cx="3076575" cy="3048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b="1">
                <a:effectLst>
                  <a:outerShdw blurRad="38100" dist="38100" dir="2700000" algn="tl">
                    <a:srgbClr val="C0C0C0"/>
                  </a:outerShdw>
                </a:effectLst>
                <a:latin typeface="Arial Narrow" panose="020B0606020202030204" pitchFamily="34" charset="0"/>
              </a:rPr>
              <a:t>24-bits/pixel = 16 million colors</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55074" name="Rectangle 2">
            <a:extLst>
              <a:ext uri="{FF2B5EF4-FFF2-40B4-BE49-F238E27FC236}">
                <a16:creationId xmlns:a16="http://schemas.microsoft.com/office/drawing/2014/main" id="{E0D243FB-6994-40D6-AC01-3AB8E239BF73}"/>
              </a:ext>
            </a:extLst>
          </p:cNvPr>
          <p:cNvSpPr>
            <a:spLocks noGrp="1" noChangeArrowheads="1"/>
          </p:cNvSpPr>
          <p:nvPr>
            <p:ph type="title"/>
          </p:nvPr>
        </p:nvSpPr>
        <p:spPr/>
        <p:txBody>
          <a:bodyPr/>
          <a:lstStyle/>
          <a:p>
            <a:r>
              <a:rPr lang="en-US" altLang="en-US"/>
              <a:t>RGB Color</a:t>
            </a:r>
          </a:p>
        </p:txBody>
      </p:sp>
      <p:grpSp>
        <p:nvGrpSpPr>
          <p:cNvPr id="1155075" name="Group 3">
            <a:extLst>
              <a:ext uri="{FF2B5EF4-FFF2-40B4-BE49-F238E27FC236}">
                <a16:creationId xmlns:a16="http://schemas.microsoft.com/office/drawing/2014/main" id="{CD7EC84B-7764-4D7F-9C7A-24F859027D3A}"/>
              </a:ext>
            </a:extLst>
          </p:cNvPr>
          <p:cNvGrpSpPr>
            <a:grpSpLocks/>
          </p:cNvGrpSpPr>
          <p:nvPr/>
        </p:nvGrpSpPr>
        <p:grpSpPr bwMode="auto">
          <a:xfrm>
            <a:off x="1524000" y="609600"/>
            <a:ext cx="5840413" cy="4038600"/>
            <a:chOff x="1658" y="672"/>
            <a:chExt cx="3679" cy="2544"/>
          </a:xfrm>
        </p:grpSpPr>
        <p:pic>
          <p:nvPicPr>
            <p:cNvPr id="1155076" name="Picture 4" descr="Additive colors (the RGB model)">
              <a:extLst>
                <a:ext uri="{FF2B5EF4-FFF2-40B4-BE49-F238E27FC236}">
                  <a16:creationId xmlns:a16="http://schemas.microsoft.com/office/drawing/2014/main" id="{47BE81DB-CC94-4F00-9B3D-33FFD1BEC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908" r="35484"/>
            <a:stretch>
              <a:fillRect/>
            </a:stretch>
          </p:blipFill>
          <p:spPr bwMode="auto">
            <a:xfrm rot="5400000" flipV="1">
              <a:off x="2909" y="787"/>
              <a:ext cx="2544" cy="2313"/>
            </a:xfrm>
            <a:prstGeom prst="rect">
              <a:avLst/>
            </a:prstGeom>
            <a:noFill/>
            <a:extLst>
              <a:ext uri="{909E8E84-426E-40DD-AFC4-6F175D3DCCD1}">
                <a14:hiddenFill xmlns:a14="http://schemas.microsoft.com/office/drawing/2010/main">
                  <a:solidFill>
                    <a:srgbClr val="FFFFFF"/>
                  </a:solidFill>
                </a14:hiddenFill>
              </a:ext>
            </a:extLst>
          </p:spPr>
        </p:pic>
        <p:sp>
          <p:nvSpPr>
            <p:cNvPr id="1155077" name="Text Box 5">
              <a:extLst>
                <a:ext uri="{FF2B5EF4-FFF2-40B4-BE49-F238E27FC236}">
                  <a16:creationId xmlns:a16="http://schemas.microsoft.com/office/drawing/2014/main" id="{67A7B6AB-8675-4241-AF5C-A1984A824B0E}"/>
                </a:ext>
              </a:extLst>
            </p:cNvPr>
            <p:cNvSpPr txBox="1">
              <a:spLocks noChangeArrowheads="1"/>
            </p:cNvSpPr>
            <p:nvPr/>
          </p:nvSpPr>
          <p:spPr bwMode="auto">
            <a:xfrm>
              <a:off x="1658" y="909"/>
              <a:ext cx="1259" cy="207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tabLst>
                  <a:tab pos="1998663" algn="r"/>
                </a:tabLst>
                <a:defRPr sz="2400">
                  <a:solidFill>
                    <a:schemeClr val="tx1"/>
                  </a:solidFill>
                  <a:latin typeface="Times New Roman" panose="02020603050405020304" pitchFamily="18" charset="0"/>
                </a:defRPr>
              </a:lvl1pPr>
              <a:lvl2pPr>
                <a:tabLst>
                  <a:tab pos="1998663" algn="r"/>
                </a:tabLst>
                <a:defRPr sz="2400">
                  <a:solidFill>
                    <a:schemeClr val="tx1"/>
                  </a:solidFill>
                  <a:latin typeface="Times New Roman" panose="02020603050405020304" pitchFamily="18" charset="0"/>
                </a:defRPr>
              </a:lvl2pPr>
              <a:lvl3pPr>
                <a:tabLst>
                  <a:tab pos="1998663" algn="r"/>
                </a:tabLst>
                <a:defRPr sz="2400">
                  <a:solidFill>
                    <a:schemeClr val="tx1"/>
                  </a:solidFill>
                  <a:latin typeface="Times New Roman" panose="02020603050405020304" pitchFamily="18" charset="0"/>
                </a:defRPr>
              </a:lvl3pPr>
              <a:lvl4pPr>
                <a:tabLst>
                  <a:tab pos="1998663" algn="r"/>
                </a:tabLst>
                <a:defRPr sz="2400">
                  <a:solidFill>
                    <a:schemeClr val="tx1"/>
                  </a:solidFill>
                  <a:latin typeface="Times New Roman" panose="02020603050405020304" pitchFamily="18" charset="0"/>
                </a:defRPr>
              </a:lvl4pPr>
              <a:lvl5pPr>
                <a:tabLst>
                  <a:tab pos="1998663" algn="r"/>
                </a:tabLst>
                <a:defRPr sz="2400">
                  <a:solidFill>
                    <a:schemeClr val="tx1"/>
                  </a:solidFill>
                  <a:latin typeface="Times New Roman" panose="02020603050405020304" pitchFamily="18" charset="0"/>
                </a:defRPr>
              </a:lvl5pPr>
              <a:lvl6pPr fontAlgn="base">
                <a:spcBef>
                  <a:spcPct val="0"/>
                </a:spcBef>
                <a:spcAft>
                  <a:spcPct val="0"/>
                </a:spcAft>
                <a:tabLst>
                  <a:tab pos="1998663" algn="r"/>
                </a:tabLst>
                <a:defRPr sz="2400">
                  <a:solidFill>
                    <a:schemeClr val="tx1"/>
                  </a:solidFill>
                  <a:latin typeface="Times New Roman" panose="02020603050405020304" pitchFamily="18" charset="0"/>
                </a:defRPr>
              </a:lvl6pPr>
              <a:lvl7pPr fontAlgn="base">
                <a:spcBef>
                  <a:spcPct val="0"/>
                </a:spcBef>
                <a:spcAft>
                  <a:spcPct val="0"/>
                </a:spcAft>
                <a:tabLst>
                  <a:tab pos="1998663" algn="r"/>
                </a:tabLst>
                <a:defRPr sz="2400">
                  <a:solidFill>
                    <a:schemeClr val="tx1"/>
                  </a:solidFill>
                  <a:latin typeface="Times New Roman" panose="02020603050405020304" pitchFamily="18" charset="0"/>
                </a:defRPr>
              </a:lvl7pPr>
              <a:lvl8pPr fontAlgn="base">
                <a:spcBef>
                  <a:spcPct val="0"/>
                </a:spcBef>
                <a:spcAft>
                  <a:spcPct val="0"/>
                </a:spcAft>
                <a:tabLst>
                  <a:tab pos="1998663" algn="r"/>
                </a:tabLst>
                <a:defRPr sz="2400">
                  <a:solidFill>
                    <a:schemeClr val="tx1"/>
                  </a:solidFill>
                  <a:latin typeface="Times New Roman" panose="02020603050405020304" pitchFamily="18" charset="0"/>
                </a:defRPr>
              </a:lvl8pPr>
              <a:lvl9pPr fontAlgn="base">
                <a:spcBef>
                  <a:spcPct val="0"/>
                </a:spcBef>
                <a:spcAft>
                  <a:spcPct val="0"/>
                </a:spcAft>
                <a:tabLst>
                  <a:tab pos="1998663" algn="r"/>
                </a:tabLst>
                <a:defRPr sz="2400">
                  <a:solidFill>
                    <a:schemeClr val="tx1"/>
                  </a:solidFill>
                  <a:latin typeface="Times New Roman" panose="02020603050405020304" pitchFamily="18" charset="0"/>
                </a:defRPr>
              </a:lvl9pPr>
            </a:lstStyle>
            <a:p>
              <a:pPr algn="r" eaLnBrk="0" hangingPunct="0">
                <a:spcBef>
                  <a:spcPct val="300000"/>
                </a:spcBef>
              </a:pPr>
              <a:r>
                <a:rPr lang="en-US" altLang="en-US">
                  <a:latin typeface="Arial" panose="020B0604020202020204" pitchFamily="34" charset="0"/>
                </a:rPr>
                <a:t>8-bits</a:t>
              </a:r>
              <a:r>
                <a:rPr lang="en-US" altLang="en-US">
                  <a:effectLst>
                    <a:outerShdw blurRad="38100" dist="38100" dir="2700000" algn="tl">
                      <a:srgbClr val="C0C0C0"/>
                    </a:outerShdw>
                  </a:effectLst>
                  <a:latin typeface="Arial" panose="020B0604020202020204" pitchFamily="34" charset="0"/>
                </a:rPr>
                <a:t>	</a:t>
              </a:r>
              <a:r>
                <a:rPr lang="en-US" altLang="en-US" b="1">
                  <a:solidFill>
                    <a:srgbClr val="FF0000"/>
                  </a:solidFill>
                  <a:effectLst>
                    <a:outerShdw blurRad="38100" dist="38100" dir="2700000" algn="tl">
                      <a:srgbClr val="C0C0C0"/>
                    </a:outerShdw>
                  </a:effectLst>
                  <a:latin typeface="Arial" panose="020B0604020202020204" pitchFamily="34" charset="0"/>
                </a:rPr>
                <a:t>Red</a:t>
              </a:r>
            </a:p>
            <a:p>
              <a:pPr algn="r" eaLnBrk="0" hangingPunct="0">
                <a:spcBef>
                  <a:spcPct val="300000"/>
                </a:spcBef>
              </a:pPr>
              <a:r>
                <a:rPr lang="en-US" altLang="en-US">
                  <a:latin typeface="Arial" panose="020B0604020202020204" pitchFamily="34" charset="0"/>
                </a:rPr>
                <a:t>8-bits</a:t>
              </a:r>
              <a:r>
                <a:rPr lang="en-US" altLang="en-US">
                  <a:effectLst>
                    <a:outerShdw blurRad="38100" dist="38100" dir="2700000" algn="tl">
                      <a:srgbClr val="C0C0C0"/>
                    </a:outerShdw>
                  </a:effectLst>
                  <a:latin typeface="Arial" panose="020B0604020202020204" pitchFamily="34" charset="0"/>
                </a:rPr>
                <a:t>	</a:t>
              </a:r>
              <a:r>
                <a:rPr lang="en-US" altLang="en-US" b="1">
                  <a:solidFill>
                    <a:srgbClr val="00CC00"/>
                  </a:solidFill>
                  <a:effectLst>
                    <a:outerShdw blurRad="38100" dist="38100" dir="2700000" algn="tl">
                      <a:srgbClr val="C0C0C0"/>
                    </a:outerShdw>
                  </a:effectLst>
                  <a:latin typeface="Arial" panose="020B0604020202020204" pitchFamily="34" charset="0"/>
                </a:rPr>
                <a:t>Green</a:t>
              </a:r>
            </a:p>
            <a:p>
              <a:pPr algn="r" eaLnBrk="0" hangingPunct="0">
                <a:spcBef>
                  <a:spcPct val="300000"/>
                </a:spcBef>
              </a:pPr>
              <a:r>
                <a:rPr lang="en-US" altLang="en-US">
                  <a:latin typeface="Arial" panose="020B0604020202020204" pitchFamily="34" charset="0"/>
                </a:rPr>
                <a:t>8-bits</a:t>
              </a:r>
              <a:r>
                <a:rPr lang="en-US" altLang="en-US">
                  <a:effectLst>
                    <a:outerShdw blurRad="38100" dist="38100" dir="2700000" algn="tl">
                      <a:srgbClr val="C0C0C0"/>
                    </a:outerShdw>
                  </a:effectLst>
                  <a:latin typeface="Arial" panose="020B0604020202020204" pitchFamily="34" charset="0"/>
                </a:rPr>
                <a:t>	</a:t>
              </a:r>
              <a:r>
                <a:rPr lang="en-US" altLang="en-US" b="1">
                  <a:solidFill>
                    <a:srgbClr val="0000FF"/>
                  </a:solidFill>
                  <a:effectLst>
                    <a:outerShdw blurRad="38100" dist="38100" dir="2700000" algn="tl">
                      <a:srgbClr val="C0C0C0"/>
                    </a:outerShdw>
                  </a:effectLst>
                  <a:latin typeface="Arial" panose="020B0604020202020204" pitchFamily="34" charset="0"/>
                </a:rPr>
                <a:t>Blue</a:t>
              </a:r>
            </a:p>
          </p:txBody>
        </p:sp>
      </p:grpSp>
      <p:sp>
        <p:nvSpPr>
          <p:cNvPr id="1155078" name="Text Box 6">
            <a:extLst>
              <a:ext uri="{FF2B5EF4-FFF2-40B4-BE49-F238E27FC236}">
                <a16:creationId xmlns:a16="http://schemas.microsoft.com/office/drawing/2014/main" id="{E8B8E35C-5C82-4D67-AA5F-227EA6891687}"/>
              </a:ext>
            </a:extLst>
          </p:cNvPr>
          <p:cNvSpPr txBox="1">
            <a:spLocks noChangeArrowheads="1"/>
          </p:cNvSpPr>
          <p:nvPr/>
        </p:nvSpPr>
        <p:spPr bwMode="auto">
          <a:xfrm>
            <a:off x="609600" y="4860925"/>
            <a:ext cx="7391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6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All color can be composed by adding specific amounts of R, G, &amp; B</a:t>
            </a:r>
          </a:p>
          <a:p>
            <a:pPr eaLnBrk="0" hangingPunct="0">
              <a:lnSpc>
                <a:spcPct val="90000"/>
              </a:lnSpc>
              <a:spcBef>
                <a:spcPct val="6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8-bits (2</a:t>
            </a:r>
            <a:r>
              <a:rPr lang="en-US" altLang="en-US" sz="2000" b="1" baseline="30000">
                <a:latin typeface="Arial Narrow" panose="020B0606020202030204" pitchFamily="34" charset="0"/>
              </a:rPr>
              <a:t>8</a:t>
            </a:r>
            <a:r>
              <a:rPr lang="en-US" altLang="en-US" sz="2000" b="1">
                <a:latin typeface="Arial Narrow" panose="020B0606020202030204" pitchFamily="34" charset="0"/>
              </a:rPr>
              <a:t>) specifies the amount of each color</a:t>
            </a:r>
          </a:p>
          <a:p>
            <a:pPr eaLnBrk="0" hangingPunct="0">
              <a:lnSpc>
                <a:spcPct val="90000"/>
              </a:lnSpc>
              <a:spcBef>
                <a:spcPct val="6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This is the scheme used by most electronic displays to generate color;  e.g. we often call our computer monitors, "RGB displays"</a:t>
            </a:r>
          </a:p>
        </p:txBody>
      </p:sp>
      <p:grpSp>
        <p:nvGrpSpPr>
          <p:cNvPr id="1155079" name="Group 7">
            <a:extLst>
              <a:ext uri="{FF2B5EF4-FFF2-40B4-BE49-F238E27FC236}">
                <a16:creationId xmlns:a16="http://schemas.microsoft.com/office/drawing/2014/main" id="{DEBE0A64-DDB5-40BF-AF78-4D8AEA940A14}"/>
              </a:ext>
            </a:extLst>
          </p:cNvPr>
          <p:cNvGrpSpPr>
            <a:grpSpLocks/>
          </p:cNvGrpSpPr>
          <p:nvPr/>
        </p:nvGrpSpPr>
        <p:grpSpPr bwMode="auto">
          <a:xfrm>
            <a:off x="5638800" y="5207000"/>
            <a:ext cx="3276600" cy="990600"/>
            <a:chOff x="3456" y="3312"/>
            <a:chExt cx="2064" cy="624"/>
          </a:xfrm>
        </p:grpSpPr>
        <p:pic>
          <p:nvPicPr>
            <p:cNvPr id="1155080" name="Picture 8" descr="color picker - color bar">
              <a:extLst>
                <a:ext uri="{FF2B5EF4-FFF2-40B4-BE49-F238E27FC236}">
                  <a16:creationId xmlns:a16="http://schemas.microsoft.com/office/drawing/2014/main" id="{0AB43FE0-27AD-4D20-9815-BD7F74EFF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flipH="1">
              <a:off x="4397" y="2371"/>
              <a:ext cx="182" cy="2064"/>
            </a:xfrm>
            <a:prstGeom prst="rect">
              <a:avLst/>
            </a:prstGeom>
            <a:noFill/>
            <a:ln w="3175">
              <a:solidFill>
                <a:srgbClr val="EAEAEA"/>
              </a:solidFill>
              <a:miter lim="800000"/>
              <a:headEnd/>
              <a:tailEnd/>
            </a:ln>
            <a:extLst>
              <a:ext uri="{909E8E84-426E-40DD-AFC4-6F175D3DCCD1}">
                <a14:hiddenFill xmlns:a14="http://schemas.microsoft.com/office/drawing/2010/main">
                  <a:solidFill>
                    <a:srgbClr val="FFFFFF"/>
                  </a:solidFill>
                </a14:hiddenFill>
              </a:ext>
            </a:extLst>
          </p:spPr>
        </p:pic>
        <p:sp>
          <p:nvSpPr>
            <p:cNvPr id="1155081" name="Text Box 9">
              <a:extLst>
                <a:ext uri="{FF2B5EF4-FFF2-40B4-BE49-F238E27FC236}">
                  <a16:creationId xmlns:a16="http://schemas.microsoft.com/office/drawing/2014/main" id="{6FC7D957-540B-414C-8E49-D299EAB359CC}"/>
                </a:ext>
              </a:extLst>
            </p:cNvPr>
            <p:cNvSpPr txBox="1">
              <a:spLocks noChangeArrowheads="1"/>
            </p:cNvSpPr>
            <p:nvPr/>
          </p:nvSpPr>
          <p:spPr bwMode="auto">
            <a:xfrm>
              <a:off x="3456" y="3552"/>
              <a:ext cx="2064" cy="384"/>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eaLnBrk="0" hangingPunct="0"/>
              <a:r>
                <a:rPr lang="en-US" altLang="en-US" sz="2000">
                  <a:effectLst>
                    <a:outerShdw blurRad="38100" dist="38100" dir="2700000" algn="tl">
                      <a:srgbClr val="C0C0C0"/>
                    </a:outerShdw>
                  </a:effectLst>
                  <a:latin typeface="Arial Narrow" panose="020B0606020202030204" pitchFamily="34" charset="0"/>
                </a:rPr>
                <a:t>0 255 </a:t>
              </a:r>
              <a:br>
                <a:rPr lang="en-US" altLang="en-US" sz="2000">
                  <a:effectLst>
                    <a:outerShdw blurRad="38100" dist="38100" dir="2700000" algn="tl">
                      <a:srgbClr val="C0C0C0"/>
                    </a:outerShdw>
                  </a:effectLst>
                  <a:latin typeface="Arial Narrow" panose="020B0606020202030204" pitchFamily="34" charset="0"/>
                </a:rPr>
              </a:br>
              <a:endParaRPr lang="en-US" altLang="en-US" sz="2000">
                <a:effectLst>
                  <a:outerShdw blurRad="38100" dist="38100" dir="2700000" algn="tl">
                    <a:srgbClr val="C0C0C0"/>
                  </a:outerShdw>
                </a:effectLst>
                <a:latin typeface="Arial Narrow" panose="020B0606020202030204" pitchFamily="34" charset="0"/>
              </a:endParaRPr>
            </a:p>
          </p:txBody>
        </p:sp>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a:extLst>
              <a:ext uri="{FF2B5EF4-FFF2-40B4-BE49-F238E27FC236}">
                <a16:creationId xmlns:a16="http://schemas.microsoft.com/office/drawing/2014/main" id="{8549CD87-3E37-41AF-B17E-D9D22DC1E4FD}"/>
              </a:ext>
            </a:extLst>
          </p:cNvPr>
          <p:cNvSpPr>
            <a:spLocks noGrp="1" noChangeArrowheads="1"/>
          </p:cNvSpPr>
          <p:nvPr>
            <p:ph type="title"/>
          </p:nvPr>
        </p:nvSpPr>
        <p:spPr/>
        <p:txBody>
          <a:bodyPr/>
          <a:lstStyle/>
          <a:p>
            <a:r>
              <a:rPr lang="en-US" altLang="en-US"/>
              <a:t>Color Reduction</a:t>
            </a:r>
          </a:p>
        </p:txBody>
      </p:sp>
      <p:grpSp>
        <p:nvGrpSpPr>
          <p:cNvPr id="1156099" name="Group 3">
            <a:extLst>
              <a:ext uri="{FF2B5EF4-FFF2-40B4-BE49-F238E27FC236}">
                <a16:creationId xmlns:a16="http://schemas.microsoft.com/office/drawing/2014/main" id="{B632BCE4-801B-4644-8E71-0F1EDAAACC54}"/>
              </a:ext>
            </a:extLst>
          </p:cNvPr>
          <p:cNvGrpSpPr>
            <a:grpSpLocks/>
          </p:cNvGrpSpPr>
          <p:nvPr/>
        </p:nvGrpSpPr>
        <p:grpSpPr bwMode="auto">
          <a:xfrm>
            <a:off x="668338" y="838200"/>
            <a:ext cx="8170862" cy="990600"/>
            <a:chOff x="421" y="528"/>
            <a:chExt cx="5147" cy="624"/>
          </a:xfrm>
        </p:grpSpPr>
        <p:sp>
          <p:nvSpPr>
            <p:cNvPr id="1156100" name="Freeform 4">
              <a:extLst>
                <a:ext uri="{FF2B5EF4-FFF2-40B4-BE49-F238E27FC236}">
                  <a16:creationId xmlns:a16="http://schemas.microsoft.com/office/drawing/2014/main" id="{751962F0-2561-4575-9BAA-BFFCEF9613B2}"/>
                </a:ext>
              </a:extLst>
            </p:cNvPr>
            <p:cNvSpPr>
              <a:spLocks/>
            </p:cNvSpPr>
            <p:nvPr/>
          </p:nvSpPr>
          <p:spPr bwMode="auto">
            <a:xfrm>
              <a:off x="4370" y="768"/>
              <a:ext cx="933" cy="164"/>
            </a:xfrm>
            <a:custGeom>
              <a:avLst/>
              <a:gdLst>
                <a:gd name="T0" fmla="*/ 526 w 933"/>
                <a:gd name="T1" fmla="*/ 0 h 164"/>
                <a:gd name="T2" fmla="*/ 68 w 933"/>
                <a:gd name="T3" fmla="*/ 140 h 164"/>
                <a:gd name="T4" fmla="*/ 933 w 933"/>
                <a:gd name="T5" fmla="*/ 144 h 164"/>
              </a:gdLst>
              <a:ahLst/>
              <a:cxnLst>
                <a:cxn ang="0">
                  <a:pos x="T0" y="T1"/>
                </a:cxn>
                <a:cxn ang="0">
                  <a:pos x="T2" y="T3"/>
                </a:cxn>
                <a:cxn ang="0">
                  <a:pos x="T4" y="T5"/>
                </a:cxn>
              </a:cxnLst>
              <a:rect l="0" t="0" r="r" b="b"/>
              <a:pathLst>
                <a:path w="933" h="164">
                  <a:moveTo>
                    <a:pt x="526" y="0"/>
                  </a:moveTo>
                  <a:cubicBezTo>
                    <a:pt x="450" y="23"/>
                    <a:pt x="0" y="116"/>
                    <a:pt x="68" y="140"/>
                  </a:cubicBezTo>
                  <a:cubicBezTo>
                    <a:pt x="136" y="164"/>
                    <a:pt x="753" y="143"/>
                    <a:pt x="933" y="144"/>
                  </a:cubicBezTo>
                </a:path>
              </a:pathLst>
            </a:custGeom>
            <a:gradFill rotWithShape="1">
              <a:gsLst>
                <a:gs pos="0">
                  <a:srgbClr val="808080"/>
                </a:gs>
                <a:gs pos="100000">
                  <a:srgbClr val="EAEAEA"/>
                </a:gs>
              </a:gsLst>
              <a:lin ang="0" scaled="1"/>
            </a:gra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101" name="Text Box 5">
              <a:extLst>
                <a:ext uri="{FF2B5EF4-FFF2-40B4-BE49-F238E27FC236}">
                  <a16:creationId xmlns:a16="http://schemas.microsoft.com/office/drawing/2014/main" id="{8B676936-BC81-451A-B02D-83556F16D983}"/>
                </a:ext>
              </a:extLst>
            </p:cNvPr>
            <p:cNvSpPr txBox="1">
              <a:spLocks noChangeArrowheads="1"/>
            </p:cNvSpPr>
            <p:nvPr/>
          </p:nvSpPr>
          <p:spPr bwMode="auto">
            <a:xfrm>
              <a:off x="421" y="528"/>
              <a:ext cx="494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600" b="1">
                  <a:solidFill>
                    <a:schemeClr val="tx2"/>
                  </a:solidFill>
                  <a:latin typeface="Arial Narrow" panose="020B0606020202030204" pitchFamily="34" charset="0"/>
                </a:rPr>
                <a:t>Human eye is not as sensitive to </a:t>
              </a:r>
              <a:r>
                <a:rPr lang="en-US" altLang="en-US" sz="2600" b="1">
                  <a:solidFill>
                    <a:srgbClr val="0000CC"/>
                  </a:solidFill>
                  <a:latin typeface="Arial Narrow" panose="020B0606020202030204" pitchFamily="34" charset="0"/>
                </a:rPr>
                <a:t>c</a:t>
              </a:r>
              <a:r>
                <a:rPr lang="en-US" altLang="en-US" sz="2600" b="1">
                  <a:solidFill>
                    <a:srgbClr val="FFCC00"/>
                  </a:solidFill>
                  <a:latin typeface="Arial Narrow" panose="020B0606020202030204" pitchFamily="34" charset="0"/>
                </a:rPr>
                <a:t>o</a:t>
              </a:r>
              <a:r>
                <a:rPr lang="en-US" altLang="en-US" sz="2600" b="1">
                  <a:solidFill>
                    <a:srgbClr val="33CC33"/>
                  </a:solidFill>
                  <a:latin typeface="Arial Narrow" panose="020B0606020202030204" pitchFamily="34" charset="0"/>
                </a:rPr>
                <a:t>l</a:t>
              </a:r>
              <a:r>
                <a:rPr lang="en-US" altLang="en-US" sz="2600" b="1">
                  <a:solidFill>
                    <a:srgbClr val="996600"/>
                  </a:solidFill>
                  <a:latin typeface="Arial Narrow" panose="020B0606020202030204" pitchFamily="34" charset="0"/>
                </a:rPr>
                <a:t>o</a:t>
              </a:r>
              <a:r>
                <a:rPr lang="en-US" altLang="en-US" sz="2600" b="1">
                  <a:solidFill>
                    <a:srgbClr val="FF9933"/>
                  </a:solidFill>
                  <a:latin typeface="Arial Narrow" panose="020B0606020202030204" pitchFamily="34" charset="0"/>
                </a:rPr>
                <a:t>r</a:t>
              </a:r>
              <a:r>
                <a:rPr lang="en-US" altLang="en-US" sz="2600" b="1">
                  <a:solidFill>
                    <a:schemeClr val="tx2"/>
                  </a:solidFill>
                  <a:latin typeface="Arial Narrow" panose="020B0606020202030204" pitchFamily="34" charset="0"/>
                </a:rPr>
                <a:t> as it is to </a:t>
              </a:r>
              <a:r>
                <a:rPr lang="en-US" altLang="en-US" sz="2600" b="1" i="1">
                  <a:latin typeface="Arial Narrow" panose="020B0606020202030204" pitchFamily="34" charset="0"/>
                </a:rPr>
                <a:t>Luminance</a:t>
              </a:r>
              <a:endParaRPr lang="en-US" altLang="en-US" sz="2600" b="1">
                <a:solidFill>
                  <a:schemeClr val="tx2"/>
                </a:solidFill>
                <a:latin typeface="Arial Narrow" panose="020B0606020202030204" pitchFamily="34" charset="0"/>
              </a:endParaRPr>
            </a:p>
          </p:txBody>
        </p:sp>
        <p:sp>
          <p:nvSpPr>
            <p:cNvPr id="1156102" name="Text Box 6">
              <a:extLst>
                <a:ext uri="{FF2B5EF4-FFF2-40B4-BE49-F238E27FC236}">
                  <a16:creationId xmlns:a16="http://schemas.microsoft.com/office/drawing/2014/main" id="{778FF77E-BC09-4324-82AD-E4BB19B7D11D}"/>
                </a:ext>
              </a:extLst>
            </p:cNvPr>
            <p:cNvSpPr txBox="1">
              <a:spLocks noChangeArrowheads="1"/>
            </p:cNvSpPr>
            <p:nvPr/>
          </p:nvSpPr>
          <p:spPr bwMode="auto">
            <a:xfrm>
              <a:off x="4126" y="910"/>
              <a:ext cx="52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dark</a:t>
              </a:r>
            </a:p>
          </p:txBody>
        </p:sp>
        <p:sp>
          <p:nvSpPr>
            <p:cNvPr id="1156103" name="Text Box 7">
              <a:extLst>
                <a:ext uri="{FF2B5EF4-FFF2-40B4-BE49-F238E27FC236}">
                  <a16:creationId xmlns:a16="http://schemas.microsoft.com/office/drawing/2014/main" id="{61DF3CD8-7A37-42A6-A244-6A022BD707E9}"/>
                </a:ext>
              </a:extLst>
            </p:cNvPr>
            <p:cNvSpPr txBox="1">
              <a:spLocks noChangeArrowheads="1"/>
            </p:cNvSpPr>
            <p:nvPr/>
          </p:nvSpPr>
          <p:spPr bwMode="auto">
            <a:xfrm>
              <a:off x="4683" y="910"/>
              <a:ext cx="33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solidFill>
                    <a:srgbClr val="5F5F5F"/>
                  </a:solidFill>
                  <a:latin typeface="Arial" panose="020B0604020202020204" pitchFamily="34" charset="0"/>
                </a:rPr>
                <a:t>vs</a:t>
              </a:r>
            </a:p>
          </p:txBody>
        </p:sp>
        <p:sp>
          <p:nvSpPr>
            <p:cNvPr id="1156104" name="Text Box 8">
              <a:extLst>
                <a:ext uri="{FF2B5EF4-FFF2-40B4-BE49-F238E27FC236}">
                  <a16:creationId xmlns:a16="http://schemas.microsoft.com/office/drawing/2014/main" id="{9E450B36-81BF-4BFC-8097-0A28ED57855B}"/>
                </a:ext>
              </a:extLst>
            </p:cNvPr>
            <p:cNvSpPr txBox="1">
              <a:spLocks noChangeArrowheads="1"/>
            </p:cNvSpPr>
            <p:nvPr/>
          </p:nvSpPr>
          <p:spPr bwMode="auto">
            <a:xfrm>
              <a:off x="5048" y="910"/>
              <a:ext cx="5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solidFill>
                    <a:srgbClr val="C0C0C0"/>
                  </a:solidFill>
                  <a:latin typeface="Arial" panose="020B0604020202020204" pitchFamily="34" charset="0"/>
                </a:rPr>
                <a:t>light</a:t>
              </a:r>
            </a:p>
          </p:txBody>
        </p:sp>
        <p:sp>
          <p:nvSpPr>
            <p:cNvPr id="1156105" name="Rectangle 9">
              <a:extLst>
                <a:ext uri="{FF2B5EF4-FFF2-40B4-BE49-F238E27FC236}">
                  <a16:creationId xmlns:a16="http://schemas.microsoft.com/office/drawing/2014/main" id="{0C464AB7-3306-48F7-9D33-058535C2C4DB}"/>
                </a:ext>
              </a:extLst>
            </p:cNvPr>
            <p:cNvSpPr>
              <a:spLocks noChangeArrowheads="1"/>
            </p:cNvSpPr>
            <p:nvPr/>
          </p:nvSpPr>
          <p:spPr bwMode="auto">
            <a:xfrm>
              <a:off x="4368" y="528"/>
              <a:ext cx="100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56106" name="AutoShape 10">
              <a:extLst>
                <a:ext uri="{FF2B5EF4-FFF2-40B4-BE49-F238E27FC236}">
                  <a16:creationId xmlns:a16="http://schemas.microsoft.com/office/drawing/2014/main" id="{F41BA469-8FE3-4C9A-8BA4-19FF3DF7C196}"/>
                </a:ext>
              </a:extLst>
            </p:cNvPr>
            <p:cNvCxnSpPr>
              <a:cxnSpLocks noChangeShapeType="1"/>
              <a:stCxn id="1156105" idx="2"/>
              <a:endCxn id="1156102" idx="0"/>
            </p:cNvCxnSpPr>
            <p:nvPr/>
          </p:nvCxnSpPr>
          <p:spPr bwMode="auto">
            <a:xfrm flipH="1">
              <a:off x="4387" y="768"/>
              <a:ext cx="485" cy="142"/>
            </a:xfrm>
            <a:prstGeom prst="straightConnector1">
              <a:avLst/>
            </a:prstGeom>
            <a:noFill/>
            <a:ln w="19050">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6107" name="AutoShape 11">
              <a:extLst>
                <a:ext uri="{FF2B5EF4-FFF2-40B4-BE49-F238E27FC236}">
                  <a16:creationId xmlns:a16="http://schemas.microsoft.com/office/drawing/2014/main" id="{51E4BFB1-C00A-4DC2-BD73-A33F5AE82C57}"/>
                </a:ext>
              </a:extLst>
            </p:cNvPr>
            <p:cNvCxnSpPr>
              <a:cxnSpLocks noChangeShapeType="1"/>
              <a:stCxn id="1156105" idx="2"/>
              <a:endCxn id="1156104" idx="0"/>
            </p:cNvCxnSpPr>
            <p:nvPr/>
          </p:nvCxnSpPr>
          <p:spPr bwMode="auto">
            <a:xfrm>
              <a:off x="4872" y="768"/>
              <a:ext cx="436" cy="142"/>
            </a:xfrm>
            <a:prstGeom prst="straightConnector1">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6108" name="Text Box 12">
            <a:extLst>
              <a:ext uri="{FF2B5EF4-FFF2-40B4-BE49-F238E27FC236}">
                <a16:creationId xmlns:a16="http://schemas.microsoft.com/office/drawing/2014/main" id="{9E282298-420B-4C88-A8E3-60A2C6BB0F27}"/>
              </a:ext>
            </a:extLst>
          </p:cNvPr>
          <p:cNvSpPr txBox="1">
            <a:spLocks noChangeArrowheads="1"/>
          </p:cNvSpPr>
          <p:nvPr/>
        </p:nvSpPr>
        <p:spPr bwMode="auto">
          <a:xfrm>
            <a:off x="746125" y="2284413"/>
            <a:ext cx="801687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pPr>
            <a:r>
              <a:rPr lang="en-US" altLang="en-US" b="1">
                <a:latin typeface="Arial Narrow" panose="020B0606020202030204" pitchFamily="34" charset="0"/>
              </a:rPr>
              <a:t>To this end, to save costs the various standards decided to:</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Maintain </a:t>
            </a:r>
            <a:r>
              <a:rPr lang="en-US" altLang="en-US" b="1" i="1" u="sng">
                <a:solidFill>
                  <a:schemeClr val="tx2"/>
                </a:solidFill>
                <a:latin typeface="Arial Narrow" panose="020B0606020202030204" pitchFamily="34" charset="0"/>
              </a:rPr>
              <a:t>luminance</a:t>
            </a:r>
            <a:r>
              <a:rPr lang="en-US" altLang="en-US" b="1">
                <a:latin typeface="Arial Narrow" panose="020B0606020202030204" pitchFamily="34" charset="0"/>
              </a:rPr>
              <a:t> information in our images, but</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Reduce </a:t>
            </a:r>
            <a:r>
              <a:rPr lang="en-US" altLang="en-US" b="1" i="1" u="sng">
                <a:solidFill>
                  <a:schemeClr val="tx2"/>
                </a:solidFill>
                <a:latin typeface="Arial Narrow" panose="020B0606020202030204" pitchFamily="34" charset="0"/>
              </a:rPr>
              <a:t>color</a:t>
            </a:r>
            <a:r>
              <a:rPr lang="en-US" altLang="en-US" b="1">
                <a:latin typeface="Arial Narrow" panose="020B0606020202030204" pitchFamily="34" charset="0"/>
              </a:rPr>
              <a:t> information</a:t>
            </a:r>
          </a:p>
        </p:txBody>
      </p:sp>
      <p:grpSp>
        <p:nvGrpSpPr>
          <p:cNvPr id="1156109" name="Group 13">
            <a:extLst>
              <a:ext uri="{FF2B5EF4-FFF2-40B4-BE49-F238E27FC236}">
                <a16:creationId xmlns:a16="http://schemas.microsoft.com/office/drawing/2014/main" id="{14AD870A-9599-4150-BB6D-A85A3F651CC5}"/>
              </a:ext>
            </a:extLst>
          </p:cNvPr>
          <p:cNvGrpSpPr>
            <a:grpSpLocks/>
          </p:cNvGrpSpPr>
          <p:nvPr/>
        </p:nvGrpSpPr>
        <p:grpSpPr bwMode="auto">
          <a:xfrm>
            <a:off x="304800" y="3887788"/>
            <a:ext cx="8382000" cy="2208212"/>
            <a:chOff x="192" y="2449"/>
            <a:chExt cx="5280" cy="1391"/>
          </a:xfrm>
        </p:grpSpPr>
        <p:pic>
          <p:nvPicPr>
            <p:cNvPr id="1156110" name="Picture 14" descr="Color circles">
              <a:extLst>
                <a:ext uri="{FF2B5EF4-FFF2-40B4-BE49-F238E27FC236}">
                  <a16:creationId xmlns:a16="http://schemas.microsoft.com/office/drawing/2014/main" id="{9D2A7AB9-C3AD-4304-8503-5301FBA5E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2449"/>
              <a:ext cx="1503" cy="1391"/>
            </a:xfrm>
            <a:prstGeom prst="rect">
              <a:avLst/>
            </a:prstGeom>
            <a:noFill/>
            <a:extLst>
              <a:ext uri="{909E8E84-426E-40DD-AFC4-6F175D3DCCD1}">
                <a14:hiddenFill xmlns:a14="http://schemas.microsoft.com/office/drawing/2010/main">
                  <a:solidFill>
                    <a:srgbClr val="FFFFFF"/>
                  </a:solidFill>
                </a14:hiddenFill>
              </a:ext>
            </a:extLst>
          </p:spPr>
        </p:pic>
        <p:sp>
          <p:nvSpPr>
            <p:cNvPr id="1156111" name="Text Box 15">
              <a:extLst>
                <a:ext uri="{FF2B5EF4-FFF2-40B4-BE49-F238E27FC236}">
                  <a16:creationId xmlns:a16="http://schemas.microsoft.com/office/drawing/2014/main" id="{AB828AA9-9160-4C8D-B20F-03A3386AE03B}"/>
                </a:ext>
              </a:extLst>
            </p:cNvPr>
            <p:cNvSpPr txBox="1">
              <a:spLocks noChangeArrowheads="1"/>
            </p:cNvSpPr>
            <p:nvPr/>
          </p:nvSpPr>
          <p:spPr bwMode="auto">
            <a:xfrm>
              <a:off x="1872" y="2740"/>
              <a:ext cx="360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Using RBG, though, how do we </a:t>
              </a:r>
              <a:r>
                <a:rPr lang="en-US" altLang="en-US" sz="2000" b="1" i="1">
                  <a:solidFill>
                    <a:schemeClr val="tx2"/>
                  </a:solidFill>
                  <a:latin typeface="Arial Narrow" panose="020B0606020202030204" pitchFamily="34" charset="0"/>
                </a:rPr>
                <a:t>easily</a:t>
              </a:r>
              <a:r>
                <a:rPr lang="en-US" altLang="en-US" sz="2000" b="1">
                  <a:latin typeface="Arial Narrow" panose="020B0606020202030204" pitchFamily="34" charset="0"/>
                </a:rPr>
                <a:t> reduce color information without removing luminance?</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For this, and other technical reasons, a separate </a:t>
              </a:r>
              <a:r>
                <a:rPr lang="en-US" altLang="en-US" sz="2000" b="1" u="sng">
                  <a:solidFill>
                    <a:schemeClr val="tx2"/>
                  </a:solidFill>
                  <a:latin typeface="Arial Narrow" panose="020B0606020202030204" pitchFamily="34" charset="0"/>
                </a:rPr>
                <a:t>color space</a:t>
              </a:r>
              <a:r>
                <a:rPr lang="en-US" altLang="en-US" sz="2000" b="1">
                  <a:latin typeface="Arial Narrow" panose="020B0606020202030204" pitchFamily="34" charset="0"/>
                </a:rPr>
                <a:t> was chosen by most video standards …</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6108"/>
                                        </p:tgtEl>
                                        <p:attrNameLst>
                                          <p:attrName>style.visibility</p:attrName>
                                        </p:attrNameLst>
                                      </p:cBhvr>
                                      <p:to>
                                        <p:strVal val="visible"/>
                                      </p:to>
                                    </p:set>
                                    <p:animEffect transition="in" filter="dissolve">
                                      <p:cBhvr>
                                        <p:cTn id="7" dur="500"/>
                                        <p:tgtEl>
                                          <p:spTgt spid="1156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56109"/>
                                        </p:tgtEl>
                                        <p:attrNameLst>
                                          <p:attrName>style.visibility</p:attrName>
                                        </p:attrNameLst>
                                      </p:cBhvr>
                                      <p:to>
                                        <p:strVal val="visible"/>
                                      </p:to>
                                    </p:set>
                                    <p:animEffect transition="in" filter="dissolve">
                                      <p:cBhvr>
                                        <p:cTn id="12" dur="500"/>
                                        <p:tgtEl>
                                          <p:spTgt spid="1156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10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22" name="Group 2">
            <a:extLst>
              <a:ext uri="{FF2B5EF4-FFF2-40B4-BE49-F238E27FC236}">
                <a16:creationId xmlns:a16="http://schemas.microsoft.com/office/drawing/2014/main" id="{18B024B6-0D38-436F-9AF9-8BD4EEF60D88}"/>
              </a:ext>
            </a:extLst>
          </p:cNvPr>
          <p:cNvGrpSpPr>
            <a:grpSpLocks/>
          </p:cNvGrpSpPr>
          <p:nvPr/>
        </p:nvGrpSpPr>
        <p:grpSpPr bwMode="auto">
          <a:xfrm>
            <a:off x="990600" y="107950"/>
            <a:ext cx="7162800" cy="4616450"/>
            <a:chOff x="624" y="394"/>
            <a:chExt cx="4512" cy="2908"/>
          </a:xfrm>
        </p:grpSpPr>
        <p:pic>
          <p:nvPicPr>
            <p:cNvPr id="1157123" name="Picture 3" descr="color picker (mod3)">
              <a:extLst>
                <a:ext uri="{FF2B5EF4-FFF2-40B4-BE49-F238E27FC236}">
                  <a16:creationId xmlns:a16="http://schemas.microsoft.com/office/drawing/2014/main" id="{112C6A8F-503B-4DB8-980E-B27CCCA6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394"/>
              <a:ext cx="4512" cy="2908"/>
            </a:xfrm>
            <a:prstGeom prst="rect">
              <a:avLst/>
            </a:prstGeom>
            <a:noFill/>
            <a:extLst>
              <a:ext uri="{909E8E84-426E-40DD-AFC4-6F175D3DCCD1}">
                <a14:hiddenFill xmlns:a14="http://schemas.microsoft.com/office/drawing/2010/main">
                  <a:solidFill>
                    <a:srgbClr val="FFFFFF"/>
                  </a:solidFill>
                </a14:hiddenFill>
              </a:ext>
            </a:extLst>
          </p:spPr>
        </p:pic>
        <p:sp>
          <p:nvSpPr>
            <p:cNvPr id="1157124" name="Line 4">
              <a:extLst>
                <a:ext uri="{FF2B5EF4-FFF2-40B4-BE49-F238E27FC236}">
                  <a16:creationId xmlns:a16="http://schemas.microsoft.com/office/drawing/2014/main" id="{DBFBFA72-9B1B-4B51-AAFE-8B268A644CF3}"/>
                </a:ext>
              </a:extLst>
            </p:cNvPr>
            <p:cNvSpPr>
              <a:spLocks noChangeShapeType="1"/>
            </p:cNvSpPr>
            <p:nvPr/>
          </p:nvSpPr>
          <p:spPr bwMode="auto">
            <a:xfrm>
              <a:off x="3552" y="2326"/>
              <a:ext cx="14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25" name="Line 5">
              <a:extLst>
                <a:ext uri="{FF2B5EF4-FFF2-40B4-BE49-F238E27FC236}">
                  <a16:creationId xmlns:a16="http://schemas.microsoft.com/office/drawing/2014/main" id="{BD3304D6-1EA4-4236-ACB7-65E35407310F}"/>
                </a:ext>
              </a:extLst>
            </p:cNvPr>
            <p:cNvSpPr>
              <a:spLocks noChangeShapeType="1"/>
            </p:cNvSpPr>
            <p:nvPr/>
          </p:nvSpPr>
          <p:spPr bwMode="auto">
            <a:xfrm rot="5400000">
              <a:off x="3526" y="2431"/>
              <a:ext cx="15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26" name="Text Box 6">
              <a:extLst>
                <a:ext uri="{FF2B5EF4-FFF2-40B4-BE49-F238E27FC236}">
                  <a16:creationId xmlns:a16="http://schemas.microsoft.com/office/drawing/2014/main" id="{3E32C33A-534B-44F6-87B9-E30AFF6419B4}"/>
                </a:ext>
              </a:extLst>
            </p:cNvPr>
            <p:cNvSpPr txBox="1">
              <a:spLocks noChangeArrowheads="1"/>
            </p:cNvSpPr>
            <p:nvPr/>
          </p:nvSpPr>
          <p:spPr bwMode="auto">
            <a:xfrm>
              <a:off x="4694" y="1671"/>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18</a:t>
              </a:r>
            </a:p>
          </p:txBody>
        </p:sp>
        <p:sp>
          <p:nvSpPr>
            <p:cNvPr id="1157127" name="Text Box 7">
              <a:extLst>
                <a:ext uri="{FF2B5EF4-FFF2-40B4-BE49-F238E27FC236}">
                  <a16:creationId xmlns:a16="http://schemas.microsoft.com/office/drawing/2014/main" id="{1C1912A2-DB72-4473-A0CB-82256E5A6BA1}"/>
                </a:ext>
              </a:extLst>
            </p:cNvPr>
            <p:cNvSpPr txBox="1">
              <a:spLocks noChangeArrowheads="1"/>
            </p:cNvSpPr>
            <p:nvPr/>
          </p:nvSpPr>
          <p:spPr bwMode="auto">
            <a:xfrm>
              <a:off x="4655" y="1888"/>
              <a:ext cx="1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-37</a:t>
              </a:r>
            </a:p>
          </p:txBody>
        </p:sp>
        <p:sp>
          <p:nvSpPr>
            <p:cNvPr id="1157128" name="Text Box 8">
              <a:extLst>
                <a:ext uri="{FF2B5EF4-FFF2-40B4-BE49-F238E27FC236}">
                  <a16:creationId xmlns:a16="http://schemas.microsoft.com/office/drawing/2014/main" id="{4BB04609-EEDA-4699-B8A1-DE3297FF8A62}"/>
                </a:ext>
              </a:extLst>
            </p:cNvPr>
            <p:cNvSpPr txBox="1">
              <a:spLocks noChangeArrowheads="1"/>
            </p:cNvSpPr>
            <p:nvPr/>
          </p:nvSpPr>
          <p:spPr bwMode="auto">
            <a:xfrm>
              <a:off x="469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20</a:t>
              </a:r>
            </a:p>
          </p:txBody>
        </p:sp>
        <p:sp>
          <p:nvSpPr>
            <p:cNvPr id="1157129" name="Text Box 9">
              <a:extLst>
                <a:ext uri="{FF2B5EF4-FFF2-40B4-BE49-F238E27FC236}">
                  <a16:creationId xmlns:a16="http://schemas.microsoft.com/office/drawing/2014/main" id="{28B04BFF-BDA8-4E65-8175-28CE2E503446}"/>
                </a:ext>
              </a:extLst>
            </p:cNvPr>
            <p:cNvSpPr txBox="1">
              <a:spLocks noChangeArrowheads="1"/>
            </p:cNvSpPr>
            <p:nvPr/>
          </p:nvSpPr>
          <p:spPr bwMode="auto">
            <a:xfrm>
              <a:off x="469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98</a:t>
              </a:r>
            </a:p>
          </p:txBody>
        </p:sp>
        <p:sp>
          <p:nvSpPr>
            <p:cNvPr id="1157130" name="Text Box 10">
              <a:extLst>
                <a:ext uri="{FF2B5EF4-FFF2-40B4-BE49-F238E27FC236}">
                  <a16:creationId xmlns:a16="http://schemas.microsoft.com/office/drawing/2014/main" id="{B68D5EFD-DFEC-4EEF-B00A-0D9E9BF1062B}"/>
                </a:ext>
              </a:extLst>
            </p:cNvPr>
            <p:cNvSpPr txBox="1">
              <a:spLocks noChangeArrowheads="1"/>
            </p:cNvSpPr>
            <p:nvPr/>
          </p:nvSpPr>
          <p:spPr bwMode="auto">
            <a:xfrm>
              <a:off x="4628" y="2602"/>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100</a:t>
              </a:r>
            </a:p>
          </p:txBody>
        </p:sp>
        <p:sp>
          <p:nvSpPr>
            <p:cNvPr id="1157131" name="Text Box 11">
              <a:extLst>
                <a:ext uri="{FF2B5EF4-FFF2-40B4-BE49-F238E27FC236}">
                  <a16:creationId xmlns:a16="http://schemas.microsoft.com/office/drawing/2014/main" id="{15344BDA-CE6E-4E18-9C9C-9BF5FCB98762}"/>
                </a:ext>
              </a:extLst>
            </p:cNvPr>
            <p:cNvSpPr txBox="1">
              <a:spLocks noChangeArrowheads="1"/>
            </p:cNvSpPr>
            <p:nvPr/>
          </p:nvSpPr>
          <p:spPr bwMode="auto">
            <a:xfrm>
              <a:off x="469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31</a:t>
              </a:r>
            </a:p>
          </p:txBody>
        </p:sp>
        <p:sp>
          <p:nvSpPr>
            <p:cNvPr id="1157132" name="Text Box 12">
              <a:extLst>
                <a:ext uri="{FF2B5EF4-FFF2-40B4-BE49-F238E27FC236}">
                  <a16:creationId xmlns:a16="http://schemas.microsoft.com/office/drawing/2014/main" id="{3FED8BA5-8F45-4A29-9AD4-61FC0940E35B}"/>
                </a:ext>
              </a:extLst>
            </p:cNvPr>
            <p:cNvSpPr txBox="1">
              <a:spLocks noChangeArrowheads="1"/>
            </p:cNvSpPr>
            <p:nvPr/>
          </p:nvSpPr>
          <p:spPr bwMode="auto">
            <a:xfrm>
              <a:off x="385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7133" name="Text Box 13">
              <a:extLst>
                <a:ext uri="{FF2B5EF4-FFF2-40B4-BE49-F238E27FC236}">
                  <a16:creationId xmlns:a16="http://schemas.microsoft.com/office/drawing/2014/main" id="{050C903B-7FD3-45B7-8175-F0096EE2926A}"/>
                </a:ext>
              </a:extLst>
            </p:cNvPr>
            <p:cNvSpPr txBox="1">
              <a:spLocks noChangeArrowheads="1"/>
            </p:cNvSpPr>
            <p:nvPr/>
          </p:nvSpPr>
          <p:spPr bwMode="auto">
            <a:xfrm>
              <a:off x="3854" y="260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a:t>
              </a:r>
            </a:p>
          </p:txBody>
        </p:sp>
        <p:sp>
          <p:nvSpPr>
            <p:cNvPr id="1157134" name="Text Box 14">
              <a:extLst>
                <a:ext uri="{FF2B5EF4-FFF2-40B4-BE49-F238E27FC236}">
                  <a16:creationId xmlns:a16="http://schemas.microsoft.com/office/drawing/2014/main" id="{D0368E2F-D744-49FE-A940-E8AC9546BDA4}"/>
                </a:ext>
              </a:extLst>
            </p:cNvPr>
            <p:cNvSpPr txBox="1">
              <a:spLocks noChangeArrowheads="1"/>
            </p:cNvSpPr>
            <p:nvPr/>
          </p:nvSpPr>
          <p:spPr bwMode="auto">
            <a:xfrm>
              <a:off x="385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81</a:t>
              </a:r>
            </a:p>
          </p:txBody>
        </p:sp>
        <p:sp>
          <p:nvSpPr>
            <p:cNvPr id="1157135" name="Text Box 15">
              <a:extLst>
                <a:ext uri="{FF2B5EF4-FFF2-40B4-BE49-F238E27FC236}">
                  <a16:creationId xmlns:a16="http://schemas.microsoft.com/office/drawing/2014/main" id="{67857F6F-CFE4-4150-BC62-975473D455F8}"/>
                </a:ext>
              </a:extLst>
            </p:cNvPr>
            <p:cNvSpPr txBox="1">
              <a:spLocks noChangeArrowheads="1"/>
            </p:cNvSpPr>
            <p:nvPr/>
          </p:nvSpPr>
          <p:spPr bwMode="auto">
            <a:xfrm>
              <a:off x="3788" y="1671"/>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248</a:t>
              </a:r>
            </a:p>
          </p:txBody>
        </p:sp>
        <p:sp>
          <p:nvSpPr>
            <p:cNvPr id="1157136" name="Text Box 16">
              <a:extLst>
                <a:ext uri="{FF2B5EF4-FFF2-40B4-BE49-F238E27FC236}">
                  <a16:creationId xmlns:a16="http://schemas.microsoft.com/office/drawing/2014/main" id="{11442D0B-61D9-4A92-81E5-B41B80C111F4}"/>
                </a:ext>
              </a:extLst>
            </p:cNvPr>
            <p:cNvSpPr txBox="1">
              <a:spLocks noChangeArrowheads="1"/>
            </p:cNvSpPr>
            <p:nvPr/>
          </p:nvSpPr>
          <p:spPr bwMode="auto">
            <a:xfrm>
              <a:off x="3854" y="188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70</a:t>
              </a:r>
            </a:p>
          </p:txBody>
        </p:sp>
        <p:sp>
          <p:nvSpPr>
            <p:cNvPr id="1157137" name="Text Box 17">
              <a:extLst>
                <a:ext uri="{FF2B5EF4-FFF2-40B4-BE49-F238E27FC236}">
                  <a16:creationId xmlns:a16="http://schemas.microsoft.com/office/drawing/2014/main" id="{EEC9301C-B4CE-48B0-91A2-77DE2663F8B5}"/>
                </a:ext>
              </a:extLst>
            </p:cNvPr>
            <p:cNvSpPr txBox="1">
              <a:spLocks noChangeArrowheads="1"/>
            </p:cNvSpPr>
            <p:nvPr/>
          </p:nvSpPr>
          <p:spPr bwMode="auto">
            <a:xfrm>
              <a:off x="385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7138" name="Text Box 18">
              <a:extLst>
                <a:ext uri="{FF2B5EF4-FFF2-40B4-BE49-F238E27FC236}">
                  <a16:creationId xmlns:a16="http://schemas.microsoft.com/office/drawing/2014/main" id="{156169E4-12F1-443E-8298-BA998B6174D5}"/>
                </a:ext>
              </a:extLst>
            </p:cNvPr>
            <p:cNvSpPr txBox="1">
              <a:spLocks noChangeArrowheads="1"/>
            </p:cNvSpPr>
            <p:nvPr/>
          </p:nvSpPr>
          <p:spPr bwMode="auto">
            <a:xfrm>
              <a:off x="4694" y="304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23</a:t>
              </a:r>
            </a:p>
          </p:txBody>
        </p:sp>
        <p:sp>
          <p:nvSpPr>
            <p:cNvPr id="1157139" name="Text Box 19">
              <a:extLst>
                <a:ext uri="{FF2B5EF4-FFF2-40B4-BE49-F238E27FC236}">
                  <a16:creationId xmlns:a16="http://schemas.microsoft.com/office/drawing/2014/main" id="{F98F4B8A-ADA5-4433-AFD7-7CD5E76C5EF6}"/>
                </a:ext>
              </a:extLst>
            </p:cNvPr>
            <p:cNvSpPr txBox="1">
              <a:spLocks noChangeArrowheads="1"/>
            </p:cNvSpPr>
            <p:nvPr/>
          </p:nvSpPr>
          <p:spPr bwMode="auto">
            <a:xfrm>
              <a:off x="4455" y="1680"/>
              <a:ext cx="1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r>
                <a:rPr lang="en-US" altLang="en-US" sz="1600" b="1">
                  <a:solidFill>
                    <a:srgbClr val="5F5F5F"/>
                  </a:solidFill>
                  <a:latin typeface="Arial Narrow" panose="020B0606020202030204" pitchFamily="34" charset="0"/>
                </a:rPr>
                <a:t>Y:</a:t>
              </a:r>
            </a:p>
          </p:txBody>
        </p:sp>
        <p:sp>
          <p:nvSpPr>
            <p:cNvPr id="1157140" name="Text Box 20">
              <a:extLst>
                <a:ext uri="{FF2B5EF4-FFF2-40B4-BE49-F238E27FC236}">
                  <a16:creationId xmlns:a16="http://schemas.microsoft.com/office/drawing/2014/main" id="{3BC5BBEB-BCAC-4198-A11C-47EBBBC45F0B}"/>
                </a:ext>
              </a:extLst>
            </p:cNvPr>
            <p:cNvSpPr txBox="1">
              <a:spLocks noChangeArrowheads="1"/>
            </p:cNvSpPr>
            <p:nvPr/>
          </p:nvSpPr>
          <p:spPr bwMode="auto">
            <a:xfrm>
              <a:off x="4393" y="1890"/>
              <a:ext cx="16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b</a:t>
              </a:r>
              <a:r>
                <a:rPr lang="en-US" altLang="en-US" sz="1600" b="1">
                  <a:solidFill>
                    <a:srgbClr val="5F5F5F"/>
                  </a:solidFill>
                  <a:latin typeface="Arial Narrow" panose="020B0606020202030204" pitchFamily="34" charset="0"/>
                </a:rPr>
                <a:t>:</a:t>
              </a:r>
            </a:p>
          </p:txBody>
        </p:sp>
        <p:sp>
          <p:nvSpPr>
            <p:cNvPr id="1157141" name="Text Box 21">
              <a:extLst>
                <a:ext uri="{FF2B5EF4-FFF2-40B4-BE49-F238E27FC236}">
                  <a16:creationId xmlns:a16="http://schemas.microsoft.com/office/drawing/2014/main" id="{2C341454-1CC9-4B6D-B48A-32B4EDBA5B88}"/>
                </a:ext>
              </a:extLst>
            </p:cNvPr>
            <p:cNvSpPr txBox="1">
              <a:spLocks noChangeArrowheads="1"/>
            </p:cNvSpPr>
            <p:nvPr/>
          </p:nvSpPr>
          <p:spPr bwMode="auto">
            <a:xfrm>
              <a:off x="4413" y="2114"/>
              <a:ext cx="14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r</a:t>
              </a:r>
              <a:r>
                <a:rPr lang="en-US" altLang="en-US" sz="1600" b="1">
                  <a:solidFill>
                    <a:srgbClr val="5F5F5F"/>
                  </a:solidFill>
                  <a:latin typeface="Arial Narrow" panose="020B0606020202030204" pitchFamily="34" charset="0"/>
                </a:rPr>
                <a:t>:</a:t>
              </a:r>
            </a:p>
          </p:txBody>
        </p:sp>
      </p:grpSp>
      <p:sp>
        <p:nvSpPr>
          <p:cNvPr id="1157142" name="Rectangle 22">
            <a:extLst>
              <a:ext uri="{FF2B5EF4-FFF2-40B4-BE49-F238E27FC236}">
                <a16:creationId xmlns:a16="http://schemas.microsoft.com/office/drawing/2014/main" id="{6BE9CF55-1972-40E0-9250-E76029A8A1E4}"/>
              </a:ext>
            </a:extLst>
          </p:cNvPr>
          <p:cNvSpPr>
            <a:spLocks noGrp="1" noChangeArrowheads="1"/>
          </p:cNvSpPr>
          <p:nvPr>
            <p:ph type="title"/>
          </p:nvPr>
        </p:nvSpPr>
        <p:spPr>
          <a:xfrm>
            <a:off x="990600" y="107950"/>
            <a:ext cx="7162800" cy="457200"/>
          </a:xfrm>
          <a:solidFill>
            <a:srgbClr val="C0C0C0">
              <a:alpha val="50000"/>
            </a:srgbClr>
          </a:solidFill>
        </p:spPr>
        <p:txBody>
          <a:bodyPr wrap="none"/>
          <a:lstStyle/>
          <a:p>
            <a:pPr>
              <a:lnSpc>
                <a:spcPct val="70000"/>
              </a:lnSpc>
            </a:pPr>
            <a:r>
              <a:rPr lang="en-US" altLang="en-US">
                <a:solidFill>
                  <a:srgbClr val="FFFFFF"/>
                </a:solidFill>
                <a:effectLst>
                  <a:outerShdw blurRad="38100" dist="38100" dir="2700000" algn="tl">
                    <a:srgbClr val="000000"/>
                  </a:outerShdw>
                </a:effectLst>
              </a:rPr>
              <a:t>Color Spaces</a:t>
            </a:r>
            <a:endParaRPr lang="en-US" altLang="en-US" sz="3200">
              <a:solidFill>
                <a:srgbClr val="FFFFFF"/>
              </a:solidFill>
              <a:effectLst>
                <a:outerShdw blurRad="38100" dist="38100" dir="2700000" algn="tl">
                  <a:srgbClr val="000000"/>
                </a:outerShdw>
              </a:effectLst>
              <a:latin typeface="Arial Narrow" panose="020B0606020202030204" pitchFamily="34" charset="0"/>
            </a:endParaRPr>
          </a:p>
        </p:txBody>
      </p:sp>
      <p:sp>
        <p:nvSpPr>
          <p:cNvPr id="1157143" name="Text Box 23">
            <a:extLst>
              <a:ext uri="{FF2B5EF4-FFF2-40B4-BE49-F238E27FC236}">
                <a16:creationId xmlns:a16="http://schemas.microsoft.com/office/drawing/2014/main" id="{D61AD33A-7BB6-4DE0-A598-BDC71E5717E0}"/>
              </a:ext>
            </a:extLst>
          </p:cNvPr>
          <p:cNvSpPr txBox="1">
            <a:spLocks noChangeArrowheads="1"/>
          </p:cNvSpPr>
          <p:nvPr/>
        </p:nvSpPr>
        <p:spPr bwMode="auto">
          <a:xfrm>
            <a:off x="1200150" y="4724400"/>
            <a:ext cx="67437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Color Spaces:  </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Along with RGB, there are many different ways to represent color</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This "picker" example demonstrates 4 different common color spaces</a:t>
            </a:r>
          </a:p>
        </p:txBody>
      </p:sp>
      <p:sp>
        <p:nvSpPr>
          <p:cNvPr id="1157144" name="AutoShape 24">
            <a:extLst>
              <a:ext uri="{FF2B5EF4-FFF2-40B4-BE49-F238E27FC236}">
                <a16:creationId xmlns:a16="http://schemas.microsoft.com/office/drawing/2014/main" id="{DEC78822-3BFB-412A-9A76-17FB30009686}"/>
              </a:ext>
            </a:extLst>
          </p:cNvPr>
          <p:cNvSpPr>
            <a:spLocks noChangeArrowheads="1"/>
          </p:cNvSpPr>
          <p:nvPr/>
        </p:nvSpPr>
        <p:spPr bwMode="auto">
          <a:xfrm>
            <a:off x="5616575" y="3232150"/>
            <a:ext cx="914400" cy="1023938"/>
          </a:xfrm>
          <a:prstGeom prst="roundRect">
            <a:avLst>
              <a:gd name="adj" fmla="val 16667"/>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solidFill>
                <a:srgbClr val="FF0000"/>
              </a:solidFill>
              <a:latin typeface="Arial" panose="020B0604020202020204" pitchFamily="34" charset="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6210" name="Picture 2" descr="security camera">
            <a:extLst>
              <a:ext uri="{FF2B5EF4-FFF2-40B4-BE49-F238E27FC236}">
                <a16:creationId xmlns:a16="http://schemas.microsoft.com/office/drawing/2014/main" id="{B4AD046A-DD73-4628-AA9C-8D09D89AF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724400"/>
            <a:ext cx="1676400" cy="1195388"/>
          </a:xfrm>
          <a:prstGeom prst="rect">
            <a:avLst/>
          </a:prstGeom>
          <a:noFill/>
          <a:extLst>
            <a:ext uri="{909E8E84-426E-40DD-AFC4-6F175D3DCCD1}">
              <a14:hiddenFill xmlns:a14="http://schemas.microsoft.com/office/drawing/2010/main">
                <a:solidFill>
                  <a:srgbClr val="FFFFFF"/>
                </a:solidFill>
              </a14:hiddenFill>
            </a:ext>
          </a:extLst>
        </p:spPr>
      </p:pic>
      <p:pic>
        <p:nvPicPr>
          <p:cNvPr id="1246211" name="Picture 3" descr="PEGTJ37/UKIT1">
            <a:hlinkClick r:id="rId4"/>
            <a:extLst>
              <a:ext uri="{FF2B5EF4-FFF2-40B4-BE49-F238E27FC236}">
                <a16:creationId xmlns:a16="http://schemas.microsoft.com/office/drawing/2014/main" id="{9331F76B-2A54-4651-A382-E90E1FF59661}"/>
              </a:ext>
            </a:extLst>
          </p:cNvPr>
          <p:cNvPicPr>
            <a:picLocks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6172200" y="3810000"/>
            <a:ext cx="1206500" cy="9652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46212" name="Rectangle 4">
            <a:extLst>
              <a:ext uri="{FF2B5EF4-FFF2-40B4-BE49-F238E27FC236}">
                <a16:creationId xmlns:a16="http://schemas.microsoft.com/office/drawing/2014/main" id="{EF0458A3-3D0E-4586-831A-AE8D8848B2C3}"/>
              </a:ext>
            </a:extLst>
          </p:cNvPr>
          <p:cNvSpPr>
            <a:spLocks noGrp="1" noChangeArrowheads="1"/>
          </p:cNvSpPr>
          <p:nvPr>
            <p:ph sz="quarter" idx="3"/>
          </p:nvPr>
        </p:nvSpPr>
        <p:spPr>
          <a:xfrm>
            <a:off x="4730750" y="4102100"/>
            <a:ext cx="4260850" cy="1841500"/>
          </a:xfrm>
        </p:spPr>
        <p:txBody>
          <a:bodyPr/>
          <a:lstStyle/>
          <a:p>
            <a:pPr>
              <a:buFontTx/>
              <a:buNone/>
            </a:pPr>
            <a:r>
              <a:rPr lang="en-US" altLang="en-US" sz="2400"/>
              <a:t> </a:t>
            </a:r>
          </a:p>
        </p:txBody>
      </p:sp>
      <p:pic>
        <p:nvPicPr>
          <p:cNvPr id="1246213" name="Picture 5" descr="DRX9000_large">
            <a:extLst>
              <a:ext uri="{FF2B5EF4-FFF2-40B4-BE49-F238E27FC236}">
                <a16:creationId xmlns:a16="http://schemas.microsoft.com/office/drawing/2014/main" id="{09CF880C-1534-4146-B754-F222EE8B9C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5397" b="23810"/>
          <a:stretch>
            <a:fillRect/>
          </a:stretch>
        </p:blipFill>
        <p:spPr bwMode="auto">
          <a:xfrm>
            <a:off x="2895600" y="3886200"/>
            <a:ext cx="2895600" cy="914400"/>
          </a:xfrm>
          <a:prstGeom prst="rect">
            <a:avLst/>
          </a:prstGeom>
          <a:noFill/>
          <a:extLst>
            <a:ext uri="{909E8E84-426E-40DD-AFC4-6F175D3DCCD1}">
              <a14:hiddenFill xmlns:a14="http://schemas.microsoft.com/office/drawing/2010/main">
                <a:solidFill>
                  <a:srgbClr val="FFFFFF"/>
                </a:solidFill>
              </a14:hiddenFill>
            </a:ext>
          </a:extLst>
        </p:spPr>
      </p:pic>
      <p:sp>
        <p:nvSpPr>
          <p:cNvPr id="1246214" name="Text Box 6">
            <a:extLst>
              <a:ext uri="{FF2B5EF4-FFF2-40B4-BE49-F238E27FC236}">
                <a16:creationId xmlns:a16="http://schemas.microsoft.com/office/drawing/2014/main" id="{7A4D2446-E948-4D07-8F09-6CB1561C41C4}"/>
              </a:ext>
            </a:extLst>
          </p:cNvPr>
          <p:cNvSpPr txBox="1">
            <a:spLocks noChangeArrowheads="1"/>
          </p:cNvSpPr>
          <p:nvPr/>
        </p:nvSpPr>
        <p:spPr bwMode="auto">
          <a:xfrm>
            <a:off x="2627313" y="3111500"/>
            <a:ext cx="373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F0000"/>
                </a:solidFill>
                <a:latin typeface="Arial" panose="020B0604020202020204" pitchFamily="34" charset="0"/>
                <a:ea typeface="ＭＳ Ｐゴシック" panose="020B0600070205080204" pitchFamily="34" charset="-128"/>
              </a:rPr>
              <a:t>Do you want to build something like this…</a:t>
            </a:r>
          </a:p>
        </p:txBody>
      </p:sp>
      <p:sp>
        <p:nvSpPr>
          <p:cNvPr id="1246215" name="Text Box 7">
            <a:extLst>
              <a:ext uri="{FF2B5EF4-FFF2-40B4-BE49-F238E27FC236}">
                <a16:creationId xmlns:a16="http://schemas.microsoft.com/office/drawing/2014/main" id="{6C3B57B5-7A3A-44B6-B0FD-4C060E99BB75}"/>
              </a:ext>
            </a:extLst>
          </p:cNvPr>
          <p:cNvSpPr txBox="1">
            <a:spLocks noChangeArrowheads="1"/>
          </p:cNvSpPr>
          <p:nvPr/>
        </p:nvSpPr>
        <p:spPr bwMode="auto">
          <a:xfrm>
            <a:off x="7162800" y="403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PDA</a:t>
            </a:r>
          </a:p>
        </p:txBody>
      </p:sp>
      <p:sp>
        <p:nvSpPr>
          <p:cNvPr id="1246216" name="Text Box 8">
            <a:extLst>
              <a:ext uri="{FF2B5EF4-FFF2-40B4-BE49-F238E27FC236}">
                <a16:creationId xmlns:a16="http://schemas.microsoft.com/office/drawing/2014/main" id="{26816E36-A241-4461-83BD-BB59AE52F96C}"/>
              </a:ext>
            </a:extLst>
          </p:cNvPr>
          <p:cNvSpPr txBox="1">
            <a:spLocks noChangeArrowheads="1"/>
          </p:cNvSpPr>
          <p:nvPr/>
        </p:nvSpPr>
        <p:spPr bwMode="auto">
          <a:xfrm>
            <a:off x="838200" y="556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PVR</a:t>
            </a:r>
          </a:p>
        </p:txBody>
      </p:sp>
      <p:sp>
        <p:nvSpPr>
          <p:cNvPr id="1246217" name="Text Box 9">
            <a:extLst>
              <a:ext uri="{FF2B5EF4-FFF2-40B4-BE49-F238E27FC236}">
                <a16:creationId xmlns:a16="http://schemas.microsoft.com/office/drawing/2014/main" id="{B2A92C36-5747-4964-83CA-88C78A75140F}"/>
              </a:ext>
            </a:extLst>
          </p:cNvPr>
          <p:cNvSpPr txBox="1">
            <a:spLocks noChangeArrowheads="1"/>
          </p:cNvSpPr>
          <p:nvPr/>
        </p:nvSpPr>
        <p:spPr bwMode="auto">
          <a:xfrm>
            <a:off x="7391400" y="3505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TV Cell Phone</a:t>
            </a:r>
          </a:p>
        </p:txBody>
      </p:sp>
      <p:sp>
        <p:nvSpPr>
          <p:cNvPr id="1246218" name="Text Box 10">
            <a:extLst>
              <a:ext uri="{FF2B5EF4-FFF2-40B4-BE49-F238E27FC236}">
                <a16:creationId xmlns:a16="http://schemas.microsoft.com/office/drawing/2014/main" id="{BCD91DF4-D713-43C3-BC54-E9E8BC0F7EBC}"/>
              </a:ext>
            </a:extLst>
          </p:cNvPr>
          <p:cNvSpPr txBox="1">
            <a:spLocks noChangeArrowheads="1"/>
          </p:cNvSpPr>
          <p:nvPr/>
        </p:nvSpPr>
        <p:spPr bwMode="auto">
          <a:xfrm>
            <a:off x="6804025" y="5949950"/>
            <a:ext cx="2160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Security Camera</a:t>
            </a:r>
          </a:p>
        </p:txBody>
      </p:sp>
      <p:sp>
        <p:nvSpPr>
          <p:cNvPr id="1246219" name="Text Box 11">
            <a:extLst>
              <a:ext uri="{FF2B5EF4-FFF2-40B4-BE49-F238E27FC236}">
                <a16:creationId xmlns:a16="http://schemas.microsoft.com/office/drawing/2014/main" id="{05075EEB-65B5-4C22-87AE-DC1CE275956F}"/>
              </a:ext>
            </a:extLst>
          </p:cNvPr>
          <p:cNvSpPr txBox="1">
            <a:spLocks noChangeArrowheads="1"/>
          </p:cNvSpPr>
          <p:nvPr/>
        </p:nvSpPr>
        <p:spPr bwMode="auto">
          <a:xfrm>
            <a:off x="4724400" y="46624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DVD-R</a:t>
            </a:r>
          </a:p>
        </p:txBody>
      </p:sp>
      <p:pic>
        <p:nvPicPr>
          <p:cNvPr id="1246220" name="Picture 12" descr="DVP-FX700">
            <a:hlinkClick r:id="rId7"/>
            <a:extLst>
              <a:ext uri="{FF2B5EF4-FFF2-40B4-BE49-F238E27FC236}">
                <a16:creationId xmlns:a16="http://schemas.microsoft.com/office/drawing/2014/main" id="{3AE2A025-8691-4614-8754-3253BA1DB1FC}"/>
              </a:ext>
            </a:extLst>
          </p:cNvPr>
          <p:cNvPicPr>
            <a:picLocks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a:xfrm>
            <a:off x="3324225" y="1157288"/>
            <a:ext cx="1552575" cy="14001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46221" name="Text Box 13">
            <a:extLst>
              <a:ext uri="{FF2B5EF4-FFF2-40B4-BE49-F238E27FC236}">
                <a16:creationId xmlns:a16="http://schemas.microsoft.com/office/drawing/2014/main" id="{146D6228-998F-4B4E-B6C6-189F0BEE5DF3}"/>
              </a:ext>
            </a:extLst>
          </p:cNvPr>
          <p:cNvSpPr txBox="1">
            <a:spLocks noChangeArrowheads="1"/>
          </p:cNvSpPr>
          <p:nvPr/>
        </p:nvSpPr>
        <p:spPr bwMode="auto">
          <a:xfrm>
            <a:off x="3171825" y="26050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Portable DVD</a:t>
            </a:r>
          </a:p>
        </p:txBody>
      </p:sp>
      <p:pic>
        <p:nvPicPr>
          <p:cNvPr id="1246222" name="Picture 14">
            <a:extLst>
              <a:ext uri="{FF2B5EF4-FFF2-40B4-BE49-F238E27FC236}">
                <a16:creationId xmlns:a16="http://schemas.microsoft.com/office/drawing/2014/main" id="{208258DE-5FFE-4163-B455-F46264AB52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4724400"/>
            <a:ext cx="2266950" cy="819150"/>
          </a:xfrm>
          <a:prstGeom prst="rect">
            <a:avLst/>
          </a:prstGeom>
          <a:noFill/>
          <a:extLst>
            <a:ext uri="{909E8E84-426E-40DD-AFC4-6F175D3DCCD1}">
              <a14:hiddenFill xmlns:a14="http://schemas.microsoft.com/office/drawing/2010/main">
                <a:solidFill>
                  <a:srgbClr val="FFFFFF"/>
                </a:solidFill>
              </a14:hiddenFill>
            </a:ext>
          </a:extLst>
        </p:spPr>
      </p:pic>
      <p:sp>
        <p:nvSpPr>
          <p:cNvPr id="1246223" name="Rectangle 15">
            <a:extLst>
              <a:ext uri="{FF2B5EF4-FFF2-40B4-BE49-F238E27FC236}">
                <a16:creationId xmlns:a16="http://schemas.microsoft.com/office/drawing/2014/main" id="{7CBC827B-74A2-4744-8333-557A450E92B0}"/>
              </a:ext>
            </a:extLst>
          </p:cNvPr>
          <p:cNvSpPr>
            <a:spLocks noChangeArrowheads="1"/>
          </p:cNvSpPr>
          <p:nvPr/>
        </p:nvSpPr>
        <p:spPr bwMode="auto">
          <a:xfrm>
            <a:off x="6067425" y="2057400"/>
            <a:ext cx="261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Digital Video Cameras</a:t>
            </a:r>
          </a:p>
        </p:txBody>
      </p:sp>
      <p:pic>
        <p:nvPicPr>
          <p:cNvPr id="1246224" name="Picture 16">
            <a:extLst>
              <a:ext uri="{FF2B5EF4-FFF2-40B4-BE49-F238E27FC236}">
                <a16:creationId xmlns:a16="http://schemas.microsoft.com/office/drawing/2014/main" id="{64302B0C-7553-46D5-95DF-9BB46CE98E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1300163"/>
            <a:ext cx="327660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46225" name="Picture 17" descr="sipix_scp1000_small">
            <a:extLst>
              <a:ext uri="{FF2B5EF4-FFF2-40B4-BE49-F238E27FC236}">
                <a16:creationId xmlns:a16="http://schemas.microsoft.com/office/drawing/2014/main" id="{740D1010-82B8-4500-BD30-F0A8CA0B4A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10668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46226" name="Picture 18" descr="tvcellphone">
            <a:extLst>
              <a:ext uri="{FF2B5EF4-FFF2-40B4-BE49-F238E27FC236}">
                <a16:creationId xmlns:a16="http://schemas.microsoft.com/office/drawing/2014/main" id="{B9870791-4986-4168-B915-05B2603FB1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6450" y="2438400"/>
            <a:ext cx="19875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46227" name="Picture 19" descr="dx3500_small">
            <a:extLst>
              <a:ext uri="{FF2B5EF4-FFF2-40B4-BE49-F238E27FC236}">
                <a16:creationId xmlns:a16="http://schemas.microsoft.com/office/drawing/2014/main" id="{4E70740B-B876-41FB-8B3A-3F08C17FF5F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066800"/>
            <a:ext cx="1336675" cy="1143000"/>
          </a:xfrm>
          <a:prstGeom prst="rect">
            <a:avLst/>
          </a:prstGeom>
          <a:noFill/>
          <a:extLst>
            <a:ext uri="{909E8E84-426E-40DD-AFC4-6F175D3DCCD1}">
              <a14:hiddenFill xmlns:a14="http://schemas.microsoft.com/office/drawing/2010/main">
                <a:solidFill>
                  <a:srgbClr val="FFFFFF"/>
                </a:solidFill>
              </a14:hiddenFill>
            </a:ext>
          </a:extLst>
        </p:spPr>
      </p:pic>
      <p:sp>
        <p:nvSpPr>
          <p:cNvPr id="1246228" name="Rectangle 20">
            <a:extLst>
              <a:ext uri="{FF2B5EF4-FFF2-40B4-BE49-F238E27FC236}">
                <a16:creationId xmlns:a16="http://schemas.microsoft.com/office/drawing/2014/main" id="{615D9C0E-D711-4C1F-8EA9-D7DE7AEF1B85}"/>
              </a:ext>
            </a:extLst>
          </p:cNvPr>
          <p:cNvSpPr>
            <a:spLocks noChangeArrowheads="1"/>
          </p:cNvSpPr>
          <p:nvPr/>
        </p:nvSpPr>
        <p:spPr bwMode="auto">
          <a:xfrm>
            <a:off x="152400" y="3549650"/>
            <a:ext cx="180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Broadband </a:t>
            </a:r>
            <a:br>
              <a:rPr lang="en-US" altLang="en-US" sz="1800" b="1">
                <a:latin typeface="Arial" panose="020B0604020202020204" pitchFamily="34" charset="0"/>
                <a:ea typeface="ＭＳ Ｐゴシック" panose="020B0600070205080204" pitchFamily="34" charset="-128"/>
              </a:rPr>
            </a:br>
            <a:r>
              <a:rPr lang="en-US" altLang="en-US" sz="1800" b="1">
                <a:latin typeface="Arial" panose="020B0604020202020204" pitchFamily="34" charset="0"/>
                <a:ea typeface="ＭＳ Ｐゴシック" panose="020B0600070205080204" pitchFamily="34" charset="-128"/>
              </a:rPr>
              <a:t>Set Top Box</a:t>
            </a:r>
          </a:p>
        </p:txBody>
      </p:sp>
      <p:pic>
        <p:nvPicPr>
          <p:cNvPr id="1246229" name="Picture 21" descr="set top boxw inside">
            <a:extLst>
              <a:ext uri="{FF2B5EF4-FFF2-40B4-BE49-F238E27FC236}">
                <a16:creationId xmlns:a16="http://schemas.microsoft.com/office/drawing/2014/main" id="{BE5FA06E-E0E0-41B9-89B1-4CBF55D6A984}"/>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2762250"/>
            <a:ext cx="2057400" cy="836613"/>
          </a:xfrm>
          <a:prstGeom prst="rect">
            <a:avLst/>
          </a:prstGeom>
          <a:noFill/>
          <a:extLst>
            <a:ext uri="{909E8E84-426E-40DD-AFC4-6F175D3DCCD1}">
              <a14:hiddenFill xmlns:a14="http://schemas.microsoft.com/office/drawing/2010/main">
                <a:solidFill>
                  <a:srgbClr val="FFFFFF"/>
                </a:solidFill>
              </a14:hiddenFill>
            </a:ext>
          </a:extLst>
        </p:spPr>
      </p:pic>
      <p:pic>
        <p:nvPicPr>
          <p:cNvPr id="1246230" name="Picture 22" descr="Media encoder">
            <a:extLst>
              <a:ext uri="{FF2B5EF4-FFF2-40B4-BE49-F238E27FC236}">
                <a16:creationId xmlns:a16="http://schemas.microsoft.com/office/drawing/2014/main" id="{BE1768A0-EAA1-44C3-BB19-917D51F8F8F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5105400"/>
            <a:ext cx="3021013" cy="900113"/>
          </a:xfrm>
          <a:prstGeom prst="rect">
            <a:avLst/>
          </a:prstGeom>
          <a:noFill/>
          <a:extLst>
            <a:ext uri="{909E8E84-426E-40DD-AFC4-6F175D3DCCD1}">
              <a14:hiddenFill xmlns:a14="http://schemas.microsoft.com/office/drawing/2010/main">
                <a:solidFill>
                  <a:srgbClr val="FFFFFF"/>
                </a:solidFill>
              </a14:hiddenFill>
            </a:ext>
          </a:extLst>
        </p:spPr>
      </p:pic>
      <p:grpSp>
        <p:nvGrpSpPr>
          <p:cNvPr id="1246231" name="Group 23">
            <a:extLst>
              <a:ext uri="{FF2B5EF4-FFF2-40B4-BE49-F238E27FC236}">
                <a16:creationId xmlns:a16="http://schemas.microsoft.com/office/drawing/2014/main" id="{44875A32-ABA0-49CD-87B3-003E043BF0C8}"/>
              </a:ext>
            </a:extLst>
          </p:cNvPr>
          <p:cNvGrpSpPr>
            <a:grpSpLocks/>
          </p:cNvGrpSpPr>
          <p:nvPr/>
        </p:nvGrpSpPr>
        <p:grpSpPr bwMode="auto">
          <a:xfrm>
            <a:off x="228600" y="4419600"/>
            <a:ext cx="2322513" cy="1143000"/>
            <a:chOff x="3323" y="3135"/>
            <a:chExt cx="927" cy="375"/>
          </a:xfrm>
        </p:grpSpPr>
        <p:sp>
          <p:nvSpPr>
            <p:cNvPr id="1246232" name="Freeform 24">
              <a:extLst>
                <a:ext uri="{FF2B5EF4-FFF2-40B4-BE49-F238E27FC236}">
                  <a16:creationId xmlns:a16="http://schemas.microsoft.com/office/drawing/2014/main" id="{D56A85D0-051C-4A2A-8FA5-D33034AAC012}"/>
                </a:ext>
              </a:extLst>
            </p:cNvPr>
            <p:cNvSpPr>
              <a:spLocks/>
            </p:cNvSpPr>
            <p:nvPr/>
          </p:nvSpPr>
          <p:spPr bwMode="auto">
            <a:xfrm>
              <a:off x="3528" y="3197"/>
              <a:ext cx="608" cy="251"/>
            </a:xfrm>
            <a:custGeom>
              <a:avLst/>
              <a:gdLst>
                <a:gd name="T0" fmla="*/ 232 w 608"/>
                <a:gd name="T1" fmla="*/ 51 h 251"/>
                <a:gd name="T2" fmla="*/ 48 w 608"/>
                <a:gd name="T3" fmla="*/ 83 h 251"/>
                <a:gd name="T4" fmla="*/ 40 w 608"/>
                <a:gd name="T5" fmla="*/ 251 h 251"/>
                <a:gd name="T6" fmla="*/ 280 w 608"/>
                <a:gd name="T7" fmla="*/ 219 h 251"/>
                <a:gd name="T8" fmla="*/ 552 w 608"/>
                <a:gd name="T9" fmla="*/ 131 h 251"/>
                <a:gd name="T10" fmla="*/ 608 w 608"/>
                <a:gd name="T11" fmla="*/ 59 h 251"/>
                <a:gd name="T12" fmla="*/ 96 w 608"/>
                <a:gd name="T13" fmla="*/ 59 h 251"/>
              </a:gdLst>
              <a:ahLst/>
              <a:cxnLst>
                <a:cxn ang="0">
                  <a:pos x="T0" y="T1"/>
                </a:cxn>
                <a:cxn ang="0">
                  <a:pos x="T2" y="T3"/>
                </a:cxn>
                <a:cxn ang="0">
                  <a:pos x="T4" y="T5"/>
                </a:cxn>
                <a:cxn ang="0">
                  <a:pos x="T6" y="T7"/>
                </a:cxn>
                <a:cxn ang="0">
                  <a:pos x="T8" y="T9"/>
                </a:cxn>
                <a:cxn ang="0">
                  <a:pos x="T10" y="T11"/>
                </a:cxn>
                <a:cxn ang="0">
                  <a:pos x="T12" y="T13"/>
                </a:cxn>
              </a:cxnLst>
              <a:rect l="0" t="0" r="r" b="b"/>
              <a:pathLst>
                <a:path w="608" h="251">
                  <a:moveTo>
                    <a:pt x="232" y="51"/>
                  </a:moveTo>
                  <a:cubicBezTo>
                    <a:pt x="171" y="71"/>
                    <a:pt x="109" y="59"/>
                    <a:pt x="48" y="83"/>
                  </a:cubicBezTo>
                  <a:cubicBezTo>
                    <a:pt x="13" y="136"/>
                    <a:pt x="20" y="190"/>
                    <a:pt x="40" y="251"/>
                  </a:cubicBezTo>
                  <a:cubicBezTo>
                    <a:pt x="172" y="218"/>
                    <a:pt x="0" y="231"/>
                    <a:pt x="280" y="219"/>
                  </a:cubicBezTo>
                  <a:cubicBezTo>
                    <a:pt x="377" y="203"/>
                    <a:pt x="458" y="155"/>
                    <a:pt x="552" y="131"/>
                  </a:cubicBezTo>
                  <a:cubicBezTo>
                    <a:pt x="606" y="77"/>
                    <a:pt x="593" y="104"/>
                    <a:pt x="608" y="59"/>
                  </a:cubicBezTo>
                  <a:cubicBezTo>
                    <a:pt x="460" y="43"/>
                    <a:pt x="214" y="0"/>
                    <a:pt x="96" y="59"/>
                  </a:cubicBez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46233" name="Picture 25" descr="illustration-pvr">
              <a:extLst>
                <a:ext uri="{FF2B5EF4-FFF2-40B4-BE49-F238E27FC236}">
                  <a16:creationId xmlns:a16="http://schemas.microsoft.com/office/drawing/2014/main" id="{4A195005-16D6-46B9-B147-2BE153ED44F7}"/>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3" y="3135"/>
              <a:ext cx="927" cy="375"/>
            </a:xfrm>
            <a:prstGeom prst="rect">
              <a:avLst/>
            </a:prstGeom>
            <a:noFill/>
            <a:extLst>
              <a:ext uri="{909E8E84-426E-40DD-AFC4-6F175D3DCCD1}">
                <a14:hiddenFill xmlns:a14="http://schemas.microsoft.com/office/drawing/2010/main">
                  <a:solidFill>
                    <a:srgbClr val="FFFFFF"/>
                  </a:solidFill>
                </a14:hiddenFill>
              </a:ext>
            </a:extLst>
          </p:spPr>
        </p:pic>
      </p:grpSp>
      <p:sp>
        <p:nvSpPr>
          <p:cNvPr id="1246234" name="Text Box 26">
            <a:extLst>
              <a:ext uri="{FF2B5EF4-FFF2-40B4-BE49-F238E27FC236}">
                <a16:creationId xmlns:a16="http://schemas.microsoft.com/office/drawing/2014/main" id="{3096B294-11D8-45E9-87E9-C6DAA688F79E}"/>
              </a:ext>
            </a:extLst>
          </p:cNvPr>
          <p:cNvSpPr txBox="1">
            <a:spLocks noChangeArrowheads="1"/>
          </p:cNvSpPr>
          <p:nvPr/>
        </p:nvSpPr>
        <p:spPr bwMode="auto">
          <a:xfrm>
            <a:off x="2667000" y="59436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Media Encoders/Decoders </a:t>
            </a:r>
          </a:p>
        </p:txBody>
      </p:sp>
      <p:sp>
        <p:nvSpPr>
          <p:cNvPr id="1246235" name="Rectangle 27">
            <a:extLst>
              <a:ext uri="{FF2B5EF4-FFF2-40B4-BE49-F238E27FC236}">
                <a16:creationId xmlns:a16="http://schemas.microsoft.com/office/drawing/2014/main" id="{E3852706-3053-41F3-B6EB-4A39C6015A16}"/>
              </a:ext>
            </a:extLst>
          </p:cNvPr>
          <p:cNvSpPr>
            <a:spLocks noChangeArrowheads="1"/>
          </p:cNvSpPr>
          <p:nvPr/>
        </p:nvSpPr>
        <p:spPr bwMode="auto">
          <a:xfrm>
            <a:off x="152400" y="21336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Digital Still Cameras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46214">
                                            <p:txEl>
                                              <p:pRg st="0" end="0"/>
                                            </p:txEl>
                                          </p:spTgt>
                                        </p:tgtEl>
                                        <p:attrNameLst>
                                          <p:attrName>style.visibility</p:attrName>
                                        </p:attrNameLst>
                                      </p:cBhvr>
                                      <p:to>
                                        <p:strVal val="visible"/>
                                      </p:to>
                                    </p:set>
                                    <p:animEffect transition="in" filter="fade">
                                      <p:cBhvr>
                                        <p:cTn id="7" dur="1000"/>
                                        <p:tgtEl>
                                          <p:spTgt spid="1246214">
                                            <p:txEl>
                                              <p:pRg st="0" end="0"/>
                                            </p:txEl>
                                          </p:spTgt>
                                        </p:tgtEl>
                                      </p:cBhvr>
                                    </p:animEffect>
                                    <p:anim calcmode="lin" valueType="num">
                                      <p:cBhvr>
                                        <p:cTn id="8" dur="1000" fill="hold"/>
                                        <p:tgtEl>
                                          <p:spTgt spid="124621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4621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46214">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8146" name="Group 2">
            <a:extLst>
              <a:ext uri="{FF2B5EF4-FFF2-40B4-BE49-F238E27FC236}">
                <a16:creationId xmlns:a16="http://schemas.microsoft.com/office/drawing/2014/main" id="{6AC3A37E-309D-46CE-902A-98CA6EB1C438}"/>
              </a:ext>
            </a:extLst>
          </p:cNvPr>
          <p:cNvGrpSpPr>
            <a:grpSpLocks/>
          </p:cNvGrpSpPr>
          <p:nvPr/>
        </p:nvGrpSpPr>
        <p:grpSpPr bwMode="auto">
          <a:xfrm>
            <a:off x="990600" y="107950"/>
            <a:ext cx="7162800" cy="4616450"/>
            <a:chOff x="624" y="394"/>
            <a:chExt cx="4512" cy="2908"/>
          </a:xfrm>
        </p:grpSpPr>
        <p:pic>
          <p:nvPicPr>
            <p:cNvPr id="1158147" name="Picture 3" descr="color picker (mod3)">
              <a:extLst>
                <a:ext uri="{FF2B5EF4-FFF2-40B4-BE49-F238E27FC236}">
                  <a16:creationId xmlns:a16="http://schemas.microsoft.com/office/drawing/2014/main" id="{3B912A84-77AC-4328-9AAC-318375999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94"/>
              <a:ext cx="4512" cy="2908"/>
            </a:xfrm>
            <a:prstGeom prst="rect">
              <a:avLst/>
            </a:prstGeom>
            <a:noFill/>
            <a:extLst>
              <a:ext uri="{909E8E84-426E-40DD-AFC4-6F175D3DCCD1}">
                <a14:hiddenFill xmlns:a14="http://schemas.microsoft.com/office/drawing/2010/main">
                  <a:solidFill>
                    <a:srgbClr val="FFFFFF"/>
                  </a:solidFill>
                </a14:hiddenFill>
              </a:ext>
            </a:extLst>
          </p:spPr>
        </p:pic>
        <p:sp>
          <p:nvSpPr>
            <p:cNvPr id="1158148" name="Line 4">
              <a:extLst>
                <a:ext uri="{FF2B5EF4-FFF2-40B4-BE49-F238E27FC236}">
                  <a16:creationId xmlns:a16="http://schemas.microsoft.com/office/drawing/2014/main" id="{3F71A8F6-5D3F-4B5E-96A0-EA451546C2F2}"/>
                </a:ext>
              </a:extLst>
            </p:cNvPr>
            <p:cNvSpPr>
              <a:spLocks noChangeShapeType="1"/>
            </p:cNvSpPr>
            <p:nvPr/>
          </p:nvSpPr>
          <p:spPr bwMode="auto">
            <a:xfrm>
              <a:off x="3552" y="2326"/>
              <a:ext cx="14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49" name="Line 5">
              <a:extLst>
                <a:ext uri="{FF2B5EF4-FFF2-40B4-BE49-F238E27FC236}">
                  <a16:creationId xmlns:a16="http://schemas.microsoft.com/office/drawing/2014/main" id="{0BAB26BF-B431-4593-9E7F-2765F97E8B02}"/>
                </a:ext>
              </a:extLst>
            </p:cNvPr>
            <p:cNvSpPr>
              <a:spLocks noChangeShapeType="1"/>
            </p:cNvSpPr>
            <p:nvPr/>
          </p:nvSpPr>
          <p:spPr bwMode="auto">
            <a:xfrm rot="5400000">
              <a:off x="3526" y="2431"/>
              <a:ext cx="15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50" name="Text Box 6">
              <a:extLst>
                <a:ext uri="{FF2B5EF4-FFF2-40B4-BE49-F238E27FC236}">
                  <a16:creationId xmlns:a16="http://schemas.microsoft.com/office/drawing/2014/main" id="{91F54EB3-0A7A-4E63-BF6F-3C8DB9E29896}"/>
                </a:ext>
              </a:extLst>
            </p:cNvPr>
            <p:cNvSpPr txBox="1">
              <a:spLocks noChangeArrowheads="1"/>
            </p:cNvSpPr>
            <p:nvPr/>
          </p:nvSpPr>
          <p:spPr bwMode="auto">
            <a:xfrm>
              <a:off x="4694" y="1671"/>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18</a:t>
              </a:r>
            </a:p>
          </p:txBody>
        </p:sp>
        <p:sp>
          <p:nvSpPr>
            <p:cNvPr id="1158151" name="Text Box 7">
              <a:extLst>
                <a:ext uri="{FF2B5EF4-FFF2-40B4-BE49-F238E27FC236}">
                  <a16:creationId xmlns:a16="http://schemas.microsoft.com/office/drawing/2014/main" id="{DBC517B5-31AC-4A21-B407-B0014BD6C8E6}"/>
                </a:ext>
              </a:extLst>
            </p:cNvPr>
            <p:cNvSpPr txBox="1">
              <a:spLocks noChangeArrowheads="1"/>
            </p:cNvSpPr>
            <p:nvPr/>
          </p:nvSpPr>
          <p:spPr bwMode="auto">
            <a:xfrm>
              <a:off x="4655" y="1888"/>
              <a:ext cx="1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-37</a:t>
              </a:r>
            </a:p>
          </p:txBody>
        </p:sp>
        <p:sp>
          <p:nvSpPr>
            <p:cNvPr id="1158152" name="Text Box 8">
              <a:extLst>
                <a:ext uri="{FF2B5EF4-FFF2-40B4-BE49-F238E27FC236}">
                  <a16:creationId xmlns:a16="http://schemas.microsoft.com/office/drawing/2014/main" id="{D9F23901-37E7-4BA7-AFF3-E71EFB8957A8}"/>
                </a:ext>
              </a:extLst>
            </p:cNvPr>
            <p:cNvSpPr txBox="1">
              <a:spLocks noChangeArrowheads="1"/>
            </p:cNvSpPr>
            <p:nvPr/>
          </p:nvSpPr>
          <p:spPr bwMode="auto">
            <a:xfrm>
              <a:off x="469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20</a:t>
              </a:r>
            </a:p>
          </p:txBody>
        </p:sp>
        <p:sp>
          <p:nvSpPr>
            <p:cNvPr id="1158153" name="Text Box 9">
              <a:extLst>
                <a:ext uri="{FF2B5EF4-FFF2-40B4-BE49-F238E27FC236}">
                  <a16:creationId xmlns:a16="http://schemas.microsoft.com/office/drawing/2014/main" id="{A037BCDE-C04E-44B1-9C68-4507A38ACEBB}"/>
                </a:ext>
              </a:extLst>
            </p:cNvPr>
            <p:cNvSpPr txBox="1">
              <a:spLocks noChangeArrowheads="1"/>
            </p:cNvSpPr>
            <p:nvPr/>
          </p:nvSpPr>
          <p:spPr bwMode="auto">
            <a:xfrm>
              <a:off x="469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98</a:t>
              </a:r>
            </a:p>
          </p:txBody>
        </p:sp>
        <p:sp>
          <p:nvSpPr>
            <p:cNvPr id="1158154" name="Text Box 10">
              <a:extLst>
                <a:ext uri="{FF2B5EF4-FFF2-40B4-BE49-F238E27FC236}">
                  <a16:creationId xmlns:a16="http://schemas.microsoft.com/office/drawing/2014/main" id="{D67A3CFE-EF94-426F-8E0B-3C73B5A53DB5}"/>
                </a:ext>
              </a:extLst>
            </p:cNvPr>
            <p:cNvSpPr txBox="1">
              <a:spLocks noChangeArrowheads="1"/>
            </p:cNvSpPr>
            <p:nvPr/>
          </p:nvSpPr>
          <p:spPr bwMode="auto">
            <a:xfrm>
              <a:off x="4628" y="2602"/>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100</a:t>
              </a:r>
            </a:p>
          </p:txBody>
        </p:sp>
        <p:sp>
          <p:nvSpPr>
            <p:cNvPr id="1158155" name="Text Box 11">
              <a:extLst>
                <a:ext uri="{FF2B5EF4-FFF2-40B4-BE49-F238E27FC236}">
                  <a16:creationId xmlns:a16="http://schemas.microsoft.com/office/drawing/2014/main" id="{8733BE17-4309-42A6-8EC6-99CB96A1746D}"/>
                </a:ext>
              </a:extLst>
            </p:cNvPr>
            <p:cNvSpPr txBox="1">
              <a:spLocks noChangeArrowheads="1"/>
            </p:cNvSpPr>
            <p:nvPr/>
          </p:nvSpPr>
          <p:spPr bwMode="auto">
            <a:xfrm>
              <a:off x="469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31</a:t>
              </a:r>
            </a:p>
          </p:txBody>
        </p:sp>
        <p:sp>
          <p:nvSpPr>
            <p:cNvPr id="1158156" name="Text Box 12">
              <a:extLst>
                <a:ext uri="{FF2B5EF4-FFF2-40B4-BE49-F238E27FC236}">
                  <a16:creationId xmlns:a16="http://schemas.microsoft.com/office/drawing/2014/main" id="{C85B621E-D6F9-49F0-8A80-15AA5250A144}"/>
                </a:ext>
              </a:extLst>
            </p:cNvPr>
            <p:cNvSpPr txBox="1">
              <a:spLocks noChangeArrowheads="1"/>
            </p:cNvSpPr>
            <p:nvPr/>
          </p:nvSpPr>
          <p:spPr bwMode="auto">
            <a:xfrm>
              <a:off x="385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8157" name="Text Box 13">
              <a:extLst>
                <a:ext uri="{FF2B5EF4-FFF2-40B4-BE49-F238E27FC236}">
                  <a16:creationId xmlns:a16="http://schemas.microsoft.com/office/drawing/2014/main" id="{8C2014C9-CB68-4A89-BABE-C9DB042C12B7}"/>
                </a:ext>
              </a:extLst>
            </p:cNvPr>
            <p:cNvSpPr txBox="1">
              <a:spLocks noChangeArrowheads="1"/>
            </p:cNvSpPr>
            <p:nvPr/>
          </p:nvSpPr>
          <p:spPr bwMode="auto">
            <a:xfrm>
              <a:off x="3854" y="260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a:t>
              </a:r>
            </a:p>
          </p:txBody>
        </p:sp>
        <p:sp>
          <p:nvSpPr>
            <p:cNvPr id="1158158" name="Text Box 14">
              <a:extLst>
                <a:ext uri="{FF2B5EF4-FFF2-40B4-BE49-F238E27FC236}">
                  <a16:creationId xmlns:a16="http://schemas.microsoft.com/office/drawing/2014/main" id="{6C266733-5313-4410-AAE9-4AC88FAE7F4C}"/>
                </a:ext>
              </a:extLst>
            </p:cNvPr>
            <p:cNvSpPr txBox="1">
              <a:spLocks noChangeArrowheads="1"/>
            </p:cNvSpPr>
            <p:nvPr/>
          </p:nvSpPr>
          <p:spPr bwMode="auto">
            <a:xfrm>
              <a:off x="385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81</a:t>
              </a:r>
            </a:p>
          </p:txBody>
        </p:sp>
        <p:sp>
          <p:nvSpPr>
            <p:cNvPr id="1158159" name="Text Box 15">
              <a:extLst>
                <a:ext uri="{FF2B5EF4-FFF2-40B4-BE49-F238E27FC236}">
                  <a16:creationId xmlns:a16="http://schemas.microsoft.com/office/drawing/2014/main" id="{FE160B66-E5F8-430E-BE9D-62780C80B22F}"/>
                </a:ext>
              </a:extLst>
            </p:cNvPr>
            <p:cNvSpPr txBox="1">
              <a:spLocks noChangeArrowheads="1"/>
            </p:cNvSpPr>
            <p:nvPr/>
          </p:nvSpPr>
          <p:spPr bwMode="auto">
            <a:xfrm>
              <a:off x="3788" y="1671"/>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248</a:t>
              </a:r>
            </a:p>
          </p:txBody>
        </p:sp>
        <p:sp>
          <p:nvSpPr>
            <p:cNvPr id="1158160" name="Text Box 16">
              <a:extLst>
                <a:ext uri="{FF2B5EF4-FFF2-40B4-BE49-F238E27FC236}">
                  <a16:creationId xmlns:a16="http://schemas.microsoft.com/office/drawing/2014/main" id="{D42CE2B7-870E-4EC6-9438-B583F63B2938}"/>
                </a:ext>
              </a:extLst>
            </p:cNvPr>
            <p:cNvSpPr txBox="1">
              <a:spLocks noChangeArrowheads="1"/>
            </p:cNvSpPr>
            <p:nvPr/>
          </p:nvSpPr>
          <p:spPr bwMode="auto">
            <a:xfrm>
              <a:off x="3854" y="188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70</a:t>
              </a:r>
            </a:p>
          </p:txBody>
        </p:sp>
        <p:sp>
          <p:nvSpPr>
            <p:cNvPr id="1158161" name="Text Box 17">
              <a:extLst>
                <a:ext uri="{FF2B5EF4-FFF2-40B4-BE49-F238E27FC236}">
                  <a16:creationId xmlns:a16="http://schemas.microsoft.com/office/drawing/2014/main" id="{C584B7A8-F012-40F8-B0B0-523A48005C29}"/>
                </a:ext>
              </a:extLst>
            </p:cNvPr>
            <p:cNvSpPr txBox="1">
              <a:spLocks noChangeArrowheads="1"/>
            </p:cNvSpPr>
            <p:nvPr/>
          </p:nvSpPr>
          <p:spPr bwMode="auto">
            <a:xfrm>
              <a:off x="385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8162" name="Text Box 18">
              <a:extLst>
                <a:ext uri="{FF2B5EF4-FFF2-40B4-BE49-F238E27FC236}">
                  <a16:creationId xmlns:a16="http://schemas.microsoft.com/office/drawing/2014/main" id="{878A3F95-F349-4310-A221-696E5F57DC01}"/>
                </a:ext>
              </a:extLst>
            </p:cNvPr>
            <p:cNvSpPr txBox="1">
              <a:spLocks noChangeArrowheads="1"/>
            </p:cNvSpPr>
            <p:nvPr/>
          </p:nvSpPr>
          <p:spPr bwMode="auto">
            <a:xfrm>
              <a:off x="4694" y="304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23</a:t>
              </a:r>
            </a:p>
          </p:txBody>
        </p:sp>
        <p:sp>
          <p:nvSpPr>
            <p:cNvPr id="1158163" name="Text Box 19">
              <a:extLst>
                <a:ext uri="{FF2B5EF4-FFF2-40B4-BE49-F238E27FC236}">
                  <a16:creationId xmlns:a16="http://schemas.microsoft.com/office/drawing/2014/main" id="{D12DF93A-61FD-4BBF-BB87-934D5447447E}"/>
                </a:ext>
              </a:extLst>
            </p:cNvPr>
            <p:cNvSpPr txBox="1">
              <a:spLocks noChangeArrowheads="1"/>
            </p:cNvSpPr>
            <p:nvPr/>
          </p:nvSpPr>
          <p:spPr bwMode="auto">
            <a:xfrm>
              <a:off x="4455" y="1680"/>
              <a:ext cx="1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r>
                <a:rPr lang="en-US" altLang="en-US" sz="1600" b="1">
                  <a:solidFill>
                    <a:srgbClr val="5F5F5F"/>
                  </a:solidFill>
                  <a:latin typeface="Arial Narrow" panose="020B0606020202030204" pitchFamily="34" charset="0"/>
                </a:rPr>
                <a:t>Y:</a:t>
              </a:r>
            </a:p>
          </p:txBody>
        </p:sp>
        <p:sp>
          <p:nvSpPr>
            <p:cNvPr id="1158164" name="Text Box 20">
              <a:extLst>
                <a:ext uri="{FF2B5EF4-FFF2-40B4-BE49-F238E27FC236}">
                  <a16:creationId xmlns:a16="http://schemas.microsoft.com/office/drawing/2014/main" id="{A538FDDF-7BA2-47BF-8045-602351BE2F53}"/>
                </a:ext>
              </a:extLst>
            </p:cNvPr>
            <p:cNvSpPr txBox="1">
              <a:spLocks noChangeArrowheads="1"/>
            </p:cNvSpPr>
            <p:nvPr/>
          </p:nvSpPr>
          <p:spPr bwMode="auto">
            <a:xfrm>
              <a:off x="4393" y="1890"/>
              <a:ext cx="16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b</a:t>
              </a:r>
              <a:r>
                <a:rPr lang="en-US" altLang="en-US" sz="1600" b="1">
                  <a:solidFill>
                    <a:srgbClr val="5F5F5F"/>
                  </a:solidFill>
                  <a:latin typeface="Arial Narrow" panose="020B0606020202030204" pitchFamily="34" charset="0"/>
                </a:rPr>
                <a:t>:</a:t>
              </a:r>
            </a:p>
          </p:txBody>
        </p:sp>
        <p:sp>
          <p:nvSpPr>
            <p:cNvPr id="1158165" name="Text Box 21">
              <a:extLst>
                <a:ext uri="{FF2B5EF4-FFF2-40B4-BE49-F238E27FC236}">
                  <a16:creationId xmlns:a16="http://schemas.microsoft.com/office/drawing/2014/main" id="{ECE02B10-9D00-4468-8D4F-A26266A6109E}"/>
                </a:ext>
              </a:extLst>
            </p:cNvPr>
            <p:cNvSpPr txBox="1">
              <a:spLocks noChangeArrowheads="1"/>
            </p:cNvSpPr>
            <p:nvPr/>
          </p:nvSpPr>
          <p:spPr bwMode="auto">
            <a:xfrm>
              <a:off x="4413" y="2114"/>
              <a:ext cx="14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r</a:t>
              </a:r>
              <a:r>
                <a:rPr lang="en-US" altLang="en-US" sz="1600" b="1">
                  <a:solidFill>
                    <a:srgbClr val="5F5F5F"/>
                  </a:solidFill>
                  <a:latin typeface="Arial Narrow" panose="020B0606020202030204" pitchFamily="34" charset="0"/>
                </a:rPr>
                <a:t>:</a:t>
              </a:r>
            </a:p>
          </p:txBody>
        </p:sp>
      </p:grpSp>
      <p:sp>
        <p:nvSpPr>
          <p:cNvPr id="1158166" name="Rectangle 22">
            <a:extLst>
              <a:ext uri="{FF2B5EF4-FFF2-40B4-BE49-F238E27FC236}">
                <a16:creationId xmlns:a16="http://schemas.microsoft.com/office/drawing/2014/main" id="{D057003E-6897-4860-8011-80654F281CF3}"/>
              </a:ext>
            </a:extLst>
          </p:cNvPr>
          <p:cNvSpPr>
            <a:spLocks noGrp="1" noChangeArrowheads="1"/>
          </p:cNvSpPr>
          <p:nvPr>
            <p:ph type="title"/>
          </p:nvPr>
        </p:nvSpPr>
        <p:spPr>
          <a:xfrm>
            <a:off x="990600" y="107950"/>
            <a:ext cx="7162800" cy="457200"/>
          </a:xfrm>
          <a:solidFill>
            <a:srgbClr val="C0C0C0">
              <a:alpha val="50000"/>
            </a:srgbClr>
          </a:solidFill>
        </p:spPr>
        <p:txBody>
          <a:bodyPr wrap="none"/>
          <a:lstStyle/>
          <a:p>
            <a:pPr>
              <a:lnSpc>
                <a:spcPct val="70000"/>
              </a:lnSpc>
            </a:pPr>
            <a:r>
              <a:rPr lang="en-US" altLang="en-US">
                <a:solidFill>
                  <a:srgbClr val="FFFFFF"/>
                </a:solidFill>
                <a:effectLst>
                  <a:outerShdw blurRad="38100" dist="38100" dir="2700000" algn="tl">
                    <a:srgbClr val="000000"/>
                  </a:outerShdw>
                </a:effectLst>
              </a:rPr>
              <a:t>Color Spaces</a:t>
            </a:r>
            <a:endParaRPr lang="en-US" altLang="en-US" sz="3200">
              <a:solidFill>
                <a:srgbClr val="FFFFFF"/>
              </a:solidFill>
              <a:effectLst>
                <a:outerShdw blurRad="38100" dist="38100" dir="2700000" algn="tl">
                  <a:srgbClr val="000000"/>
                </a:outerShdw>
              </a:effectLst>
              <a:latin typeface="Arial Narrow" panose="020B0606020202030204" pitchFamily="34" charset="0"/>
            </a:endParaRPr>
          </a:p>
        </p:txBody>
      </p:sp>
      <p:sp>
        <p:nvSpPr>
          <p:cNvPr id="1158167" name="Text Box 23">
            <a:extLst>
              <a:ext uri="{FF2B5EF4-FFF2-40B4-BE49-F238E27FC236}">
                <a16:creationId xmlns:a16="http://schemas.microsoft.com/office/drawing/2014/main" id="{D59BA0D7-2D53-44A2-8885-4FE89B7BF3B2}"/>
              </a:ext>
            </a:extLst>
          </p:cNvPr>
          <p:cNvSpPr txBox="1">
            <a:spLocks noChangeArrowheads="1"/>
          </p:cNvSpPr>
          <p:nvPr/>
        </p:nvSpPr>
        <p:spPr bwMode="auto">
          <a:xfrm>
            <a:off x="1200150" y="4724400"/>
            <a:ext cx="67437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Color Spaces:  </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Along with RGB, there are many different ways to represent color</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This "picker" example demonstrates 4 different common color spaces</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YCbCr is the color space most often used in video, where:</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Y = Luminance		(Black/White/Gray)</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Cb = Blue difference value	(Y – Blue)</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Cr = Red difference value	(Y – Red)</a:t>
            </a:r>
          </a:p>
        </p:txBody>
      </p:sp>
      <p:sp>
        <p:nvSpPr>
          <p:cNvPr id="1158168" name="AutoShape 24">
            <a:extLst>
              <a:ext uri="{FF2B5EF4-FFF2-40B4-BE49-F238E27FC236}">
                <a16:creationId xmlns:a16="http://schemas.microsoft.com/office/drawing/2014/main" id="{F90A4A3E-D818-4E60-AD36-71E1F87F11A8}"/>
              </a:ext>
            </a:extLst>
          </p:cNvPr>
          <p:cNvSpPr>
            <a:spLocks noChangeArrowheads="1"/>
          </p:cNvSpPr>
          <p:nvPr/>
        </p:nvSpPr>
        <p:spPr bwMode="auto">
          <a:xfrm>
            <a:off x="5616575" y="3232150"/>
            <a:ext cx="914400" cy="1023938"/>
          </a:xfrm>
          <a:prstGeom prst="roundRect">
            <a:avLst>
              <a:gd name="adj" fmla="val 16667"/>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solidFill>
                <a:srgbClr val="FF0000"/>
              </a:solidFill>
              <a:latin typeface="Arial" panose="020B0604020202020204" pitchFamily="34" charset="0"/>
            </a:endParaRPr>
          </a:p>
        </p:txBody>
      </p:sp>
      <p:sp>
        <p:nvSpPr>
          <p:cNvPr id="1158169" name="AutoShape 25">
            <a:extLst>
              <a:ext uri="{FF2B5EF4-FFF2-40B4-BE49-F238E27FC236}">
                <a16:creationId xmlns:a16="http://schemas.microsoft.com/office/drawing/2014/main" id="{2C529883-AF62-4F51-B48C-DEA9066B5869}"/>
              </a:ext>
            </a:extLst>
          </p:cNvPr>
          <p:cNvSpPr>
            <a:spLocks noChangeArrowheads="1"/>
          </p:cNvSpPr>
          <p:nvPr/>
        </p:nvSpPr>
        <p:spPr bwMode="auto">
          <a:xfrm>
            <a:off x="6923088" y="2122488"/>
            <a:ext cx="968375" cy="1023937"/>
          </a:xfrm>
          <a:prstGeom prst="roundRect">
            <a:avLst>
              <a:gd name="adj" fmla="val 16667"/>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solidFill>
                <a:srgbClr val="FF0000"/>
              </a:solidFill>
              <a:latin typeface="Arial" panose="020B0604020202020204" pitchFamily="34" charset="0"/>
            </a:endParaRPr>
          </a:p>
        </p:txBody>
      </p:sp>
    </p:spTree>
    <p:custDataLst>
      <p:tags r:id="rId1"/>
    </p:custData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a:extLst>
              <a:ext uri="{FF2B5EF4-FFF2-40B4-BE49-F238E27FC236}">
                <a16:creationId xmlns:a16="http://schemas.microsoft.com/office/drawing/2014/main" id="{89CF4F70-B5DF-42C6-B577-49F1A2B918E0}"/>
              </a:ext>
            </a:extLst>
          </p:cNvPr>
          <p:cNvSpPr>
            <a:spLocks noGrp="1" noChangeArrowheads="1"/>
          </p:cNvSpPr>
          <p:nvPr>
            <p:ph type="title"/>
          </p:nvPr>
        </p:nvSpPr>
        <p:spPr/>
        <p:txBody>
          <a:bodyPr/>
          <a:lstStyle/>
          <a:p>
            <a:r>
              <a:rPr lang="en-US" altLang="en-US"/>
              <a:t>What is YC</a:t>
            </a:r>
            <a:r>
              <a:rPr lang="en-US" altLang="en-US" sz="3200"/>
              <a:t>b</a:t>
            </a:r>
            <a:r>
              <a:rPr lang="en-US" altLang="en-US"/>
              <a:t>C</a:t>
            </a:r>
            <a:r>
              <a:rPr lang="en-US" altLang="en-US" sz="3200"/>
              <a:t>r</a:t>
            </a:r>
            <a:r>
              <a:rPr lang="en-US" altLang="en-US"/>
              <a:t>?</a:t>
            </a:r>
          </a:p>
        </p:txBody>
      </p:sp>
      <p:grpSp>
        <p:nvGrpSpPr>
          <p:cNvPr id="1160195" name="Group 3">
            <a:extLst>
              <a:ext uri="{FF2B5EF4-FFF2-40B4-BE49-F238E27FC236}">
                <a16:creationId xmlns:a16="http://schemas.microsoft.com/office/drawing/2014/main" id="{4AD3C5D5-0177-42DE-A64A-8E41BBF912CA}"/>
              </a:ext>
            </a:extLst>
          </p:cNvPr>
          <p:cNvGrpSpPr>
            <a:grpSpLocks/>
          </p:cNvGrpSpPr>
          <p:nvPr/>
        </p:nvGrpSpPr>
        <p:grpSpPr bwMode="auto">
          <a:xfrm>
            <a:off x="228600" y="547688"/>
            <a:ext cx="8915400" cy="3033712"/>
            <a:chOff x="144" y="201"/>
            <a:chExt cx="5616" cy="1911"/>
          </a:xfrm>
        </p:grpSpPr>
        <p:grpSp>
          <p:nvGrpSpPr>
            <p:cNvPr id="1160196" name="Group 4">
              <a:extLst>
                <a:ext uri="{FF2B5EF4-FFF2-40B4-BE49-F238E27FC236}">
                  <a16:creationId xmlns:a16="http://schemas.microsoft.com/office/drawing/2014/main" id="{4FA94CEC-18EA-4618-871D-B8A3E846E01C}"/>
                </a:ext>
              </a:extLst>
            </p:cNvPr>
            <p:cNvGrpSpPr>
              <a:grpSpLocks/>
            </p:cNvGrpSpPr>
            <p:nvPr/>
          </p:nvGrpSpPr>
          <p:grpSpPr bwMode="auto">
            <a:xfrm>
              <a:off x="144" y="201"/>
              <a:ext cx="1108" cy="1623"/>
              <a:chOff x="144" y="201"/>
              <a:chExt cx="1108" cy="1623"/>
            </a:xfrm>
          </p:grpSpPr>
          <p:sp>
            <p:nvSpPr>
              <p:cNvPr id="1160197" name="AutoShape 5">
                <a:extLst>
                  <a:ext uri="{FF2B5EF4-FFF2-40B4-BE49-F238E27FC236}">
                    <a16:creationId xmlns:a16="http://schemas.microsoft.com/office/drawing/2014/main" id="{B1139701-3D9C-4C0F-A87E-BCE8B344741B}"/>
                  </a:ext>
                </a:extLst>
              </p:cNvPr>
              <p:cNvSpPr>
                <a:spLocks noChangeArrowheads="1"/>
              </p:cNvSpPr>
              <p:nvPr/>
            </p:nvSpPr>
            <p:spPr bwMode="auto">
              <a:xfrm>
                <a:off x="297" y="201"/>
                <a:ext cx="807" cy="466"/>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0" hangingPunct="0">
                  <a:lnSpc>
                    <a:spcPct val="80000"/>
                  </a:lnSpc>
                </a:pPr>
                <a:r>
                  <a:rPr lang="en-US" altLang="en-US" b="1">
                    <a:latin typeface="Arial" panose="020B0604020202020204" pitchFamily="34" charset="0"/>
                  </a:rPr>
                  <a:t>Video</a:t>
                </a:r>
              </a:p>
              <a:p>
                <a:pPr algn="ctr" eaLnBrk="0" hangingPunct="0">
                  <a:lnSpc>
                    <a:spcPct val="80000"/>
                  </a:lnSpc>
                </a:pPr>
                <a:r>
                  <a:rPr lang="en-US" altLang="en-US" b="1">
                    <a:latin typeface="Arial" panose="020B0604020202020204" pitchFamily="34" charset="0"/>
                  </a:rPr>
                  <a:t>Source</a:t>
                </a:r>
              </a:p>
            </p:txBody>
          </p:sp>
          <p:sp>
            <p:nvSpPr>
              <p:cNvPr id="1160198" name="Rectangle 6">
                <a:extLst>
                  <a:ext uri="{FF2B5EF4-FFF2-40B4-BE49-F238E27FC236}">
                    <a16:creationId xmlns:a16="http://schemas.microsoft.com/office/drawing/2014/main" id="{0885A9DE-D01A-420F-B34B-EC6D8B3E73A0}"/>
                  </a:ext>
                </a:extLst>
              </p:cNvPr>
              <p:cNvSpPr>
                <a:spLocks noChangeArrowheads="1"/>
              </p:cNvSpPr>
              <p:nvPr/>
            </p:nvSpPr>
            <p:spPr bwMode="auto">
              <a:xfrm>
                <a:off x="144" y="632"/>
                <a:ext cx="1104" cy="1192"/>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60199" name="Rectangle 7">
                <a:extLst>
                  <a:ext uri="{FF2B5EF4-FFF2-40B4-BE49-F238E27FC236}">
                    <a16:creationId xmlns:a16="http://schemas.microsoft.com/office/drawing/2014/main" id="{BA2DF194-82EE-472C-AC13-298743C839F5}"/>
                  </a:ext>
                </a:extLst>
              </p:cNvPr>
              <p:cNvSpPr>
                <a:spLocks noChangeArrowheads="1"/>
              </p:cNvSpPr>
              <p:nvPr/>
            </p:nvSpPr>
            <p:spPr bwMode="auto">
              <a:xfrm>
                <a:off x="1008" y="789"/>
                <a:ext cx="24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0200" name="Rectangle 8">
                <a:extLst>
                  <a:ext uri="{FF2B5EF4-FFF2-40B4-BE49-F238E27FC236}">
                    <a16:creationId xmlns:a16="http://schemas.microsoft.com/office/drawing/2014/main" id="{FBFB018E-C7C4-42F4-91E4-A9A528FA9EF6}"/>
                  </a:ext>
                </a:extLst>
              </p:cNvPr>
              <p:cNvSpPr>
                <a:spLocks noChangeArrowheads="1"/>
              </p:cNvSpPr>
              <p:nvPr/>
            </p:nvSpPr>
            <p:spPr bwMode="auto">
              <a:xfrm>
                <a:off x="880" y="1104"/>
                <a:ext cx="37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Cb</a:t>
                </a:r>
              </a:p>
            </p:txBody>
          </p:sp>
          <p:sp>
            <p:nvSpPr>
              <p:cNvPr id="1160201" name="Rectangle 9">
                <a:extLst>
                  <a:ext uri="{FF2B5EF4-FFF2-40B4-BE49-F238E27FC236}">
                    <a16:creationId xmlns:a16="http://schemas.microsoft.com/office/drawing/2014/main" id="{9D00DDEF-A565-4BB5-905D-CDCD42A2EEB9}"/>
                  </a:ext>
                </a:extLst>
              </p:cNvPr>
              <p:cNvSpPr>
                <a:spLocks noChangeArrowheads="1"/>
              </p:cNvSpPr>
              <p:nvPr/>
            </p:nvSpPr>
            <p:spPr bwMode="auto">
              <a:xfrm>
                <a:off x="922" y="1416"/>
                <a:ext cx="33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Cr</a:t>
                </a:r>
              </a:p>
            </p:txBody>
          </p:sp>
        </p:grpSp>
        <p:grpSp>
          <p:nvGrpSpPr>
            <p:cNvPr id="1160202" name="Group 10">
              <a:extLst>
                <a:ext uri="{FF2B5EF4-FFF2-40B4-BE49-F238E27FC236}">
                  <a16:creationId xmlns:a16="http://schemas.microsoft.com/office/drawing/2014/main" id="{4913B587-DBDB-4472-A089-BEFF84E6EAD4}"/>
                </a:ext>
              </a:extLst>
            </p:cNvPr>
            <p:cNvGrpSpPr>
              <a:grpSpLocks/>
            </p:cNvGrpSpPr>
            <p:nvPr/>
          </p:nvGrpSpPr>
          <p:grpSpPr bwMode="auto">
            <a:xfrm>
              <a:off x="1252" y="232"/>
              <a:ext cx="4508" cy="1880"/>
              <a:chOff x="1252" y="232"/>
              <a:chExt cx="4508" cy="1880"/>
            </a:xfrm>
          </p:grpSpPr>
          <p:sp>
            <p:nvSpPr>
              <p:cNvPr id="1160203" name="AutoShape 11">
                <a:extLst>
                  <a:ext uri="{FF2B5EF4-FFF2-40B4-BE49-F238E27FC236}">
                    <a16:creationId xmlns:a16="http://schemas.microsoft.com/office/drawing/2014/main" id="{A62890BE-598E-4107-B0A8-0224E8328056}"/>
                  </a:ext>
                </a:extLst>
              </p:cNvPr>
              <p:cNvSpPr>
                <a:spLocks noChangeArrowheads="1"/>
              </p:cNvSpPr>
              <p:nvPr/>
            </p:nvSpPr>
            <p:spPr bwMode="auto">
              <a:xfrm>
                <a:off x="3796" y="1696"/>
                <a:ext cx="1672" cy="400"/>
              </a:xfrm>
              <a:prstGeom prst="parallelogram">
                <a:avLst>
                  <a:gd name="adj" fmla="val 104500"/>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204" name="Rectangle 12">
                <a:extLst>
                  <a:ext uri="{FF2B5EF4-FFF2-40B4-BE49-F238E27FC236}">
                    <a16:creationId xmlns:a16="http://schemas.microsoft.com/office/drawing/2014/main" id="{00C6F853-73D5-48CB-A5C6-51978AEA8DFF}"/>
                  </a:ext>
                </a:extLst>
              </p:cNvPr>
              <p:cNvSpPr>
                <a:spLocks noChangeArrowheads="1"/>
              </p:cNvSpPr>
              <p:nvPr/>
            </p:nvSpPr>
            <p:spPr bwMode="auto">
              <a:xfrm>
                <a:off x="4204" y="232"/>
                <a:ext cx="1248" cy="146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60205" name="Picture 13" descr="Additive colors (the RGB model)">
                <a:extLst>
                  <a:ext uri="{FF2B5EF4-FFF2-40B4-BE49-F238E27FC236}">
                    <a16:creationId xmlns:a16="http://schemas.microsoft.com/office/drawing/2014/main" id="{342013A8-0CD3-4163-B928-BDC903501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484" r="9908"/>
              <a:stretch>
                <a:fillRect/>
              </a:stretch>
            </p:blipFill>
            <p:spPr bwMode="auto">
              <a:xfrm flipH="1">
                <a:off x="4711" y="744"/>
                <a:ext cx="764" cy="1008"/>
              </a:xfrm>
              <a:prstGeom prst="rect">
                <a:avLst/>
              </a:prstGeom>
              <a:noFill/>
              <a:extLst>
                <a:ext uri="{909E8E84-426E-40DD-AFC4-6F175D3DCCD1}">
                  <a14:hiddenFill xmlns:a14="http://schemas.microsoft.com/office/drawing/2010/main">
                    <a:solidFill>
                      <a:srgbClr val="FFFFFF"/>
                    </a:solidFill>
                  </a14:hiddenFill>
                </a:ext>
              </a:extLst>
            </p:spPr>
          </p:pic>
          <p:sp>
            <p:nvSpPr>
              <p:cNvPr id="1160206" name="Rectangle 14">
                <a:extLst>
                  <a:ext uri="{FF2B5EF4-FFF2-40B4-BE49-F238E27FC236}">
                    <a16:creationId xmlns:a16="http://schemas.microsoft.com/office/drawing/2014/main" id="{0B9DAD43-5CDA-4E77-A4E9-462F90705BE2}"/>
                  </a:ext>
                </a:extLst>
              </p:cNvPr>
              <p:cNvSpPr>
                <a:spLocks noChangeArrowheads="1"/>
              </p:cNvSpPr>
              <p:nvPr/>
            </p:nvSpPr>
            <p:spPr bwMode="auto">
              <a:xfrm>
                <a:off x="3796" y="640"/>
                <a:ext cx="1264" cy="1472"/>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1801800" prstMaterial="legacyWirefram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160207" name="AutoShape 15">
                <a:extLst>
                  <a:ext uri="{FF2B5EF4-FFF2-40B4-BE49-F238E27FC236}">
                    <a16:creationId xmlns:a16="http://schemas.microsoft.com/office/drawing/2014/main" id="{D1DEEB51-A6D4-47B6-B549-AA78B6A0FBC7}"/>
                  </a:ext>
                </a:extLst>
              </p:cNvPr>
              <p:cNvSpPr>
                <a:spLocks noChangeArrowheads="1"/>
              </p:cNvSpPr>
              <p:nvPr/>
            </p:nvSpPr>
            <p:spPr bwMode="auto">
              <a:xfrm>
                <a:off x="4754" y="576"/>
                <a:ext cx="1006" cy="1184"/>
              </a:xfrm>
              <a:prstGeom prst="roundRect">
                <a:avLst>
                  <a:gd name="adj" fmla="val 16667"/>
                </a:avLst>
              </a:prstGeom>
              <a:noFill/>
              <a:ln w="12700">
                <a:solidFill>
                  <a:schemeClr val="tx1"/>
                </a:solidFill>
                <a:round/>
                <a:headEnd type="none" w="sm" len="sm"/>
                <a:tailEnd type="none" w="sm" len="sm"/>
              </a:ln>
              <a:effectLst/>
              <a:scene3d>
                <a:camera prst="legacyObliqueTopRight">
                  <a:rot lat="0" lon="16199998" rev="0"/>
                </a:camera>
                <a:lightRig rig="legacyFlat3" dir="b"/>
              </a:scene3d>
              <a:sp3d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160208" name="Group 16">
                <a:extLst>
                  <a:ext uri="{FF2B5EF4-FFF2-40B4-BE49-F238E27FC236}">
                    <a16:creationId xmlns:a16="http://schemas.microsoft.com/office/drawing/2014/main" id="{A43DB997-37EA-431B-A136-E79F40C977DB}"/>
                  </a:ext>
                </a:extLst>
              </p:cNvPr>
              <p:cNvGrpSpPr>
                <a:grpSpLocks/>
              </p:cNvGrpSpPr>
              <p:nvPr/>
            </p:nvGrpSpPr>
            <p:grpSpPr bwMode="auto">
              <a:xfrm>
                <a:off x="1252" y="914"/>
                <a:ext cx="2648" cy="644"/>
                <a:chOff x="512" y="1944"/>
                <a:chExt cx="3264" cy="480"/>
              </a:xfrm>
            </p:grpSpPr>
            <p:sp>
              <p:nvSpPr>
                <p:cNvPr id="1160209" name="Line 17">
                  <a:extLst>
                    <a:ext uri="{FF2B5EF4-FFF2-40B4-BE49-F238E27FC236}">
                      <a16:creationId xmlns:a16="http://schemas.microsoft.com/office/drawing/2014/main" id="{C0F4C882-905A-4422-9118-2492F341F9AA}"/>
                    </a:ext>
                  </a:extLst>
                </p:cNvPr>
                <p:cNvSpPr>
                  <a:spLocks noChangeShapeType="1"/>
                </p:cNvSpPr>
                <p:nvPr/>
              </p:nvSpPr>
              <p:spPr bwMode="auto">
                <a:xfrm flipH="1">
                  <a:off x="512" y="1944"/>
                  <a:ext cx="32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0" name="Line 18">
                  <a:extLst>
                    <a:ext uri="{FF2B5EF4-FFF2-40B4-BE49-F238E27FC236}">
                      <a16:creationId xmlns:a16="http://schemas.microsoft.com/office/drawing/2014/main" id="{11F6A6B4-37ED-4632-B2AD-7309F5AB769B}"/>
                    </a:ext>
                  </a:extLst>
                </p:cNvPr>
                <p:cNvSpPr>
                  <a:spLocks noChangeShapeType="1"/>
                </p:cNvSpPr>
                <p:nvPr/>
              </p:nvSpPr>
              <p:spPr bwMode="auto">
                <a:xfrm flipH="1">
                  <a:off x="512" y="2184"/>
                  <a:ext cx="32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1" name="Line 19">
                  <a:extLst>
                    <a:ext uri="{FF2B5EF4-FFF2-40B4-BE49-F238E27FC236}">
                      <a16:creationId xmlns:a16="http://schemas.microsoft.com/office/drawing/2014/main" id="{F4659483-01E2-4C90-9222-B2C9684501DB}"/>
                    </a:ext>
                  </a:extLst>
                </p:cNvPr>
                <p:cNvSpPr>
                  <a:spLocks noChangeShapeType="1"/>
                </p:cNvSpPr>
                <p:nvPr/>
              </p:nvSpPr>
              <p:spPr bwMode="auto">
                <a:xfrm flipH="1">
                  <a:off x="512" y="2424"/>
                  <a:ext cx="32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0212" name="Rectangle 20">
                <a:extLst>
                  <a:ext uri="{FF2B5EF4-FFF2-40B4-BE49-F238E27FC236}">
                    <a16:creationId xmlns:a16="http://schemas.microsoft.com/office/drawing/2014/main" id="{41CBB14F-FC2B-43FD-A7C4-277F639D8EEC}"/>
                  </a:ext>
                </a:extLst>
              </p:cNvPr>
              <p:cNvSpPr>
                <a:spLocks noChangeArrowheads="1"/>
              </p:cNvSpPr>
              <p:nvPr/>
            </p:nvSpPr>
            <p:spPr bwMode="auto">
              <a:xfrm>
                <a:off x="3900" y="736"/>
                <a:ext cx="688" cy="960"/>
              </a:xfrm>
              <a:prstGeom prst="rect">
                <a:avLst/>
              </a:prstGeom>
              <a:solidFill>
                <a:schemeClr val="accent1"/>
              </a:solidFill>
              <a:ln w="12700">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lnSpc>
                    <a:spcPct val="80000"/>
                  </a:lnSpc>
                  <a:spcBef>
                    <a:spcPct val="50000"/>
                  </a:spcBef>
                </a:pPr>
                <a:endParaRPr lang="en-US" altLang="en-US" sz="1800" b="1">
                  <a:latin typeface="Arial" panose="020B0604020202020204" pitchFamily="34" charset="0"/>
                </a:endParaRPr>
              </a:p>
            </p:txBody>
          </p:sp>
          <p:sp>
            <p:nvSpPr>
              <p:cNvPr id="1160213" name="Rectangle 21">
                <a:extLst>
                  <a:ext uri="{FF2B5EF4-FFF2-40B4-BE49-F238E27FC236}">
                    <a16:creationId xmlns:a16="http://schemas.microsoft.com/office/drawing/2014/main" id="{53A32B92-756D-45DF-941E-84C4801097D1}"/>
                  </a:ext>
                </a:extLst>
              </p:cNvPr>
              <p:cNvSpPr>
                <a:spLocks noChangeArrowheads="1"/>
              </p:cNvSpPr>
              <p:nvPr/>
            </p:nvSpPr>
            <p:spPr bwMode="auto">
              <a:xfrm flipH="1">
                <a:off x="3945" y="789"/>
                <a:ext cx="19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1800" b="1">
                    <a:latin typeface="Arial Narrow" panose="020B0606020202030204" pitchFamily="34" charset="0"/>
                  </a:rPr>
                  <a:t>Y</a:t>
                </a:r>
              </a:p>
            </p:txBody>
          </p:sp>
          <p:sp>
            <p:nvSpPr>
              <p:cNvPr id="1160214" name="Rectangle 22">
                <a:extLst>
                  <a:ext uri="{FF2B5EF4-FFF2-40B4-BE49-F238E27FC236}">
                    <a16:creationId xmlns:a16="http://schemas.microsoft.com/office/drawing/2014/main" id="{5A71BAEF-6CEB-4B77-8800-6A572003D6B4}"/>
                  </a:ext>
                </a:extLst>
              </p:cNvPr>
              <p:cNvSpPr>
                <a:spLocks noChangeArrowheads="1"/>
              </p:cNvSpPr>
              <p:nvPr/>
            </p:nvSpPr>
            <p:spPr bwMode="auto">
              <a:xfrm flipH="1">
                <a:off x="3945" y="1113"/>
                <a:ext cx="27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1800" b="1">
                    <a:latin typeface="Arial Narrow" panose="020B0606020202030204" pitchFamily="34" charset="0"/>
                  </a:rPr>
                  <a:t>Cb</a:t>
                </a:r>
              </a:p>
            </p:txBody>
          </p:sp>
          <p:sp>
            <p:nvSpPr>
              <p:cNvPr id="1160215" name="Rectangle 23">
                <a:extLst>
                  <a:ext uri="{FF2B5EF4-FFF2-40B4-BE49-F238E27FC236}">
                    <a16:creationId xmlns:a16="http://schemas.microsoft.com/office/drawing/2014/main" id="{97563F11-33BA-4143-BBDF-C3E2D2595461}"/>
                  </a:ext>
                </a:extLst>
              </p:cNvPr>
              <p:cNvSpPr>
                <a:spLocks noChangeArrowheads="1"/>
              </p:cNvSpPr>
              <p:nvPr/>
            </p:nvSpPr>
            <p:spPr bwMode="auto">
              <a:xfrm flipH="1">
                <a:off x="3945" y="1433"/>
                <a:ext cx="247"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1800" b="1">
                    <a:latin typeface="Arial Narrow" panose="020B0606020202030204" pitchFamily="34" charset="0"/>
                  </a:rPr>
                  <a:t>Cr</a:t>
                </a:r>
              </a:p>
            </p:txBody>
          </p:sp>
          <p:grpSp>
            <p:nvGrpSpPr>
              <p:cNvPr id="1160216" name="Group 24">
                <a:extLst>
                  <a:ext uri="{FF2B5EF4-FFF2-40B4-BE49-F238E27FC236}">
                    <a16:creationId xmlns:a16="http://schemas.microsoft.com/office/drawing/2014/main" id="{86CE4395-1159-49F5-8C19-74716AEB4023}"/>
                  </a:ext>
                </a:extLst>
              </p:cNvPr>
              <p:cNvGrpSpPr>
                <a:grpSpLocks/>
              </p:cNvGrpSpPr>
              <p:nvPr/>
            </p:nvGrpSpPr>
            <p:grpSpPr bwMode="auto">
              <a:xfrm>
                <a:off x="4588" y="914"/>
                <a:ext cx="144" cy="644"/>
                <a:chOff x="4624" y="2746"/>
                <a:chExt cx="144" cy="644"/>
              </a:xfrm>
            </p:grpSpPr>
            <p:sp>
              <p:nvSpPr>
                <p:cNvPr id="1160217" name="Line 25">
                  <a:extLst>
                    <a:ext uri="{FF2B5EF4-FFF2-40B4-BE49-F238E27FC236}">
                      <a16:creationId xmlns:a16="http://schemas.microsoft.com/office/drawing/2014/main" id="{9D6ED290-366E-4145-AC8E-654B7C5D6C3D}"/>
                    </a:ext>
                  </a:extLst>
                </p:cNvPr>
                <p:cNvSpPr>
                  <a:spLocks noChangeShapeType="1"/>
                </p:cNvSpPr>
                <p:nvPr/>
              </p:nvSpPr>
              <p:spPr bwMode="auto">
                <a:xfrm>
                  <a:off x="4624" y="274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8" name="Line 26">
                  <a:extLst>
                    <a:ext uri="{FF2B5EF4-FFF2-40B4-BE49-F238E27FC236}">
                      <a16:creationId xmlns:a16="http://schemas.microsoft.com/office/drawing/2014/main" id="{4404C1C3-AA4E-4E4E-8208-E698243069B5}"/>
                    </a:ext>
                  </a:extLst>
                </p:cNvPr>
                <p:cNvSpPr>
                  <a:spLocks noChangeShapeType="1"/>
                </p:cNvSpPr>
                <p:nvPr/>
              </p:nvSpPr>
              <p:spPr bwMode="auto">
                <a:xfrm>
                  <a:off x="4624" y="306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9" name="Line 27">
                  <a:extLst>
                    <a:ext uri="{FF2B5EF4-FFF2-40B4-BE49-F238E27FC236}">
                      <a16:creationId xmlns:a16="http://schemas.microsoft.com/office/drawing/2014/main" id="{A3230EA6-462C-4E79-910E-6627BD28E02C}"/>
                    </a:ext>
                  </a:extLst>
                </p:cNvPr>
                <p:cNvSpPr>
                  <a:spLocks noChangeShapeType="1"/>
                </p:cNvSpPr>
                <p:nvPr/>
              </p:nvSpPr>
              <p:spPr bwMode="auto">
                <a:xfrm>
                  <a:off x="4624" y="339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0220" name="Rectangle 28">
                <a:extLst>
                  <a:ext uri="{FF2B5EF4-FFF2-40B4-BE49-F238E27FC236}">
                    <a16:creationId xmlns:a16="http://schemas.microsoft.com/office/drawing/2014/main" id="{DFB1A0B9-AE9D-4014-87AA-EE4C2D2DCE23}"/>
                  </a:ext>
                </a:extLst>
              </p:cNvPr>
              <p:cNvSpPr>
                <a:spLocks noChangeArrowheads="1"/>
              </p:cNvSpPr>
              <p:nvPr/>
            </p:nvSpPr>
            <p:spPr bwMode="auto">
              <a:xfrm>
                <a:off x="4391" y="789"/>
                <a:ext cx="20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1800" b="1">
                    <a:latin typeface="Arial Narrow" panose="020B0606020202030204" pitchFamily="34" charset="0"/>
                  </a:rPr>
                  <a:t>R</a:t>
                </a:r>
              </a:p>
            </p:txBody>
          </p:sp>
          <p:sp>
            <p:nvSpPr>
              <p:cNvPr id="1160221" name="Rectangle 29">
                <a:extLst>
                  <a:ext uri="{FF2B5EF4-FFF2-40B4-BE49-F238E27FC236}">
                    <a16:creationId xmlns:a16="http://schemas.microsoft.com/office/drawing/2014/main" id="{E188AE9E-F35F-4CAD-9ADF-8D7751536701}"/>
                  </a:ext>
                </a:extLst>
              </p:cNvPr>
              <p:cNvSpPr>
                <a:spLocks noChangeArrowheads="1"/>
              </p:cNvSpPr>
              <p:nvPr/>
            </p:nvSpPr>
            <p:spPr bwMode="auto">
              <a:xfrm>
                <a:off x="4384" y="1113"/>
                <a:ext cx="20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1800" b="1">
                    <a:latin typeface="Arial Narrow" panose="020B0606020202030204" pitchFamily="34" charset="0"/>
                  </a:rPr>
                  <a:t>G</a:t>
                </a:r>
              </a:p>
            </p:txBody>
          </p:sp>
          <p:sp>
            <p:nvSpPr>
              <p:cNvPr id="1160222" name="Rectangle 30">
                <a:extLst>
                  <a:ext uri="{FF2B5EF4-FFF2-40B4-BE49-F238E27FC236}">
                    <a16:creationId xmlns:a16="http://schemas.microsoft.com/office/drawing/2014/main" id="{762AF11C-0CAD-48A3-9512-F7B89F0A57FA}"/>
                  </a:ext>
                </a:extLst>
              </p:cNvPr>
              <p:cNvSpPr>
                <a:spLocks noChangeArrowheads="1"/>
              </p:cNvSpPr>
              <p:nvPr/>
            </p:nvSpPr>
            <p:spPr bwMode="auto">
              <a:xfrm>
                <a:off x="4391" y="1433"/>
                <a:ext cx="20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1800" b="1">
                    <a:latin typeface="Arial Narrow" panose="020B0606020202030204" pitchFamily="34" charset="0"/>
                  </a:rPr>
                  <a:t>B</a:t>
                </a:r>
              </a:p>
            </p:txBody>
          </p:sp>
          <p:sp>
            <p:nvSpPr>
              <p:cNvPr id="1160223" name="AutoShape 31">
                <a:extLst>
                  <a:ext uri="{FF2B5EF4-FFF2-40B4-BE49-F238E27FC236}">
                    <a16:creationId xmlns:a16="http://schemas.microsoft.com/office/drawing/2014/main" id="{A44E9EB7-FB1B-48D5-88C4-711BC54A6489}"/>
                  </a:ext>
                </a:extLst>
              </p:cNvPr>
              <p:cNvSpPr>
                <a:spLocks noChangeArrowheads="1"/>
              </p:cNvSpPr>
              <p:nvPr/>
            </p:nvSpPr>
            <p:spPr bwMode="auto">
              <a:xfrm>
                <a:off x="3796" y="232"/>
                <a:ext cx="1672" cy="400"/>
              </a:xfrm>
              <a:prstGeom prst="parallelogram">
                <a:avLst>
                  <a:gd name="adj" fmla="val 104500"/>
                </a:avLst>
              </a:prstGeom>
              <a:solidFill>
                <a:schemeClr val="accent1">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60224" name="Text Box 32">
            <a:extLst>
              <a:ext uri="{FF2B5EF4-FFF2-40B4-BE49-F238E27FC236}">
                <a16:creationId xmlns:a16="http://schemas.microsoft.com/office/drawing/2014/main" id="{E9CE972D-315E-4F9F-8C2A-AA82D723B353}"/>
              </a:ext>
            </a:extLst>
          </p:cNvPr>
          <p:cNvSpPr txBox="1">
            <a:spLocks noChangeArrowheads="1"/>
          </p:cNvSpPr>
          <p:nvPr/>
        </p:nvSpPr>
        <p:spPr bwMode="auto">
          <a:xfrm>
            <a:off x="533400" y="3984625"/>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Even though most displays actually use RGB create the image, YCbCr is used most often in consumer electronics for transmission of the image</a:t>
            </a:r>
          </a:p>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Historically, B/W televisions transmitted only luminance (Y)</a:t>
            </a:r>
          </a:p>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The color signals were added later</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1218" name="Rectangle 2">
            <a:extLst>
              <a:ext uri="{FF2B5EF4-FFF2-40B4-BE49-F238E27FC236}">
                <a16:creationId xmlns:a16="http://schemas.microsoft.com/office/drawing/2014/main" id="{1FE3838E-02A9-4A4F-82EA-FF4DB8781FA8}"/>
              </a:ext>
            </a:extLst>
          </p:cNvPr>
          <p:cNvSpPr>
            <a:spLocks noGrp="1" noChangeArrowheads="1"/>
          </p:cNvSpPr>
          <p:nvPr>
            <p:ph type="title"/>
          </p:nvPr>
        </p:nvSpPr>
        <p:spPr/>
        <p:txBody>
          <a:bodyPr/>
          <a:lstStyle/>
          <a:p>
            <a:r>
              <a:rPr lang="en-US" altLang="en-US"/>
              <a:t>YCbCr </a:t>
            </a:r>
            <a:r>
              <a:rPr lang="en-US" altLang="en-US">
                <a:sym typeface="Symbol" panose="05050102010706020507" pitchFamily="18" charset="2"/>
              </a:rPr>
              <a:t></a:t>
            </a:r>
            <a:r>
              <a:rPr lang="en-US" altLang="en-US"/>
              <a:t> YPbPr</a:t>
            </a:r>
            <a:endParaRPr lang="en-US" altLang="en-US" sz="3200"/>
          </a:p>
        </p:txBody>
      </p:sp>
      <p:graphicFrame>
        <p:nvGraphicFramePr>
          <p:cNvPr id="1161219" name="Group 3">
            <a:extLst>
              <a:ext uri="{FF2B5EF4-FFF2-40B4-BE49-F238E27FC236}">
                <a16:creationId xmlns:a16="http://schemas.microsoft.com/office/drawing/2014/main" id="{9BEE9E1C-02EB-4526-89AF-2685951BCB0A}"/>
              </a:ext>
            </a:extLst>
          </p:cNvPr>
          <p:cNvGraphicFramePr>
            <a:graphicFrameLocks noGrp="1"/>
          </p:cNvGraphicFramePr>
          <p:nvPr/>
        </p:nvGraphicFramePr>
        <p:xfrm>
          <a:off x="457200" y="1063625"/>
          <a:ext cx="762000" cy="1005840"/>
        </p:xfrm>
        <a:graphic>
          <a:graphicData uri="http://schemas.openxmlformats.org/drawingml/2006/table">
            <a:tbl>
              <a:tblPr/>
              <a:tblGrid>
                <a:gridCol w="762000">
                  <a:extLst>
                    <a:ext uri="{9D8B030D-6E8A-4147-A177-3AD203B41FA5}">
                      <a16:colId xmlns:a16="http://schemas.microsoft.com/office/drawing/2014/main" val="257350760"/>
                    </a:ext>
                  </a:extLst>
                </a:gridCol>
              </a:tblGrid>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6389599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42995341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303747241"/>
                  </a:ext>
                </a:extLst>
              </a:tr>
            </a:tbl>
          </a:graphicData>
        </a:graphic>
      </p:graphicFrame>
      <p:sp>
        <p:nvSpPr>
          <p:cNvPr id="1161229" name="AutoShape 13">
            <a:extLst>
              <a:ext uri="{FF2B5EF4-FFF2-40B4-BE49-F238E27FC236}">
                <a16:creationId xmlns:a16="http://schemas.microsoft.com/office/drawing/2014/main" id="{7AF1CC23-2ED3-49A3-AD00-31C91C40D49A}"/>
              </a:ext>
            </a:extLst>
          </p:cNvPr>
          <p:cNvSpPr>
            <a:spLocks noChangeArrowheads="1"/>
          </p:cNvSpPr>
          <p:nvPr/>
        </p:nvSpPr>
        <p:spPr bwMode="auto">
          <a:xfrm>
            <a:off x="1447800" y="9302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1230" name="Rectangle 14">
            <a:extLst>
              <a:ext uri="{FF2B5EF4-FFF2-40B4-BE49-F238E27FC236}">
                <a16:creationId xmlns:a16="http://schemas.microsoft.com/office/drawing/2014/main" id="{93602709-B2B4-46BD-B5A0-46D35FEB0A6C}"/>
              </a:ext>
            </a:extLst>
          </p:cNvPr>
          <p:cNvSpPr>
            <a:spLocks noChangeArrowheads="1"/>
          </p:cNvSpPr>
          <p:nvPr/>
        </p:nvSpPr>
        <p:spPr bwMode="auto">
          <a:xfrm>
            <a:off x="3521075" y="914400"/>
            <a:ext cx="388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1231" name="Rectangle 15">
            <a:extLst>
              <a:ext uri="{FF2B5EF4-FFF2-40B4-BE49-F238E27FC236}">
                <a16:creationId xmlns:a16="http://schemas.microsoft.com/office/drawing/2014/main" id="{D8FA7E90-A909-46DC-87D6-F07B7C93E032}"/>
              </a:ext>
            </a:extLst>
          </p:cNvPr>
          <p:cNvSpPr>
            <a:spLocks noChangeArrowheads="1"/>
          </p:cNvSpPr>
          <p:nvPr/>
        </p:nvSpPr>
        <p:spPr bwMode="auto">
          <a:xfrm>
            <a:off x="3336925" y="1414463"/>
            <a:ext cx="57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Pb</a:t>
            </a:r>
          </a:p>
        </p:txBody>
      </p:sp>
      <p:sp>
        <p:nvSpPr>
          <p:cNvPr id="1161232" name="Rectangle 16">
            <a:extLst>
              <a:ext uri="{FF2B5EF4-FFF2-40B4-BE49-F238E27FC236}">
                <a16:creationId xmlns:a16="http://schemas.microsoft.com/office/drawing/2014/main" id="{3625B431-1202-4466-847A-410AE1DDAD50}"/>
              </a:ext>
            </a:extLst>
          </p:cNvPr>
          <p:cNvSpPr>
            <a:spLocks noChangeArrowheads="1"/>
          </p:cNvSpPr>
          <p:nvPr/>
        </p:nvSpPr>
        <p:spPr bwMode="auto">
          <a:xfrm>
            <a:off x="3403600" y="1909763"/>
            <a:ext cx="5064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Pr</a:t>
            </a:r>
          </a:p>
        </p:txBody>
      </p:sp>
      <p:sp>
        <p:nvSpPr>
          <p:cNvPr id="1161233" name="Freeform 17">
            <a:extLst>
              <a:ext uri="{FF2B5EF4-FFF2-40B4-BE49-F238E27FC236}">
                <a16:creationId xmlns:a16="http://schemas.microsoft.com/office/drawing/2014/main" id="{6540EE87-23C1-4519-9A1E-81A7794554A3}"/>
              </a:ext>
            </a:extLst>
          </p:cNvPr>
          <p:cNvSpPr>
            <a:spLocks/>
          </p:cNvSpPr>
          <p:nvPr/>
        </p:nvSpPr>
        <p:spPr bwMode="auto">
          <a:xfrm>
            <a:off x="3967163" y="812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1234" name="Freeform 18">
            <a:extLst>
              <a:ext uri="{FF2B5EF4-FFF2-40B4-BE49-F238E27FC236}">
                <a16:creationId xmlns:a16="http://schemas.microsoft.com/office/drawing/2014/main" id="{41471442-E54B-4C70-960A-3C1F7635D02B}"/>
              </a:ext>
            </a:extLst>
          </p:cNvPr>
          <p:cNvSpPr>
            <a:spLocks/>
          </p:cNvSpPr>
          <p:nvPr/>
        </p:nvSpPr>
        <p:spPr bwMode="auto">
          <a:xfrm flipH="1" flipV="1">
            <a:off x="3967163" y="1828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1235" name="Freeform 19">
            <a:extLst>
              <a:ext uri="{FF2B5EF4-FFF2-40B4-BE49-F238E27FC236}">
                <a16:creationId xmlns:a16="http://schemas.microsoft.com/office/drawing/2014/main" id="{3EB66D56-B2EE-46B0-A533-B2177E2BC2C2}"/>
              </a:ext>
            </a:extLst>
          </p:cNvPr>
          <p:cNvSpPr>
            <a:spLocks/>
          </p:cNvSpPr>
          <p:nvPr/>
        </p:nvSpPr>
        <p:spPr bwMode="auto">
          <a:xfrm>
            <a:off x="3967163" y="1371600"/>
            <a:ext cx="4419600" cy="457200"/>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1236" name="Text Box 20">
            <a:extLst>
              <a:ext uri="{FF2B5EF4-FFF2-40B4-BE49-F238E27FC236}">
                <a16:creationId xmlns:a16="http://schemas.microsoft.com/office/drawing/2014/main" id="{55D49FA9-1F19-47C7-A397-04D8A12089DF}"/>
              </a:ext>
            </a:extLst>
          </p:cNvPr>
          <p:cNvSpPr txBox="1">
            <a:spLocks noChangeArrowheads="1"/>
          </p:cNvSpPr>
          <p:nvPr/>
        </p:nvSpPr>
        <p:spPr bwMode="auto">
          <a:xfrm>
            <a:off x="1600200" y="2894013"/>
            <a:ext cx="72390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When </a:t>
            </a:r>
            <a:r>
              <a:rPr lang="en-US" altLang="en-US" b="1">
                <a:solidFill>
                  <a:schemeClr val="tx2"/>
                </a:solidFill>
                <a:latin typeface="Arial Narrow" panose="020B0606020202030204" pitchFamily="34" charset="0"/>
              </a:rPr>
              <a:t>YC</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C</a:t>
            </a:r>
            <a:r>
              <a:rPr lang="en-US" altLang="en-US" sz="2000" b="1">
                <a:solidFill>
                  <a:schemeClr val="tx2"/>
                </a:solidFill>
                <a:latin typeface="Arial Narrow" panose="020B0606020202030204" pitchFamily="34" charset="0"/>
              </a:rPr>
              <a:t>r</a:t>
            </a:r>
            <a:r>
              <a:rPr lang="en-US" altLang="en-US" b="1">
                <a:latin typeface="Arial Narrow" panose="020B0606020202030204" pitchFamily="34" charset="0"/>
              </a:rPr>
              <a:t> values are converted to analog signals, </a:t>
            </a:r>
            <a:br>
              <a:rPr lang="en-US" altLang="en-US" b="1">
                <a:latin typeface="Arial Narrow" panose="020B0606020202030204" pitchFamily="34" charset="0"/>
              </a:rPr>
            </a:br>
            <a:r>
              <a:rPr lang="en-US" altLang="en-US" b="1">
                <a:latin typeface="Arial Narrow" panose="020B0606020202030204" pitchFamily="34" charset="0"/>
              </a:rPr>
              <a:t>they are called </a:t>
            </a:r>
            <a:r>
              <a:rPr lang="en-US" altLang="en-US" b="1">
                <a:solidFill>
                  <a:schemeClr val="tx2"/>
                </a:solidFill>
                <a:latin typeface="Arial Narrow" panose="020B0606020202030204" pitchFamily="34" charset="0"/>
              </a:rPr>
              <a:t>YP</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P</a:t>
            </a:r>
            <a:r>
              <a:rPr lang="en-US" altLang="en-US" sz="2000" b="1">
                <a:solidFill>
                  <a:schemeClr val="tx2"/>
                </a:solidFill>
                <a:latin typeface="Arial Narrow" panose="020B0606020202030204" pitchFamily="34" charset="0"/>
              </a:rPr>
              <a:t>r</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2242" name="Group 2">
            <a:extLst>
              <a:ext uri="{FF2B5EF4-FFF2-40B4-BE49-F238E27FC236}">
                <a16:creationId xmlns:a16="http://schemas.microsoft.com/office/drawing/2014/main" id="{837EEA25-CAA6-4EA9-83FE-5E509B0CFF1A}"/>
              </a:ext>
            </a:extLst>
          </p:cNvPr>
          <p:cNvGraphicFramePr>
            <a:graphicFrameLocks noGrp="1"/>
          </p:cNvGraphicFramePr>
          <p:nvPr/>
        </p:nvGraphicFramePr>
        <p:xfrm>
          <a:off x="3886200" y="571500"/>
          <a:ext cx="4724400" cy="2076450"/>
        </p:xfrm>
        <a:graphic>
          <a:graphicData uri="http://schemas.openxmlformats.org/drawingml/2006/table">
            <a:tbl>
              <a:tblPr/>
              <a:tblGrid>
                <a:gridCol w="533400">
                  <a:extLst>
                    <a:ext uri="{9D8B030D-6E8A-4147-A177-3AD203B41FA5}">
                      <a16:colId xmlns:a16="http://schemas.microsoft.com/office/drawing/2014/main" val="1028767185"/>
                    </a:ext>
                  </a:extLst>
                </a:gridCol>
                <a:gridCol w="515938">
                  <a:extLst>
                    <a:ext uri="{9D8B030D-6E8A-4147-A177-3AD203B41FA5}">
                      <a16:colId xmlns:a16="http://schemas.microsoft.com/office/drawing/2014/main" val="1104930953"/>
                    </a:ext>
                  </a:extLst>
                </a:gridCol>
                <a:gridCol w="525462">
                  <a:extLst>
                    <a:ext uri="{9D8B030D-6E8A-4147-A177-3AD203B41FA5}">
                      <a16:colId xmlns:a16="http://schemas.microsoft.com/office/drawing/2014/main" val="361288630"/>
                    </a:ext>
                  </a:extLst>
                </a:gridCol>
                <a:gridCol w="525463">
                  <a:extLst>
                    <a:ext uri="{9D8B030D-6E8A-4147-A177-3AD203B41FA5}">
                      <a16:colId xmlns:a16="http://schemas.microsoft.com/office/drawing/2014/main" val="3670896667"/>
                    </a:ext>
                  </a:extLst>
                </a:gridCol>
                <a:gridCol w="523875">
                  <a:extLst>
                    <a:ext uri="{9D8B030D-6E8A-4147-A177-3AD203B41FA5}">
                      <a16:colId xmlns:a16="http://schemas.microsoft.com/office/drawing/2014/main" val="4064640062"/>
                    </a:ext>
                  </a:extLst>
                </a:gridCol>
                <a:gridCol w="525462">
                  <a:extLst>
                    <a:ext uri="{9D8B030D-6E8A-4147-A177-3AD203B41FA5}">
                      <a16:colId xmlns:a16="http://schemas.microsoft.com/office/drawing/2014/main" val="2310820807"/>
                    </a:ext>
                  </a:extLst>
                </a:gridCol>
                <a:gridCol w="525463">
                  <a:extLst>
                    <a:ext uri="{9D8B030D-6E8A-4147-A177-3AD203B41FA5}">
                      <a16:colId xmlns:a16="http://schemas.microsoft.com/office/drawing/2014/main" val="3494672761"/>
                    </a:ext>
                  </a:extLst>
                </a:gridCol>
                <a:gridCol w="523875">
                  <a:extLst>
                    <a:ext uri="{9D8B030D-6E8A-4147-A177-3AD203B41FA5}">
                      <a16:colId xmlns:a16="http://schemas.microsoft.com/office/drawing/2014/main" val="2799529475"/>
                    </a:ext>
                  </a:extLst>
                </a:gridCol>
                <a:gridCol w="525462">
                  <a:extLst>
                    <a:ext uri="{9D8B030D-6E8A-4147-A177-3AD203B41FA5}">
                      <a16:colId xmlns:a16="http://schemas.microsoft.com/office/drawing/2014/main" val="3220204905"/>
                    </a:ext>
                  </a:extLst>
                </a:gridCol>
              </a:tblGrid>
              <a:tr h="5238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3350420880"/>
                  </a:ext>
                </a:extLst>
              </a:tr>
              <a:tr h="5048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527577295"/>
                  </a:ext>
                </a:extLst>
              </a:tr>
              <a:tr h="5238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84254496"/>
                  </a:ext>
                </a:extLst>
              </a:tr>
              <a:tr h="5238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4142028316"/>
                  </a:ext>
                </a:extLst>
              </a:tr>
            </a:tbl>
          </a:graphicData>
        </a:graphic>
      </p:graphicFrame>
      <p:sp>
        <p:nvSpPr>
          <p:cNvPr id="1162313" name="Rectangle 73">
            <a:extLst>
              <a:ext uri="{FF2B5EF4-FFF2-40B4-BE49-F238E27FC236}">
                <a16:creationId xmlns:a16="http://schemas.microsoft.com/office/drawing/2014/main" id="{5B35E60C-1EC5-4D36-A87A-F197D7FF8C6F}"/>
              </a:ext>
            </a:extLst>
          </p:cNvPr>
          <p:cNvSpPr>
            <a:spLocks noGrp="1" noChangeArrowheads="1"/>
          </p:cNvSpPr>
          <p:nvPr>
            <p:ph type="title"/>
          </p:nvPr>
        </p:nvSpPr>
        <p:spPr/>
        <p:txBody>
          <a:bodyPr/>
          <a:lstStyle/>
          <a:p>
            <a:r>
              <a:rPr lang="en-US" altLang="en-US"/>
              <a:t>YCbCr </a:t>
            </a:r>
            <a:r>
              <a:rPr lang="en-US" altLang="en-US">
                <a:sym typeface="Symbol" panose="05050102010706020507" pitchFamily="18" charset="2"/>
              </a:rPr>
              <a:t></a:t>
            </a:r>
            <a:r>
              <a:rPr lang="en-US" altLang="en-US"/>
              <a:t> YPbPr</a:t>
            </a:r>
          </a:p>
        </p:txBody>
      </p:sp>
      <p:graphicFrame>
        <p:nvGraphicFramePr>
          <p:cNvPr id="1162314" name="Group 74">
            <a:extLst>
              <a:ext uri="{FF2B5EF4-FFF2-40B4-BE49-F238E27FC236}">
                <a16:creationId xmlns:a16="http://schemas.microsoft.com/office/drawing/2014/main" id="{498F1C22-F4E4-4516-A360-C762A1459C06}"/>
              </a:ext>
            </a:extLst>
          </p:cNvPr>
          <p:cNvGraphicFramePr>
            <a:graphicFrameLocks noGrp="1"/>
          </p:cNvGraphicFramePr>
          <p:nvPr/>
        </p:nvGraphicFramePr>
        <p:xfrm>
          <a:off x="457200" y="1063625"/>
          <a:ext cx="762000" cy="4358640"/>
        </p:xfrm>
        <a:graphic>
          <a:graphicData uri="http://schemas.openxmlformats.org/drawingml/2006/table">
            <a:tbl>
              <a:tblPr/>
              <a:tblGrid>
                <a:gridCol w="762000">
                  <a:extLst>
                    <a:ext uri="{9D8B030D-6E8A-4147-A177-3AD203B41FA5}">
                      <a16:colId xmlns:a16="http://schemas.microsoft.com/office/drawing/2014/main" val="4080580013"/>
                    </a:ext>
                  </a:extLst>
                </a:gridCol>
              </a:tblGrid>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97291159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8238391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7271844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88147771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30444322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702022267"/>
                  </a:ext>
                </a:extLst>
              </a:tr>
              <a:tr h="3111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15675508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1330870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0421346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23881946"/>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80314837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21410479"/>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640399494"/>
                  </a:ext>
                </a:extLst>
              </a:tr>
            </a:tbl>
          </a:graphicData>
        </a:graphic>
      </p:graphicFrame>
      <p:sp>
        <p:nvSpPr>
          <p:cNvPr id="1162344" name="AutoShape 104">
            <a:extLst>
              <a:ext uri="{FF2B5EF4-FFF2-40B4-BE49-F238E27FC236}">
                <a16:creationId xmlns:a16="http://schemas.microsoft.com/office/drawing/2014/main" id="{79351BFB-F1F8-4B66-9CEB-6C6C70FF8277}"/>
              </a:ext>
            </a:extLst>
          </p:cNvPr>
          <p:cNvSpPr>
            <a:spLocks noChangeArrowheads="1"/>
          </p:cNvSpPr>
          <p:nvPr/>
        </p:nvSpPr>
        <p:spPr bwMode="auto">
          <a:xfrm>
            <a:off x="1447800" y="9302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2345" name="Rectangle 105">
            <a:extLst>
              <a:ext uri="{FF2B5EF4-FFF2-40B4-BE49-F238E27FC236}">
                <a16:creationId xmlns:a16="http://schemas.microsoft.com/office/drawing/2014/main" id="{B09CDED5-DF6B-49F0-A3E4-F027AFFE4CB9}"/>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sp>
        <p:nvSpPr>
          <p:cNvPr id="1162346" name="Rectangle 106">
            <a:extLst>
              <a:ext uri="{FF2B5EF4-FFF2-40B4-BE49-F238E27FC236}">
                <a16:creationId xmlns:a16="http://schemas.microsoft.com/office/drawing/2014/main" id="{173C2EC0-CFA7-495C-A091-4161EF98518B}"/>
              </a:ext>
            </a:extLst>
          </p:cNvPr>
          <p:cNvSpPr>
            <a:spLocks noChangeArrowheads="1"/>
          </p:cNvSpPr>
          <p:nvPr/>
        </p:nvSpPr>
        <p:spPr bwMode="auto">
          <a:xfrm>
            <a:off x="3521075" y="914400"/>
            <a:ext cx="388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2347" name="Rectangle 107">
            <a:extLst>
              <a:ext uri="{FF2B5EF4-FFF2-40B4-BE49-F238E27FC236}">
                <a16:creationId xmlns:a16="http://schemas.microsoft.com/office/drawing/2014/main" id="{73BEC54A-8AC5-4047-851B-69290B984529}"/>
              </a:ext>
            </a:extLst>
          </p:cNvPr>
          <p:cNvSpPr>
            <a:spLocks noChangeArrowheads="1"/>
          </p:cNvSpPr>
          <p:nvPr/>
        </p:nvSpPr>
        <p:spPr bwMode="auto">
          <a:xfrm>
            <a:off x="3336925" y="1414463"/>
            <a:ext cx="57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Pb</a:t>
            </a:r>
          </a:p>
        </p:txBody>
      </p:sp>
      <p:sp>
        <p:nvSpPr>
          <p:cNvPr id="1162348" name="Rectangle 108">
            <a:extLst>
              <a:ext uri="{FF2B5EF4-FFF2-40B4-BE49-F238E27FC236}">
                <a16:creationId xmlns:a16="http://schemas.microsoft.com/office/drawing/2014/main" id="{EEA1B6DB-1075-4A1D-9F71-84B30206BF43}"/>
              </a:ext>
            </a:extLst>
          </p:cNvPr>
          <p:cNvSpPr>
            <a:spLocks noChangeArrowheads="1"/>
          </p:cNvSpPr>
          <p:nvPr/>
        </p:nvSpPr>
        <p:spPr bwMode="auto">
          <a:xfrm>
            <a:off x="3403600" y="1909763"/>
            <a:ext cx="5064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Pr</a:t>
            </a:r>
          </a:p>
        </p:txBody>
      </p:sp>
      <p:sp>
        <p:nvSpPr>
          <p:cNvPr id="1162349" name="Freeform 109">
            <a:extLst>
              <a:ext uri="{FF2B5EF4-FFF2-40B4-BE49-F238E27FC236}">
                <a16:creationId xmlns:a16="http://schemas.microsoft.com/office/drawing/2014/main" id="{E620FD7E-CC03-4953-8493-32724C786AC1}"/>
              </a:ext>
            </a:extLst>
          </p:cNvPr>
          <p:cNvSpPr>
            <a:spLocks/>
          </p:cNvSpPr>
          <p:nvPr/>
        </p:nvSpPr>
        <p:spPr bwMode="auto">
          <a:xfrm>
            <a:off x="3967163" y="812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350" name="Freeform 110">
            <a:extLst>
              <a:ext uri="{FF2B5EF4-FFF2-40B4-BE49-F238E27FC236}">
                <a16:creationId xmlns:a16="http://schemas.microsoft.com/office/drawing/2014/main" id="{6D3C2D52-D170-4E67-9D9F-A7FA6A7EED67}"/>
              </a:ext>
            </a:extLst>
          </p:cNvPr>
          <p:cNvSpPr>
            <a:spLocks/>
          </p:cNvSpPr>
          <p:nvPr/>
        </p:nvSpPr>
        <p:spPr bwMode="auto">
          <a:xfrm flipH="1" flipV="1">
            <a:off x="3967163" y="1828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351" name="Freeform 111">
            <a:extLst>
              <a:ext uri="{FF2B5EF4-FFF2-40B4-BE49-F238E27FC236}">
                <a16:creationId xmlns:a16="http://schemas.microsoft.com/office/drawing/2014/main" id="{2CA5C9D3-E26B-4DAB-86F9-11BF81353320}"/>
              </a:ext>
            </a:extLst>
          </p:cNvPr>
          <p:cNvSpPr>
            <a:spLocks/>
          </p:cNvSpPr>
          <p:nvPr/>
        </p:nvSpPr>
        <p:spPr bwMode="auto">
          <a:xfrm>
            <a:off x="3967163" y="1371600"/>
            <a:ext cx="4419600" cy="457200"/>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352" name="Text Box 112">
            <a:extLst>
              <a:ext uri="{FF2B5EF4-FFF2-40B4-BE49-F238E27FC236}">
                <a16:creationId xmlns:a16="http://schemas.microsoft.com/office/drawing/2014/main" id="{200A7F4A-0552-4FF4-B8EA-4C0690528597}"/>
              </a:ext>
            </a:extLst>
          </p:cNvPr>
          <p:cNvSpPr txBox="1">
            <a:spLocks noChangeArrowheads="1"/>
          </p:cNvSpPr>
          <p:nvPr/>
        </p:nvSpPr>
        <p:spPr bwMode="auto">
          <a:xfrm>
            <a:off x="1600200" y="2894013"/>
            <a:ext cx="72390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When </a:t>
            </a:r>
            <a:r>
              <a:rPr lang="en-US" altLang="en-US" b="1">
                <a:solidFill>
                  <a:schemeClr val="tx2"/>
                </a:solidFill>
                <a:latin typeface="Arial Narrow" panose="020B0606020202030204" pitchFamily="34" charset="0"/>
              </a:rPr>
              <a:t>YC</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C</a:t>
            </a:r>
            <a:r>
              <a:rPr lang="en-US" altLang="en-US" sz="2000" b="1">
                <a:solidFill>
                  <a:schemeClr val="tx2"/>
                </a:solidFill>
                <a:latin typeface="Arial Narrow" panose="020B0606020202030204" pitchFamily="34" charset="0"/>
              </a:rPr>
              <a:t>r</a:t>
            </a:r>
            <a:r>
              <a:rPr lang="en-US" altLang="en-US" b="1">
                <a:latin typeface="Arial Narrow" panose="020B0606020202030204" pitchFamily="34" charset="0"/>
              </a:rPr>
              <a:t> values are converted to analog signals, </a:t>
            </a:r>
            <a:br>
              <a:rPr lang="en-US" altLang="en-US" b="1">
                <a:latin typeface="Arial Narrow" panose="020B0606020202030204" pitchFamily="34" charset="0"/>
              </a:rPr>
            </a:br>
            <a:r>
              <a:rPr lang="en-US" altLang="en-US" b="1">
                <a:latin typeface="Arial Narrow" panose="020B0606020202030204" pitchFamily="34" charset="0"/>
              </a:rPr>
              <a:t>they are called </a:t>
            </a:r>
            <a:r>
              <a:rPr lang="en-US" altLang="en-US" b="1">
                <a:solidFill>
                  <a:schemeClr val="tx2"/>
                </a:solidFill>
                <a:latin typeface="Arial Narrow" panose="020B0606020202030204" pitchFamily="34" charset="0"/>
              </a:rPr>
              <a:t>YP</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P</a:t>
            </a:r>
            <a:r>
              <a:rPr lang="en-US" altLang="en-US" sz="2000" b="1">
                <a:solidFill>
                  <a:schemeClr val="tx2"/>
                </a:solidFill>
                <a:latin typeface="Arial Narrow" panose="020B0606020202030204" pitchFamily="34" charset="0"/>
              </a:rPr>
              <a:t>r</a:t>
            </a:r>
          </a:p>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Digital displays sample the signals to regain the discrete values</a:t>
            </a:r>
          </a:p>
        </p:txBody>
      </p:sp>
    </p:spTree>
    <p:custDataLst>
      <p:tags r:id="rId1"/>
    </p:custData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3266" name="Rectangle 2">
            <a:extLst>
              <a:ext uri="{FF2B5EF4-FFF2-40B4-BE49-F238E27FC236}">
                <a16:creationId xmlns:a16="http://schemas.microsoft.com/office/drawing/2014/main" id="{AAB4113E-3427-459C-B49D-F76F760364B8}"/>
              </a:ext>
            </a:extLst>
          </p:cNvPr>
          <p:cNvSpPr>
            <a:spLocks noGrp="1" noChangeArrowheads="1"/>
          </p:cNvSpPr>
          <p:nvPr>
            <p:ph type="title"/>
          </p:nvPr>
        </p:nvSpPr>
        <p:spPr/>
        <p:txBody>
          <a:bodyPr/>
          <a:lstStyle/>
          <a:p>
            <a:r>
              <a:rPr lang="en-US" altLang="en-US"/>
              <a:t>Packed Pixel </a:t>
            </a:r>
            <a:r>
              <a:rPr lang="en-US" altLang="en-US" sz="3200"/>
              <a:t>(Interleaved)</a:t>
            </a:r>
          </a:p>
        </p:txBody>
      </p:sp>
      <p:graphicFrame>
        <p:nvGraphicFramePr>
          <p:cNvPr id="1163267" name="Group 3">
            <a:extLst>
              <a:ext uri="{FF2B5EF4-FFF2-40B4-BE49-F238E27FC236}">
                <a16:creationId xmlns:a16="http://schemas.microsoft.com/office/drawing/2014/main" id="{365A1AA5-B30B-427B-890F-0FAEE10C6C3E}"/>
              </a:ext>
            </a:extLst>
          </p:cNvPr>
          <p:cNvGraphicFramePr>
            <a:graphicFrameLocks noGrp="1"/>
          </p:cNvGraphicFramePr>
          <p:nvPr/>
        </p:nvGraphicFramePr>
        <p:xfrm>
          <a:off x="457200" y="1063625"/>
          <a:ext cx="762000" cy="4358640"/>
        </p:xfrm>
        <a:graphic>
          <a:graphicData uri="http://schemas.openxmlformats.org/drawingml/2006/table">
            <a:tbl>
              <a:tblPr/>
              <a:tblGrid>
                <a:gridCol w="762000">
                  <a:extLst>
                    <a:ext uri="{9D8B030D-6E8A-4147-A177-3AD203B41FA5}">
                      <a16:colId xmlns:a16="http://schemas.microsoft.com/office/drawing/2014/main" val="3683219404"/>
                    </a:ext>
                  </a:extLst>
                </a:gridCol>
              </a:tblGrid>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37484869"/>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518655696"/>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44006858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7889939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311395580"/>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000349789"/>
                  </a:ext>
                </a:extLst>
              </a:tr>
              <a:tr h="3111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972670440"/>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195266500"/>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48432103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18694563"/>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76029033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599519979"/>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066409941"/>
                  </a:ext>
                </a:extLst>
              </a:tr>
            </a:tbl>
          </a:graphicData>
        </a:graphic>
      </p:graphicFrame>
      <p:sp>
        <p:nvSpPr>
          <p:cNvPr id="1163297" name="AutoShape 33">
            <a:extLst>
              <a:ext uri="{FF2B5EF4-FFF2-40B4-BE49-F238E27FC236}">
                <a16:creationId xmlns:a16="http://schemas.microsoft.com/office/drawing/2014/main" id="{11526DF1-F95A-4B75-95C4-CE1D8C4FE47E}"/>
              </a:ext>
            </a:extLst>
          </p:cNvPr>
          <p:cNvSpPr>
            <a:spLocks noChangeArrowheads="1"/>
          </p:cNvSpPr>
          <p:nvPr/>
        </p:nvSpPr>
        <p:spPr bwMode="auto">
          <a:xfrm>
            <a:off x="1447800" y="9302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3298" name="Rectangle 34">
            <a:extLst>
              <a:ext uri="{FF2B5EF4-FFF2-40B4-BE49-F238E27FC236}">
                <a16:creationId xmlns:a16="http://schemas.microsoft.com/office/drawing/2014/main" id="{4AA0F37B-4C28-426F-A15A-8D807C7EE2D6}"/>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sp>
        <p:nvSpPr>
          <p:cNvPr id="1163299" name="Rectangle 35">
            <a:extLst>
              <a:ext uri="{FF2B5EF4-FFF2-40B4-BE49-F238E27FC236}">
                <a16:creationId xmlns:a16="http://schemas.microsoft.com/office/drawing/2014/main" id="{D293A2F2-CC1D-4EC4-BF45-7226EB654F6C}"/>
              </a:ext>
            </a:extLst>
          </p:cNvPr>
          <p:cNvSpPr>
            <a:spLocks noChangeArrowheads="1"/>
          </p:cNvSpPr>
          <p:nvPr/>
        </p:nvSpPr>
        <p:spPr bwMode="auto">
          <a:xfrm>
            <a:off x="3521075" y="914400"/>
            <a:ext cx="388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3300" name="Rectangle 36">
            <a:extLst>
              <a:ext uri="{FF2B5EF4-FFF2-40B4-BE49-F238E27FC236}">
                <a16:creationId xmlns:a16="http://schemas.microsoft.com/office/drawing/2014/main" id="{75682E3E-B8D7-4560-BD8B-AE5E1EC43867}"/>
              </a:ext>
            </a:extLst>
          </p:cNvPr>
          <p:cNvSpPr>
            <a:spLocks noChangeArrowheads="1"/>
          </p:cNvSpPr>
          <p:nvPr/>
        </p:nvSpPr>
        <p:spPr bwMode="auto">
          <a:xfrm>
            <a:off x="3336925" y="1414463"/>
            <a:ext cx="57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Pb</a:t>
            </a:r>
          </a:p>
        </p:txBody>
      </p:sp>
      <p:sp>
        <p:nvSpPr>
          <p:cNvPr id="1163301" name="Rectangle 37">
            <a:extLst>
              <a:ext uri="{FF2B5EF4-FFF2-40B4-BE49-F238E27FC236}">
                <a16:creationId xmlns:a16="http://schemas.microsoft.com/office/drawing/2014/main" id="{1A606DD3-8455-445A-8397-538739444B9D}"/>
              </a:ext>
            </a:extLst>
          </p:cNvPr>
          <p:cNvSpPr>
            <a:spLocks noChangeArrowheads="1"/>
          </p:cNvSpPr>
          <p:nvPr/>
        </p:nvSpPr>
        <p:spPr bwMode="auto">
          <a:xfrm>
            <a:off x="3403600" y="1909763"/>
            <a:ext cx="5064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Pr</a:t>
            </a:r>
          </a:p>
        </p:txBody>
      </p:sp>
      <p:sp>
        <p:nvSpPr>
          <p:cNvPr id="1163302" name="Freeform 38">
            <a:extLst>
              <a:ext uri="{FF2B5EF4-FFF2-40B4-BE49-F238E27FC236}">
                <a16:creationId xmlns:a16="http://schemas.microsoft.com/office/drawing/2014/main" id="{1CF3E38E-96CF-4031-8065-54D7526257A4}"/>
              </a:ext>
            </a:extLst>
          </p:cNvPr>
          <p:cNvSpPr>
            <a:spLocks/>
          </p:cNvSpPr>
          <p:nvPr/>
        </p:nvSpPr>
        <p:spPr bwMode="auto">
          <a:xfrm>
            <a:off x="3967163" y="812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3303" name="Freeform 39">
            <a:extLst>
              <a:ext uri="{FF2B5EF4-FFF2-40B4-BE49-F238E27FC236}">
                <a16:creationId xmlns:a16="http://schemas.microsoft.com/office/drawing/2014/main" id="{0F66C634-2055-451E-B36F-940E78CC6958}"/>
              </a:ext>
            </a:extLst>
          </p:cNvPr>
          <p:cNvSpPr>
            <a:spLocks/>
          </p:cNvSpPr>
          <p:nvPr/>
        </p:nvSpPr>
        <p:spPr bwMode="auto">
          <a:xfrm flipH="1" flipV="1">
            <a:off x="3967163" y="1828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3304" name="Freeform 40">
            <a:extLst>
              <a:ext uri="{FF2B5EF4-FFF2-40B4-BE49-F238E27FC236}">
                <a16:creationId xmlns:a16="http://schemas.microsoft.com/office/drawing/2014/main" id="{22D4E3F5-5664-4DC8-B4CA-809CA814F121}"/>
              </a:ext>
            </a:extLst>
          </p:cNvPr>
          <p:cNvSpPr>
            <a:spLocks/>
          </p:cNvSpPr>
          <p:nvPr/>
        </p:nvSpPr>
        <p:spPr bwMode="auto">
          <a:xfrm>
            <a:off x="3967163" y="1371600"/>
            <a:ext cx="4419600" cy="457200"/>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3305" name="Text Box 41">
            <a:extLst>
              <a:ext uri="{FF2B5EF4-FFF2-40B4-BE49-F238E27FC236}">
                <a16:creationId xmlns:a16="http://schemas.microsoft.com/office/drawing/2014/main" id="{0854ABD4-5C75-4811-B007-B5A95366E77D}"/>
              </a:ext>
            </a:extLst>
          </p:cNvPr>
          <p:cNvSpPr txBox="1">
            <a:spLocks noChangeArrowheads="1"/>
          </p:cNvSpPr>
          <p:nvPr/>
        </p:nvSpPr>
        <p:spPr bwMode="auto">
          <a:xfrm>
            <a:off x="1600200" y="2894013"/>
            <a:ext cx="7239000"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When </a:t>
            </a:r>
            <a:r>
              <a:rPr lang="en-US" altLang="en-US" b="1">
                <a:solidFill>
                  <a:schemeClr val="tx2"/>
                </a:solidFill>
                <a:latin typeface="Arial Narrow" panose="020B0606020202030204" pitchFamily="34" charset="0"/>
              </a:rPr>
              <a:t>YC</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C</a:t>
            </a:r>
            <a:r>
              <a:rPr lang="en-US" altLang="en-US" sz="2000" b="1">
                <a:solidFill>
                  <a:schemeClr val="tx2"/>
                </a:solidFill>
                <a:latin typeface="Arial Narrow" panose="020B0606020202030204" pitchFamily="34" charset="0"/>
              </a:rPr>
              <a:t>r</a:t>
            </a:r>
            <a:r>
              <a:rPr lang="en-US" altLang="en-US" b="1">
                <a:latin typeface="Arial Narrow" panose="020B0606020202030204" pitchFamily="34" charset="0"/>
              </a:rPr>
              <a:t> values are converted to analog signals, </a:t>
            </a:r>
            <a:br>
              <a:rPr lang="en-US" altLang="en-US" b="1">
                <a:latin typeface="Arial Narrow" panose="020B0606020202030204" pitchFamily="34" charset="0"/>
              </a:rPr>
            </a:br>
            <a:r>
              <a:rPr lang="en-US" altLang="en-US" b="1">
                <a:latin typeface="Arial Narrow" panose="020B0606020202030204" pitchFamily="34" charset="0"/>
              </a:rPr>
              <a:t>they are called </a:t>
            </a:r>
            <a:r>
              <a:rPr lang="en-US" altLang="en-US" b="1">
                <a:solidFill>
                  <a:schemeClr val="tx2"/>
                </a:solidFill>
                <a:latin typeface="Arial Narrow" panose="020B0606020202030204" pitchFamily="34" charset="0"/>
              </a:rPr>
              <a:t>YP</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P</a:t>
            </a:r>
            <a:r>
              <a:rPr lang="en-US" altLang="en-US" sz="2000" b="1">
                <a:solidFill>
                  <a:schemeClr val="tx2"/>
                </a:solidFill>
                <a:latin typeface="Arial Narrow" panose="020B0606020202030204" pitchFamily="34" charset="0"/>
              </a:rPr>
              <a:t>r</a:t>
            </a:r>
          </a:p>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Digital displays sample the signals to regain the discrete values</a:t>
            </a:r>
          </a:p>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In memory, pixel values can be: </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Packed 	</a:t>
            </a:r>
            <a:r>
              <a:rPr lang="en-US" altLang="en-US" sz="2000">
                <a:latin typeface="Arial Narrow" panose="020B0606020202030204" pitchFamily="34" charset="0"/>
              </a:rPr>
              <a:t>(i.e. interleaved)</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Sorted</a:t>
            </a:r>
            <a:r>
              <a:rPr lang="en-US" altLang="en-US" sz="2000">
                <a:latin typeface="Arial Narrow" panose="020B0606020202030204" pitchFamily="34" charset="0"/>
              </a:rPr>
              <a:t> 	(shown on next slide)</a:t>
            </a:r>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a:extLst>
              <a:ext uri="{FF2B5EF4-FFF2-40B4-BE49-F238E27FC236}">
                <a16:creationId xmlns:a16="http://schemas.microsoft.com/office/drawing/2014/main" id="{AF86438F-1AC2-44C1-9116-D98EA88C65E1}"/>
              </a:ext>
            </a:extLst>
          </p:cNvPr>
          <p:cNvSpPr>
            <a:spLocks noGrp="1" noChangeArrowheads="1"/>
          </p:cNvSpPr>
          <p:nvPr>
            <p:ph type="title"/>
          </p:nvPr>
        </p:nvSpPr>
        <p:spPr/>
        <p:txBody>
          <a:bodyPr/>
          <a:lstStyle/>
          <a:p>
            <a:r>
              <a:rPr lang="en-US" altLang="en-US"/>
              <a:t>Packed Pixel </a:t>
            </a:r>
            <a:r>
              <a:rPr lang="en-US" altLang="en-US" sz="3200"/>
              <a:t>(Sorted)</a:t>
            </a:r>
          </a:p>
        </p:txBody>
      </p:sp>
      <p:graphicFrame>
        <p:nvGraphicFramePr>
          <p:cNvPr id="1164291" name="Group 3">
            <a:extLst>
              <a:ext uri="{FF2B5EF4-FFF2-40B4-BE49-F238E27FC236}">
                <a16:creationId xmlns:a16="http://schemas.microsoft.com/office/drawing/2014/main" id="{28AECED6-B892-4E2C-AC3E-937807406663}"/>
              </a:ext>
            </a:extLst>
          </p:cNvPr>
          <p:cNvGraphicFramePr>
            <a:graphicFrameLocks noGrp="1"/>
          </p:cNvGraphicFramePr>
          <p:nvPr/>
        </p:nvGraphicFramePr>
        <p:xfrm>
          <a:off x="152400" y="939800"/>
          <a:ext cx="762000" cy="1341120"/>
        </p:xfrm>
        <a:graphic>
          <a:graphicData uri="http://schemas.openxmlformats.org/drawingml/2006/table">
            <a:tbl>
              <a:tblPr/>
              <a:tblGrid>
                <a:gridCol w="762000">
                  <a:extLst>
                    <a:ext uri="{9D8B030D-6E8A-4147-A177-3AD203B41FA5}">
                      <a16:colId xmlns:a16="http://schemas.microsoft.com/office/drawing/2014/main" val="3068088819"/>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163227907"/>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endParaRPr kumimoji="0" lang="en-US" altLang="en-US" sz="14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34545220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21903276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66858466"/>
                  </a:ext>
                </a:extLst>
              </a:tr>
            </a:tbl>
          </a:graphicData>
        </a:graphic>
      </p:graphicFrame>
      <p:sp>
        <p:nvSpPr>
          <p:cNvPr id="1164303" name="Rectangle 15">
            <a:extLst>
              <a:ext uri="{FF2B5EF4-FFF2-40B4-BE49-F238E27FC236}">
                <a16:creationId xmlns:a16="http://schemas.microsoft.com/office/drawing/2014/main" id="{2D385C96-5B94-4084-AB2E-67F1B0DF63B6}"/>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grpSp>
        <p:nvGrpSpPr>
          <p:cNvPr id="1164304" name="Group 16">
            <a:extLst>
              <a:ext uri="{FF2B5EF4-FFF2-40B4-BE49-F238E27FC236}">
                <a16:creationId xmlns:a16="http://schemas.microsoft.com/office/drawing/2014/main" id="{7A4450DC-9BD4-4145-A50E-ED781CAF1E00}"/>
              </a:ext>
            </a:extLst>
          </p:cNvPr>
          <p:cNvGrpSpPr>
            <a:grpSpLocks/>
          </p:cNvGrpSpPr>
          <p:nvPr/>
        </p:nvGrpSpPr>
        <p:grpSpPr bwMode="auto">
          <a:xfrm>
            <a:off x="4613275" y="812800"/>
            <a:ext cx="3849688" cy="1549400"/>
            <a:chOff x="2033" y="512"/>
            <a:chExt cx="3298" cy="976"/>
          </a:xfrm>
        </p:grpSpPr>
        <p:sp>
          <p:nvSpPr>
            <p:cNvPr id="1164305" name="Rectangle 17">
              <a:extLst>
                <a:ext uri="{FF2B5EF4-FFF2-40B4-BE49-F238E27FC236}">
                  <a16:creationId xmlns:a16="http://schemas.microsoft.com/office/drawing/2014/main" id="{2B4A0B5A-2F0D-4444-AA16-1D6909B59E64}"/>
                </a:ext>
              </a:extLst>
            </p:cNvPr>
            <p:cNvSpPr>
              <a:spLocks noChangeArrowheads="1"/>
            </p:cNvSpPr>
            <p:nvPr/>
          </p:nvSpPr>
          <p:spPr bwMode="auto">
            <a:xfrm>
              <a:off x="2132" y="576"/>
              <a:ext cx="33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4306" name="Rectangle 18">
              <a:extLst>
                <a:ext uri="{FF2B5EF4-FFF2-40B4-BE49-F238E27FC236}">
                  <a16:creationId xmlns:a16="http://schemas.microsoft.com/office/drawing/2014/main" id="{E65098DC-1A9E-4394-9509-0C17AB42AAD4}"/>
                </a:ext>
              </a:extLst>
            </p:cNvPr>
            <p:cNvSpPr>
              <a:spLocks noChangeArrowheads="1"/>
            </p:cNvSpPr>
            <p:nvPr/>
          </p:nvSpPr>
          <p:spPr bwMode="auto">
            <a:xfrm>
              <a:off x="2033" y="890"/>
              <a:ext cx="43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164307" name="Rectangle 19">
              <a:extLst>
                <a:ext uri="{FF2B5EF4-FFF2-40B4-BE49-F238E27FC236}">
                  <a16:creationId xmlns:a16="http://schemas.microsoft.com/office/drawing/2014/main" id="{A28E7827-B28F-4FF3-A705-F797B433B4FF}"/>
                </a:ext>
              </a:extLst>
            </p:cNvPr>
            <p:cNvSpPr>
              <a:spLocks noChangeArrowheads="1"/>
            </p:cNvSpPr>
            <p:nvPr/>
          </p:nvSpPr>
          <p:spPr bwMode="auto">
            <a:xfrm>
              <a:off x="2080" y="1202"/>
              <a:ext cx="38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164308" name="Freeform 20">
              <a:extLst>
                <a:ext uri="{FF2B5EF4-FFF2-40B4-BE49-F238E27FC236}">
                  <a16:creationId xmlns:a16="http://schemas.microsoft.com/office/drawing/2014/main" id="{F1A56682-04A4-4171-8DF2-DA28B605686E}"/>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4309" name="Freeform 21">
              <a:extLst>
                <a:ext uri="{FF2B5EF4-FFF2-40B4-BE49-F238E27FC236}">
                  <a16:creationId xmlns:a16="http://schemas.microsoft.com/office/drawing/2014/main" id="{D40FAB28-FFF8-450B-8F34-891DFB0288A5}"/>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4310" name="Freeform 22">
              <a:extLst>
                <a:ext uri="{FF2B5EF4-FFF2-40B4-BE49-F238E27FC236}">
                  <a16:creationId xmlns:a16="http://schemas.microsoft.com/office/drawing/2014/main" id="{4824545F-90DD-4670-8F00-CA7A233E0BED}"/>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4311" name="Text Box 23">
            <a:extLst>
              <a:ext uri="{FF2B5EF4-FFF2-40B4-BE49-F238E27FC236}">
                <a16:creationId xmlns:a16="http://schemas.microsoft.com/office/drawing/2014/main" id="{9D2C47E5-EC65-469E-B171-2FC760296703}"/>
              </a:ext>
            </a:extLst>
          </p:cNvPr>
          <p:cNvSpPr txBox="1">
            <a:spLocks noChangeArrowheads="1"/>
          </p:cNvSpPr>
          <p:nvPr/>
        </p:nvSpPr>
        <p:spPr bwMode="auto">
          <a:xfrm>
            <a:off x="1066800" y="3581400"/>
            <a:ext cx="72390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10000"/>
              </a:spcBef>
              <a:buClr>
                <a:schemeClr val="tx2"/>
              </a:buClr>
              <a:buSzPct val="75000"/>
              <a:buFont typeface="Wingdings" panose="05000000000000000000" pitchFamily="2" charset="2"/>
              <a:buChar char=""/>
            </a:pPr>
            <a:r>
              <a:rPr lang="en-US" altLang="en-US" b="1">
                <a:latin typeface="Arial Narrow" panose="020B0606020202030204" pitchFamily="34" charset="0"/>
              </a:rPr>
              <a:t>In memory, pixel values can be: </a:t>
            </a:r>
          </a:p>
          <a:p>
            <a:pPr lvl="1" eaLnBrk="0" hangingPunct="0">
              <a:lnSpc>
                <a:spcPct val="90000"/>
              </a:lnSpc>
              <a:spcBef>
                <a:spcPct val="10000"/>
              </a:spcBef>
              <a:buClr>
                <a:schemeClr val="tx2"/>
              </a:buClr>
              <a:buSzPct val="75000"/>
              <a:buFont typeface="Wingdings" panose="05000000000000000000" pitchFamily="2" charset="2"/>
              <a:buChar char=""/>
            </a:pPr>
            <a:r>
              <a:rPr lang="en-US" altLang="en-US" b="1">
                <a:latin typeface="Arial Narrow" panose="020B0606020202030204" pitchFamily="34" charset="0"/>
              </a:rPr>
              <a:t>Packed 	</a:t>
            </a:r>
            <a:r>
              <a:rPr lang="en-US" altLang="en-US" sz="2000">
                <a:latin typeface="Arial Narrow" panose="020B0606020202030204" pitchFamily="34" charset="0"/>
              </a:rPr>
              <a:t>(i.e. interleaved)</a:t>
            </a:r>
          </a:p>
          <a:p>
            <a:pPr lvl="1" eaLnBrk="0" hangingPunct="0">
              <a:lnSpc>
                <a:spcPct val="90000"/>
              </a:lnSpc>
              <a:spcBef>
                <a:spcPct val="10000"/>
              </a:spcBef>
              <a:buClr>
                <a:schemeClr val="tx2"/>
              </a:buClr>
              <a:buSzPct val="75000"/>
              <a:buFont typeface="Wingdings" panose="05000000000000000000" pitchFamily="2" charset="2"/>
              <a:buChar char=""/>
            </a:pPr>
            <a:r>
              <a:rPr lang="en-US" altLang="en-US" b="1">
                <a:latin typeface="Arial Narrow" panose="020B0606020202030204" pitchFamily="34" charset="0"/>
              </a:rPr>
              <a:t>Sorted	</a:t>
            </a:r>
            <a:r>
              <a:rPr lang="en-US" altLang="en-US">
                <a:latin typeface="Arial Narrow" panose="020B0606020202030204" pitchFamily="34" charset="0"/>
              </a:rPr>
              <a:t>Pixels are grouped in memory by type</a:t>
            </a:r>
            <a:endParaRPr lang="en-US" altLang="en-US" sz="2000">
              <a:latin typeface="Arial Narrow" panose="020B0606020202030204" pitchFamily="34" charset="0"/>
            </a:endParaRPr>
          </a:p>
        </p:txBody>
      </p:sp>
      <p:graphicFrame>
        <p:nvGraphicFramePr>
          <p:cNvPr id="1164312" name="Group 24">
            <a:extLst>
              <a:ext uri="{FF2B5EF4-FFF2-40B4-BE49-F238E27FC236}">
                <a16:creationId xmlns:a16="http://schemas.microsoft.com/office/drawing/2014/main" id="{BAF28130-F74A-47E3-862B-E94FE5973CE5}"/>
              </a:ext>
            </a:extLst>
          </p:cNvPr>
          <p:cNvGraphicFramePr>
            <a:graphicFrameLocks noGrp="1"/>
          </p:cNvGraphicFramePr>
          <p:nvPr/>
        </p:nvGraphicFramePr>
        <p:xfrm>
          <a:off x="990600" y="1447800"/>
          <a:ext cx="762000" cy="1341120"/>
        </p:xfrm>
        <a:graphic>
          <a:graphicData uri="http://schemas.openxmlformats.org/drawingml/2006/table">
            <a:tbl>
              <a:tblPr/>
              <a:tblGrid>
                <a:gridCol w="762000">
                  <a:extLst>
                    <a:ext uri="{9D8B030D-6E8A-4147-A177-3AD203B41FA5}">
                      <a16:colId xmlns:a16="http://schemas.microsoft.com/office/drawing/2014/main" val="429679624"/>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14475133"/>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99202194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97269006"/>
                  </a:ext>
                </a:extLst>
              </a:tr>
              <a:tr h="2905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28284207"/>
                  </a:ext>
                </a:extLst>
              </a:tr>
            </a:tbl>
          </a:graphicData>
        </a:graphic>
      </p:graphicFrame>
      <p:graphicFrame>
        <p:nvGraphicFramePr>
          <p:cNvPr id="1164324" name="Group 36">
            <a:extLst>
              <a:ext uri="{FF2B5EF4-FFF2-40B4-BE49-F238E27FC236}">
                <a16:creationId xmlns:a16="http://schemas.microsoft.com/office/drawing/2014/main" id="{475FCF7F-6BF7-4DD5-B3B0-5BB4AFCFAB6E}"/>
              </a:ext>
            </a:extLst>
          </p:cNvPr>
          <p:cNvGraphicFramePr>
            <a:graphicFrameLocks noGrp="1"/>
          </p:cNvGraphicFramePr>
          <p:nvPr/>
        </p:nvGraphicFramePr>
        <p:xfrm>
          <a:off x="1828800" y="1936750"/>
          <a:ext cx="762000" cy="1341120"/>
        </p:xfrm>
        <a:graphic>
          <a:graphicData uri="http://schemas.openxmlformats.org/drawingml/2006/table">
            <a:tbl>
              <a:tblPr/>
              <a:tblGrid>
                <a:gridCol w="762000">
                  <a:extLst>
                    <a:ext uri="{9D8B030D-6E8A-4147-A177-3AD203B41FA5}">
                      <a16:colId xmlns:a16="http://schemas.microsoft.com/office/drawing/2014/main" val="3196717314"/>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03233388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084280993"/>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41005670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724315715"/>
                  </a:ext>
                </a:extLst>
              </a:tr>
            </a:tbl>
          </a:graphicData>
        </a:graphic>
      </p:graphicFrame>
      <p:cxnSp>
        <p:nvCxnSpPr>
          <p:cNvPr id="1164336" name="AutoShape 48">
            <a:extLst>
              <a:ext uri="{FF2B5EF4-FFF2-40B4-BE49-F238E27FC236}">
                <a16:creationId xmlns:a16="http://schemas.microsoft.com/office/drawing/2014/main" id="{F61608F5-6524-4970-9DFE-898FF71F9C47}"/>
              </a:ext>
            </a:extLst>
          </p:cNvPr>
          <p:cNvCxnSpPr>
            <a:cxnSpLocks noChangeShapeType="1"/>
            <a:stCxn id="0" idx="3"/>
            <a:endCxn id="1164305" idx="1"/>
          </p:cNvCxnSpPr>
          <p:nvPr/>
        </p:nvCxnSpPr>
        <p:spPr bwMode="auto">
          <a:xfrm flipV="1">
            <a:off x="914400" y="1106488"/>
            <a:ext cx="3814763" cy="15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4337" name="AutoShape 49">
            <a:extLst>
              <a:ext uri="{FF2B5EF4-FFF2-40B4-BE49-F238E27FC236}">
                <a16:creationId xmlns:a16="http://schemas.microsoft.com/office/drawing/2014/main" id="{2C26EF97-BD01-4140-8B53-5D1BB92698BA}"/>
              </a:ext>
            </a:extLst>
          </p:cNvPr>
          <p:cNvCxnSpPr>
            <a:cxnSpLocks noChangeShapeType="1"/>
            <a:stCxn id="0" idx="3"/>
            <a:endCxn id="1164306" idx="1"/>
          </p:cNvCxnSpPr>
          <p:nvPr/>
        </p:nvCxnSpPr>
        <p:spPr bwMode="auto">
          <a:xfrm flipV="1">
            <a:off x="1752600" y="1604963"/>
            <a:ext cx="2860675" cy="11112"/>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4338" name="AutoShape 50">
            <a:extLst>
              <a:ext uri="{FF2B5EF4-FFF2-40B4-BE49-F238E27FC236}">
                <a16:creationId xmlns:a16="http://schemas.microsoft.com/office/drawing/2014/main" id="{9D3D1A88-6266-4C3A-AEB0-1D77140A33E4}"/>
              </a:ext>
            </a:extLst>
          </p:cNvPr>
          <p:cNvCxnSpPr>
            <a:cxnSpLocks noChangeShapeType="1"/>
            <a:stCxn id="0" idx="3"/>
            <a:endCxn id="1164307" idx="1"/>
          </p:cNvCxnSpPr>
          <p:nvPr/>
        </p:nvCxnSpPr>
        <p:spPr bwMode="auto">
          <a:xfrm flipV="1">
            <a:off x="2590800" y="2100263"/>
            <a:ext cx="2078038" cy="4762"/>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4339" name="AutoShape 51">
            <a:extLst>
              <a:ext uri="{FF2B5EF4-FFF2-40B4-BE49-F238E27FC236}">
                <a16:creationId xmlns:a16="http://schemas.microsoft.com/office/drawing/2014/main" id="{78AC10D7-AEB5-4EA8-8176-4BABA5AE47CE}"/>
              </a:ext>
            </a:extLst>
          </p:cNvPr>
          <p:cNvSpPr>
            <a:spLocks noChangeArrowheads="1"/>
          </p:cNvSpPr>
          <p:nvPr/>
        </p:nvSpPr>
        <p:spPr bwMode="auto">
          <a:xfrm>
            <a:off x="2667000" y="9175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4340" name="Leading Question">
            <a:extLst>
              <a:ext uri="{FF2B5EF4-FFF2-40B4-BE49-F238E27FC236}">
                <a16:creationId xmlns:a16="http://schemas.microsoft.com/office/drawing/2014/main" id="{04F55C6C-4FD1-475F-850D-4A38BC01FCDD}"/>
              </a:ext>
            </a:extLst>
          </p:cNvPr>
          <p:cNvSpPr txBox="1">
            <a:spLocks noChangeArrowheads="1"/>
          </p:cNvSpPr>
          <p:nvPr/>
        </p:nvSpPr>
        <p:spPr bwMode="auto">
          <a:xfrm>
            <a:off x="4754563" y="6423025"/>
            <a:ext cx="4071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eaLnBrk="0" hangingPunct="0">
              <a:lnSpc>
                <a:spcPct val="80000"/>
              </a:lnSpc>
            </a:pPr>
            <a:r>
              <a:rPr lang="en-US" altLang="en-US" sz="2000">
                <a:solidFill>
                  <a:schemeClr val="tx2"/>
                </a:solidFill>
                <a:latin typeface="Arial Narrow" panose="020B0606020202030204" pitchFamily="34" charset="0"/>
              </a:rPr>
              <a:t>We still haven't reduced the color info, yet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5314" name="Group 2">
            <a:extLst>
              <a:ext uri="{FF2B5EF4-FFF2-40B4-BE49-F238E27FC236}">
                <a16:creationId xmlns:a16="http://schemas.microsoft.com/office/drawing/2014/main" id="{606C9A27-7F3E-41D2-85AE-CFAD04E52249}"/>
              </a:ext>
            </a:extLst>
          </p:cNvPr>
          <p:cNvGraphicFramePr>
            <a:graphicFrameLocks noGrp="1"/>
          </p:cNvGraphicFramePr>
          <p:nvPr>
            <p:ph idx="1"/>
          </p:nvPr>
        </p:nvGraphicFramePr>
        <p:xfrm>
          <a:off x="2895600" y="800100"/>
          <a:ext cx="5562600" cy="1731264"/>
        </p:xfrm>
        <a:graphic>
          <a:graphicData uri="http://schemas.openxmlformats.org/drawingml/2006/table">
            <a:tbl>
              <a:tblPr/>
              <a:tblGrid>
                <a:gridCol w="628650">
                  <a:extLst>
                    <a:ext uri="{9D8B030D-6E8A-4147-A177-3AD203B41FA5}">
                      <a16:colId xmlns:a16="http://schemas.microsoft.com/office/drawing/2014/main" val="2800702230"/>
                    </a:ext>
                  </a:extLst>
                </a:gridCol>
                <a:gridCol w="606425">
                  <a:extLst>
                    <a:ext uri="{9D8B030D-6E8A-4147-A177-3AD203B41FA5}">
                      <a16:colId xmlns:a16="http://schemas.microsoft.com/office/drawing/2014/main" val="4225609766"/>
                    </a:ext>
                  </a:extLst>
                </a:gridCol>
                <a:gridCol w="593725">
                  <a:extLst>
                    <a:ext uri="{9D8B030D-6E8A-4147-A177-3AD203B41FA5}">
                      <a16:colId xmlns:a16="http://schemas.microsoft.com/office/drawing/2014/main" val="3708371383"/>
                    </a:ext>
                  </a:extLst>
                </a:gridCol>
                <a:gridCol w="644525">
                  <a:extLst>
                    <a:ext uri="{9D8B030D-6E8A-4147-A177-3AD203B41FA5}">
                      <a16:colId xmlns:a16="http://schemas.microsoft.com/office/drawing/2014/main" val="1320438547"/>
                    </a:ext>
                  </a:extLst>
                </a:gridCol>
                <a:gridCol w="615950">
                  <a:extLst>
                    <a:ext uri="{9D8B030D-6E8A-4147-A177-3AD203B41FA5}">
                      <a16:colId xmlns:a16="http://schemas.microsoft.com/office/drawing/2014/main" val="9028171"/>
                    </a:ext>
                  </a:extLst>
                </a:gridCol>
                <a:gridCol w="619125">
                  <a:extLst>
                    <a:ext uri="{9D8B030D-6E8A-4147-A177-3AD203B41FA5}">
                      <a16:colId xmlns:a16="http://schemas.microsoft.com/office/drawing/2014/main" val="1675932179"/>
                    </a:ext>
                  </a:extLst>
                </a:gridCol>
                <a:gridCol w="619125">
                  <a:extLst>
                    <a:ext uri="{9D8B030D-6E8A-4147-A177-3AD203B41FA5}">
                      <a16:colId xmlns:a16="http://schemas.microsoft.com/office/drawing/2014/main" val="3551148940"/>
                    </a:ext>
                  </a:extLst>
                </a:gridCol>
                <a:gridCol w="615950">
                  <a:extLst>
                    <a:ext uri="{9D8B030D-6E8A-4147-A177-3AD203B41FA5}">
                      <a16:colId xmlns:a16="http://schemas.microsoft.com/office/drawing/2014/main" val="1405211413"/>
                    </a:ext>
                  </a:extLst>
                </a:gridCol>
                <a:gridCol w="619125">
                  <a:extLst>
                    <a:ext uri="{9D8B030D-6E8A-4147-A177-3AD203B41FA5}">
                      <a16:colId xmlns:a16="http://schemas.microsoft.com/office/drawing/2014/main" val="3188085412"/>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582751089"/>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362734600"/>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737981057"/>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212994808"/>
                  </a:ext>
                </a:extLst>
              </a:tr>
            </a:tbl>
          </a:graphicData>
        </a:graphic>
      </p:graphicFrame>
      <p:sp>
        <p:nvSpPr>
          <p:cNvPr id="1165385" name="Rectangle 73">
            <a:extLst>
              <a:ext uri="{FF2B5EF4-FFF2-40B4-BE49-F238E27FC236}">
                <a16:creationId xmlns:a16="http://schemas.microsoft.com/office/drawing/2014/main" id="{BC86AD44-6B8C-4D69-82F7-6C2E7580078B}"/>
              </a:ext>
            </a:extLst>
          </p:cNvPr>
          <p:cNvSpPr>
            <a:spLocks noGrp="1" noChangeArrowheads="1"/>
          </p:cNvSpPr>
          <p:nvPr>
            <p:ph type="title"/>
          </p:nvPr>
        </p:nvSpPr>
        <p:spPr/>
        <p:txBody>
          <a:bodyPr/>
          <a:lstStyle/>
          <a:p>
            <a:r>
              <a:rPr lang="en-US" altLang="en-US"/>
              <a:t>Color (Chroma) Subsampling</a:t>
            </a:r>
          </a:p>
        </p:txBody>
      </p:sp>
      <p:graphicFrame>
        <p:nvGraphicFramePr>
          <p:cNvPr id="1165386" name="Group 74">
            <a:extLst>
              <a:ext uri="{FF2B5EF4-FFF2-40B4-BE49-F238E27FC236}">
                <a16:creationId xmlns:a16="http://schemas.microsoft.com/office/drawing/2014/main" id="{CFF303EF-7EA5-44F2-944A-519B8A7456AE}"/>
              </a:ext>
            </a:extLst>
          </p:cNvPr>
          <p:cNvGraphicFramePr>
            <a:graphicFrameLocks noGrp="1"/>
          </p:cNvGraphicFramePr>
          <p:nvPr/>
        </p:nvGraphicFramePr>
        <p:xfrm>
          <a:off x="152400" y="939800"/>
          <a:ext cx="762000" cy="1341120"/>
        </p:xfrm>
        <a:graphic>
          <a:graphicData uri="http://schemas.openxmlformats.org/drawingml/2006/table">
            <a:tbl>
              <a:tblPr/>
              <a:tblGrid>
                <a:gridCol w="762000">
                  <a:extLst>
                    <a:ext uri="{9D8B030D-6E8A-4147-A177-3AD203B41FA5}">
                      <a16:colId xmlns:a16="http://schemas.microsoft.com/office/drawing/2014/main" val="11980918"/>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611212456"/>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endParaRPr kumimoji="0" lang="en-US" altLang="en-US" sz="14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91003885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188686617"/>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05232334"/>
                  </a:ext>
                </a:extLst>
              </a:tr>
            </a:tbl>
          </a:graphicData>
        </a:graphic>
      </p:graphicFrame>
      <p:sp>
        <p:nvSpPr>
          <p:cNvPr id="1165398" name="Rectangle 86">
            <a:extLst>
              <a:ext uri="{FF2B5EF4-FFF2-40B4-BE49-F238E27FC236}">
                <a16:creationId xmlns:a16="http://schemas.microsoft.com/office/drawing/2014/main" id="{BAD08DD9-BA50-4C34-BE0D-D7F889DC1AE4}"/>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grpSp>
        <p:nvGrpSpPr>
          <p:cNvPr id="1165399" name="Group 87">
            <a:extLst>
              <a:ext uri="{FF2B5EF4-FFF2-40B4-BE49-F238E27FC236}">
                <a16:creationId xmlns:a16="http://schemas.microsoft.com/office/drawing/2014/main" id="{10DFD6EE-ED12-438F-880F-28D212D13132}"/>
              </a:ext>
            </a:extLst>
          </p:cNvPr>
          <p:cNvGrpSpPr>
            <a:grpSpLocks/>
          </p:cNvGrpSpPr>
          <p:nvPr/>
        </p:nvGrpSpPr>
        <p:grpSpPr bwMode="auto">
          <a:xfrm>
            <a:off x="2854325" y="812800"/>
            <a:ext cx="5608638" cy="1549400"/>
            <a:chOff x="2182" y="512"/>
            <a:chExt cx="3149" cy="976"/>
          </a:xfrm>
        </p:grpSpPr>
        <p:sp>
          <p:nvSpPr>
            <p:cNvPr id="1165400" name="Rectangle 88">
              <a:extLst>
                <a:ext uri="{FF2B5EF4-FFF2-40B4-BE49-F238E27FC236}">
                  <a16:creationId xmlns:a16="http://schemas.microsoft.com/office/drawing/2014/main" id="{7EC974BB-2906-4C4B-A30A-CC2FBF650D7B}"/>
                </a:ext>
              </a:extLst>
            </p:cNvPr>
            <p:cNvSpPr>
              <a:spLocks noChangeArrowheads="1"/>
            </p:cNvSpPr>
            <p:nvPr/>
          </p:nvSpPr>
          <p:spPr bwMode="auto">
            <a:xfrm>
              <a:off x="2246" y="576"/>
              <a:ext cx="21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5401" name="Rectangle 89">
              <a:extLst>
                <a:ext uri="{FF2B5EF4-FFF2-40B4-BE49-F238E27FC236}">
                  <a16:creationId xmlns:a16="http://schemas.microsoft.com/office/drawing/2014/main" id="{735AD2D5-22A4-4249-8386-6AEEB116FACD}"/>
                </a:ext>
              </a:extLst>
            </p:cNvPr>
            <p:cNvSpPr>
              <a:spLocks noChangeArrowheads="1"/>
            </p:cNvSpPr>
            <p:nvPr/>
          </p:nvSpPr>
          <p:spPr bwMode="auto">
            <a:xfrm>
              <a:off x="2182" y="890"/>
              <a:ext cx="28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165402" name="Rectangle 90">
              <a:extLst>
                <a:ext uri="{FF2B5EF4-FFF2-40B4-BE49-F238E27FC236}">
                  <a16:creationId xmlns:a16="http://schemas.microsoft.com/office/drawing/2014/main" id="{7614C698-A8A8-4DCA-9745-DB205DE0C70A}"/>
                </a:ext>
              </a:extLst>
            </p:cNvPr>
            <p:cNvSpPr>
              <a:spLocks noChangeArrowheads="1"/>
            </p:cNvSpPr>
            <p:nvPr/>
          </p:nvSpPr>
          <p:spPr bwMode="auto">
            <a:xfrm>
              <a:off x="2213" y="1202"/>
              <a:ext cx="25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165403" name="Freeform 91">
              <a:extLst>
                <a:ext uri="{FF2B5EF4-FFF2-40B4-BE49-F238E27FC236}">
                  <a16:creationId xmlns:a16="http://schemas.microsoft.com/office/drawing/2014/main" id="{2A19297E-D4C8-425F-A23F-2293362A8A94}"/>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4" name="Freeform 92">
              <a:extLst>
                <a:ext uri="{FF2B5EF4-FFF2-40B4-BE49-F238E27FC236}">
                  <a16:creationId xmlns:a16="http://schemas.microsoft.com/office/drawing/2014/main" id="{3E839BD3-7D0E-4DE6-B082-5865BE815578}"/>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Freeform 93">
              <a:extLst>
                <a:ext uri="{FF2B5EF4-FFF2-40B4-BE49-F238E27FC236}">
                  <a16:creationId xmlns:a16="http://schemas.microsoft.com/office/drawing/2014/main" id="{689F27EB-D274-428B-816D-D1DA42599642}"/>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5406" name="Text Box 94">
            <a:extLst>
              <a:ext uri="{FF2B5EF4-FFF2-40B4-BE49-F238E27FC236}">
                <a16:creationId xmlns:a16="http://schemas.microsoft.com/office/drawing/2014/main" id="{199DC9D8-49EF-4C31-8C36-6552FF806747}"/>
              </a:ext>
            </a:extLst>
          </p:cNvPr>
          <p:cNvSpPr txBox="1">
            <a:spLocks noChangeArrowheads="1"/>
          </p:cNvSpPr>
          <p:nvPr/>
        </p:nvSpPr>
        <p:spPr bwMode="auto">
          <a:xfrm>
            <a:off x="762000" y="3670300"/>
            <a:ext cx="76962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One way to reduce data would be to sample the color signals every other time</a:t>
            </a:r>
          </a:p>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Variations of this scheme are used in many video systems</a:t>
            </a:r>
          </a:p>
        </p:txBody>
      </p:sp>
      <p:graphicFrame>
        <p:nvGraphicFramePr>
          <p:cNvPr id="1165407" name="Group 95">
            <a:extLst>
              <a:ext uri="{FF2B5EF4-FFF2-40B4-BE49-F238E27FC236}">
                <a16:creationId xmlns:a16="http://schemas.microsoft.com/office/drawing/2014/main" id="{029AAD58-BDF5-4C9F-8E6A-416A65D6B73D}"/>
              </a:ext>
            </a:extLst>
          </p:cNvPr>
          <p:cNvGraphicFramePr>
            <a:graphicFrameLocks noGrp="1"/>
          </p:cNvGraphicFramePr>
          <p:nvPr/>
        </p:nvGraphicFramePr>
        <p:xfrm>
          <a:off x="990600" y="1447800"/>
          <a:ext cx="762000" cy="1225550"/>
        </p:xfrm>
        <a:graphic>
          <a:graphicData uri="http://schemas.openxmlformats.org/drawingml/2006/table">
            <a:tbl>
              <a:tblPr/>
              <a:tblGrid>
                <a:gridCol w="762000">
                  <a:extLst>
                    <a:ext uri="{9D8B030D-6E8A-4147-A177-3AD203B41FA5}">
                      <a16:colId xmlns:a16="http://schemas.microsoft.com/office/drawing/2014/main" val="56781266"/>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559419303"/>
                  </a:ext>
                </a:extLst>
              </a:tr>
              <a:tr h="6032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521625729"/>
                  </a:ext>
                </a:extLst>
              </a:tr>
            </a:tbl>
          </a:graphicData>
        </a:graphic>
      </p:graphicFrame>
      <p:graphicFrame>
        <p:nvGraphicFramePr>
          <p:cNvPr id="1165415" name="Group 103">
            <a:extLst>
              <a:ext uri="{FF2B5EF4-FFF2-40B4-BE49-F238E27FC236}">
                <a16:creationId xmlns:a16="http://schemas.microsoft.com/office/drawing/2014/main" id="{2E99E799-C5EC-478A-AA98-BEEA81FB7E59}"/>
              </a:ext>
            </a:extLst>
          </p:cNvPr>
          <p:cNvGraphicFramePr>
            <a:graphicFrameLocks noGrp="1"/>
          </p:cNvGraphicFramePr>
          <p:nvPr/>
        </p:nvGraphicFramePr>
        <p:xfrm>
          <a:off x="1828800" y="1936750"/>
          <a:ext cx="762000" cy="1247775"/>
        </p:xfrm>
        <a:graphic>
          <a:graphicData uri="http://schemas.openxmlformats.org/drawingml/2006/table">
            <a:tbl>
              <a:tblPr/>
              <a:tblGrid>
                <a:gridCol w="762000">
                  <a:extLst>
                    <a:ext uri="{9D8B030D-6E8A-4147-A177-3AD203B41FA5}">
                      <a16:colId xmlns:a16="http://schemas.microsoft.com/office/drawing/2014/main" val="3041280326"/>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701119024"/>
                  </a:ext>
                </a:extLst>
              </a:tr>
              <a:tr h="625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831037917"/>
                  </a:ext>
                </a:extLst>
              </a:tr>
            </a:tbl>
          </a:graphicData>
        </a:graphic>
      </p:graphicFrame>
      <p:cxnSp>
        <p:nvCxnSpPr>
          <p:cNvPr id="1165423" name="AutoShape 111">
            <a:extLst>
              <a:ext uri="{FF2B5EF4-FFF2-40B4-BE49-F238E27FC236}">
                <a16:creationId xmlns:a16="http://schemas.microsoft.com/office/drawing/2014/main" id="{68A5B755-4599-424F-A918-590466081532}"/>
              </a:ext>
            </a:extLst>
          </p:cNvPr>
          <p:cNvCxnSpPr>
            <a:cxnSpLocks noChangeShapeType="1"/>
            <a:stCxn id="0" idx="3"/>
            <a:endCxn id="1165400" idx="1"/>
          </p:cNvCxnSpPr>
          <p:nvPr/>
        </p:nvCxnSpPr>
        <p:spPr bwMode="auto">
          <a:xfrm flipV="1">
            <a:off x="914400" y="1106488"/>
            <a:ext cx="2054225" cy="15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5424" name="AutoShape 112">
            <a:extLst>
              <a:ext uri="{FF2B5EF4-FFF2-40B4-BE49-F238E27FC236}">
                <a16:creationId xmlns:a16="http://schemas.microsoft.com/office/drawing/2014/main" id="{08524B0F-BC41-4E97-8204-5F88F103A481}"/>
              </a:ext>
            </a:extLst>
          </p:cNvPr>
          <p:cNvCxnSpPr>
            <a:cxnSpLocks noChangeShapeType="1"/>
            <a:stCxn id="0" idx="3"/>
            <a:endCxn id="1165401" idx="1"/>
          </p:cNvCxnSpPr>
          <p:nvPr/>
        </p:nvCxnSpPr>
        <p:spPr bwMode="auto">
          <a:xfrm flipV="1">
            <a:off x="1752600" y="1604963"/>
            <a:ext cx="1101725" cy="1539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5425" name="AutoShape 113">
            <a:extLst>
              <a:ext uri="{FF2B5EF4-FFF2-40B4-BE49-F238E27FC236}">
                <a16:creationId xmlns:a16="http://schemas.microsoft.com/office/drawing/2014/main" id="{929011AA-4FB4-47AE-94FE-D9B1E0A0CF2A}"/>
              </a:ext>
            </a:extLst>
          </p:cNvPr>
          <p:cNvCxnSpPr>
            <a:cxnSpLocks noChangeShapeType="1"/>
            <a:stCxn id="0" idx="3"/>
            <a:endCxn id="1165402" idx="1"/>
          </p:cNvCxnSpPr>
          <p:nvPr/>
        </p:nvCxnSpPr>
        <p:spPr bwMode="auto">
          <a:xfrm flipV="1">
            <a:off x="2590800" y="2100263"/>
            <a:ext cx="319088" cy="14763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5426" name="Text Box 114">
            <a:extLst>
              <a:ext uri="{FF2B5EF4-FFF2-40B4-BE49-F238E27FC236}">
                <a16:creationId xmlns:a16="http://schemas.microsoft.com/office/drawing/2014/main" id="{81253AFF-BC6C-4B32-8B99-90847CD17221}"/>
              </a:ext>
            </a:extLst>
          </p:cNvPr>
          <p:cNvSpPr txBox="1">
            <a:spLocks noChangeArrowheads="1"/>
          </p:cNvSpPr>
          <p:nvPr/>
        </p:nvSpPr>
        <p:spPr bwMode="auto">
          <a:xfrm>
            <a:off x="3276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27" name="Text Box 115">
            <a:extLst>
              <a:ext uri="{FF2B5EF4-FFF2-40B4-BE49-F238E27FC236}">
                <a16:creationId xmlns:a16="http://schemas.microsoft.com/office/drawing/2014/main" id="{A11CB5D8-F674-44A3-B415-DA20CFF6C993}"/>
              </a:ext>
            </a:extLst>
          </p:cNvPr>
          <p:cNvSpPr txBox="1">
            <a:spLocks noChangeArrowheads="1"/>
          </p:cNvSpPr>
          <p:nvPr/>
        </p:nvSpPr>
        <p:spPr bwMode="auto">
          <a:xfrm>
            <a:off x="39751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5428" name="Text Box 116">
            <a:extLst>
              <a:ext uri="{FF2B5EF4-FFF2-40B4-BE49-F238E27FC236}">
                <a16:creationId xmlns:a16="http://schemas.microsoft.com/office/drawing/2014/main" id="{5171320E-840C-4D1E-9DB0-46222CA8F7FF}"/>
              </a:ext>
            </a:extLst>
          </p:cNvPr>
          <p:cNvSpPr txBox="1">
            <a:spLocks noChangeArrowheads="1"/>
          </p:cNvSpPr>
          <p:nvPr/>
        </p:nvSpPr>
        <p:spPr bwMode="auto">
          <a:xfrm>
            <a:off x="44831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29" name="Text Box 117">
            <a:extLst>
              <a:ext uri="{FF2B5EF4-FFF2-40B4-BE49-F238E27FC236}">
                <a16:creationId xmlns:a16="http://schemas.microsoft.com/office/drawing/2014/main" id="{C09C07D4-9F6B-452E-A0D7-13798C3D85C8}"/>
              </a:ext>
            </a:extLst>
          </p:cNvPr>
          <p:cNvSpPr txBox="1">
            <a:spLocks noChangeArrowheads="1"/>
          </p:cNvSpPr>
          <p:nvPr/>
        </p:nvSpPr>
        <p:spPr bwMode="auto">
          <a:xfrm>
            <a:off x="519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5430" name="Text Box 118">
            <a:extLst>
              <a:ext uri="{FF2B5EF4-FFF2-40B4-BE49-F238E27FC236}">
                <a16:creationId xmlns:a16="http://schemas.microsoft.com/office/drawing/2014/main" id="{0F73F154-6F3D-463F-9977-7CD469953BB0}"/>
              </a:ext>
            </a:extLst>
          </p:cNvPr>
          <p:cNvSpPr txBox="1">
            <a:spLocks noChangeArrowheads="1"/>
          </p:cNvSpPr>
          <p:nvPr/>
        </p:nvSpPr>
        <p:spPr bwMode="auto">
          <a:xfrm>
            <a:off x="57404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31" name="Text Box 119">
            <a:extLst>
              <a:ext uri="{FF2B5EF4-FFF2-40B4-BE49-F238E27FC236}">
                <a16:creationId xmlns:a16="http://schemas.microsoft.com/office/drawing/2014/main" id="{1299E2F7-8ECD-49C4-A994-7AFD3965BC6D}"/>
              </a:ext>
            </a:extLst>
          </p:cNvPr>
          <p:cNvSpPr txBox="1">
            <a:spLocks noChangeArrowheads="1"/>
          </p:cNvSpPr>
          <p:nvPr/>
        </p:nvSpPr>
        <p:spPr bwMode="auto">
          <a:xfrm>
            <a:off x="646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5432" name="Text Box 120">
            <a:extLst>
              <a:ext uri="{FF2B5EF4-FFF2-40B4-BE49-F238E27FC236}">
                <a16:creationId xmlns:a16="http://schemas.microsoft.com/office/drawing/2014/main" id="{A3CEC019-5B89-4A7F-811D-5A983D1EB630}"/>
              </a:ext>
            </a:extLst>
          </p:cNvPr>
          <p:cNvSpPr txBox="1">
            <a:spLocks noChangeArrowheads="1"/>
          </p:cNvSpPr>
          <p:nvPr/>
        </p:nvSpPr>
        <p:spPr bwMode="auto">
          <a:xfrm>
            <a:off x="6959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33" name="Text Box 121">
            <a:extLst>
              <a:ext uri="{FF2B5EF4-FFF2-40B4-BE49-F238E27FC236}">
                <a16:creationId xmlns:a16="http://schemas.microsoft.com/office/drawing/2014/main" id="{EDA7095F-940D-4EE2-9482-55A2FC5F7E55}"/>
              </a:ext>
            </a:extLst>
          </p:cNvPr>
          <p:cNvSpPr txBox="1">
            <a:spLocks noChangeArrowheads="1"/>
          </p:cNvSpPr>
          <p:nvPr/>
        </p:nvSpPr>
        <p:spPr bwMode="auto">
          <a:xfrm>
            <a:off x="76962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Tree>
    <p:custDataLst>
      <p:tags r:id="rId1"/>
    </p:custData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6338" name="Group 2">
            <a:extLst>
              <a:ext uri="{FF2B5EF4-FFF2-40B4-BE49-F238E27FC236}">
                <a16:creationId xmlns:a16="http://schemas.microsoft.com/office/drawing/2014/main" id="{3C266895-BFD5-46D0-865E-2606868CBD08}"/>
              </a:ext>
            </a:extLst>
          </p:cNvPr>
          <p:cNvGraphicFramePr>
            <a:graphicFrameLocks noGrp="1"/>
          </p:cNvGraphicFramePr>
          <p:nvPr>
            <p:ph idx="1"/>
          </p:nvPr>
        </p:nvGraphicFramePr>
        <p:xfrm>
          <a:off x="2895600" y="800100"/>
          <a:ext cx="5562600" cy="1731264"/>
        </p:xfrm>
        <a:graphic>
          <a:graphicData uri="http://schemas.openxmlformats.org/drawingml/2006/table">
            <a:tbl>
              <a:tblPr/>
              <a:tblGrid>
                <a:gridCol w="628650">
                  <a:extLst>
                    <a:ext uri="{9D8B030D-6E8A-4147-A177-3AD203B41FA5}">
                      <a16:colId xmlns:a16="http://schemas.microsoft.com/office/drawing/2014/main" val="1669266375"/>
                    </a:ext>
                  </a:extLst>
                </a:gridCol>
                <a:gridCol w="606425">
                  <a:extLst>
                    <a:ext uri="{9D8B030D-6E8A-4147-A177-3AD203B41FA5}">
                      <a16:colId xmlns:a16="http://schemas.microsoft.com/office/drawing/2014/main" val="1716305761"/>
                    </a:ext>
                  </a:extLst>
                </a:gridCol>
                <a:gridCol w="593725">
                  <a:extLst>
                    <a:ext uri="{9D8B030D-6E8A-4147-A177-3AD203B41FA5}">
                      <a16:colId xmlns:a16="http://schemas.microsoft.com/office/drawing/2014/main" val="2121454907"/>
                    </a:ext>
                  </a:extLst>
                </a:gridCol>
                <a:gridCol w="644525">
                  <a:extLst>
                    <a:ext uri="{9D8B030D-6E8A-4147-A177-3AD203B41FA5}">
                      <a16:colId xmlns:a16="http://schemas.microsoft.com/office/drawing/2014/main" val="995872468"/>
                    </a:ext>
                  </a:extLst>
                </a:gridCol>
                <a:gridCol w="615950">
                  <a:extLst>
                    <a:ext uri="{9D8B030D-6E8A-4147-A177-3AD203B41FA5}">
                      <a16:colId xmlns:a16="http://schemas.microsoft.com/office/drawing/2014/main" val="4271161469"/>
                    </a:ext>
                  </a:extLst>
                </a:gridCol>
                <a:gridCol w="619125">
                  <a:extLst>
                    <a:ext uri="{9D8B030D-6E8A-4147-A177-3AD203B41FA5}">
                      <a16:colId xmlns:a16="http://schemas.microsoft.com/office/drawing/2014/main" val="4152198909"/>
                    </a:ext>
                  </a:extLst>
                </a:gridCol>
                <a:gridCol w="619125">
                  <a:extLst>
                    <a:ext uri="{9D8B030D-6E8A-4147-A177-3AD203B41FA5}">
                      <a16:colId xmlns:a16="http://schemas.microsoft.com/office/drawing/2014/main" val="589991210"/>
                    </a:ext>
                  </a:extLst>
                </a:gridCol>
                <a:gridCol w="615950">
                  <a:extLst>
                    <a:ext uri="{9D8B030D-6E8A-4147-A177-3AD203B41FA5}">
                      <a16:colId xmlns:a16="http://schemas.microsoft.com/office/drawing/2014/main" val="2809357855"/>
                    </a:ext>
                  </a:extLst>
                </a:gridCol>
                <a:gridCol w="619125">
                  <a:extLst>
                    <a:ext uri="{9D8B030D-6E8A-4147-A177-3AD203B41FA5}">
                      <a16:colId xmlns:a16="http://schemas.microsoft.com/office/drawing/2014/main" val="784512907"/>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697848480"/>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185291394"/>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670210759"/>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3987763854"/>
                  </a:ext>
                </a:extLst>
              </a:tr>
            </a:tbl>
          </a:graphicData>
        </a:graphic>
      </p:graphicFrame>
      <p:sp>
        <p:nvSpPr>
          <p:cNvPr id="1166409" name="Rectangle 73">
            <a:extLst>
              <a:ext uri="{FF2B5EF4-FFF2-40B4-BE49-F238E27FC236}">
                <a16:creationId xmlns:a16="http://schemas.microsoft.com/office/drawing/2014/main" id="{A16CA9B0-9322-499F-A5DB-B7E4CDA6BCF6}"/>
              </a:ext>
            </a:extLst>
          </p:cNvPr>
          <p:cNvSpPr>
            <a:spLocks noGrp="1" noChangeArrowheads="1"/>
          </p:cNvSpPr>
          <p:nvPr>
            <p:ph type="title"/>
          </p:nvPr>
        </p:nvSpPr>
        <p:spPr/>
        <p:txBody>
          <a:bodyPr/>
          <a:lstStyle/>
          <a:p>
            <a:r>
              <a:rPr lang="en-US" altLang="en-US"/>
              <a:t>Color (Chroma) Subsampling</a:t>
            </a:r>
          </a:p>
        </p:txBody>
      </p:sp>
      <p:graphicFrame>
        <p:nvGraphicFramePr>
          <p:cNvPr id="1166410" name="Group 74">
            <a:extLst>
              <a:ext uri="{FF2B5EF4-FFF2-40B4-BE49-F238E27FC236}">
                <a16:creationId xmlns:a16="http://schemas.microsoft.com/office/drawing/2014/main" id="{A2A697EA-B47A-486E-A191-46259FD6EA78}"/>
              </a:ext>
            </a:extLst>
          </p:cNvPr>
          <p:cNvGraphicFramePr>
            <a:graphicFrameLocks noGrp="1"/>
          </p:cNvGraphicFramePr>
          <p:nvPr/>
        </p:nvGraphicFramePr>
        <p:xfrm>
          <a:off x="152400" y="939800"/>
          <a:ext cx="762000" cy="1341120"/>
        </p:xfrm>
        <a:graphic>
          <a:graphicData uri="http://schemas.openxmlformats.org/drawingml/2006/table">
            <a:tbl>
              <a:tblPr/>
              <a:tblGrid>
                <a:gridCol w="762000">
                  <a:extLst>
                    <a:ext uri="{9D8B030D-6E8A-4147-A177-3AD203B41FA5}">
                      <a16:colId xmlns:a16="http://schemas.microsoft.com/office/drawing/2014/main" val="3535929053"/>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90341239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endParaRPr kumimoji="0" lang="en-US" altLang="en-US" sz="14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7888121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157608288"/>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219353474"/>
                  </a:ext>
                </a:extLst>
              </a:tr>
            </a:tbl>
          </a:graphicData>
        </a:graphic>
      </p:graphicFrame>
      <p:sp>
        <p:nvSpPr>
          <p:cNvPr id="1166422" name="Rectangle 86">
            <a:extLst>
              <a:ext uri="{FF2B5EF4-FFF2-40B4-BE49-F238E27FC236}">
                <a16:creationId xmlns:a16="http://schemas.microsoft.com/office/drawing/2014/main" id="{745617C2-A149-4A3B-ABE7-9CEC5C91D7A1}"/>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grpSp>
        <p:nvGrpSpPr>
          <p:cNvPr id="1166423" name="Group 87">
            <a:extLst>
              <a:ext uri="{FF2B5EF4-FFF2-40B4-BE49-F238E27FC236}">
                <a16:creationId xmlns:a16="http://schemas.microsoft.com/office/drawing/2014/main" id="{F89FD384-456F-45F9-A936-B222D873E07B}"/>
              </a:ext>
            </a:extLst>
          </p:cNvPr>
          <p:cNvGrpSpPr>
            <a:grpSpLocks/>
          </p:cNvGrpSpPr>
          <p:nvPr/>
        </p:nvGrpSpPr>
        <p:grpSpPr bwMode="auto">
          <a:xfrm>
            <a:off x="2854325" y="812800"/>
            <a:ext cx="5608638" cy="1549400"/>
            <a:chOff x="2182" y="512"/>
            <a:chExt cx="3149" cy="976"/>
          </a:xfrm>
        </p:grpSpPr>
        <p:sp>
          <p:nvSpPr>
            <p:cNvPr id="1166424" name="Rectangle 88">
              <a:extLst>
                <a:ext uri="{FF2B5EF4-FFF2-40B4-BE49-F238E27FC236}">
                  <a16:creationId xmlns:a16="http://schemas.microsoft.com/office/drawing/2014/main" id="{48C9A778-C907-4284-89EE-0CA681F3D8B7}"/>
                </a:ext>
              </a:extLst>
            </p:cNvPr>
            <p:cNvSpPr>
              <a:spLocks noChangeArrowheads="1"/>
            </p:cNvSpPr>
            <p:nvPr/>
          </p:nvSpPr>
          <p:spPr bwMode="auto">
            <a:xfrm>
              <a:off x="2246" y="576"/>
              <a:ext cx="21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6425" name="Rectangle 89">
              <a:extLst>
                <a:ext uri="{FF2B5EF4-FFF2-40B4-BE49-F238E27FC236}">
                  <a16:creationId xmlns:a16="http://schemas.microsoft.com/office/drawing/2014/main" id="{52001AEC-D865-4A5A-A846-00651EBFB2A0}"/>
                </a:ext>
              </a:extLst>
            </p:cNvPr>
            <p:cNvSpPr>
              <a:spLocks noChangeArrowheads="1"/>
            </p:cNvSpPr>
            <p:nvPr/>
          </p:nvSpPr>
          <p:spPr bwMode="auto">
            <a:xfrm>
              <a:off x="2182" y="890"/>
              <a:ext cx="28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166426" name="Rectangle 90">
              <a:extLst>
                <a:ext uri="{FF2B5EF4-FFF2-40B4-BE49-F238E27FC236}">
                  <a16:creationId xmlns:a16="http://schemas.microsoft.com/office/drawing/2014/main" id="{7CCC0602-2B07-4249-9DA9-5DAB0A6AE49F}"/>
                </a:ext>
              </a:extLst>
            </p:cNvPr>
            <p:cNvSpPr>
              <a:spLocks noChangeArrowheads="1"/>
            </p:cNvSpPr>
            <p:nvPr/>
          </p:nvSpPr>
          <p:spPr bwMode="auto">
            <a:xfrm>
              <a:off x="2213" y="1202"/>
              <a:ext cx="25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166427" name="Freeform 91">
              <a:extLst>
                <a:ext uri="{FF2B5EF4-FFF2-40B4-BE49-F238E27FC236}">
                  <a16:creationId xmlns:a16="http://schemas.microsoft.com/office/drawing/2014/main" id="{D36BC2DA-123A-4232-A650-EC8C7F46A596}"/>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6428" name="Freeform 92">
              <a:extLst>
                <a:ext uri="{FF2B5EF4-FFF2-40B4-BE49-F238E27FC236}">
                  <a16:creationId xmlns:a16="http://schemas.microsoft.com/office/drawing/2014/main" id="{0A175016-F949-475D-93EB-A220D4C9B247}"/>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6429" name="Freeform 93">
              <a:extLst>
                <a:ext uri="{FF2B5EF4-FFF2-40B4-BE49-F238E27FC236}">
                  <a16:creationId xmlns:a16="http://schemas.microsoft.com/office/drawing/2014/main" id="{83CBC5BA-4BEE-4CB3-9C2D-A5588AB64FF4}"/>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6430" name="Text Box 94">
            <a:extLst>
              <a:ext uri="{FF2B5EF4-FFF2-40B4-BE49-F238E27FC236}">
                <a16:creationId xmlns:a16="http://schemas.microsoft.com/office/drawing/2014/main" id="{1F64CC9E-06C4-4091-BE79-2D9DA44AF710}"/>
              </a:ext>
            </a:extLst>
          </p:cNvPr>
          <p:cNvSpPr txBox="1">
            <a:spLocks noChangeArrowheads="1"/>
          </p:cNvSpPr>
          <p:nvPr/>
        </p:nvSpPr>
        <p:spPr bwMode="auto">
          <a:xfrm>
            <a:off x="762000" y="3670300"/>
            <a:ext cx="76962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One way to reduce data would be to sample the color signals every other time</a:t>
            </a:r>
          </a:p>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Variations of this scheme are used in many video systems</a:t>
            </a:r>
          </a:p>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This scheme is often referred to as 4:2:2 and is often represented as:</a:t>
            </a:r>
            <a:endParaRPr lang="en-US" altLang="en-US" sz="2000">
              <a:latin typeface="Arial Narrow" panose="020B0606020202030204" pitchFamily="34" charset="0"/>
            </a:endParaRPr>
          </a:p>
        </p:txBody>
      </p:sp>
      <p:graphicFrame>
        <p:nvGraphicFramePr>
          <p:cNvPr id="1166431" name="Group 95">
            <a:extLst>
              <a:ext uri="{FF2B5EF4-FFF2-40B4-BE49-F238E27FC236}">
                <a16:creationId xmlns:a16="http://schemas.microsoft.com/office/drawing/2014/main" id="{CE92AE20-4758-4777-A48D-598CBE65228C}"/>
              </a:ext>
            </a:extLst>
          </p:cNvPr>
          <p:cNvGraphicFramePr>
            <a:graphicFrameLocks noGrp="1"/>
          </p:cNvGraphicFramePr>
          <p:nvPr/>
        </p:nvGraphicFramePr>
        <p:xfrm>
          <a:off x="990600" y="1447800"/>
          <a:ext cx="762000" cy="1225550"/>
        </p:xfrm>
        <a:graphic>
          <a:graphicData uri="http://schemas.openxmlformats.org/drawingml/2006/table">
            <a:tbl>
              <a:tblPr/>
              <a:tblGrid>
                <a:gridCol w="762000">
                  <a:extLst>
                    <a:ext uri="{9D8B030D-6E8A-4147-A177-3AD203B41FA5}">
                      <a16:colId xmlns:a16="http://schemas.microsoft.com/office/drawing/2014/main" val="1063813451"/>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200412584"/>
                  </a:ext>
                </a:extLst>
              </a:tr>
              <a:tr h="6032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496433532"/>
                  </a:ext>
                </a:extLst>
              </a:tr>
            </a:tbl>
          </a:graphicData>
        </a:graphic>
      </p:graphicFrame>
      <p:graphicFrame>
        <p:nvGraphicFramePr>
          <p:cNvPr id="1166439" name="Group 103">
            <a:extLst>
              <a:ext uri="{FF2B5EF4-FFF2-40B4-BE49-F238E27FC236}">
                <a16:creationId xmlns:a16="http://schemas.microsoft.com/office/drawing/2014/main" id="{FD9C8654-737E-46A3-8D9B-3D6D483A0B2B}"/>
              </a:ext>
            </a:extLst>
          </p:cNvPr>
          <p:cNvGraphicFramePr>
            <a:graphicFrameLocks noGrp="1"/>
          </p:cNvGraphicFramePr>
          <p:nvPr/>
        </p:nvGraphicFramePr>
        <p:xfrm>
          <a:off x="1828800" y="1936750"/>
          <a:ext cx="762000" cy="1247775"/>
        </p:xfrm>
        <a:graphic>
          <a:graphicData uri="http://schemas.openxmlformats.org/drawingml/2006/table">
            <a:tbl>
              <a:tblPr/>
              <a:tblGrid>
                <a:gridCol w="762000">
                  <a:extLst>
                    <a:ext uri="{9D8B030D-6E8A-4147-A177-3AD203B41FA5}">
                      <a16:colId xmlns:a16="http://schemas.microsoft.com/office/drawing/2014/main" val="2368674465"/>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961941213"/>
                  </a:ext>
                </a:extLst>
              </a:tr>
              <a:tr h="625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043385289"/>
                  </a:ext>
                </a:extLst>
              </a:tr>
            </a:tbl>
          </a:graphicData>
        </a:graphic>
      </p:graphicFrame>
      <p:cxnSp>
        <p:nvCxnSpPr>
          <p:cNvPr id="1166447" name="AutoShape 111">
            <a:extLst>
              <a:ext uri="{FF2B5EF4-FFF2-40B4-BE49-F238E27FC236}">
                <a16:creationId xmlns:a16="http://schemas.microsoft.com/office/drawing/2014/main" id="{DD5B73F0-8084-4361-AF00-7B127E01058E}"/>
              </a:ext>
            </a:extLst>
          </p:cNvPr>
          <p:cNvCxnSpPr>
            <a:cxnSpLocks noChangeShapeType="1"/>
            <a:stCxn id="0" idx="3"/>
            <a:endCxn id="1166424" idx="1"/>
          </p:cNvCxnSpPr>
          <p:nvPr/>
        </p:nvCxnSpPr>
        <p:spPr bwMode="auto">
          <a:xfrm flipV="1">
            <a:off x="914400" y="1106488"/>
            <a:ext cx="2054225" cy="15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6448" name="AutoShape 112">
            <a:extLst>
              <a:ext uri="{FF2B5EF4-FFF2-40B4-BE49-F238E27FC236}">
                <a16:creationId xmlns:a16="http://schemas.microsoft.com/office/drawing/2014/main" id="{650B498E-41D5-4F9F-96EC-B892B6180813}"/>
              </a:ext>
            </a:extLst>
          </p:cNvPr>
          <p:cNvCxnSpPr>
            <a:cxnSpLocks noChangeShapeType="1"/>
            <a:stCxn id="0" idx="3"/>
            <a:endCxn id="1166425" idx="1"/>
          </p:cNvCxnSpPr>
          <p:nvPr/>
        </p:nvCxnSpPr>
        <p:spPr bwMode="auto">
          <a:xfrm flipV="1">
            <a:off x="1752600" y="1604963"/>
            <a:ext cx="1101725" cy="1539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6449" name="AutoShape 113">
            <a:extLst>
              <a:ext uri="{FF2B5EF4-FFF2-40B4-BE49-F238E27FC236}">
                <a16:creationId xmlns:a16="http://schemas.microsoft.com/office/drawing/2014/main" id="{005829E1-8C36-491A-91AD-4FB0335BB28B}"/>
              </a:ext>
            </a:extLst>
          </p:cNvPr>
          <p:cNvCxnSpPr>
            <a:cxnSpLocks noChangeShapeType="1"/>
            <a:stCxn id="0" idx="3"/>
            <a:endCxn id="1166426" idx="1"/>
          </p:cNvCxnSpPr>
          <p:nvPr/>
        </p:nvCxnSpPr>
        <p:spPr bwMode="auto">
          <a:xfrm flipV="1">
            <a:off x="2590800" y="2100263"/>
            <a:ext cx="319088" cy="14763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6450" name="Text Box 114">
            <a:extLst>
              <a:ext uri="{FF2B5EF4-FFF2-40B4-BE49-F238E27FC236}">
                <a16:creationId xmlns:a16="http://schemas.microsoft.com/office/drawing/2014/main" id="{999CB23D-A1A2-4899-923C-B73C9A0DFA98}"/>
              </a:ext>
            </a:extLst>
          </p:cNvPr>
          <p:cNvSpPr txBox="1">
            <a:spLocks noChangeArrowheads="1"/>
          </p:cNvSpPr>
          <p:nvPr/>
        </p:nvSpPr>
        <p:spPr bwMode="auto">
          <a:xfrm>
            <a:off x="3276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1" name="Text Box 115">
            <a:extLst>
              <a:ext uri="{FF2B5EF4-FFF2-40B4-BE49-F238E27FC236}">
                <a16:creationId xmlns:a16="http://schemas.microsoft.com/office/drawing/2014/main" id="{86380600-13D4-4172-B312-2ED4B2CCDB81}"/>
              </a:ext>
            </a:extLst>
          </p:cNvPr>
          <p:cNvSpPr txBox="1">
            <a:spLocks noChangeArrowheads="1"/>
          </p:cNvSpPr>
          <p:nvPr/>
        </p:nvSpPr>
        <p:spPr bwMode="auto">
          <a:xfrm>
            <a:off x="39751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6452" name="Text Box 116">
            <a:extLst>
              <a:ext uri="{FF2B5EF4-FFF2-40B4-BE49-F238E27FC236}">
                <a16:creationId xmlns:a16="http://schemas.microsoft.com/office/drawing/2014/main" id="{0067D5F1-9BBB-461F-A5E6-DB8B9F685029}"/>
              </a:ext>
            </a:extLst>
          </p:cNvPr>
          <p:cNvSpPr txBox="1">
            <a:spLocks noChangeArrowheads="1"/>
          </p:cNvSpPr>
          <p:nvPr/>
        </p:nvSpPr>
        <p:spPr bwMode="auto">
          <a:xfrm>
            <a:off x="44831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3" name="Text Box 117">
            <a:extLst>
              <a:ext uri="{FF2B5EF4-FFF2-40B4-BE49-F238E27FC236}">
                <a16:creationId xmlns:a16="http://schemas.microsoft.com/office/drawing/2014/main" id="{6B2DBAA5-FB82-4E83-8059-44BC63EDFFA8}"/>
              </a:ext>
            </a:extLst>
          </p:cNvPr>
          <p:cNvSpPr txBox="1">
            <a:spLocks noChangeArrowheads="1"/>
          </p:cNvSpPr>
          <p:nvPr/>
        </p:nvSpPr>
        <p:spPr bwMode="auto">
          <a:xfrm>
            <a:off x="519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6454" name="Text Box 118">
            <a:extLst>
              <a:ext uri="{FF2B5EF4-FFF2-40B4-BE49-F238E27FC236}">
                <a16:creationId xmlns:a16="http://schemas.microsoft.com/office/drawing/2014/main" id="{EF2E9DB1-9FCA-4C4C-BD89-F2C5C841C516}"/>
              </a:ext>
            </a:extLst>
          </p:cNvPr>
          <p:cNvSpPr txBox="1">
            <a:spLocks noChangeArrowheads="1"/>
          </p:cNvSpPr>
          <p:nvPr/>
        </p:nvSpPr>
        <p:spPr bwMode="auto">
          <a:xfrm>
            <a:off x="57404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5" name="Text Box 119">
            <a:extLst>
              <a:ext uri="{FF2B5EF4-FFF2-40B4-BE49-F238E27FC236}">
                <a16:creationId xmlns:a16="http://schemas.microsoft.com/office/drawing/2014/main" id="{8C6E0C7E-2014-434E-8682-C1F2D16BB51A}"/>
              </a:ext>
            </a:extLst>
          </p:cNvPr>
          <p:cNvSpPr txBox="1">
            <a:spLocks noChangeArrowheads="1"/>
          </p:cNvSpPr>
          <p:nvPr/>
        </p:nvSpPr>
        <p:spPr bwMode="auto">
          <a:xfrm>
            <a:off x="646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6456" name="Text Box 120">
            <a:extLst>
              <a:ext uri="{FF2B5EF4-FFF2-40B4-BE49-F238E27FC236}">
                <a16:creationId xmlns:a16="http://schemas.microsoft.com/office/drawing/2014/main" id="{ED572DC9-ED0C-4281-AA68-3B47D53126DF}"/>
              </a:ext>
            </a:extLst>
          </p:cNvPr>
          <p:cNvSpPr txBox="1">
            <a:spLocks noChangeArrowheads="1"/>
          </p:cNvSpPr>
          <p:nvPr/>
        </p:nvSpPr>
        <p:spPr bwMode="auto">
          <a:xfrm>
            <a:off x="6959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7" name="Text Box 121">
            <a:extLst>
              <a:ext uri="{FF2B5EF4-FFF2-40B4-BE49-F238E27FC236}">
                <a16:creationId xmlns:a16="http://schemas.microsoft.com/office/drawing/2014/main" id="{BA4A8215-E9B5-41B4-A869-84B5649675D5}"/>
              </a:ext>
            </a:extLst>
          </p:cNvPr>
          <p:cNvSpPr txBox="1">
            <a:spLocks noChangeArrowheads="1"/>
          </p:cNvSpPr>
          <p:nvPr/>
        </p:nvSpPr>
        <p:spPr bwMode="auto">
          <a:xfrm>
            <a:off x="76962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aphicFrame>
        <p:nvGraphicFramePr>
          <p:cNvPr id="1166458" name="Group 122">
            <a:extLst>
              <a:ext uri="{FF2B5EF4-FFF2-40B4-BE49-F238E27FC236}">
                <a16:creationId xmlns:a16="http://schemas.microsoft.com/office/drawing/2014/main" id="{2A298EF5-307C-4473-AEE5-2D5E162C6D92}"/>
              </a:ext>
            </a:extLst>
          </p:cNvPr>
          <p:cNvGraphicFramePr>
            <a:graphicFrameLocks noGrp="1"/>
          </p:cNvGraphicFramePr>
          <p:nvPr/>
        </p:nvGraphicFramePr>
        <p:xfrm>
          <a:off x="3352800" y="5410200"/>
          <a:ext cx="1219200" cy="909638"/>
        </p:xfrm>
        <a:graphic>
          <a:graphicData uri="http://schemas.openxmlformats.org/drawingml/2006/table">
            <a:tbl>
              <a:tblPr/>
              <a:tblGrid>
                <a:gridCol w="609600">
                  <a:extLst>
                    <a:ext uri="{9D8B030D-6E8A-4147-A177-3AD203B41FA5}">
                      <a16:colId xmlns:a16="http://schemas.microsoft.com/office/drawing/2014/main" val="3579454557"/>
                    </a:ext>
                  </a:extLst>
                </a:gridCol>
                <a:gridCol w="609600">
                  <a:extLst>
                    <a:ext uri="{9D8B030D-6E8A-4147-A177-3AD203B41FA5}">
                      <a16:colId xmlns:a16="http://schemas.microsoft.com/office/drawing/2014/main" val="3468889656"/>
                    </a:ext>
                  </a:extLst>
                </a:gridCol>
              </a:tblGrid>
              <a:tr h="4556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918003026"/>
                  </a:ext>
                </a:extLst>
              </a:tr>
              <a:tr h="454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909938864"/>
                  </a:ext>
                </a:extLst>
              </a:tr>
            </a:tbl>
          </a:graphicData>
        </a:graphic>
      </p:graphicFrame>
      <p:graphicFrame>
        <p:nvGraphicFramePr>
          <p:cNvPr id="1166469" name="Group 133">
            <a:extLst>
              <a:ext uri="{FF2B5EF4-FFF2-40B4-BE49-F238E27FC236}">
                <a16:creationId xmlns:a16="http://schemas.microsoft.com/office/drawing/2014/main" id="{15CD1966-62BE-4285-BE3D-1BC77D763DBB}"/>
              </a:ext>
            </a:extLst>
          </p:cNvPr>
          <p:cNvGraphicFramePr>
            <a:graphicFrameLocks noGrp="1"/>
          </p:cNvGraphicFramePr>
          <p:nvPr/>
        </p:nvGraphicFramePr>
        <p:xfrm>
          <a:off x="4876800" y="5410200"/>
          <a:ext cx="1219200" cy="455613"/>
        </p:xfrm>
        <a:graphic>
          <a:graphicData uri="http://schemas.openxmlformats.org/drawingml/2006/table">
            <a:tbl>
              <a:tblPr/>
              <a:tblGrid>
                <a:gridCol w="609600">
                  <a:extLst>
                    <a:ext uri="{9D8B030D-6E8A-4147-A177-3AD203B41FA5}">
                      <a16:colId xmlns:a16="http://schemas.microsoft.com/office/drawing/2014/main" val="2476806832"/>
                    </a:ext>
                  </a:extLst>
                </a:gridCol>
                <a:gridCol w="609600">
                  <a:extLst>
                    <a:ext uri="{9D8B030D-6E8A-4147-A177-3AD203B41FA5}">
                      <a16:colId xmlns:a16="http://schemas.microsoft.com/office/drawing/2014/main" val="375555048"/>
                    </a:ext>
                  </a:extLst>
                </a:gridCol>
              </a:tblGrid>
              <a:tr h="4556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b</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643357123"/>
                  </a:ext>
                </a:extLst>
              </a:tr>
            </a:tbl>
          </a:graphicData>
        </a:graphic>
      </p:graphicFrame>
      <p:graphicFrame>
        <p:nvGraphicFramePr>
          <p:cNvPr id="1166477" name="Group 141">
            <a:extLst>
              <a:ext uri="{FF2B5EF4-FFF2-40B4-BE49-F238E27FC236}">
                <a16:creationId xmlns:a16="http://schemas.microsoft.com/office/drawing/2014/main" id="{C82357B0-BB68-4E46-8003-40DF96FB6628}"/>
              </a:ext>
            </a:extLst>
          </p:cNvPr>
          <p:cNvGraphicFramePr>
            <a:graphicFrameLocks noGrp="1"/>
          </p:cNvGraphicFramePr>
          <p:nvPr/>
        </p:nvGraphicFramePr>
        <p:xfrm>
          <a:off x="6400800" y="5410200"/>
          <a:ext cx="1219200" cy="455613"/>
        </p:xfrm>
        <a:graphic>
          <a:graphicData uri="http://schemas.openxmlformats.org/drawingml/2006/table">
            <a:tbl>
              <a:tblPr/>
              <a:tblGrid>
                <a:gridCol w="609600">
                  <a:extLst>
                    <a:ext uri="{9D8B030D-6E8A-4147-A177-3AD203B41FA5}">
                      <a16:colId xmlns:a16="http://schemas.microsoft.com/office/drawing/2014/main" val="1516093623"/>
                    </a:ext>
                  </a:extLst>
                </a:gridCol>
                <a:gridCol w="609600">
                  <a:extLst>
                    <a:ext uri="{9D8B030D-6E8A-4147-A177-3AD203B41FA5}">
                      <a16:colId xmlns:a16="http://schemas.microsoft.com/office/drawing/2014/main" val="3479680519"/>
                    </a:ext>
                  </a:extLst>
                </a:gridCol>
              </a:tblGrid>
              <a:tr h="4556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695162775"/>
                  </a:ext>
                </a:extLst>
              </a:tr>
            </a:tbl>
          </a:graphicData>
        </a:graphic>
      </p:graphicFrame>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8850" name="Rectangle 2">
            <a:extLst>
              <a:ext uri="{FF2B5EF4-FFF2-40B4-BE49-F238E27FC236}">
                <a16:creationId xmlns:a16="http://schemas.microsoft.com/office/drawing/2014/main" id="{9D0A6E99-3D0A-4E1B-865C-FD6AF94C0270}"/>
              </a:ext>
            </a:extLst>
          </p:cNvPr>
          <p:cNvSpPr>
            <a:spLocks noChangeArrowheads="1"/>
          </p:cNvSpPr>
          <p:nvPr/>
        </p:nvSpPr>
        <p:spPr bwMode="auto">
          <a:xfrm>
            <a:off x="0" y="6324600"/>
            <a:ext cx="91440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58851" name="Group 3">
            <a:extLst>
              <a:ext uri="{FF2B5EF4-FFF2-40B4-BE49-F238E27FC236}">
                <a16:creationId xmlns:a16="http://schemas.microsoft.com/office/drawing/2014/main" id="{76B53E01-BA77-474C-823E-C72D30A12268}"/>
              </a:ext>
            </a:extLst>
          </p:cNvPr>
          <p:cNvGraphicFramePr>
            <a:graphicFrameLocks noGrp="1"/>
          </p:cNvGraphicFramePr>
          <p:nvPr>
            <p:ph idx="1"/>
          </p:nvPr>
        </p:nvGraphicFramePr>
        <p:xfrm>
          <a:off x="2819400" y="609600"/>
          <a:ext cx="6057900" cy="1731264"/>
        </p:xfrm>
        <a:graphic>
          <a:graphicData uri="http://schemas.openxmlformats.org/drawingml/2006/table">
            <a:tbl>
              <a:tblPr/>
              <a:tblGrid>
                <a:gridCol w="458788">
                  <a:extLst>
                    <a:ext uri="{9D8B030D-6E8A-4147-A177-3AD203B41FA5}">
                      <a16:colId xmlns:a16="http://schemas.microsoft.com/office/drawing/2014/main" val="2701482718"/>
                    </a:ext>
                  </a:extLst>
                </a:gridCol>
                <a:gridCol w="471487">
                  <a:extLst>
                    <a:ext uri="{9D8B030D-6E8A-4147-A177-3AD203B41FA5}">
                      <a16:colId xmlns:a16="http://schemas.microsoft.com/office/drawing/2014/main" val="1552664633"/>
                    </a:ext>
                  </a:extLst>
                </a:gridCol>
                <a:gridCol w="447675">
                  <a:extLst>
                    <a:ext uri="{9D8B030D-6E8A-4147-A177-3AD203B41FA5}">
                      <a16:colId xmlns:a16="http://schemas.microsoft.com/office/drawing/2014/main" val="3845476889"/>
                    </a:ext>
                  </a:extLst>
                </a:gridCol>
                <a:gridCol w="485775">
                  <a:extLst>
                    <a:ext uri="{9D8B030D-6E8A-4147-A177-3AD203B41FA5}">
                      <a16:colId xmlns:a16="http://schemas.microsoft.com/office/drawing/2014/main" val="1766319702"/>
                    </a:ext>
                  </a:extLst>
                </a:gridCol>
                <a:gridCol w="463550">
                  <a:extLst>
                    <a:ext uri="{9D8B030D-6E8A-4147-A177-3AD203B41FA5}">
                      <a16:colId xmlns:a16="http://schemas.microsoft.com/office/drawing/2014/main" val="55937304"/>
                    </a:ext>
                  </a:extLst>
                </a:gridCol>
                <a:gridCol w="466725">
                  <a:extLst>
                    <a:ext uri="{9D8B030D-6E8A-4147-A177-3AD203B41FA5}">
                      <a16:colId xmlns:a16="http://schemas.microsoft.com/office/drawing/2014/main" val="3924320992"/>
                    </a:ext>
                  </a:extLst>
                </a:gridCol>
                <a:gridCol w="466725">
                  <a:extLst>
                    <a:ext uri="{9D8B030D-6E8A-4147-A177-3AD203B41FA5}">
                      <a16:colId xmlns:a16="http://schemas.microsoft.com/office/drawing/2014/main" val="2308130077"/>
                    </a:ext>
                  </a:extLst>
                </a:gridCol>
                <a:gridCol w="466725">
                  <a:extLst>
                    <a:ext uri="{9D8B030D-6E8A-4147-A177-3AD203B41FA5}">
                      <a16:colId xmlns:a16="http://schemas.microsoft.com/office/drawing/2014/main" val="1412493751"/>
                    </a:ext>
                  </a:extLst>
                </a:gridCol>
                <a:gridCol w="466725">
                  <a:extLst>
                    <a:ext uri="{9D8B030D-6E8A-4147-A177-3AD203B41FA5}">
                      <a16:colId xmlns:a16="http://schemas.microsoft.com/office/drawing/2014/main" val="940416614"/>
                    </a:ext>
                  </a:extLst>
                </a:gridCol>
                <a:gridCol w="466725">
                  <a:extLst>
                    <a:ext uri="{9D8B030D-6E8A-4147-A177-3AD203B41FA5}">
                      <a16:colId xmlns:a16="http://schemas.microsoft.com/office/drawing/2014/main" val="3364592698"/>
                    </a:ext>
                  </a:extLst>
                </a:gridCol>
                <a:gridCol w="466725">
                  <a:extLst>
                    <a:ext uri="{9D8B030D-6E8A-4147-A177-3AD203B41FA5}">
                      <a16:colId xmlns:a16="http://schemas.microsoft.com/office/drawing/2014/main" val="13830804"/>
                    </a:ext>
                  </a:extLst>
                </a:gridCol>
                <a:gridCol w="463550">
                  <a:extLst>
                    <a:ext uri="{9D8B030D-6E8A-4147-A177-3AD203B41FA5}">
                      <a16:colId xmlns:a16="http://schemas.microsoft.com/office/drawing/2014/main" val="3684081012"/>
                    </a:ext>
                  </a:extLst>
                </a:gridCol>
                <a:gridCol w="466725">
                  <a:extLst>
                    <a:ext uri="{9D8B030D-6E8A-4147-A177-3AD203B41FA5}">
                      <a16:colId xmlns:a16="http://schemas.microsoft.com/office/drawing/2014/main" val="4073886951"/>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3104069840"/>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965380807"/>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493833083"/>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400459227"/>
                  </a:ext>
                </a:extLst>
              </a:tr>
            </a:tbl>
          </a:graphicData>
        </a:graphic>
      </p:graphicFrame>
      <p:sp>
        <p:nvSpPr>
          <p:cNvPr id="1358942" name="Rectangle 94">
            <a:extLst>
              <a:ext uri="{FF2B5EF4-FFF2-40B4-BE49-F238E27FC236}">
                <a16:creationId xmlns:a16="http://schemas.microsoft.com/office/drawing/2014/main" id="{018F003A-1C63-4BD3-A129-17C40C4CD2D9}"/>
              </a:ext>
            </a:extLst>
          </p:cNvPr>
          <p:cNvSpPr>
            <a:spLocks noGrp="1" noChangeArrowheads="1"/>
          </p:cNvSpPr>
          <p:nvPr>
            <p:ph type="title"/>
          </p:nvPr>
        </p:nvSpPr>
        <p:spPr/>
        <p:txBody>
          <a:bodyPr/>
          <a:lstStyle/>
          <a:p>
            <a:r>
              <a:rPr lang="en-US" altLang="en-US"/>
              <a:t>Digital Video Formats </a:t>
            </a:r>
            <a:r>
              <a:rPr lang="en-US" altLang="en-US" sz="3200">
                <a:latin typeface="Arial Narrow" panose="020B0606020202030204" pitchFamily="34" charset="0"/>
              </a:rPr>
              <a:t>(4:4:4, 4:2:2, 4:2:0, 4:1:1)</a:t>
            </a:r>
          </a:p>
        </p:txBody>
      </p:sp>
      <p:graphicFrame>
        <p:nvGraphicFramePr>
          <p:cNvPr id="1358943" name="Group 95">
            <a:extLst>
              <a:ext uri="{FF2B5EF4-FFF2-40B4-BE49-F238E27FC236}">
                <a16:creationId xmlns:a16="http://schemas.microsoft.com/office/drawing/2014/main" id="{4DD56A81-F46B-4872-B8BD-A677D05A02DD}"/>
              </a:ext>
            </a:extLst>
          </p:cNvPr>
          <p:cNvGraphicFramePr>
            <a:graphicFrameLocks noGrp="1"/>
          </p:cNvGraphicFramePr>
          <p:nvPr/>
        </p:nvGraphicFramePr>
        <p:xfrm>
          <a:off x="304800" y="2447925"/>
          <a:ext cx="838200" cy="792480"/>
        </p:xfrm>
        <a:graphic>
          <a:graphicData uri="http://schemas.openxmlformats.org/drawingml/2006/table">
            <a:tbl>
              <a:tblPr/>
              <a:tblGrid>
                <a:gridCol w="419100">
                  <a:extLst>
                    <a:ext uri="{9D8B030D-6E8A-4147-A177-3AD203B41FA5}">
                      <a16:colId xmlns:a16="http://schemas.microsoft.com/office/drawing/2014/main" val="1373255546"/>
                    </a:ext>
                  </a:extLst>
                </a:gridCol>
                <a:gridCol w="419100">
                  <a:extLst>
                    <a:ext uri="{9D8B030D-6E8A-4147-A177-3AD203B41FA5}">
                      <a16:colId xmlns:a16="http://schemas.microsoft.com/office/drawing/2014/main" val="1013427939"/>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731553677"/>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166050914"/>
                  </a:ext>
                </a:extLst>
              </a:tr>
            </a:tbl>
          </a:graphicData>
        </a:graphic>
      </p:graphicFrame>
      <p:graphicFrame>
        <p:nvGraphicFramePr>
          <p:cNvPr id="1358954" name="Group 106">
            <a:extLst>
              <a:ext uri="{FF2B5EF4-FFF2-40B4-BE49-F238E27FC236}">
                <a16:creationId xmlns:a16="http://schemas.microsoft.com/office/drawing/2014/main" id="{D0EDD549-5BCE-4BDF-B5AE-32582EDD9BF4}"/>
              </a:ext>
            </a:extLst>
          </p:cNvPr>
          <p:cNvGraphicFramePr>
            <a:graphicFrameLocks noGrp="1"/>
          </p:cNvGraphicFramePr>
          <p:nvPr/>
        </p:nvGraphicFramePr>
        <p:xfrm>
          <a:off x="1295400" y="2447925"/>
          <a:ext cx="762000" cy="381000"/>
        </p:xfrm>
        <a:graphic>
          <a:graphicData uri="http://schemas.openxmlformats.org/drawingml/2006/table">
            <a:tbl>
              <a:tblPr/>
              <a:tblGrid>
                <a:gridCol w="381000">
                  <a:extLst>
                    <a:ext uri="{9D8B030D-6E8A-4147-A177-3AD203B41FA5}">
                      <a16:colId xmlns:a16="http://schemas.microsoft.com/office/drawing/2014/main" val="3017708717"/>
                    </a:ext>
                  </a:extLst>
                </a:gridCol>
                <a:gridCol w="381000">
                  <a:extLst>
                    <a:ext uri="{9D8B030D-6E8A-4147-A177-3AD203B41FA5}">
                      <a16:colId xmlns:a16="http://schemas.microsoft.com/office/drawing/2014/main" val="3707067176"/>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326138963"/>
                  </a:ext>
                </a:extLst>
              </a:tr>
            </a:tbl>
          </a:graphicData>
        </a:graphic>
      </p:graphicFrame>
      <p:grpSp>
        <p:nvGrpSpPr>
          <p:cNvPr id="1358962" name="Group 114">
            <a:extLst>
              <a:ext uri="{FF2B5EF4-FFF2-40B4-BE49-F238E27FC236}">
                <a16:creationId xmlns:a16="http://schemas.microsoft.com/office/drawing/2014/main" id="{701C5CE9-B672-43AD-A41F-29AC51200481}"/>
              </a:ext>
            </a:extLst>
          </p:cNvPr>
          <p:cNvGrpSpPr>
            <a:grpSpLocks/>
          </p:cNvGrpSpPr>
          <p:nvPr/>
        </p:nvGrpSpPr>
        <p:grpSpPr bwMode="auto">
          <a:xfrm>
            <a:off x="2533650" y="622300"/>
            <a:ext cx="5929313" cy="1549400"/>
            <a:chOff x="2198" y="512"/>
            <a:chExt cx="3133" cy="976"/>
          </a:xfrm>
        </p:grpSpPr>
        <p:sp>
          <p:nvSpPr>
            <p:cNvPr id="1358963" name="Rectangle 115">
              <a:extLst>
                <a:ext uri="{FF2B5EF4-FFF2-40B4-BE49-F238E27FC236}">
                  <a16:creationId xmlns:a16="http://schemas.microsoft.com/office/drawing/2014/main" id="{E698C258-4B25-4940-8209-031E110A9DB0}"/>
                </a:ext>
              </a:extLst>
            </p:cNvPr>
            <p:cNvSpPr>
              <a:spLocks noChangeArrowheads="1"/>
            </p:cNvSpPr>
            <p:nvPr/>
          </p:nvSpPr>
          <p:spPr bwMode="auto">
            <a:xfrm>
              <a:off x="2259" y="576"/>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358964" name="Rectangle 116">
              <a:extLst>
                <a:ext uri="{FF2B5EF4-FFF2-40B4-BE49-F238E27FC236}">
                  <a16:creationId xmlns:a16="http://schemas.microsoft.com/office/drawing/2014/main" id="{D45C0339-21CE-4ABD-953A-F45D8E646EDC}"/>
                </a:ext>
              </a:extLst>
            </p:cNvPr>
            <p:cNvSpPr>
              <a:spLocks noChangeArrowheads="1"/>
            </p:cNvSpPr>
            <p:nvPr/>
          </p:nvSpPr>
          <p:spPr bwMode="auto">
            <a:xfrm>
              <a:off x="2198" y="890"/>
              <a:ext cx="2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358965" name="Rectangle 117">
              <a:extLst>
                <a:ext uri="{FF2B5EF4-FFF2-40B4-BE49-F238E27FC236}">
                  <a16:creationId xmlns:a16="http://schemas.microsoft.com/office/drawing/2014/main" id="{A87E079D-1123-48CE-9C2D-E44F3F87AADE}"/>
                </a:ext>
              </a:extLst>
            </p:cNvPr>
            <p:cNvSpPr>
              <a:spLocks noChangeArrowheads="1"/>
            </p:cNvSpPr>
            <p:nvPr/>
          </p:nvSpPr>
          <p:spPr bwMode="auto">
            <a:xfrm>
              <a:off x="2228" y="1202"/>
              <a:ext cx="23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358966" name="Freeform 118">
              <a:extLst>
                <a:ext uri="{FF2B5EF4-FFF2-40B4-BE49-F238E27FC236}">
                  <a16:creationId xmlns:a16="http://schemas.microsoft.com/office/drawing/2014/main" id="{FC3F0E3E-0A85-4F52-99DB-15298EAFF63D}"/>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67" name="Freeform 119">
              <a:extLst>
                <a:ext uri="{FF2B5EF4-FFF2-40B4-BE49-F238E27FC236}">
                  <a16:creationId xmlns:a16="http://schemas.microsoft.com/office/drawing/2014/main" id="{ECC57CD9-05C1-4351-B178-28E4ED2E7AE0}"/>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68" name="Freeform 120">
              <a:extLst>
                <a:ext uri="{FF2B5EF4-FFF2-40B4-BE49-F238E27FC236}">
                  <a16:creationId xmlns:a16="http://schemas.microsoft.com/office/drawing/2014/main" id="{0BAA8A31-0CFA-42F6-9D8F-C73F28EA981B}"/>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58969" name="Group 121">
            <a:extLst>
              <a:ext uri="{FF2B5EF4-FFF2-40B4-BE49-F238E27FC236}">
                <a16:creationId xmlns:a16="http://schemas.microsoft.com/office/drawing/2014/main" id="{3774B389-1AE4-433F-8EF7-0AA93C245074}"/>
              </a:ext>
            </a:extLst>
          </p:cNvPr>
          <p:cNvGrpSpPr>
            <a:grpSpLocks/>
          </p:cNvGrpSpPr>
          <p:nvPr/>
        </p:nvGrpSpPr>
        <p:grpSpPr bwMode="auto">
          <a:xfrm>
            <a:off x="3022600" y="2400300"/>
            <a:ext cx="5564188" cy="825500"/>
            <a:chOff x="1904" y="1512"/>
            <a:chExt cx="3505" cy="520"/>
          </a:xfrm>
        </p:grpSpPr>
        <p:sp>
          <p:nvSpPr>
            <p:cNvPr id="1358970" name="Text Box 122">
              <a:extLst>
                <a:ext uri="{FF2B5EF4-FFF2-40B4-BE49-F238E27FC236}">
                  <a16:creationId xmlns:a16="http://schemas.microsoft.com/office/drawing/2014/main" id="{9EA8D0EB-1311-49D8-BC7A-15AE735AE480}"/>
                </a:ext>
              </a:extLst>
            </p:cNvPr>
            <p:cNvSpPr txBox="1">
              <a:spLocks noChangeArrowheads="1"/>
            </p:cNvSpPr>
            <p:nvPr/>
          </p:nvSpPr>
          <p:spPr bwMode="auto">
            <a:xfrm>
              <a:off x="1904"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1" name="Text Box 123">
              <a:extLst>
                <a:ext uri="{FF2B5EF4-FFF2-40B4-BE49-F238E27FC236}">
                  <a16:creationId xmlns:a16="http://schemas.microsoft.com/office/drawing/2014/main" id="{4D1C92D9-31BD-4BC6-A26B-074F80105A8C}"/>
                </a:ext>
              </a:extLst>
            </p:cNvPr>
            <p:cNvSpPr txBox="1">
              <a:spLocks noChangeArrowheads="1"/>
            </p:cNvSpPr>
            <p:nvPr/>
          </p:nvSpPr>
          <p:spPr bwMode="auto">
            <a:xfrm>
              <a:off x="224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2" name="Text Box 124">
              <a:extLst>
                <a:ext uri="{FF2B5EF4-FFF2-40B4-BE49-F238E27FC236}">
                  <a16:creationId xmlns:a16="http://schemas.microsoft.com/office/drawing/2014/main" id="{BFE61A61-3E72-43F0-A6DE-6B068541611B}"/>
                </a:ext>
              </a:extLst>
            </p:cNvPr>
            <p:cNvSpPr txBox="1">
              <a:spLocks noChangeArrowheads="1"/>
            </p:cNvSpPr>
            <p:nvPr/>
          </p:nvSpPr>
          <p:spPr bwMode="auto">
            <a:xfrm>
              <a:off x="2491"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3" name="Text Box 125">
              <a:extLst>
                <a:ext uri="{FF2B5EF4-FFF2-40B4-BE49-F238E27FC236}">
                  <a16:creationId xmlns:a16="http://schemas.microsoft.com/office/drawing/2014/main" id="{060BD419-68B6-4EDE-A490-4DF301B5DA62}"/>
                </a:ext>
              </a:extLst>
            </p:cNvPr>
            <p:cNvSpPr txBox="1">
              <a:spLocks noChangeArrowheads="1"/>
            </p:cNvSpPr>
            <p:nvPr/>
          </p:nvSpPr>
          <p:spPr bwMode="auto">
            <a:xfrm>
              <a:off x="2834"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4" name="Text Box 126">
              <a:extLst>
                <a:ext uri="{FF2B5EF4-FFF2-40B4-BE49-F238E27FC236}">
                  <a16:creationId xmlns:a16="http://schemas.microsoft.com/office/drawing/2014/main" id="{CB1F44B5-8546-4482-A22C-232BADFAF124}"/>
                </a:ext>
              </a:extLst>
            </p:cNvPr>
            <p:cNvSpPr txBox="1">
              <a:spLocks noChangeArrowheads="1"/>
            </p:cNvSpPr>
            <p:nvPr/>
          </p:nvSpPr>
          <p:spPr bwMode="auto">
            <a:xfrm>
              <a:off x="3079"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5" name="Text Box 127">
              <a:extLst>
                <a:ext uri="{FF2B5EF4-FFF2-40B4-BE49-F238E27FC236}">
                  <a16:creationId xmlns:a16="http://schemas.microsoft.com/office/drawing/2014/main" id="{E6F64B2E-109D-4D52-BD56-466ACD060D9B}"/>
                </a:ext>
              </a:extLst>
            </p:cNvPr>
            <p:cNvSpPr txBox="1">
              <a:spLocks noChangeArrowheads="1"/>
            </p:cNvSpPr>
            <p:nvPr/>
          </p:nvSpPr>
          <p:spPr bwMode="auto">
            <a:xfrm>
              <a:off x="3422"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6" name="Text Box 128">
              <a:extLst>
                <a:ext uri="{FF2B5EF4-FFF2-40B4-BE49-F238E27FC236}">
                  <a16:creationId xmlns:a16="http://schemas.microsoft.com/office/drawing/2014/main" id="{C79D5615-D36B-4E3C-B2F9-8F40C54CE71B}"/>
                </a:ext>
              </a:extLst>
            </p:cNvPr>
            <p:cNvSpPr txBox="1">
              <a:spLocks noChangeArrowheads="1"/>
            </p:cNvSpPr>
            <p:nvPr/>
          </p:nvSpPr>
          <p:spPr bwMode="auto">
            <a:xfrm>
              <a:off x="3667"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7" name="Text Box 129">
              <a:extLst>
                <a:ext uri="{FF2B5EF4-FFF2-40B4-BE49-F238E27FC236}">
                  <a16:creationId xmlns:a16="http://schemas.microsoft.com/office/drawing/2014/main" id="{C5B94A1E-13E5-483B-8F3B-91E66DEB9A31}"/>
                </a:ext>
              </a:extLst>
            </p:cNvPr>
            <p:cNvSpPr txBox="1">
              <a:spLocks noChangeArrowheads="1"/>
            </p:cNvSpPr>
            <p:nvPr/>
          </p:nvSpPr>
          <p:spPr bwMode="auto">
            <a:xfrm>
              <a:off x="4010"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8" name="Text Box 130">
              <a:extLst>
                <a:ext uri="{FF2B5EF4-FFF2-40B4-BE49-F238E27FC236}">
                  <a16:creationId xmlns:a16="http://schemas.microsoft.com/office/drawing/2014/main" id="{64B14186-8FAC-4024-9AAC-20832C9347FD}"/>
                </a:ext>
              </a:extLst>
            </p:cNvPr>
            <p:cNvSpPr txBox="1">
              <a:spLocks noChangeArrowheads="1"/>
            </p:cNvSpPr>
            <p:nvPr/>
          </p:nvSpPr>
          <p:spPr bwMode="auto">
            <a:xfrm>
              <a:off x="4255"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9" name="Text Box 131">
              <a:extLst>
                <a:ext uri="{FF2B5EF4-FFF2-40B4-BE49-F238E27FC236}">
                  <a16:creationId xmlns:a16="http://schemas.microsoft.com/office/drawing/2014/main" id="{A957E95B-52EE-4451-9964-E87B2619851C}"/>
                </a:ext>
              </a:extLst>
            </p:cNvPr>
            <p:cNvSpPr txBox="1">
              <a:spLocks noChangeArrowheads="1"/>
            </p:cNvSpPr>
            <p:nvPr/>
          </p:nvSpPr>
          <p:spPr bwMode="auto">
            <a:xfrm>
              <a:off x="4598"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80" name="Text Box 132">
              <a:extLst>
                <a:ext uri="{FF2B5EF4-FFF2-40B4-BE49-F238E27FC236}">
                  <a16:creationId xmlns:a16="http://schemas.microsoft.com/office/drawing/2014/main" id="{CA6AE140-B1C5-4644-A137-D07CCBCA8654}"/>
                </a:ext>
              </a:extLst>
            </p:cNvPr>
            <p:cNvSpPr txBox="1">
              <a:spLocks noChangeArrowheads="1"/>
            </p:cNvSpPr>
            <p:nvPr/>
          </p:nvSpPr>
          <p:spPr bwMode="auto">
            <a:xfrm>
              <a:off x="4843"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81" name="Text Box 133">
              <a:extLst>
                <a:ext uri="{FF2B5EF4-FFF2-40B4-BE49-F238E27FC236}">
                  <a16:creationId xmlns:a16="http://schemas.microsoft.com/office/drawing/2014/main" id="{8E2A14F0-1521-4160-B317-C10C7238C0EF}"/>
                </a:ext>
              </a:extLst>
            </p:cNvPr>
            <p:cNvSpPr txBox="1">
              <a:spLocks noChangeArrowheads="1"/>
            </p:cNvSpPr>
            <p:nvPr/>
          </p:nvSpPr>
          <p:spPr bwMode="auto">
            <a:xfrm>
              <a:off x="518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graphicFrame>
        <p:nvGraphicFramePr>
          <p:cNvPr id="1358982" name="Group 134">
            <a:extLst>
              <a:ext uri="{FF2B5EF4-FFF2-40B4-BE49-F238E27FC236}">
                <a16:creationId xmlns:a16="http://schemas.microsoft.com/office/drawing/2014/main" id="{F043F464-A325-4718-A518-10654B126175}"/>
              </a:ext>
            </a:extLst>
          </p:cNvPr>
          <p:cNvGraphicFramePr>
            <a:graphicFrameLocks noGrp="1"/>
          </p:cNvGraphicFramePr>
          <p:nvPr/>
        </p:nvGraphicFramePr>
        <p:xfrm>
          <a:off x="1752600" y="2879725"/>
          <a:ext cx="762000" cy="381000"/>
        </p:xfrm>
        <a:graphic>
          <a:graphicData uri="http://schemas.openxmlformats.org/drawingml/2006/table">
            <a:tbl>
              <a:tblPr/>
              <a:tblGrid>
                <a:gridCol w="381000">
                  <a:extLst>
                    <a:ext uri="{9D8B030D-6E8A-4147-A177-3AD203B41FA5}">
                      <a16:colId xmlns:a16="http://schemas.microsoft.com/office/drawing/2014/main" val="1376274133"/>
                    </a:ext>
                  </a:extLst>
                </a:gridCol>
                <a:gridCol w="381000">
                  <a:extLst>
                    <a:ext uri="{9D8B030D-6E8A-4147-A177-3AD203B41FA5}">
                      <a16:colId xmlns:a16="http://schemas.microsoft.com/office/drawing/2014/main" val="1594330123"/>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225973497"/>
                  </a:ext>
                </a:extLst>
              </a:tr>
            </a:tbl>
          </a:graphicData>
        </a:graphic>
      </p:graphicFrame>
      <p:sp>
        <p:nvSpPr>
          <p:cNvPr id="1358990" name="Rectangle 142">
            <a:extLst>
              <a:ext uri="{FF2B5EF4-FFF2-40B4-BE49-F238E27FC236}">
                <a16:creationId xmlns:a16="http://schemas.microsoft.com/office/drawing/2014/main" id="{81958787-7843-4027-B02F-F5935C4D202F}"/>
              </a:ext>
            </a:extLst>
          </p:cNvPr>
          <p:cNvSpPr>
            <a:spLocks noChangeArrowheads="1"/>
          </p:cNvSpPr>
          <p:nvPr/>
        </p:nvSpPr>
        <p:spPr bwMode="auto">
          <a:xfrm>
            <a:off x="711200" y="2028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4:2:2</a:t>
            </a:r>
          </a:p>
        </p:txBody>
      </p:sp>
      <p:sp>
        <p:nvSpPr>
          <p:cNvPr id="1358991" name="Text Box 143">
            <a:extLst>
              <a:ext uri="{FF2B5EF4-FFF2-40B4-BE49-F238E27FC236}">
                <a16:creationId xmlns:a16="http://schemas.microsoft.com/office/drawing/2014/main" id="{28741157-2AD5-400C-A0AF-F0E2091F7492}"/>
              </a:ext>
            </a:extLst>
          </p:cNvPr>
          <p:cNvSpPr txBox="1">
            <a:spLocks noChangeArrowheads="1"/>
          </p:cNvSpPr>
          <p:nvPr/>
        </p:nvSpPr>
        <p:spPr bwMode="auto">
          <a:xfrm>
            <a:off x="685800" y="6397625"/>
            <a:ext cx="8305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4:4:4 would be the original stream, with no chroma subsampling</a:t>
            </a:r>
            <a:endParaRPr lang="en-US" altLang="en-US" sz="2000">
              <a:latin typeface="Arial Narrow" panose="020B0606020202030204" pitchFamily="34" charset="0"/>
            </a:endParaRPr>
          </a:p>
        </p:txBody>
      </p:sp>
      <p:sp>
        <p:nvSpPr>
          <p:cNvPr id="1358992" name="Rectangle 144">
            <a:extLst>
              <a:ext uri="{FF2B5EF4-FFF2-40B4-BE49-F238E27FC236}">
                <a16:creationId xmlns:a16="http://schemas.microsoft.com/office/drawing/2014/main" id="{A415FFAD-541A-47B8-8776-43874206CBAD}"/>
              </a:ext>
            </a:extLst>
          </p:cNvPr>
          <p:cNvSpPr>
            <a:spLocks noChangeArrowheads="1"/>
          </p:cNvSpPr>
          <p:nvPr/>
        </p:nvSpPr>
        <p:spPr bwMode="auto">
          <a:xfrm>
            <a:off x="3048000" y="23622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2565ED94-224C-4F71-A2C1-79B881397AFA}"/>
              </a:ext>
            </a:extLst>
          </p:cNvPr>
          <p:cNvSpPr>
            <a:spLocks noChangeArrowheads="1"/>
          </p:cNvSpPr>
          <p:nvPr/>
        </p:nvSpPr>
        <p:spPr bwMode="auto">
          <a:xfrm>
            <a:off x="0" y="6324600"/>
            <a:ext cx="91440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875" name="Rectangle 3">
            <a:extLst>
              <a:ext uri="{FF2B5EF4-FFF2-40B4-BE49-F238E27FC236}">
                <a16:creationId xmlns:a16="http://schemas.microsoft.com/office/drawing/2014/main" id="{4992768E-B038-45DD-AEB9-2A622C63391E}"/>
              </a:ext>
            </a:extLst>
          </p:cNvPr>
          <p:cNvSpPr>
            <a:spLocks noChangeArrowheads="1"/>
          </p:cNvSpPr>
          <p:nvPr/>
        </p:nvSpPr>
        <p:spPr bwMode="auto">
          <a:xfrm>
            <a:off x="0" y="3467100"/>
            <a:ext cx="9144000" cy="1524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59876" name="Group 4">
            <a:extLst>
              <a:ext uri="{FF2B5EF4-FFF2-40B4-BE49-F238E27FC236}">
                <a16:creationId xmlns:a16="http://schemas.microsoft.com/office/drawing/2014/main" id="{86F0F1B4-5126-460B-8037-B64A21A95FE6}"/>
              </a:ext>
            </a:extLst>
          </p:cNvPr>
          <p:cNvGraphicFramePr>
            <a:graphicFrameLocks noGrp="1"/>
          </p:cNvGraphicFramePr>
          <p:nvPr>
            <p:ph idx="1"/>
          </p:nvPr>
        </p:nvGraphicFramePr>
        <p:xfrm>
          <a:off x="2819400" y="609600"/>
          <a:ext cx="6057900" cy="1731264"/>
        </p:xfrm>
        <a:graphic>
          <a:graphicData uri="http://schemas.openxmlformats.org/drawingml/2006/table">
            <a:tbl>
              <a:tblPr/>
              <a:tblGrid>
                <a:gridCol w="458788">
                  <a:extLst>
                    <a:ext uri="{9D8B030D-6E8A-4147-A177-3AD203B41FA5}">
                      <a16:colId xmlns:a16="http://schemas.microsoft.com/office/drawing/2014/main" val="2044205378"/>
                    </a:ext>
                  </a:extLst>
                </a:gridCol>
                <a:gridCol w="471487">
                  <a:extLst>
                    <a:ext uri="{9D8B030D-6E8A-4147-A177-3AD203B41FA5}">
                      <a16:colId xmlns:a16="http://schemas.microsoft.com/office/drawing/2014/main" val="4274326038"/>
                    </a:ext>
                  </a:extLst>
                </a:gridCol>
                <a:gridCol w="447675">
                  <a:extLst>
                    <a:ext uri="{9D8B030D-6E8A-4147-A177-3AD203B41FA5}">
                      <a16:colId xmlns:a16="http://schemas.microsoft.com/office/drawing/2014/main" val="910687312"/>
                    </a:ext>
                  </a:extLst>
                </a:gridCol>
                <a:gridCol w="485775">
                  <a:extLst>
                    <a:ext uri="{9D8B030D-6E8A-4147-A177-3AD203B41FA5}">
                      <a16:colId xmlns:a16="http://schemas.microsoft.com/office/drawing/2014/main" val="3025487984"/>
                    </a:ext>
                  </a:extLst>
                </a:gridCol>
                <a:gridCol w="463550">
                  <a:extLst>
                    <a:ext uri="{9D8B030D-6E8A-4147-A177-3AD203B41FA5}">
                      <a16:colId xmlns:a16="http://schemas.microsoft.com/office/drawing/2014/main" val="4028439588"/>
                    </a:ext>
                  </a:extLst>
                </a:gridCol>
                <a:gridCol w="466725">
                  <a:extLst>
                    <a:ext uri="{9D8B030D-6E8A-4147-A177-3AD203B41FA5}">
                      <a16:colId xmlns:a16="http://schemas.microsoft.com/office/drawing/2014/main" val="656519616"/>
                    </a:ext>
                  </a:extLst>
                </a:gridCol>
                <a:gridCol w="466725">
                  <a:extLst>
                    <a:ext uri="{9D8B030D-6E8A-4147-A177-3AD203B41FA5}">
                      <a16:colId xmlns:a16="http://schemas.microsoft.com/office/drawing/2014/main" val="446087665"/>
                    </a:ext>
                  </a:extLst>
                </a:gridCol>
                <a:gridCol w="466725">
                  <a:extLst>
                    <a:ext uri="{9D8B030D-6E8A-4147-A177-3AD203B41FA5}">
                      <a16:colId xmlns:a16="http://schemas.microsoft.com/office/drawing/2014/main" val="242903234"/>
                    </a:ext>
                  </a:extLst>
                </a:gridCol>
                <a:gridCol w="466725">
                  <a:extLst>
                    <a:ext uri="{9D8B030D-6E8A-4147-A177-3AD203B41FA5}">
                      <a16:colId xmlns:a16="http://schemas.microsoft.com/office/drawing/2014/main" val="445904105"/>
                    </a:ext>
                  </a:extLst>
                </a:gridCol>
                <a:gridCol w="466725">
                  <a:extLst>
                    <a:ext uri="{9D8B030D-6E8A-4147-A177-3AD203B41FA5}">
                      <a16:colId xmlns:a16="http://schemas.microsoft.com/office/drawing/2014/main" val="4226731761"/>
                    </a:ext>
                  </a:extLst>
                </a:gridCol>
                <a:gridCol w="466725">
                  <a:extLst>
                    <a:ext uri="{9D8B030D-6E8A-4147-A177-3AD203B41FA5}">
                      <a16:colId xmlns:a16="http://schemas.microsoft.com/office/drawing/2014/main" val="3523981811"/>
                    </a:ext>
                  </a:extLst>
                </a:gridCol>
                <a:gridCol w="463550">
                  <a:extLst>
                    <a:ext uri="{9D8B030D-6E8A-4147-A177-3AD203B41FA5}">
                      <a16:colId xmlns:a16="http://schemas.microsoft.com/office/drawing/2014/main" val="2510470196"/>
                    </a:ext>
                  </a:extLst>
                </a:gridCol>
                <a:gridCol w="466725">
                  <a:extLst>
                    <a:ext uri="{9D8B030D-6E8A-4147-A177-3AD203B41FA5}">
                      <a16:colId xmlns:a16="http://schemas.microsoft.com/office/drawing/2014/main" val="166923936"/>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131697765"/>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982790372"/>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645485203"/>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2298810562"/>
                  </a:ext>
                </a:extLst>
              </a:tr>
            </a:tbl>
          </a:graphicData>
        </a:graphic>
      </p:graphicFrame>
      <p:sp>
        <p:nvSpPr>
          <p:cNvPr id="1359967" name="Rectangle 95">
            <a:extLst>
              <a:ext uri="{FF2B5EF4-FFF2-40B4-BE49-F238E27FC236}">
                <a16:creationId xmlns:a16="http://schemas.microsoft.com/office/drawing/2014/main" id="{BB8DD3AF-384A-4336-9F3E-A869D472499D}"/>
              </a:ext>
            </a:extLst>
          </p:cNvPr>
          <p:cNvSpPr>
            <a:spLocks noGrp="1" noChangeArrowheads="1"/>
          </p:cNvSpPr>
          <p:nvPr>
            <p:ph type="title"/>
          </p:nvPr>
        </p:nvSpPr>
        <p:spPr/>
        <p:txBody>
          <a:bodyPr/>
          <a:lstStyle/>
          <a:p>
            <a:r>
              <a:rPr lang="en-US" altLang="en-US"/>
              <a:t>Digital Video Formats </a:t>
            </a:r>
            <a:r>
              <a:rPr lang="en-US" altLang="en-US" sz="3200">
                <a:latin typeface="Arial Narrow" panose="020B0606020202030204" pitchFamily="34" charset="0"/>
              </a:rPr>
              <a:t>(4:4:4, 4:2:2, 4:2:0, 4:1:1)</a:t>
            </a:r>
          </a:p>
        </p:txBody>
      </p:sp>
      <p:graphicFrame>
        <p:nvGraphicFramePr>
          <p:cNvPr id="1359968" name="Group 96">
            <a:extLst>
              <a:ext uri="{FF2B5EF4-FFF2-40B4-BE49-F238E27FC236}">
                <a16:creationId xmlns:a16="http://schemas.microsoft.com/office/drawing/2014/main" id="{10FA38C1-79D1-4DE1-8904-5893ABB7F15E}"/>
              </a:ext>
            </a:extLst>
          </p:cNvPr>
          <p:cNvGraphicFramePr>
            <a:graphicFrameLocks noGrp="1"/>
          </p:cNvGraphicFramePr>
          <p:nvPr/>
        </p:nvGraphicFramePr>
        <p:xfrm>
          <a:off x="304800" y="2447925"/>
          <a:ext cx="838200" cy="792480"/>
        </p:xfrm>
        <a:graphic>
          <a:graphicData uri="http://schemas.openxmlformats.org/drawingml/2006/table">
            <a:tbl>
              <a:tblPr/>
              <a:tblGrid>
                <a:gridCol w="419100">
                  <a:extLst>
                    <a:ext uri="{9D8B030D-6E8A-4147-A177-3AD203B41FA5}">
                      <a16:colId xmlns:a16="http://schemas.microsoft.com/office/drawing/2014/main" val="3619118118"/>
                    </a:ext>
                  </a:extLst>
                </a:gridCol>
                <a:gridCol w="419100">
                  <a:extLst>
                    <a:ext uri="{9D8B030D-6E8A-4147-A177-3AD203B41FA5}">
                      <a16:colId xmlns:a16="http://schemas.microsoft.com/office/drawing/2014/main" val="1110059539"/>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34497366"/>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49035168"/>
                  </a:ext>
                </a:extLst>
              </a:tr>
            </a:tbl>
          </a:graphicData>
        </a:graphic>
      </p:graphicFrame>
      <p:graphicFrame>
        <p:nvGraphicFramePr>
          <p:cNvPr id="1359979" name="Group 107">
            <a:extLst>
              <a:ext uri="{FF2B5EF4-FFF2-40B4-BE49-F238E27FC236}">
                <a16:creationId xmlns:a16="http://schemas.microsoft.com/office/drawing/2014/main" id="{FE2D8EFB-CD12-4654-88B4-1E8B5107C6AB}"/>
              </a:ext>
            </a:extLst>
          </p:cNvPr>
          <p:cNvGraphicFramePr>
            <a:graphicFrameLocks noGrp="1"/>
          </p:cNvGraphicFramePr>
          <p:nvPr/>
        </p:nvGraphicFramePr>
        <p:xfrm>
          <a:off x="1295400" y="2447925"/>
          <a:ext cx="762000" cy="381000"/>
        </p:xfrm>
        <a:graphic>
          <a:graphicData uri="http://schemas.openxmlformats.org/drawingml/2006/table">
            <a:tbl>
              <a:tblPr/>
              <a:tblGrid>
                <a:gridCol w="381000">
                  <a:extLst>
                    <a:ext uri="{9D8B030D-6E8A-4147-A177-3AD203B41FA5}">
                      <a16:colId xmlns:a16="http://schemas.microsoft.com/office/drawing/2014/main" val="2770088023"/>
                    </a:ext>
                  </a:extLst>
                </a:gridCol>
                <a:gridCol w="381000">
                  <a:extLst>
                    <a:ext uri="{9D8B030D-6E8A-4147-A177-3AD203B41FA5}">
                      <a16:colId xmlns:a16="http://schemas.microsoft.com/office/drawing/2014/main" val="2055485690"/>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984188354"/>
                  </a:ext>
                </a:extLst>
              </a:tr>
            </a:tbl>
          </a:graphicData>
        </a:graphic>
      </p:graphicFrame>
      <p:grpSp>
        <p:nvGrpSpPr>
          <p:cNvPr id="1359987" name="Group 115">
            <a:extLst>
              <a:ext uri="{FF2B5EF4-FFF2-40B4-BE49-F238E27FC236}">
                <a16:creationId xmlns:a16="http://schemas.microsoft.com/office/drawing/2014/main" id="{3240E1D7-2AD0-4B53-8F27-619841D265C2}"/>
              </a:ext>
            </a:extLst>
          </p:cNvPr>
          <p:cNvGrpSpPr>
            <a:grpSpLocks/>
          </p:cNvGrpSpPr>
          <p:nvPr/>
        </p:nvGrpSpPr>
        <p:grpSpPr bwMode="auto">
          <a:xfrm>
            <a:off x="2533650" y="622300"/>
            <a:ext cx="5929313" cy="1549400"/>
            <a:chOff x="2198" y="512"/>
            <a:chExt cx="3133" cy="976"/>
          </a:xfrm>
        </p:grpSpPr>
        <p:sp>
          <p:nvSpPr>
            <p:cNvPr id="1359988" name="Rectangle 116">
              <a:extLst>
                <a:ext uri="{FF2B5EF4-FFF2-40B4-BE49-F238E27FC236}">
                  <a16:creationId xmlns:a16="http://schemas.microsoft.com/office/drawing/2014/main" id="{214165E8-57A1-40D1-A399-A01A34A9016C}"/>
                </a:ext>
              </a:extLst>
            </p:cNvPr>
            <p:cNvSpPr>
              <a:spLocks noChangeArrowheads="1"/>
            </p:cNvSpPr>
            <p:nvPr/>
          </p:nvSpPr>
          <p:spPr bwMode="auto">
            <a:xfrm>
              <a:off x="2259" y="576"/>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359989" name="Rectangle 117">
              <a:extLst>
                <a:ext uri="{FF2B5EF4-FFF2-40B4-BE49-F238E27FC236}">
                  <a16:creationId xmlns:a16="http://schemas.microsoft.com/office/drawing/2014/main" id="{4CFEE8E0-CC44-475F-A080-CA4B2FA2DCC7}"/>
                </a:ext>
              </a:extLst>
            </p:cNvPr>
            <p:cNvSpPr>
              <a:spLocks noChangeArrowheads="1"/>
            </p:cNvSpPr>
            <p:nvPr/>
          </p:nvSpPr>
          <p:spPr bwMode="auto">
            <a:xfrm>
              <a:off x="2198" y="890"/>
              <a:ext cx="2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359990" name="Rectangle 118">
              <a:extLst>
                <a:ext uri="{FF2B5EF4-FFF2-40B4-BE49-F238E27FC236}">
                  <a16:creationId xmlns:a16="http://schemas.microsoft.com/office/drawing/2014/main" id="{7B4B0790-F28C-4B1B-9489-4FAF2048D11A}"/>
                </a:ext>
              </a:extLst>
            </p:cNvPr>
            <p:cNvSpPr>
              <a:spLocks noChangeArrowheads="1"/>
            </p:cNvSpPr>
            <p:nvPr/>
          </p:nvSpPr>
          <p:spPr bwMode="auto">
            <a:xfrm>
              <a:off x="2228" y="1202"/>
              <a:ext cx="23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359991" name="Freeform 119">
              <a:extLst>
                <a:ext uri="{FF2B5EF4-FFF2-40B4-BE49-F238E27FC236}">
                  <a16:creationId xmlns:a16="http://schemas.microsoft.com/office/drawing/2014/main" id="{9F30D82D-772E-43CC-8A25-EB0E400DEA81}"/>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9992" name="Freeform 120">
              <a:extLst>
                <a:ext uri="{FF2B5EF4-FFF2-40B4-BE49-F238E27FC236}">
                  <a16:creationId xmlns:a16="http://schemas.microsoft.com/office/drawing/2014/main" id="{008E25B8-D1B1-4754-9DDE-D50F8592FFCE}"/>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9993" name="Freeform 121">
              <a:extLst>
                <a:ext uri="{FF2B5EF4-FFF2-40B4-BE49-F238E27FC236}">
                  <a16:creationId xmlns:a16="http://schemas.microsoft.com/office/drawing/2014/main" id="{9B95602E-9934-4B0F-84B1-94A7B567A81D}"/>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359994" name="Group 122">
            <a:extLst>
              <a:ext uri="{FF2B5EF4-FFF2-40B4-BE49-F238E27FC236}">
                <a16:creationId xmlns:a16="http://schemas.microsoft.com/office/drawing/2014/main" id="{09840C60-9A9C-4D94-8E4F-9B18D80CAF4C}"/>
              </a:ext>
            </a:extLst>
          </p:cNvPr>
          <p:cNvGraphicFramePr>
            <a:graphicFrameLocks noGrp="1"/>
          </p:cNvGraphicFramePr>
          <p:nvPr/>
        </p:nvGraphicFramePr>
        <p:xfrm>
          <a:off x="1752600" y="2879725"/>
          <a:ext cx="762000" cy="381000"/>
        </p:xfrm>
        <a:graphic>
          <a:graphicData uri="http://schemas.openxmlformats.org/drawingml/2006/table">
            <a:tbl>
              <a:tblPr/>
              <a:tblGrid>
                <a:gridCol w="381000">
                  <a:extLst>
                    <a:ext uri="{9D8B030D-6E8A-4147-A177-3AD203B41FA5}">
                      <a16:colId xmlns:a16="http://schemas.microsoft.com/office/drawing/2014/main" val="514246418"/>
                    </a:ext>
                  </a:extLst>
                </a:gridCol>
                <a:gridCol w="381000">
                  <a:extLst>
                    <a:ext uri="{9D8B030D-6E8A-4147-A177-3AD203B41FA5}">
                      <a16:colId xmlns:a16="http://schemas.microsoft.com/office/drawing/2014/main" val="2087032263"/>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179069942"/>
                  </a:ext>
                </a:extLst>
              </a:tr>
            </a:tbl>
          </a:graphicData>
        </a:graphic>
      </p:graphicFrame>
      <p:sp>
        <p:nvSpPr>
          <p:cNvPr id="1360002" name="Rectangle 130">
            <a:extLst>
              <a:ext uri="{FF2B5EF4-FFF2-40B4-BE49-F238E27FC236}">
                <a16:creationId xmlns:a16="http://schemas.microsoft.com/office/drawing/2014/main" id="{9C70B76A-BBC1-4FFB-84E4-8B1D6B90477C}"/>
              </a:ext>
            </a:extLst>
          </p:cNvPr>
          <p:cNvSpPr>
            <a:spLocks noChangeArrowheads="1"/>
          </p:cNvSpPr>
          <p:nvPr/>
        </p:nvSpPr>
        <p:spPr bwMode="auto">
          <a:xfrm>
            <a:off x="711200" y="2028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4:2:2</a:t>
            </a:r>
          </a:p>
        </p:txBody>
      </p:sp>
      <p:graphicFrame>
        <p:nvGraphicFramePr>
          <p:cNvPr id="1360003" name="Group 131">
            <a:extLst>
              <a:ext uri="{FF2B5EF4-FFF2-40B4-BE49-F238E27FC236}">
                <a16:creationId xmlns:a16="http://schemas.microsoft.com/office/drawing/2014/main" id="{B12218A7-551A-4091-AFCF-32B07B6A9413}"/>
              </a:ext>
            </a:extLst>
          </p:cNvPr>
          <p:cNvGraphicFramePr>
            <a:graphicFrameLocks noGrp="1"/>
          </p:cNvGraphicFramePr>
          <p:nvPr/>
        </p:nvGraphicFramePr>
        <p:xfrm>
          <a:off x="304800" y="3933825"/>
          <a:ext cx="838200" cy="792480"/>
        </p:xfrm>
        <a:graphic>
          <a:graphicData uri="http://schemas.openxmlformats.org/drawingml/2006/table">
            <a:tbl>
              <a:tblPr/>
              <a:tblGrid>
                <a:gridCol w="419100">
                  <a:extLst>
                    <a:ext uri="{9D8B030D-6E8A-4147-A177-3AD203B41FA5}">
                      <a16:colId xmlns:a16="http://schemas.microsoft.com/office/drawing/2014/main" val="423381546"/>
                    </a:ext>
                  </a:extLst>
                </a:gridCol>
                <a:gridCol w="419100">
                  <a:extLst>
                    <a:ext uri="{9D8B030D-6E8A-4147-A177-3AD203B41FA5}">
                      <a16:colId xmlns:a16="http://schemas.microsoft.com/office/drawing/2014/main" val="625097096"/>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269254630"/>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192281850"/>
                  </a:ext>
                </a:extLst>
              </a:tr>
            </a:tbl>
          </a:graphicData>
        </a:graphic>
      </p:graphicFrame>
      <p:grpSp>
        <p:nvGrpSpPr>
          <p:cNvPr id="1360014" name="Group 142">
            <a:extLst>
              <a:ext uri="{FF2B5EF4-FFF2-40B4-BE49-F238E27FC236}">
                <a16:creationId xmlns:a16="http://schemas.microsoft.com/office/drawing/2014/main" id="{CDC3F336-CF33-4D6A-B958-43A3BD1E229F}"/>
              </a:ext>
            </a:extLst>
          </p:cNvPr>
          <p:cNvGrpSpPr>
            <a:grpSpLocks/>
          </p:cNvGrpSpPr>
          <p:nvPr/>
        </p:nvGrpSpPr>
        <p:grpSpPr bwMode="auto">
          <a:xfrm>
            <a:off x="3046413" y="3670300"/>
            <a:ext cx="5564187" cy="1069975"/>
            <a:chOff x="1919" y="2312"/>
            <a:chExt cx="3505" cy="674"/>
          </a:xfrm>
        </p:grpSpPr>
        <p:sp>
          <p:nvSpPr>
            <p:cNvPr id="1360015" name="Text Box 143">
              <a:extLst>
                <a:ext uri="{FF2B5EF4-FFF2-40B4-BE49-F238E27FC236}">
                  <a16:creationId xmlns:a16="http://schemas.microsoft.com/office/drawing/2014/main" id="{6B6A0219-F40D-4C9D-910F-4A6CC46971B4}"/>
                </a:ext>
              </a:extLst>
            </p:cNvPr>
            <p:cNvSpPr txBox="1">
              <a:spLocks noChangeArrowheads="1"/>
            </p:cNvSpPr>
            <p:nvPr/>
          </p:nvSpPr>
          <p:spPr bwMode="auto">
            <a:xfrm>
              <a:off x="1919"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16" name="Text Box 144">
              <a:extLst>
                <a:ext uri="{FF2B5EF4-FFF2-40B4-BE49-F238E27FC236}">
                  <a16:creationId xmlns:a16="http://schemas.microsoft.com/office/drawing/2014/main" id="{1201C813-A84C-4968-A269-26CB6D755885}"/>
                </a:ext>
              </a:extLst>
            </p:cNvPr>
            <p:cNvSpPr txBox="1">
              <a:spLocks noChangeArrowheads="1"/>
            </p:cNvSpPr>
            <p:nvPr/>
          </p:nvSpPr>
          <p:spPr bwMode="auto">
            <a:xfrm>
              <a:off x="226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17" name="Text Box 145">
              <a:extLst>
                <a:ext uri="{FF2B5EF4-FFF2-40B4-BE49-F238E27FC236}">
                  <a16:creationId xmlns:a16="http://schemas.microsoft.com/office/drawing/2014/main" id="{13B73A9F-7864-4518-9012-A9E6D3453968}"/>
                </a:ext>
              </a:extLst>
            </p:cNvPr>
            <p:cNvSpPr txBox="1">
              <a:spLocks noChangeArrowheads="1"/>
            </p:cNvSpPr>
            <p:nvPr/>
          </p:nvSpPr>
          <p:spPr bwMode="auto">
            <a:xfrm>
              <a:off x="2532"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18" name="Text Box 146">
              <a:extLst>
                <a:ext uri="{FF2B5EF4-FFF2-40B4-BE49-F238E27FC236}">
                  <a16:creationId xmlns:a16="http://schemas.microsoft.com/office/drawing/2014/main" id="{4E839F99-CB67-4E11-9E32-F71D2574904E}"/>
                </a:ext>
              </a:extLst>
            </p:cNvPr>
            <p:cNvSpPr txBox="1">
              <a:spLocks noChangeArrowheads="1"/>
            </p:cNvSpPr>
            <p:nvPr/>
          </p:nvSpPr>
          <p:spPr bwMode="auto">
            <a:xfrm>
              <a:off x="2849"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19" name="Text Box 147">
              <a:extLst>
                <a:ext uri="{FF2B5EF4-FFF2-40B4-BE49-F238E27FC236}">
                  <a16:creationId xmlns:a16="http://schemas.microsoft.com/office/drawing/2014/main" id="{3E7066C4-D563-4FC7-9FF4-1011E214A061}"/>
                </a:ext>
              </a:extLst>
            </p:cNvPr>
            <p:cNvSpPr txBox="1">
              <a:spLocks noChangeArrowheads="1"/>
            </p:cNvSpPr>
            <p:nvPr/>
          </p:nvSpPr>
          <p:spPr bwMode="auto">
            <a:xfrm>
              <a:off x="3120"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0" name="Text Box 148">
              <a:extLst>
                <a:ext uri="{FF2B5EF4-FFF2-40B4-BE49-F238E27FC236}">
                  <a16:creationId xmlns:a16="http://schemas.microsoft.com/office/drawing/2014/main" id="{B6C61B9F-7143-43DB-BB66-426340921F8B}"/>
                </a:ext>
              </a:extLst>
            </p:cNvPr>
            <p:cNvSpPr txBox="1">
              <a:spLocks noChangeArrowheads="1"/>
            </p:cNvSpPr>
            <p:nvPr/>
          </p:nvSpPr>
          <p:spPr bwMode="auto">
            <a:xfrm>
              <a:off x="3437"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21" name="Text Box 149">
              <a:extLst>
                <a:ext uri="{FF2B5EF4-FFF2-40B4-BE49-F238E27FC236}">
                  <a16:creationId xmlns:a16="http://schemas.microsoft.com/office/drawing/2014/main" id="{7D6D6E59-E888-4EE6-BAB0-A8E193B2EF08}"/>
                </a:ext>
              </a:extLst>
            </p:cNvPr>
            <p:cNvSpPr txBox="1">
              <a:spLocks noChangeArrowheads="1"/>
            </p:cNvSpPr>
            <p:nvPr/>
          </p:nvSpPr>
          <p:spPr bwMode="auto">
            <a:xfrm>
              <a:off x="3708"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2" name="Text Box 150">
              <a:extLst>
                <a:ext uri="{FF2B5EF4-FFF2-40B4-BE49-F238E27FC236}">
                  <a16:creationId xmlns:a16="http://schemas.microsoft.com/office/drawing/2014/main" id="{969ABBFC-A61D-4847-B1EA-781F2FA86CA2}"/>
                </a:ext>
              </a:extLst>
            </p:cNvPr>
            <p:cNvSpPr txBox="1">
              <a:spLocks noChangeArrowheads="1"/>
            </p:cNvSpPr>
            <p:nvPr/>
          </p:nvSpPr>
          <p:spPr bwMode="auto">
            <a:xfrm>
              <a:off x="4025"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23" name="Text Box 151">
              <a:extLst>
                <a:ext uri="{FF2B5EF4-FFF2-40B4-BE49-F238E27FC236}">
                  <a16:creationId xmlns:a16="http://schemas.microsoft.com/office/drawing/2014/main" id="{95A8A2BF-F7DF-49B1-AC8B-70DDF3789312}"/>
                </a:ext>
              </a:extLst>
            </p:cNvPr>
            <p:cNvSpPr txBox="1">
              <a:spLocks noChangeArrowheads="1"/>
            </p:cNvSpPr>
            <p:nvPr/>
          </p:nvSpPr>
          <p:spPr bwMode="auto">
            <a:xfrm>
              <a:off x="4296"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4" name="Text Box 152">
              <a:extLst>
                <a:ext uri="{FF2B5EF4-FFF2-40B4-BE49-F238E27FC236}">
                  <a16:creationId xmlns:a16="http://schemas.microsoft.com/office/drawing/2014/main" id="{DBEF41C7-B04C-4F52-94C5-03F37649841E}"/>
                </a:ext>
              </a:extLst>
            </p:cNvPr>
            <p:cNvSpPr txBox="1">
              <a:spLocks noChangeArrowheads="1"/>
            </p:cNvSpPr>
            <p:nvPr/>
          </p:nvSpPr>
          <p:spPr bwMode="auto">
            <a:xfrm>
              <a:off x="4613"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25" name="Text Box 153">
              <a:extLst>
                <a:ext uri="{FF2B5EF4-FFF2-40B4-BE49-F238E27FC236}">
                  <a16:creationId xmlns:a16="http://schemas.microsoft.com/office/drawing/2014/main" id="{2FD4BCF1-1605-48E4-B87F-0E9892262AC1}"/>
                </a:ext>
              </a:extLst>
            </p:cNvPr>
            <p:cNvSpPr txBox="1">
              <a:spLocks noChangeArrowheads="1"/>
            </p:cNvSpPr>
            <p:nvPr/>
          </p:nvSpPr>
          <p:spPr bwMode="auto">
            <a:xfrm>
              <a:off x="4884"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6" name="Text Box 154">
              <a:extLst>
                <a:ext uri="{FF2B5EF4-FFF2-40B4-BE49-F238E27FC236}">
                  <a16:creationId xmlns:a16="http://schemas.microsoft.com/office/drawing/2014/main" id="{01C4C74E-D592-48B0-84EA-A3B817E05F60}"/>
                </a:ext>
              </a:extLst>
            </p:cNvPr>
            <p:cNvSpPr txBox="1">
              <a:spLocks noChangeArrowheads="1"/>
            </p:cNvSpPr>
            <p:nvPr/>
          </p:nvSpPr>
          <p:spPr bwMode="auto">
            <a:xfrm>
              <a:off x="520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grpSp>
      <p:sp>
        <p:nvSpPr>
          <p:cNvPr id="1360027" name="Rectangle 155">
            <a:extLst>
              <a:ext uri="{FF2B5EF4-FFF2-40B4-BE49-F238E27FC236}">
                <a16:creationId xmlns:a16="http://schemas.microsoft.com/office/drawing/2014/main" id="{F02781FC-C02D-4AEB-B830-ED2C0BEA8031}"/>
              </a:ext>
            </a:extLst>
          </p:cNvPr>
          <p:cNvSpPr>
            <a:spLocks noChangeArrowheads="1"/>
          </p:cNvSpPr>
          <p:nvPr/>
        </p:nvSpPr>
        <p:spPr bwMode="auto">
          <a:xfrm>
            <a:off x="711200" y="3552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4:2:0</a:t>
            </a:r>
          </a:p>
        </p:txBody>
      </p:sp>
      <p:graphicFrame>
        <p:nvGraphicFramePr>
          <p:cNvPr id="1360028" name="Group 156">
            <a:extLst>
              <a:ext uri="{FF2B5EF4-FFF2-40B4-BE49-F238E27FC236}">
                <a16:creationId xmlns:a16="http://schemas.microsoft.com/office/drawing/2014/main" id="{9D15F065-90F5-43ED-958C-E3BAFCF5F4F7}"/>
              </a:ext>
            </a:extLst>
          </p:cNvPr>
          <p:cNvGraphicFramePr>
            <a:graphicFrameLocks noGrp="1"/>
          </p:cNvGraphicFramePr>
          <p:nvPr/>
        </p:nvGraphicFramePr>
        <p:xfrm>
          <a:off x="1295400" y="4010025"/>
          <a:ext cx="419100" cy="685800"/>
        </p:xfrm>
        <a:graphic>
          <a:graphicData uri="http://schemas.openxmlformats.org/drawingml/2006/table">
            <a:tbl>
              <a:tblPr/>
              <a:tblGrid>
                <a:gridCol w="419100">
                  <a:extLst>
                    <a:ext uri="{9D8B030D-6E8A-4147-A177-3AD203B41FA5}">
                      <a16:colId xmlns:a16="http://schemas.microsoft.com/office/drawing/2014/main" val="1587188678"/>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643229166"/>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752797567"/>
                  </a:ext>
                </a:extLst>
              </a:tr>
            </a:tbl>
          </a:graphicData>
        </a:graphic>
      </p:graphicFrame>
      <p:sp>
        <p:nvSpPr>
          <p:cNvPr id="1360036" name="Text Box 164">
            <a:extLst>
              <a:ext uri="{FF2B5EF4-FFF2-40B4-BE49-F238E27FC236}">
                <a16:creationId xmlns:a16="http://schemas.microsoft.com/office/drawing/2014/main" id="{3EAE177E-27EC-49F9-947A-E43FE07A2EBF}"/>
              </a:ext>
            </a:extLst>
          </p:cNvPr>
          <p:cNvSpPr txBox="1">
            <a:spLocks noChangeArrowheads="1"/>
          </p:cNvSpPr>
          <p:nvPr/>
        </p:nvSpPr>
        <p:spPr bwMode="auto">
          <a:xfrm>
            <a:off x="685800" y="6397625"/>
            <a:ext cx="8305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4:4:4 would be the original stream, with no chroma subsampling</a:t>
            </a:r>
            <a:endParaRPr lang="en-US" altLang="en-US" sz="2000">
              <a:latin typeface="Arial Narrow" panose="020B0606020202030204" pitchFamily="34" charset="0"/>
            </a:endParaRPr>
          </a:p>
        </p:txBody>
      </p:sp>
      <p:grpSp>
        <p:nvGrpSpPr>
          <p:cNvPr id="1360037" name="Group 165">
            <a:extLst>
              <a:ext uri="{FF2B5EF4-FFF2-40B4-BE49-F238E27FC236}">
                <a16:creationId xmlns:a16="http://schemas.microsoft.com/office/drawing/2014/main" id="{249A5809-020D-41A4-9367-A58A3771592D}"/>
              </a:ext>
            </a:extLst>
          </p:cNvPr>
          <p:cNvGrpSpPr>
            <a:grpSpLocks/>
          </p:cNvGrpSpPr>
          <p:nvPr/>
        </p:nvGrpSpPr>
        <p:grpSpPr bwMode="auto">
          <a:xfrm>
            <a:off x="3022600" y="2400300"/>
            <a:ext cx="5564188" cy="825500"/>
            <a:chOff x="1904" y="1512"/>
            <a:chExt cx="3505" cy="520"/>
          </a:xfrm>
        </p:grpSpPr>
        <p:sp>
          <p:nvSpPr>
            <p:cNvPr id="1360038" name="Text Box 166">
              <a:extLst>
                <a:ext uri="{FF2B5EF4-FFF2-40B4-BE49-F238E27FC236}">
                  <a16:creationId xmlns:a16="http://schemas.microsoft.com/office/drawing/2014/main" id="{09A84CF5-55E4-462F-AD07-6AF704706B54}"/>
                </a:ext>
              </a:extLst>
            </p:cNvPr>
            <p:cNvSpPr txBox="1">
              <a:spLocks noChangeArrowheads="1"/>
            </p:cNvSpPr>
            <p:nvPr/>
          </p:nvSpPr>
          <p:spPr bwMode="auto">
            <a:xfrm>
              <a:off x="1904"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39" name="Text Box 167">
              <a:extLst>
                <a:ext uri="{FF2B5EF4-FFF2-40B4-BE49-F238E27FC236}">
                  <a16:creationId xmlns:a16="http://schemas.microsoft.com/office/drawing/2014/main" id="{D1EE553E-0820-460F-B144-3352541A3713}"/>
                </a:ext>
              </a:extLst>
            </p:cNvPr>
            <p:cNvSpPr txBox="1">
              <a:spLocks noChangeArrowheads="1"/>
            </p:cNvSpPr>
            <p:nvPr/>
          </p:nvSpPr>
          <p:spPr bwMode="auto">
            <a:xfrm>
              <a:off x="224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0" name="Text Box 168">
              <a:extLst>
                <a:ext uri="{FF2B5EF4-FFF2-40B4-BE49-F238E27FC236}">
                  <a16:creationId xmlns:a16="http://schemas.microsoft.com/office/drawing/2014/main" id="{BEB116DC-D916-45E5-9AFB-C3EE3E05A1AE}"/>
                </a:ext>
              </a:extLst>
            </p:cNvPr>
            <p:cNvSpPr txBox="1">
              <a:spLocks noChangeArrowheads="1"/>
            </p:cNvSpPr>
            <p:nvPr/>
          </p:nvSpPr>
          <p:spPr bwMode="auto">
            <a:xfrm>
              <a:off x="2491"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1" name="Text Box 169">
              <a:extLst>
                <a:ext uri="{FF2B5EF4-FFF2-40B4-BE49-F238E27FC236}">
                  <a16:creationId xmlns:a16="http://schemas.microsoft.com/office/drawing/2014/main" id="{D04CA3F6-5E46-4FE4-894A-B2E6EA55EADE}"/>
                </a:ext>
              </a:extLst>
            </p:cNvPr>
            <p:cNvSpPr txBox="1">
              <a:spLocks noChangeArrowheads="1"/>
            </p:cNvSpPr>
            <p:nvPr/>
          </p:nvSpPr>
          <p:spPr bwMode="auto">
            <a:xfrm>
              <a:off x="2834"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2" name="Text Box 170">
              <a:extLst>
                <a:ext uri="{FF2B5EF4-FFF2-40B4-BE49-F238E27FC236}">
                  <a16:creationId xmlns:a16="http://schemas.microsoft.com/office/drawing/2014/main" id="{EE2A956F-7345-49BD-B0E4-1F51C1795891}"/>
                </a:ext>
              </a:extLst>
            </p:cNvPr>
            <p:cNvSpPr txBox="1">
              <a:spLocks noChangeArrowheads="1"/>
            </p:cNvSpPr>
            <p:nvPr/>
          </p:nvSpPr>
          <p:spPr bwMode="auto">
            <a:xfrm>
              <a:off x="3079"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3" name="Text Box 171">
              <a:extLst>
                <a:ext uri="{FF2B5EF4-FFF2-40B4-BE49-F238E27FC236}">
                  <a16:creationId xmlns:a16="http://schemas.microsoft.com/office/drawing/2014/main" id="{7AB7C1B6-4081-49F7-9E4C-5F69C67F1416}"/>
                </a:ext>
              </a:extLst>
            </p:cNvPr>
            <p:cNvSpPr txBox="1">
              <a:spLocks noChangeArrowheads="1"/>
            </p:cNvSpPr>
            <p:nvPr/>
          </p:nvSpPr>
          <p:spPr bwMode="auto">
            <a:xfrm>
              <a:off x="3422"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4" name="Text Box 172">
              <a:extLst>
                <a:ext uri="{FF2B5EF4-FFF2-40B4-BE49-F238E27FC236}">
                  <a16:creationId xmlns:a16="http://schemas.microsoft.com/office/drawing/2014/main" id="{A2B4F514-2E9A-4B4B-8C74-2DEA16158A28}"/>
                </a:ext>
              </a:extLst>
            </p:cNvPr>
            <p:cNvSpPr txBox="1">
              <a:spLocks noChangeArrowheads="1"/>
            </p:cNvSpPr>
            <p:nvPr/>
          </p:nvSpPr>
          <p:spPr bwMode="auto">
            <a:xfrm>
              <a:off x="3667"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5" name="Text Box 173">
              <a:extLst>
                <a:ext uri="{FF2B5EF4-FFF2-40B4-BE49-F238E27FC236}">
                  <a16:creationId xmlns:a16="http://schemas.microsoft.com/office/drawing/2014/main" id="{77B6F475-4AD1-436C-B848-E7B4AC9250C4}"/>
                </a:ext>
              </a:extLst>
            </p:cNvPr>
            <p:cNvSpPr txBox="1">
              <a:spLocks noChangeArrowheads="1"/>
            </p:cNvSpPr>
            <p:nvPr/>
          </p:nvSpPr>
          <p:spPr bwMode="auto">
            <a:xfrm>
              <a:off x="4010"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6" name="Text Box 174">
              <a:extLst>
                <a:ext uri="{FF2B5EF4-FFF2-40B4-BE49-F238E27FC236}">
                  <a16:creationId xmlns:a16="http://schemas.microsoft.com/office/drawing/2014/main" id="{B24774A4-9A67-4A6E-BA87-5F847FBDC7F7}"/>
                </a:ext>
              </a:extLst>
            </p:cNvPr>
            <p:cNvSpPr txBox="1">
              <a:spLocks noChangeArrowheads="1"/>
            </p:cNvSpPr>
            <p:nvPr/>
          </p:nvSpPr>
          <p:spPr bwMode="auto">
            <a:xfrm>
              <a:off x="4255"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7" name="Text Box 175">
              <a:extLst>
                <a:ext uri="{FF2B5EF4-FFF2-40B4-BE49-F238E27FC236}">
                  <a16:creationId xmlns:a16="http://schemas.microsoft.com/office/drawing/2014/main" id="{B61C78D0-D5A7-4C69-B454-D06E5D984668}"/>
                </a:ext>
              </a:extLst>
            </p:cNvPr>
            <p:cNvSpPr txBox="1">
              <a:spLocks noChangeArrowheads="1"/>
            </p:cNvSpPr>
            <p:nvPr/>
          </p:nvSpPr>
          <p:spPr bwMode="auto">
            <a:xfrm>
              <a:off x="4598"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8" name="Text Box 176">
              <a:extLst>
                <a:ext uri="{FF2B5EF4-FFF2-40B4-BE49-F238E27FC236}">
                  <a16:creationId xmlns:a16="http://schemas.microsoft.com/office/drawing/2014/main" id="{4DD4D3AB-4BF5-4A90-AFCF-624A44338FA2}"/>
                </a:ext>
              </a:extLst>
            </p:cNvPr>
            <p:cNvSpPr txBox="1">
              <a:spLocks noChangeArrowheads="1"/>
            </p:cNvSpPr>
            <p:nvPr/>
          </p:nvSpPr>
          <p:spPr bwMode="auto">
            <a:xfrm>
              <a:off x="4843"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9" name="Text Box 177">
              <a:extLst>
                <a:ext uri="{FF2B5EF4-FFF2-40B4-BE49-F238E27FC236}">
                  <a16:creationId xmlns:a16="http://schemas.microsoft.com/office/drawing/2014/main" id="{AB3E5E5D-D59A-4573-A222-EA17C4B53D82}"/>
                </a:ext>
              </a:extLst>
            </p:cNvPr>
            <p:cNvSpPr txBox="1">
              <a:spLocks noChangeArrowheads="1"/>
            </p:cNvSpPr>
            <p:nvPr/>
          </p:nvSpPr>
          <p:spPr bwMode="auto">
            <a:xfrm>
              <a:off x="518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sp>
        <p:nvSpPr>
          <p:cNvPr id="1360050" name="Rectangle 178">
            <a:extLst>
              <a:ext uri="{FF2B5EF4-FFF2-40B4-BE49-F238E27FC236}">
                <a16:creationId xmlns:a16="http://schemas.microsoft.com/office/drawing/2014/main" id="{A3D1F6B2-5A83-494C-BFB4-CC856DD778B6}"/>
              </a:ext>
            </a:extLst>
          </p:cNvPr>
          <p:cNvSpPr>
            <a:spLocks noChangeArrowheads="1"/>
          </p:cNvSpPr>
          <p:nvPr/>
        </p:nvSpPr>
        <p:spPr bwMode="auto">
          <a:xfrm>
            <a:off x="3048000" y="23622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051" name="Rectangle 179">
            <a:extLst>
              <a:ext uri="{FF2B5EF4-FFF2-40B4-BE49-F238E27FC236}">
                <a16:creationId xmlns:a16="http://schemas.microsoft.com/office/drawing/2014/main" id="{9FCD255B-3E33-43C3-A229-B0929E247DB6}"/>
              </a:ext>
            </a:extLst>
          </p:cNvPr>
          <p:cNvSpPr>
            <a:spLocks noChangeArrowheads="1"/>
          </p:cNvSpPr>
          <p:nvPr/>
        </p:nvSpPr>
        <p:spPr bwMode="auto">
          <a:xfrm>
            <a:off x="3048000" y="3581400"/>
            <a:ext cx="914400" cy="12192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a:extLst>
              <a:ext uri="{FF2B5EF4-FFF2-40B4-BE49-F238E27FC236}">
                <a16:creationId xmlns:a16="http://schemas.microsoft.com/office/drawing/2014/main" id="{96F0892C-47E8-41E1-994D-11AB6B537B31}"/>
              </a:ext>
            </a:extLst>
          </p:cNvPr>
          <p:cNvSpPr>
            <a:spLocks noGrp="1" noChangeArrowheads="1"/>
          </p:cNvSpPr>
          <p:nvPr>
            <p:ph type="title"/>
          </p:nvPr>
        </p:nvSpPr>
        <p:spPr/>
        <p:txBody>
          <a:bodyPr/>
          <a:lstStyle/>
          <a:p>
            <a:r>
              <a:rPr lang="en-US" altLang="en-US"/>
              <a:t>Which works best for your needs?</a:t>
            </a:r>
          </a:p>
        </p:txBody>
      </p:sp>
      <p:pic>
        <p:nvPicPr>
          <p:cNvPr id="1355779" name="Picture 3" descr="72dpi">
            <a:extLst>
              <a:ext uri="{FF2B5EF4-FFF2-40B4-BE49-F238E27FC236}">
                <a16:creationId xmlns:a16="http://schemas.microsoft.com/office/drawing/2014/main" id="{EC8F710F-0EC3-4098-B490-318C3D7AA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42" r="4260"/>
          <a:stretch>
            <a:fillRect/>
          </a:stretch>
        </p:blipFill>
        <p:spPr bwMode="auto">
          <a:xfrm>
            <a:off x="409575" y="685800"/>
            <a:ext cx="4010025"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355780" name="Picture 4" descr="300dpi">
            <a:extLst>
              <a:ext uri="{FF2B5EF4-FFF2-40B4-BE49-F238E27FC236}">
                <a16:creationId xmlns:a16="http://schemas.microsoft.com/office/drawing/2014/main" id="{DEFDFC1C-4370-4BCD-8F3D-AE4E3D8B9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9" r="4192"/>
          <a:stretch>
            <a:fillRect/>
          </a:stretch>
        </p:blipFill>
        <p:spPr bwMode="auto">
          <a:xfrm>
            <a:off x="4629150" y="687388"/>
            <a:ext cx="4010025" cy="3021012"/>
          </a:xfrm>
          <a:prstGeom prst="rect">
            <a:avLst/>
          </a:prstGeom>
          <a:noFill/>
          <a:extLst>
            <a:ext uri="{909E8E84-426E-40DD-AFC4-6F175D3DCCD1}">
              <a14:hiddenFill xmlns:a14="http://schemas.microsoft.com/office/drawing/2010/main">
                <a:solidFill>
                  <a:srgbClr val="FFFFFF"/>
                </a:solidFill>
              </a14:hiddenFill>
            </a:ext>
          </a:extLst>
        </p:spPr>
      </p:pic>
      <p:sp>
        <p:nvSpPr>
          <p:cNvPr id="1355781" name="Text Box 5">
            <a:extLst>
              <a:ext uri="{FF2B5EF4-FFF2-40B4-BE49-F238E27FC236}">
                <a16:creationId xmlns:a16="http://schemas.microsoft.com/office/drawing/2014/main" id="{73F18459-A246-44A9-9EA1-56A35615EBFC}"/>
              </a:ext>
            </a:extLst>
          </p:cNvPr>
          <p:cNvSpPr txBox="1">
            <a:spLocks noChangeArrowheads="1"/>
          </p:cNvSpPr>
          <p:nvPr/>
        </p:nvSpPr>
        <p:spPr bwMode="auto">
          <a:xfrm>
            <a:off x="822325" y="4572000"/>
            <a:ext cx="72929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12 times the size … Is it twelve times the quality?</a:t>
            </a:r>
          </a:p>
        </p:txBody>
      </p:sp>
      <p:sp>
        <p:nvSpPr>
          <p:cNvPr id="1355782" name="Text Box 6">
            <a:extLst>
              <a:ext uri="{FF2B5EF4-FFF2-40B4-BE49-F238E27FC236}">
                <a16:creationId xmlns:a16="http://schemas.microsoft.com/office/drawing/2014/main" id="{8CC17AA6-738B-4807-A6DD-C7B9239748DE}"/>
              </a:ext>
            </a:extLst>
          </p:cNvPr>
          <p:cNvSpPr txBox="1">
            <a:spLocks noChangeArrowheads="1"/>
          </p:cNvSpPr>
          <p:nvPr/>
        </p:nvSpPr>
        <p:spPr bwMode="auto">
          <a:xfrm>
            <a:off x="1547813" y="3795713"/>
            <a:ext cx="175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358 x 238 pixels</a:t>
            </a:r>
          </a:p>
          <a:p>
            <a:pPr algn="ctr" eaLnBrk="0" hangingPunct="0"/>
            <a:r>
              <a:rPr lang="en-US" altLang="en-US" sz="2000">
                <a:latin typeface="Arial Narrow" panose="020B0606020202030204" pitchFamily="34" charset="0"/>
              </a:rPr>
              <a:t>23 KB</a:t>
            </a:r>
            <a:endParaRPr lang="en-US" altLang="en-US" sz="1800">
              <a:latin typeface="Arial Narrow" panose="020B0606020202030204" pitchFamily="34" charset="0"/>
            </a:endParaRPr>
          </a:p>
        </p:txBody>
      </p:sp>
      <p:sp>
        <p:nvSpPr>
          <p:cNvPr id="1355783" name="Text Box 7">
            <a:extLst>
              <a:ext uri="{FF2B5EF4-FFF2-40B4-BE49-F238E27FC236}">
                <a16:creationId xmlns:a16="http://schemas.microsoft.com/office/drawing/2014/main" id="{E3A72393-1F23-4F73-B80D-BC897BA0A78C}"/>
              </a:ext>
            </a:extLst>
          </p:cNvPr>
          <p:cNvSpPr txBox="1">
            <a:spLocks noChangeArrowheads="1"/>
          </p:cNvSpPr>
          <p:nvPr/>
        </p:nvSpPr>
        <p:spPr bwMode="auto">
          <a:xfrm>
            <a:off x="5643563" y="3795713"/>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1491 x 991 pixels</a:t>
            </a:r>
          </a:p>
          <a:p>
            <a:pPr algn="ctr" eaLnBrk="0" hangingPunct="0"/>
            <a:r>
              <a:rPr lang="en-US" altLang="en-US" sz="2000" b="1">
                <a:solidFill>
                  <a:schemeClr val="tx2"/>
                </a:solidFill>
                <a:latin typeface="Arial Narrow" panose="020B0606020202030204" pitchFamily="34" charset="0"/>
              </a:rPr>
              <a:t>303</a:t>
            </a:r>
            <a:r>
              <a:rPr lang="en-US" altLang="en-US" sz="2000">
                <a:latin typeface="Arial Narrow" panose="020B0606020202030204" pitchFamily="34" charset="0"/>
              </a:rPr>
              <a:t> KB</a:t>
            </a:r>
          </a:p>
        </p:txBody>
      </p:sp>
      <p:sp>
        <p:nvSpPr>
          <p:cNvPr id="1355784" name="Text Box 8">
            <a:extLst>
              <a:ext uri="{FF2B5EF4-FFF2-40B4-BE49-F238E27FC236}">
                <a16:creationId xmlns:a16="http://schemas.microsoft.com/office/drawing/2014/main" id="{EEE28490-8E17-4F7B-B5DB-CA055F8FB0E9}"/>
              </a:ext>
            </a:extLst>
          </p:cNvPr>
          <p:cNvSpPr txBox="1">
            <a:spLocks noChangeArrowheads="1"/>
          </p:cNvSpPr>
          <p:nvPr/>
        </p:nvSpPr>
        <p:spPr bwMode="auto">
          <a:xfrm>
            <a:off x="304800" y="5105400"/>
            <a:ext cx="8610600" cy="16462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627063" indent="-1698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2"/>
              </a:buClr>
              <a:buSzPct val="75000"/>
              <a:buFont typeface="Wingdings" panose="05000000000000000000" pitchFamily="2" charset="2"/>
              <a:buNone/>
            </a:pPr>
            <a:r>
              <a:rPr lang="en-US" altLang="en-US" sz="2000" b="1">
                <a:solidFill>
                  <a:schemeClr val="tx2"/>
                </a:solidFill>
                <a:latin typeface="Arial" panose="020B0604020202020204" pitchFamily="34" charset="0"/>
              </a:rPr>
              <a:t>What resolution should you use?</a:t>
            </a:r>
          </a:p>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Printers or displays with fixed dot (or pixel) densities might lead you to a specific resolution</a:t>
            </a:r>
          </a:p>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Conforming to a specific standard (NTSC, PAL, etc.) might dictate your choice</a:t>
            </a:r>
          </a:p>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Data rate, processing rate, storage capacity may direct your decision</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0898" name="Rectangle 2">
            <a:extLst>
              <a:ext uri="{FF2B5EF4-FFF2-40B4-BE49-F238E27FC236}">
                <a16:creationId xmlns:a16="http://schemas.microsoft.com/office/drawing/2014/main" id="{6FC94256-99FB-466C-A47A-5A19BC21BEC0}"/>
              </a:ext>
            </a:extLst>
          </p:cNvPr>
          <p:cNvSpPr>
            <a:spLocks noChangeArrowheads="1"/>
          </p:cNvSpPr>
          <p:nvPr/>
        </p:nvSpPr>
        <p:spPr bwMode="auto">
          <a:xfrm>
            <a:off x="0" y="6324600"/>
            <a:ext cx="91440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899" name="Rectangle 3">
            <a:extLst>
              <a:ext uri="{FF2B5EF4-FFF2-40B4-BE49-F238E27FC236}">
                <a16:creationId xmlns:a16="http://schemas.microsoft.com/office/drawing/2014/main" id="{1338204D-A6A6-46C8-83C6-57706C818B55}"/>
              </a:ext>
            </a:extLst>
          </p:cNvPr>
          <p:cNvSpPr>
            <a:spLocks noChangeArrowheads="1"/>
          </p:cNvSpPr>
          <p:nvPr/>
        </p:nvSpPr>
        <p:spPr bwMode="auto">
          <a:xfrm>
            <a:off x="0" y="3467100"/>
            <a:ext cx="9144000" cy="1524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60900" name="Group 4">
            <a:extLst>
              <a:ext uri="{FF2B5EF4-FFF2-40B4-BE49-F238E27FC236}">
                <a16:creationId xmlns:a16="http://schemas.microsoft.com/office/drawing/2014/main" id="{D6C53685-2352-4976-AE3C-9ED3F42BE1B4}"/>
              </a:ext>
            </a:extLst>
          </p:cNvPr>
          <p:cNvGraphicFramePr>
            <a:graphicFrameLocks noGrp="1"/>
          </p:cNvGraphicFramePr>
          <p:nvPr>
            <p:ph idx="1"/>
          </p:nvPr>
        </p:nvGraphicFramePr>
        <p:xfrm>
          <a:off x="2819400" y="609600"/>
          <a:ext cx="6057900" cy="1731264"/>
        </p:xfrm>
        <a:graphic>
          <a:graphicData uri="http://schemas.openxmlformats.org/drawingml/2006/table">
            <a:tbl>
              <a:tblPr/>
              <a:tblGrid>
                <a:gridCol w="458788">
                  <a:extLst>
                    <a:ext uri="{9D8B030D-6E8A-4147-A177-3AD203B41FA5}">
                      <a16:colId xmlns:a16="http://schemas.microsoft.com/office/drawing/2014/main" val="2837365180"/>
                    </a:ext>
                  </a:extLst>
                </a:gridCol>
                <a:gridCol w="471487">
                  <a:extLst>
                    <a:ext uri="{9D8B030D-6E8A-4147-A177-3AD203B41FA5}">
                      <a16:colId xmlns:a16="http://schemas.microsoft.com/office/drawing/2014/main" val="2910979071"/>
                    </a:ext>
                  </a:extLst>
                </a:gridCol>
                <a:gridCol w="447675">
                  <a:extLst>
                    <a:ext uri="{9D8B030D-6E8A-4147-A177-3AD203B41FA5}">
                      <a16:colId xmlns:a16="http://schemas.microsoft.com/office/drawing/2014/main" val="550194126"/>
                    </a:ext>
                  </a:extLst>
                </a:gridCol>
                <a:gridCol w="485775">
                  <a:extLst>
                    <a:ext uri="{9D8B030D-6E8A-4147-A177-3AD203B41FA5}">
                      <a16:colId xmlns:a16="http://schemas.microsoft.com/office/drawing/2014/main" val="2084042724"/>
                    </a:ext>
                  </a:extLst>
                </a:gridCol>
                <a:gridCol w="463550">
                  <a:extLst>
                    <a:ext uri="{9D8B030D-6E8A-4147-A177-3AD203B41FA5}">
                      <a16:colId xmlns:a16="http://schemas.microsoft.com/office/drawing/2014/main" val="1932537611"/>
                    </a:ext>
                  </a:extLst>
                </a:gridCol>
                <a:gridCol w="466725">
                  <a:extLst>
                    <a:ext uri="{9D8B030D-6E8A-4147-A177-3AD203B41FA5}">
                      <a16:colId xmlns:a16="http://schemas.microsoft.com/office/drawing/2014/main" val="2453117801"/>
                    </a:ext>
                  </a:extLst>
                </a:gridCol>
                <a:gridCol w="466725">
                  <a:extLst>
                    <a:ext uri="{9D8B030D-6E8A-4147-A177-3AD203B41FA5}">
                      <a16:colId xmlns:a16="http://schemas.microsoft.com/office/drawing/2014/main" val="518534783"/>
                    </a:ext>
                  </a:extLst>
                </a:gridCol>
                <a:gridCol w="466725">
                  <a:extLst>
                    <a:ext uri="{9D8B030D-6E8A-4147-A177-3AD203B41FA5}">
                      <a16:colId xmlns:a16="http://schemas.microsoft.com/office/drawing/2014/main" val="861780127"/>
                    </a:ext>
                  </a:extLst>
                </a:gridCol>
                <a:gridCol w="466725">
                  <a:extLst>
                    <a:ext uri="{9D8B030D-6E8A-4147-A177-3AD203B41FA5}">
                      <a16:colId xmlns:a16="http://schemas.microsoft.com/office/drawing/2014/main" val="2054822038"/>
                    </a:ext>
                  </a:extLst>
                </a:gridCol>
                <a:gridCol w="466725">
                  <a:extLst>
                    <a:ext uri="{9D8B030D-6E8A-4147-A177-3AD203B41FA5}">
                      <a16:colId xmlns:a16="http://schemas.microsoft.com/office/drawing/2014/main" val="2974504142"/>
                    </a:ext>
                  </a:extLst>
                </a:gridCol>
                <a:gridCol w="466725">
                  <a:extLst>
                    <a:ext uri="{9D8B030D-6E8A-4147-A177-3AD203B41FA5}">
                      <a16:colId xmlns:a16="http://schemas.microsoft.com/office/drawing/2014/main" val="79747604"/>
                    </a:ext>
                  </a:extLst>
                </a:gridCol>
                <a:gridCol w="463550">
                  <a:extLst>
                    <a:ext uri="{9D8B030D-6E8A-4147-A177-3AD203B41FA5}">
                      <a16:colId xmlns:a16="http://schemas.microsoft.com/office/drawing/2014/main" val="2942185927"/>
                    </a:ext>
                  </a:extLst>
                </a:gridCol>
                <a:gridCol w="466725">
                  <a:extLst>
                    <a:ext uri="{9D8B030D-6E8A-4147-A177-3AD203B41FA5}">
                      <a16:colId xmlns:a16="http://schemas.microsoft.com/office/drawing/2014/main" val="3979117709"/>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1127042325"/>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787946150"/>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671268347"/>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37318078"/>
                  </a:ext>
                </a:extLst>
              </a:tr>
            </a:tbl>
          </a:graphicData>
        </a:graphic>
      </p:graphicFrame>
      <p:sp>
        <p:nvSpPr>
          <p:cNvPr id="1360991" name="Rectangle 95">
            <a:extLst>
              <a:ext uri="{FF2B5EF4-FFF2-40B4-BE49-F238E27FC236}">
                <a16:creationId xmlns:a16="http://schemas.microsoft.com/office/drawing/2014/main" id="{DBABEFD1-269F-4510-84D9-C7549D2882AE}"/>
              </a:ext>
            </a:extLst>
          </p:cNvPr>
          <p:cNvSpPr>
            <a:spLocks noGrp="1" noChangeArrowheads="1"/>
          </p:cNvSpPr>
          <p:nvPr>
            <p:ph type="title"/>
          </p:nvPr>
        </p:nvSpPr>
        <p:spPr/>
        <p:txBody>
          <a:bodyPr/>
          <a:lstStyle/>
          <a:p>
            <a:r>
              <a:rPr lang="en-US" altLang="en-US"/>
              <a:t>Digital Video Formats </a:t>
            </a:r>
            <a:r>
              <a:rPr lang="en-US" altLang="en-US" sz="3200">
                <a:latin typeface="Arial Narrow" panose="020B0606020202030204" pitchFamily="34" charset="0"/>
              </a:rPr>
              <a:t>(4:4:4, 4:2:2, 4:2:0, 4:1:1)</a:t>
            </a:r>
          </a:p>
        </p:txBody>
      </p:sp>
      <p:graphicFrame>
        <p:nvGraphicFramePr>
          <p:cNvPr id="1360992" name="Group 96">
            <a:extLst>
              <a:ext uri="{FF2B5EF4-FFF2-40B4-BE49-F238E27FC236}">
                <a16:creationId xmlns:a16="http://schemas.microsoft.com/office/drawing/2014/main" id="{AF2F1DFA-F3B1-4E19-9F2C-0BFA513B4344}"/>
              </a:ext>
            </a:extLst>
          </p:cNvPr>
          <p:cNvGraphicFramePr>
            <a:graphicFrameLocks noGrp="1"/>
          </p:cNvGraphicFramePr>
          <p:nvPr/>
        </p:nvGraphicFramePr>
        <p:xfrm>
          <a:off x="304800" y="2447925"/>
          <a:ext cx="838200" cy="792480"/>
        </p:xfrm>
        <a:graphic>
          <a:graphicData uri="http://schemas.openxmlformats.org/drawingml/2006/table">
            <a:tbl>
              <a:tblPr/>
              <a:tblGrid>
                <a:gridCol w="419100">
                  <a:extLst>
                    <a:ext uri="{9D8B030D-6E8A-4147-A177-3AD203B41FA5}">
                      <a16:colId xmlns:a16="http://schemas.microsoft.com/office/drawing/2014/main" val="3699184825"/>
                    </a:ext>
                  </a:extLst>
                </a:gridCol>
                <a:gridCol w="419100">
                  <a:extLst>
                    <a:ext uri="{9D8B030D-6E8A-4147-A177-3AD203B41FA5}">
                      <a16:colId xmlns:a16="http://schemas.microsoft.com/office/drawing/2014/main" val="684736401"/>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690782115"/>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751413270"/>
                  </a:ext>
                </a:extLst>
              </a:tr>
            </a:tbl>
          </a:graphicData>
        </a:graphic>
      </p:graphicFrame>
      <p:graphicFrame>
        <p:nvGraphicFramePr>
          <p:cNvPr id="1361003" name="Group 107">
            <a:extLst>
              <a:ext uri="{FF2B5EF4-FFF2-40B4-BE49-F238E27FC236}">
                <a16:creationId xmlns:a16="http://schemas.microsoft.com/office/drawing/2014/main" id="{87F9FBC8-C198-4982-B7E5-439978C93287}"/>
              </a:ext>
            </a:extLst>
          </p:cNvPr>
          <p:cNvGraphicFramePr>
            <a:graphicFrameLocks noGrp="1"/>
          </p:cNvGraphicFramePr>
          <p:nvPr/>
        </p:nvGraphicFramePr>
        <p:xfrm>
          <a:off x="1295400" y="2447925"/>
          <a:ext cx="762000" cy="381000"/>
        </p:xfrm>
        <a:graphic>
          <a:graphicData uri="http://schemas.openxmlformats.org/drawingml/2006/table">
            <a:tbl>
              <a:tblPr/>
              <a:tblGrid>
                <a:gridCol w="381000">
                  <a:extLst>
                    <a:ext uri="{9D8B030D-6E8A-4147-A177-3AD203B41FA5}">
                      <a16:colId xmlns:a16="http://schemas.microsoft.com/office/drawing/2014/main" val="393609419"/>
                    </a:ext>
                  </a:extLst>
                </a:gridCol>
                <a:gridCol w="381000">
                  <a:extLst>
                    <a:ext uri="{9D8B030D-6E8A-4147-A177-3AD203B41FA5}">
                      <a16:colId xmlns:a16="http://schemas.microsoft.com/office/drawing/2014/main" val="1489199480"/>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766031699"/>
                  </a:ext>
                </a:extLst>
              </a:tr>
            </a:tbl>
          </a:graphicData>
        </a:graphic>
      </p:graphicFrame>
      <p:grpSp>
        <p:nvGrpSpPr>
          <p:cNvPr id="1361011" name="Group 115">
            <a:extLst>
              <a:ext uri="{FF2B5EF4-FFF2-40B4-BE49-F238E27FC236}">
                <a16:creationId xmlns:a16="http://schemas.microsoft.com/office/drawing/2014/main" id="{67614755-35BB-46B6-85DA-760F062BB6BD}"/>
              </a:ext>
            </a:extLst>
          </p:cNvPr>
          <p:cNvGrpSpPr>
            <a:grpSpLocks/>
          </p:cNvGrpSpPr>
          <p:nvPr/>
        </p:nvGrpSpPr>
        <p:grpSpPr bwMode="auto">
          <a:xfrm>
            <a:off x="2533650" y="622300"/>
            <a:ext cx="5929313" cy="1549400"/>
            <a:chOff x="2198" y="512"/>
            <a:chExt cx="3133" cy="976"/>
          </a:xfrm>
        </p:grpSpPr>
        <p:sp>
          <p:nvSpPr>
            <p:cNvPr id="1361012" name="Rectangle 116">
              <a:extLst>
                <a:ext uri="{FF2B5EF4-FFF2-40B4-BE49-F238E27FC236}">
                  <a16:creationId xmlns:a16="http://schemas.microsoft.com/office/drawing/2014/main" id="{6BA9CD70-DD79-4990-A657-1029009A04F1}"/>
                </a:ext>
              </a:extLst>
            </p:cNvPr>
            <p:cNvSpPr>
              <a:spLocks noChangeArrowheads="1"/>
            </p:cNvSpPr>
            <p:nvPr/>
          </p:nvSpPr>
          <p:spPr bwMode="auto">
            <a:xfrm>
              <a:off x="2259" y="576"/>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361013" name="Rectangle 117">
              <a:extLst>
                <a:ext uri="{FF2B5EF4-FFF2-40B4-BE49-F238E27FC236}">
                  <a16:creationId xmlns:a16="http://schemas.microsoft.com/office/drawing/2014/main" id="{F17813E4-645D-417D-91A1-C38312C91524}"/>
                </a:ext>
              </a:extLst>
            </p:cNvPr>
            <p:cNvSpPr>
              <a:spLocks noChangeArrowheads="1"/>
            </p:cNvSpPr>
            <p:nvPr/>
          </p:nvSpPr>
          <p:spPr bwMode="auto">
            <a:xfrm>
              <a:off x="2198" y="890"/>
              <a:ext cx="2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361014" name="Rectangle 118">
              <a:extLst>
                <a:ext uri="{FF2B5EF4-FFF2-40B4-BE49-F238E27FC236}">
                  <a16:creationId xmlns:a16="http://schemas.microsoft.com/office/drawing/2014/main" id="{B111D3A6-5463-4F4F-96D0-7D4A3CAD4B97}"/>
                </a:ext>
              </a:extLst>
            </p:cNvPr>
            <p:cNvSpPr>
              <a:spLocks noChangeArrowheads="1"/>
            </p:cNvSpPr>
            <p:nvPr/>
          </p:nvSpPr>
          <p:spPr bwMode="auto">
            <a:xfrm>
              <a:off x="2228" y="1202"/>
              <a:ext cx="23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361015" name="Freeform 119">
              <a:extLst>
                <a:ext uri="{FF2B5EF4-FFF2-40B4-BE49-F238E27FC236}">
                  <a16:creationId xmlns:a16="http://schemas.microsoft.com/office/drawing/2014/main" id="{648B0747-1DBC-4799-A933-D830CD049C1A}"/>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1016" name="Freeform 120">
              <a:extLst>
                <a:ext uri="{FF2B5EF4-FFF2-40B4-BE49-F238E27FC236}">
                  <a16:creationId xmlns:a16="http://schemas.microsoft.com/office/drawing/2014/main" id="{AABFD86D-2EB7-4FC8-833C-CE93D76262FA}"/>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1017" name="Freeform 121">
              <a:extLst>
                <a:ext uri="{FF2B5EF4-FFF2-40B4-BE49-F238E27FC236}">
                  <a16:creationId xmlns:a16="http://schemas.microsoft.com/office/drawing/2014/main" id="{BB7A5F06-D0C9-4FBD-BDE7-F1F32C36C327}"/>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361018" name="Group 122">
            <a:extLst>
              <a:ext uri="{FF2B5EF4-FFF2-40B4-BE49-F238E27FC236}">
                <a16:creationId xmlns:a16="http://schemas.microsoft.com/office/drawing/2014/main" id="{0ADC7DA1-E578-4828-B863-4ACD4BEB4C2A}"/>
              </a:ext>
            </a:extLst>
          </p:cNvPr>
          <p:cNvGraphicFramePr>
            <a:graphicFrameLocks noGrp="1"/>
          </p:cNvGraphicFramePr>
          <p:nvPr/>
        </p:nvGraphicFramePr>
        <p:xfrm>
          <a:off x="1752600" y="2879725"/>
          <a:ext cx="762000" cy="381000"/>
        </p:xfrm>
        <a:graphic>
          <a:graphicData uri="http://schemas.openxmlformats.org/drawingml/2006/table">
            <a:tbl>
              <a:tblPr/>
              <a:tblGrid>
                <a:gridCol w="381000">
                  <a:extLst>
                    <a:ext uri="{9D8B030D-6E8A-4147-A177-3AD203B41FA5}">
                      <a16:colId xmlns:a16="http://schemas.microsoft.com/office/drawing/2014/main" val="1615365476"/>
                    </a:ext>
                  </a:extLst>
                </a:gridCol>
                <a:gridCol w="381000">
                  <a:extLst>
                    <a:ext uri="{9D8B030D-6E8A-4147-A177-3AD203B41FA5}">
                      <a16:colId xmlns:a16="http://schemas.microsoft.com/office/drawing/2014/main" val="4099640733"/>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89696073"/>
                  </a:ext>
                </a:extLst>
              </a:tr>
            </a:tbl>
          </a:graphicData>
        </a:graphic>
      </p:graphicFrame>
      <p:sp>
        <p:nvSpPr>
          <p:cNvPr id="1361026" name="Rectangle 130">
            <a:extLst>
              <a:ext uri="{FF2B5EF4-FFF2-40B4-BE49-F238E27FC236}">
                <a16:creationId xmlns:a16="http://schemas.microsoft.com/office/drawing/2014/main" id="{44BC7210-B969-47E0-90AC-BB4F0B544327}"/>
              </a:ext>
            </a:extLst>
          </p:cNvPr>
          <p:cNvSpPr>
            <a:spLocks noChangeArrowheads="1"/>
          </p:cNvSpPr>
          <p:nvPr/>
        </p:nvSpPr>
        <p:spPr bwMode="auto">
          <a:xfrm>
            <a:off x="711200" y="2028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4:2:2</a:t>
            </a:r>
          </a:p>
        </p:txBody>
      </p:sp>
      <p:graphicFrame>
        <p:nvGraphicFramePr>
          <p:cNvPr id="1361027" name="Group 131">
            <a:extLst>
              <a:ext uri="{FF2B5EF4-FFF2-40B4-BE49-F238E27FC236}">
                <a16:creationId xmlns:a16="http://schemas.microsoft.com/office/drawing/2014/main" id="{2D4E8BFD-29F2-4AE1-994B-87E07F0F0D94}"/>
              </a:ext>
            </a:extLst>
          </p:cNvPr>
          <p:cNvGraphicFramePr>
            <a:graphicFrameLocks noGrp="1"/>
          </p:cNvGraphicFramePr>
          <p:nvPr/>
        </p:nvGraphicFramePr>
        <p:xfrm>
          <a:off x="304800" y="3933825"/>
          <a:ext cx="838200" cy="792480"/>
        </p:xfrm>
        <a:graphic>
          <a:graphicData uri="http://schemas.openxmlformats.org/drawingml/2006/table">
            <a:tbl>
              <a:tblPr/>
              <a:tblGrid>
                <a:gridCol w="419100">
                  <a:extLst>
                    <a:ext uri="{9D8B030D-6E8A-4147-A177-3AD203B41FA5}">
                      <a16:colId xmlns:a16="http://schemas.microsoft.com/office/drawing/2014/main" val="482709877"/>
                    </a:ext>
                  </a:extLst>
                </a:gridCol>
                <a:gridCol w="419100">
                  <a:extLst>
                    <a:ext uri="{9D8B030D-6E8A-4147-A177-3AD203B41FA5}">
                      <a16:colId xmlns:a16="http://schemas.microsoft.com/office/drawing/2014/main" val="1005157355"/>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73538156"/>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79612586"/>
                  </a:ext>
                </a:extLst>
              </a:tr>
            </a:tbl>
          </a:graphicData>
        </a:graphic>
      </p:graphicFrame>
      <p:sp>
        <p:nvSpPr>
          <p:cNvPr id="1361038" name="Rectangle 142">
            <a:extLst>
              <a:ext uri="{FF2B5EF4-FFF2-40B4-BE49-F238E27FC236}">
                <a16:creationId xmlns:a16="http://schemas.microsoft.com/office/drawing/2014/main" id="{7A841134-ECB5-44E8-98CD-097C16B6D85A}"/>
              </a:ext>
            </a:extLst>
          </p:cNvPr>
          <p:cNvSpPr>
            <a:spLocks noChangeArrowheads="1"/>
          </p:cNvSpPr>
          <p:nvPr/>
        </p:nvSpPr>
        <p:spPr bwMode="auto">
          <a:xfrm>
            <a:off x="711200" y="3552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4:2:0</a:t>
            </a:r>
          </a:p>
        </p:txBody>
      </p:sp>
      <p:graphicFrame>
        <p:nvGraphicFramePr>
          <p:cNvPr id="1361039" name="Group 143">
            <a:extLst>
              <a:ext uri="{FF2B5EF4-FFF2-40B4-BE49-F238E27FC236}">
                <a16:creationId xmlns:a16="http://schemas.microsoft.com/office/drawing/2014/main" id="{D018BE08-F5D4-4BE4-A755-3148DDB7C0FD}"/>
              </a:ext>
            </a:extLst>
          </p:cNvPr>
          <p:cNvGraphicFramePr>
            <a:graphicFrameLocks noGrp="1"/>
          </p:cNvGraphicFramePr>
          <p:nvPr/>
        </p:nvGraphicFramePr>
        <p:xfrm>
          <a:off x="304800" y="5413375"/>
          <a:ext cx="838200" cy="792480"/>
        </p:xfrm>
        <a:graphic>
          <a:graphicData uri="http://schemas.openxmlformats.org/drawingml/2006/table">
            <a:tbl>
              <a:tblPr/>
              <a:tblGrid>
                <a:gridCol w="419100">
                  <a:extLst>
                    <a:ext uri="{9D8B030D-6E8A-4147-A177-3AD203B41FA5}">
                      <a16:colId xmlns:a16="http://schemas.microsoft.com/office/drawing/2014/main" val="2523504730"/>
                    </a:ext>
                  </a:extLst>
                </a:gridCol>
                <a:gridCol w="419100">
                  <a:extLst>
                    <a:ext uri="{9D8B030D-6E8A-4147-A177-3AD203B41FA5}">
                      <a16:colId xmlns:a16="http://schemas.microsoft.com/office/drawing/2014/main" val="1563560917"/>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687041161"/>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556583618"/>
                  </a:ext>
                </a:extLst>
              </a:tr>
            </a:tbl>
          </a:graphicData>
        </a:graphic>
      </p:graphicFrame>
      <p:graphicFrame>
        <p:nvGraphicFramePr>
          <p:cNvPr id="1361050" name="Group 154">
            <a:extLst>
              <a:ext uri="{FF2B5EF4-FFF2-40B4-BE49-F238E27FC236}">
                <a16:creationId xmlns:a16="http://schemas.microsoft.com/office/drawing/2014/main" id="{9FCF06B7-005D-4937-A577-347F8A7FF95D}"/>
              </a:ext>
            </a:extLst>
          </p:cNvPr>
          <p:cNvGraphicFramePr>
            <a:graphicFrameLocks noGrp="1"/>
          </p:cNvGraphicFramePr>
          <p:nvPr/>
        </p:nvGraphicFramePr>
        <p:xfrm>
          <a:off x="1295400" y="5413375"/>
          <a:ext cx="762000" cy="381000"/>
        </p:xfrm>
        <a:graphic>
          <a:graphicData uri="http://schemas.openxmlformats.org/drawingml/2006/table">
            <a:tbl>
              <a:tblPr/>
              <a:tblGrid>
                <a:gridCol w="381000">
                  <a:extLst>
                    <a:ext uri="{9D8B030D-6E8A-4147-A177-3AD203B41FA5}">
                      <a16:colId xmlns:a16="http://schemas.microsoft.com/office/drawing/2014/main" val="4227977504"/>
                    </a:ext>
                  </a:extLst>
                </a:gridCol>
                <a:gridCol w="381000">
                  <a:extLst>
                    <a:ext uri="{9D8B030D-6E8A-4147-A177-3AD203B41FA5}">
                      <a16:colId xmlns:a16="http://schemas.microsoft.com/office/drawing/2014/main" val="2491012721"/>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673667521"/>
                  </a:ext>
                </a:extLst>
              </a:tr>
            </a:tbl>
          </a:graphicData>
        </a:graphic>
      </p:graphicFrame>
      <p:grpSp>
        <p:nvGrpSpPr>
          <p:cNvPr id="1361058" name="Group 162">
            <a:extLst>
              <a:ext uri="{FF2B5EF4-FFF2-40B4-BE49-F238E27FC236}">
                <a16:creationId xmlns:a16="http://schemas.microsoft.com/office/drawing/2014/main" id="{3F9ADA54-5676-4DB2-8727-A3D682B61012}"/>
              </a:ext>
            </a:extLst>
          </p:cNvPr>
          <p:cNvGrpSpPr>
            <a:grpSpLocks/>
          </p:cNvGrpSpPr>
          <p:nvPr/>
        </p:nvGrpSpPr>
        <p:grpSpPr bwMode="auto">
          <a:xfrm>
            <a:off x="3046413" y="5302250"/>
            <a:ext cx="5564187" cy="825500"/>
            <a:chOff x="1919" y="3340"/>
            <a:chExt cx="3505" cy="520"/>
          </a:xfrm>
        </p:grpSpPr>
        <p:sp>
          <p:nvSpPr>
            <p:cNvPr id="1361059" name="Text Box 163">
              <a:extLst>
                <a:ext uri="{FF2B5EF4-FFF2-40B4-BE49-F238E27FC236}">
                  <a16:creationId xmlns:a16="http://schemas.microsoft.com/office/drawing/2014/main" id="{641A8F47-A1F6-4362-87BE-3A462A92FD83}"/>
                </a:ext>
              </a:extLst>
            </p:cNvPr>
            <p:cNvSpPr txBox="1">
              <a:spLocks noChangeArrowheads="1"/>
            </p:cNvSpPr>
            <p:nvPr/>
          </p:nvSpPr>
          <p:spPr bwMode="auto">
            <a:xfrm>
              <a:off x="1919" y="3340"/>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60" name="Text Box 164">
              <a:extLst>
                <a:ext uri="{FF2B5EF4-FFF2-40B4-BE49-F238E27FC236}">
                  <a16:creationId xmlns:a16="http://schemas.microsoft.com/office/drawing/2014/main" id="{34E485AD-D7AE-4475-900D-709B935A4326}"/>
                </a:ext>
              </a:extLst>
            </p:cNvPr>
            <p:cNvSpPr txBox="1">
              <a:spLocks noChangeArrowheads="1"/>
            </p:cNvSpPr>
            <p:nvPr/>
          </p:nvSpPr>
          <p:spPr bwMode="auto">
            <a:xfrm>
              <a:off x="2287"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1" name="Text Box 165">
              <a:extLst>
                <a:ext uri="{FF2B5EF4-FFF2-40B4-BE49-F238E27FC236}">
                  <a16:creationId xmlns:a16="http://schemas.microsoft.com/office/drawing/2014/main" id="{FAAE7A91-393A-4C75-B5E5-1C204C47F75C}"/>
                </a:ext>
              </a:extLst>
            </p:cNvPr>
            <p:cNvSpPr txBox="1">
              <a:spLocks noChangeArrowheads="1"/>
            </p:cNvSpPr>
            <p:nvPr/>
          </p:nvSpPr>
          <p:spPr bwMode="auto">
            <a:xfrm>
              <a:off x="2559"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2" name="Text Box 166">
              <a:extLst>
                <a:ext uri="{FF2B5EF4-FFF2-40B4-BE49-F238E27FC236}">
                  <a16:creationId xmlns:a16="http://schemas.microsoft.com/office/drawing/2014/main" id="{2EC68271-013B-40B6-B079-8003702D12FC}"/>
                </a:ext>
              </a:extLst>
            </p:cNvPr>
            <p:cNvSpPr txBox="1">
              <a:spLocks noChangeArrowheads="1"/>
            </p:cNvSpPr>
            <p:nvPr/>
          </p:nvSpPr>
          <p:spPr bwMode="auto">
            <a:xfrm>
              <a:off x="2831"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3" name="Text Box 167">
              <a:extLst>
                <a:ext uri="{FF2B5EF4-FFF2-40B4-BE49-F238E27FC236}">
                  <a16:creationId xmlns:a16="http://schemas.microsoft.com/office/drawing/2014/main" id="{5683292A-7F94-4685-BC03-F6AEBDD3D004}"/>
                </a:ext>
              </a:extLst>
            </p:cNvPr>
            <p:cNvSpPr txBox="1">
              <a:spLocks noChangeArrowheads="1"/>
            </p:cNvSpPr>
            <p:nvPr/>
          </p:nvSpPr>
          <p:spPr bwMode="auto">
            <a:xfrm>
              <a:off x="3103" y="3340"/>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64" name="Text Box 168">
              <a:extLst>
                <a:ext uri="{FF2B5EF4-FFF2-40B4-BE49-F238E27FC236}">
                  <a16:creationId xmlns:a16="http://schemas.microsoft.com/office/drawing/2014/main" id="{F22DB158-CDCA-4A8B-9F07-BE8D9DC5A005}"/>
                </a:ext>
              </a:extLst>
            </p:cNvPr>
            <p:cNvSpPr txBox="1">
              <a:spLocks noChangeArrowheads="1"/>
            </p:cNvSpPr>
            <p:nvPr/>
          </p:nvSpPr>
          <p:spPr bwMode="auto">
            <a:xfrm>
              <a:off x="3472"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5" name="Text Box 169">
              <a:extLst>
                <a:ext uri="{FF2B5EF4-FFF2-40B4-BE49-F238E27FC236}">
                  <a16:creationId xmlns:a16="http://schemas.microsoft.com/office/drawing/2014/main" id="{9C40DDC2-1121-47A4-9D94-13A6F9B2D6DB}"/>
                </a:ext>
              </a:extLst>
            </p:cNvPr>
            <p:cNvSpPr txBox="1">
              <a:spLocks noChangeArrowheads="1"/>
            </p:cNvSpPr>
            <p:nvPr/>
          </p:nvSpPr>
          <p:spPr bwMode="auto">
            <a:xfrm>
              <a:off x="3744"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endParaRPr lang="en-US" altLang="en-US" sz="1800" b="1">
                <a:latin typeface="Arial" panose="020B0604020202020204" pitchFamily="34" charset="0"/>
              </a:endParaRPr>
            </a:p>
          </p:txBody>
        </p:sp>
        <p:sp>
          <p:nvSpPr>
            <p:cNvPr id="1361066" name="Text Box 170">
              <a:extLst>
                <a:ext uri="{FF2B5EF4-FFF2-40B4-BE49-F238E27FC236}">
                  <a16:creationId xmlns:a16="http://schemas.microsoft.com/office/drawing/2014/main" id="{47FCFF48-1C1D-40BB-9364-7F00B377E480}"/>
                </a:ext>
              </a:extLst>
            </p:cNvPr>
            <p:cNvSpPr txBox="1">
              <a:spLocks noChangeArrowheads="1"/>
            </p:cNvSpPr>
            <p:nvPr/>
          </p:nvSpPr>
          <p:spPr bwMode="auto">
            <a:xfrm>
              <a:off x="4016"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7" name="Text Box 171">
              <a:extLst>
                <a:ext uri="{FF2B5EF4-FFF2-40B4-BE49-F238E27FC236}">
                  <a16:creationId xmlns:a16="http://schemas.microsoft.com/office/drawing/2014/main" id="{205A0E09-7F14-4F8B-855B-3D99B671932B}"/>
                </a:ext>
              </a:extLst>
            </p:cNvPr>
            <p:cNvSpPr txBox="1">
              <a:spLocks noChangeArrowheads="1"/>
            </p:cNvSpPr>
            <p:nvPr/>
          </p:nvSpPr>
          <p:spPr bwMode="auto">
            <a:xfrm>
              <a:off x="4288" y="3340"/>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68" name="Text Box 172">
              <a:extLst>
                <a:ext uri="{FF2B5EF4-FFF2-40B4-BE49-F238E27FC236}">
                  <a16:creationId xmlns:a16="http://schemas.microsoft.com/office/drawing/2014/main" id="{584B4203-BB0D-44D2-BEBE-8977E6F64E3B}"/>
                </a:ext>
              </a:extLst>
            </p:cNvPr>
            <p:cNvSpPr txBox="1">
              <a:spLocks noChangeArrowheads="1"/>
            </p:cNvSpPr>
            <p:nvPr/>
          </p:nvSpPr>
          <p:spPr bwMode="auto">
            <a:xfrm>
              <a:off x="4657"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9" name="Text Box 173">
              <a:extLst>
                <a:ext uri="{FF2B5EF4-FFF2-40B4-BE49-F238E27FC236}">
                  <a16:creationId xmlns:a16="http://schemas.microsoft.com/office/drawing/2014/main" id="{DB2514FA-8E51-4AA2-BF4A-5CCC835654AD}"/>
                </a:ext>
              </a:extLst>
            </p:cNvPr>
            <p:cNvSpPr txBox="1">
              <a:spLocks noChangeArrowheads="1"/>
            </p:cNvSpPr>
            <p:nvPr/>
          </p:nvSpPr>
          <p:spPr bwMode="auto">
            <a:xfrm>
              <a:off x="4929"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endParaRPr lang="en-US" altLang="en-US" sz="1800" b="1">
                <a:latin typeface="Arial" panose="020B0604020202020204" pitchFamily="34" charset="0"/>
              </a:endParaRPr>
            </a:p>
          </p:txBody>
        </p:sp>
        <p:sp>
          <p:nvSpPr>
            <p:cNvPr id="1361070" name="Text Box 174">
              <a:extLst>
                <a:ext uri="{FF2B5EF4-FFF2-40B4-BE49-F238E27FC236}">
                  <a16:creationId xmlns:a16="http://schemas.microsoft.com/office/drawing/2014/main" id="{B088779B-5C15-49F9-94CC-5C366E71A279}"/>
                </a:ext>
              </a:extLst>
            </p:cNvPr>
            <p:cNvSpPr txBox="1">
              <a:spLocks noChangeArrowheads="1"/>
            </p:cNvSpPr>
            <p:nvPr/>
          </p:nvSpPr>
          <p:spPr bwMode="auto">
            <a:xfrm>
              <a:off x="5201"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sp>
        <p:nvSpPr>
          <p:cNvPr id="1361071" name="Rectangle 175">
            <a:extLst>
              <a:ext uri="{FF2B5EF4-FFF2-40B4-BE49-F238E27FC236}">
                <a16:creationId xmlns:a16="http://schemas.microsoft.com/office/drawing/2014/main" id="{05B2F776-1EF4-4D2D-B716-AEC2A366324E}"/>
              </a:ext>
            </a:extLst>
          </p:cNvPr>
          <p:cNvSpPr>
            <a:spLocks noChangeArrowheads="1"/>
          </p:cNvSpPr>
          <p:nvPr/>
        </p:nvSpPr>
        <p:spPr bwMode="auto">
          <a:xfrm>
            <a:off x="711200" y="5029200"/>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4:1:1</a:t>
            </a:r>
          </a:p>
        </p:txBody>
      </p:sp>
      <p:graphicFrame>
        <p:nvGraphicFramePr>
          <p:cNvPr id="1361072" name="Group 176">
            <a:extLst>
              <a:ext uri="{FF2B5EF4-FFF2-40B4-BE49-F238E27FC236}">
                <a16:creationId xmlns:a16="http://schemas.microsoft.com/office/drawing/2014/main" id="{B31FF0B0-88C3-41AE-AC65-B86A9AA9E2ED}"/>
              </a:ext>
            </a:extLst>
          </p:cNvPr>
          <p:cNvGraphicFramePr>
            <a:graphicFrameLocks noGrp="1"/>
          </p:cNvGraphicFramePr>
          <p:nvPr/>
        </p:nvGraphicFramePr>
        <p:xfrm>
          <a:off x="1295400" y="4010025"/>
          <a:ext cx="419100" cy="685800"/>
        </p:xfrm>
        <a:graphic>
          <a:graphicData uri="http://schemas.openxmlformats.org/drawingml/2006/table">
            <a:tbl>
              <a:tblPr/>
              <a:tblGrid>
                <a:gridCol w="419100">
                  <a:extLst>
                    <a:ext uri="{9D8B030D-6E8A-4147-A177-3AD203B41FA5}">
                      <a16:colId xmlns:a16="http://schemas.microsoft.com/office/drawing/2014/main" val="1159385633"/>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771242144"/>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768700272"/>
                  </a:ext>
                </a:extLst>
              </a:tr>
            </a:tbl>
          </a:graphicData>
        </a:graphic>
      </p:graphicFrame>
      <p:sp>
        <p:nvSpPr>
          <p:cNvPr id="1361080" name="Text Box 184">
            <a:extLst>
              <a:ext uri="{FF2B5EF4-FFF2-40B4-BE49-F238E27FC236}">
                <a16:creationId xmlns:a16="http://schemas.microsoft.com/office/drawing/2014/main" id="{9B0E7EF4-3355-455F-8406-B0420FAE03C7}"/>
              </a:ext>
            </a:extLst>
          </p:cNvPr>
          <p:cNvSpPr txBox="1">
            <a:spLocks noChangeArrowheads="1"/>
          </p:cNvSpPr>
          <p:nvPr/>
        </p:nvSpPr>
        <p:spPr bwMode="auto">
          <a:xfrm>
            <a:off x="685800" y="6397625"/>
            <a:ext cx="8305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4:4:4 would be the original stream, with no chroma subsampling</a:t>
            </a:r>
            <a:endParaRPr lang="en-US" altLang="en-US" sz="2000">
              <a:latin typeface="Arial Narrow" panose="020B0606020202030204" pitchFamily="34" charset="0"/>
            </a:endParaRPr>
          </a:p>
        </p:txBody>
      </p:sp>
      <p:grpSp>
        <p:nvGrpSpPr>
          <p:cNvPr id="1361081" name="Group 185">
            <a:extLst>
              <a:ext uri="{FF2B5EF4-FFF2-40B4-BE49-F238E27FC236}">
                <a16:creationId xmlns:a16="http://schemas.microsoft.com/office/drawing/2014/main" id="{12D07607-D6FC-4211-9C90-856AE0A47BAA}"/>
              </a:ext>
            </a:extLst>
          </p:cNvPr>
          <p:cNvGrpSpPr>
            <a:grpSpLocks/>
          </p:cNvGrpSpPr>
          <p:nvPr/>
        </p:nvGrpSpPr>
        <p:grpSpPr bwMode="auto">
          <a:xfrm>
            <a:off x="3046413" y="3670300"/>
            <a:ext cx="5564187" cy="1069975"/>
            <a:chOff x="1919" y="2312"/>
            <a:chExt cx="3505" cy="674"/>
          </a:xfrm>
        </p:grpSpPr>
        <p:sp>
          <p:nvSpPr>
            <p:cNvPr id="1361082" name="Text Box 186">
              <a:extLst>
                <a:ext uri="{FF2B5EF4-FFF2-40B4-BE49-F238E27FC236}">
                  <a16:creationId xmlns:a16="http://schemas.microsoft.com/office/drawing/2014/main" id="{7B375C16-564F-402A-AB9B-D425F49FCA88}"/>
                </a:ext>
              </a:extLst>
            </p:cNvPr>
            <p:cNvSpPr txBox="1">
              <a:spLocks noChangeArrowheads="1"/>
            </p:cNvSpPr>
            <p:nvPr/>
          </p:nvSpPr>
          <p:spPr bwMode="auto">
            <a:xfrm>
              <a:off x="1919"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3" name="Text Box 187">
              <a:extLst>
                <a:ext uri="{FF2B5EF4-FFF2-40B4-BE49-F238E27FC236}">
                  <a16:creationId xmlns:a16="http://schemas.microsoft.com/office/drawing/2014/main" id="{B65C70F2-4EBC-48E6-9C51-E97DE9D45BB6}"/>
                </a:ext>
              </a:extLst>
            </p:cNvPr>
            <p:cNvSpPr txBox="1">
              <a:spLocks noChangeArrowheads="1"/>
            </p:cNvSpPr>
            <p:nvPr/>
          </p:nvSpPr>
          <p:spPr bwMode="auto">
            <a:xfrm>
              <a:off x="226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84" name="Text Box 188">
              <a:extLst>
                <a:ext uri="{FF2B5EF4-FFF2-40B4-BE49-F238E27FC236}">
                  <a16:creationId xmlns:a16="http://schemas.microsoft.com/office/drawing/2014/main" id="{BCC417ED-76C4-4B56-8990-CDAAAAF48A3C}"/>
                </a:ext>
              </a:extLst>
            </p:cNvPr>
            <p:cNvSpPr txBox="1">
              <a:spLocks noChangeArrowheads="1"/>
            </p:cNvSpPr>
            <p:nvPr/>
          </p:nvSpPr>
          <p:spPr bwMode="auto">
            <a:xfrm>
              <a:off x="2532"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5" name="Text Box 189">
              <a:extLst>
                <a:ext uri="{FF2B5EF4-FFF2-40B4-BE49-F238E27FC236}">
                  <a16:creationId xmlns:a16="http://schemas.microsoft.com/office/drawing/2014/main" id="{6CE30787-36AD-4144-ACAF-41219276E0EA}"/>
                </a:ext>
              </a:extLst>
            </p:cNvPr>
            <p:cNvSpPr txBox="1">
              <a:spLocks noChangeArrowheads="1"/>
            </p:cNvSpPr>
            <p:nvPr/>
          </p:nvSpPr>
          <p:spPr bwMode="auto">
            <a:xfrm>
              <a:off x="2849"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86" name="Text Box 190">
              <a:extLst>
                <a:ext uri="{FF2B5EF4-FFF2-40B4-BE49-F238E27FC236}">
                  <a16:creationId xmlns:a16="http://schemas.microsoft.com/office/drawing/2014/main" id="{69223DD3-B917-4B43-A85E-B4AC2B85C45D}"/>
                </a:ext>
              </a:extLst>
            </p:cNvPr>
            <p:cNvSpPr txBox="1">
              <a:spLocks noChangeArrowheads="1"/>
            </p:cNvSpPr>
            <p:nvPr/>
          </p:nvSpPr>
          <p:spPr bwMode="auto">
            <a:xfrm>
              <a:off x="3120"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7" name="Text Box 191">
              <a:extLst>
                <a:ext uri="{FF2B5EF4-FFF2-40B4-BE49-F238E27FC236}">
                  <a16:creationId xmlns:a16="http://schemas.microsoft.com/office/drawing/2014/main" id="{F66C7E40-0792-471B-874F-2F2C03F0C46C}"/>
                </a:ext>
              </a:extLst>
            </p:cNvPr>
            <p:cNvSpPr txBox="1">
              <a:spLocks noChangeArrowheads="1"/>
            </p:cNvSpPr>
            <p:nvPr/>
          </p:nvSpPr>
          <p:spPr bwMode="auto">
            <a:xfrm>
              <a:off x="3437"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88" name="Text Box 192">
              <a:extLst>
                <a:ext uri="{FF2B5EF4-FFF2-40B4-BE49-F238E27FC236}">
                  <a16:creationId xmlns:a16="http://schemas.microsoft.com/office/drawing/2014/main" id="{A402CBFA-1CA3-4E77-B317-D82BA042F3DC}"/>
                </a:ext>
              </a:extLst>
            </p:cNvPr>
            <p:cNvSpPr txBox="1">
              <a:spLocks noChangeArrowheads="1"/>
            </p:cNvSpPr>
            <p:nvPr/>
          </p:nvSpPr>
          <p:spPr bwMode="auto">
            <a:xfrm>
              <a:off x="3708"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9" name="Text Box 193">
              <a:extLst>
                <a:ext uri="{FF2B5EF4-FFF2-40B4-BE49-F238E27FC236}">
                  <a16:creationId xmlns:a16="http://schemas.microsoft.com/office/drawing/2014/main" id="{A1B810B2-30E3-497F-80F6-5EB4ECFF5BD2}"/>
                </a:ext>
              </a:extLst>
            </p:cNvPr>
            <p:cNvSpPr txBox="1">
              <a:spLocks noChangeArrowheads="1"/>
            </p:cNvSpPr>
            <p:nvPr/>
          </p:nvSpPr>
          <p:spPr bwMode="auto">
            <a:xfrm>
              <a:off x="4025"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90" name="Text Box 194">
              <a:extLst>
                <a:ext uri="{FF2B5EF4-FFF2-40B4-BE49-F238E27FC236}">
                  <a16:creationId xmlns:a16="http://schemas.microsoft.com/office/drawing/2014/main" id="{B65EE9B6-63EF-4DC8-ADE4-DA88C3BD7DD9}"/>
                </a:ext>
              </a:extLst>
            </p:cNvPr>
            <p:cNvSpPr txBox="1">
              <a:spLocks noChangeArrowheads="1"/>
            </p:cNvSpPr>
            <p:nvPr/>
          </p:nvSpPr>
          <p:spPr bwMode="auto">
            <a:xfrm>
              <a:off x="4296"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91" name="Text Box 195">
              <a:extLst>
                <a:ext uri="{FF2B5EF4-FFF2-40B4-BE49-F238E27FC236}">
                  <a16:creationId xmlns:a16="http://schemas.microsoft.com/office/drawing/2014/main" id="{FEDFDD00-E727-4A5F-A8EA-00DB7F2FDC2F}"/>
                </a:ext>
              </a:extLst>
            </p:cNvPr>
            <p:cNvSpPr txBox="1">
              <a:spLocks noChangeArrowheads="1"/>
            </p:cNvSpPr>
            <p:nvPr/>
          </p:nvSpPr>
          <p:spPr bwMode="auto">
            <a:xfrm>
              <a:off x="4613"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92" name="Text Box 196">
              <a:extLst>
                <a:ext uri="{FF2B5EF4-FFF2-40B4-BE49-F238E27FC236}">
                  <a16:creationId xmlns:a16="http://schemas.microsoft.com/office/drawing/2014/main" id="{7B7AC5EB-0CA7-4F9C-959C-DB8B6B340357}"/>
                </a:ext>
              </a:extLst>
            </p:cNvPr>
            <p:cNvSpPr txBox="1">
              <a:spLocks noChangeArrowheads="1"/>
            </p:cNvSpPr>
            <p:nvPr/>
          </p:nvSpPr>
          <p:spPr bwMode="auto">
            <a:xfrm>
              <a:off x="4884"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93" name="Text Box 197">
              <a:extLst>
                <a:ext uri="{FF2B5EF4-FFF2-40B4-BE49-F238E27FC236}">
                  <a16:creationId xmlns:a16="http://schemas.microsoft.com/office/drawing/2014/main" id="{AA8701C7-9C32-4579-AD3C-C9A773173A3F}"/>
                </a:ext>
              </a:extLst>
            </p:cNvPr>
            <p:cNvSpPr txBox="1">
              <a:spLocks noChangeArrowheads="1"/>
            </p:cNvSpPr>
            <p:nvPr/>
          </p:nvSpPr>
          <p:spPr bwMode="auto">
            <a:xfrm>
              <a:off x="520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grpSp>
      <p:grpSp>
        <p:nvGrpSpPr>
          <p:cNvPr id="1361094" name="Group 198">
            <a:extLst>
              <a:ext uri="{FF2B5EF4-FFF2-40B4-BE49-F238E27FC236}">
                <a16:creationId xmlns:a16="http://schemas.microsoft.com/office/drawing/2014/main" id="{2C48255F-22A2-4F6B-8AFB-D168E5225BFF}"/>
              </a:ext>
            </a:extLst>
          </p:cNvPr>
          <p:cNvGrpSpPr>
            <a:grpSpLocks/>
          </p:cNvGrpSpPr>
          <p:nvPr/>
        </p:nvGrpSpPr>
        <p:grpSpPr bwMode="auto">
          <a:xfrm>
            <a:off x="3022600" y="2400300"/>
            <a:ext cx="5564188" cy="825500"/>
            <a:chOff x="1904" y="1512"/>
            <a:chExt cx="3505" cy="520"/>
          </a:xfrm>
        </p:grpSpPr>
        <p:sp>
          <p:nvSpPr>
            <p:cNvPr id="1361095" name="Text Box 199">
              <a:extLst>
                <a:ext uri="{FF2B5EF4-FFF2-40B4-BE49-F238E27FC236}">
                  <a16:creationId xmlns:a16="http://schemas.microsoft.com/office/drawing/2014/main" id="{0CC4D6FD-7451-4F4A-BE55-01EB64981A63}"/>
                </a:ext>
              </a:extLst>
            </p:cNvPr>
            <p:cNvSpPr txBox="1">
              <a:spLocks noChangeArrowheads="1"/>
            </p:cNvSpPr>
            <p:nvPr/>
          </p:nvSpPr>
          <p:spPr bwMode="auto">
            <a:xfrm>
              <a:off x="1904"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96" name="Text Box 200">
              <a:extLst>
                <a:ext uri="{FF2B5EF4-FFF2-40B4-BE49-F238E27FC236}">
                  <a16:creationId xmlns:a16="http://schemas.microsoft.com/office/drawing/2014/main" id="{D44AE4C8-3088-4EFB-AF28-2BAC5289A76C}"/>
                </a:ext>
              </a:extLst>
            </p:cNvPr>
            <p:cNvSpPr txBox="1">
              <a:spLocks noChangeArrowheads="1"/>
            </p:cNvSpPr>
            <p:nvPr/>
          </p:nvSpPr>
          <p:spPr bwMode="auto">
            <a:xfrm>
              <a:off x="224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97" name="Text Box 201">
              <a:extLst>
                <a:ext uri="{FF2B5EF4-FFF2-40B4-BE49-F238E27FC236}">
                  <a16:creationId xmlns:a16="http://schemas.microsoft.com/office/drawing/2014/main" id="{6FCD02CF-E0B9-41AB-877C-107DED378799}"/>
                </a:ext>
              </a:extLst>
            </p:cNvPr>
            <p:cNvSpPr txBox="1">
              <a:spLocks noChangeArrowheads="1"/>
            </p:cNvSpPr>
            <p:nvPr/>
          </p:nvSpPr>
          <p:spPr bwMode="auto">
            <a:xfrm>
              <a:off x="2491"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98" name="Text Box 202">
              <a:extLst>
                <a:ext uri="{FF2B5EF4-FFF2-40B4-BE49-F238E27FC236}">
                  <a16:creationId xmlns:a16="http://schemas.microsoft.com/office/drawing/2014/main" id="{B1425293-4AE9-4D38-9D99-E65EDAD9034A}"/>
                </a:ext>
              </a:extLst>
            </p:cNvPr>
            <p:cNvSpPr txBox="1">
              <a:spLocks noChangeArrowheads="1"/>
            </p:cNvSpPr>
            <p:nvPr/>
          </p:nvSpPr>
          <p:spPr bwMode="auto">
            <a:xfrm>
              <a:off x="2834"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99" name="Text Box 203">
              <a:extLst>
                <a:ext uri="{FF2B5EF4-FFF2-40B4-BE49-F238E27FC236}">
                  <a16:creationId xmlns:a16="http://schemas.microsoft.com/office/drawing/2014/main" id="{0786C26B-AACA-4D5C-8BB3-92A4E5F4DDD4}"/>
                </a:ext>
              </a:extLst>
            </p:cNvPr>
            <p:cNvSpPr txBox="1">
              <a:spLocks noChangeArrowheads="1"/>
            </p:cNvSpPr>
            <p:nvPr/>
          </p:nvSpPr>
          <p:spPr bwMode="auto">
            <a:xfrm>
              <a:off x="3079"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0" name="Text Box 204">
              <a:extLst>
                <a:ext uri="{FF2B5EF4-FFF2-40B4-BE49-F238E27FC236}">
                  <a16:creationId xmlns:a16="http://schemas.microsoft.com/office/drawing/2014/main" id="{5DA52ECF-ADE6-437B-869F-71D86F188A8E}"/>
                </a:ext>
              </a:extLst>
            </p:cNvPr>
            <p:cNvSpPr txBox="1">
              <a:spLocks noChangeArrowheads="1"/>
            </p:cNvSpPr>
            <p:nvPr/>
          </p:nvSpPr>
          <p:spPr bwMode="auto">
            <a:xfrm>
              <a:off x="3422"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101" name="Text Box 205">
              <a:extLst>
                <a:ext uri="{FF2B5EF4-FFF2-40B4-BE49-F238E27FC236}">
                  <a16:creationId xmlns:a16="http://schemas.microsoft.com/office/drawing/2014/main" id="{03E34382-40AB-41F8-976B-234A426E9139}"/>
                </a:ext>
              </a:extLst>
            </p:cNvPr>
            <p:cNvSpPr txBox="1">
              <a:spLocks noChangeArrowheads="1"/>
            </p:cNvSpPr>
            <p:nvPr/>
          </p:nvSpPr>
          <p:spPr bwMode="auto">
            <a:xfrm>
              <a:off x="3667"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2" name="Text Box 206">
              <a:extLst>
                <a:ext uri="{FF2B5EF4-FFF2-40B4-BE49-F238E27FC236}">
                  <a16:creationId xmlns:a16="http://schemas.microsoft.com/office/drawing/2014/main" id="{53CE0A95-967D-44B3-97B2-0E3A2609C9E8}"/>
                </a:ext>
              </a:extLst>
            </p:cNvPr>
            <p:cNvSpPr txBox="1">
              <a:spLocks noChangeArrowheads="1"/>
            </p:cNvSpPr>
            <p:nvPr/>
          </p:nvSpPr>
          <p:spPr bwMode="auto">
            <a:xfrm>
              <a:off x="4010"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103" name="Text Box 207">
              <a:extLst>
                <a:ext uri="{FF2B5EF4-FFF2-40B4-BE49-F238E27FC236}">
                  <a16:creationId xmlns:a16="http://schemas.microsoft.com/office/drawing/2014/main" id="{D2E62584-49E0-4447-B21E-8777A84D448C}"/>
                </a:ext>
              </a:extLst>
            </p:cNvPr>
            <p:cNvSpPr txBox="1">
              <a:spLocks noChangeArrowheads="1"/>
            </p:cNvSpPr>
            <p:nvPr/>
          </p:nvSpPr>
          <p:spPr bwMode="auto">
            <a:xfrm>
              <a:off x="4255"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4" name="Text Box 208">
              <a:extLst>
                <a:ext uri="{FF2B5EF4-FFF2-40B4-BE49-F238E27FC236}">
                  <a16:creationId xmlns:a16="http://schemas.microsoft.com/office/drawing/2014/main" id="{8E87D132-CE1E-4881-9BA2-2B1A74530097}"/>
                </a:ext>
              </a:extLst>
            </p:cNvPr>
            <p:cNvSpPr txBox="1">
              <a:spLocks noChangeArrowheads="1"/>
            </p:cNvSpPr>
            <p:nvPr/>
          </p:nvSpPr>
          <p:spPr bwMode="auto">
            <a:xfrm>
              <a:off x="4598"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105" name="Text Box 209">
              <a:extLst>
                <a:ext uri="{FF2B5EF4-FFF2-40B4-BE49-F238E27FC236}">
                  <a16:creationId xmlns:a16="http://schemas.microsoft.com/office/drawing/2014/main" id="{ACD4CA5A-9E18-4331-A6C8-D0242E884A09}"/>
                </a:ext>
              </a:extLst>
            </p:cNvPr>
            <p:cNvSpPr txBox="1">
              <a:spLocks noChangeArrowheads="1"/>
            </p:cNvSpPr>
            <p:nvPr/>
          </p:nvSpPr>
          <p:spPr bwMode="auto">
            <a:xfrm>
              <a:off x="4843"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6" name="Text Box 210">
              <a:extLst>
                <a:ext uri="{FF2B5EF4-FFF2-40B4-BE49-F238E27FC236}">
                  <a16:creationId xmlns:a16="http://schemas.microsoft.com/office/drawing/2014/main" id="{DD2366CA-A297-431F-9DFD-AC933A429923}"/>
                </a:ext>
              </a:extLst>
            </p:cNvPr>
            <p:cNvSpPr txBox="1">
              <a:spLocks noChangeArrowheads="1"/>
            </p:cNvSpPr>
            <p:nvPr/>
          </p:nvSpPr>
          <p:spPr bwMode="auto">
            <a:xfrm>
              <a:off x="518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sp>
        <p:nvSpPr>
          <p:cNvPr id="1361107" name="Rectangle 211">
            <a:extLst>
              <a:ext uri="{FF2B5EF4-FFF2-40B4-BE49-F238E27FC236}">
                <a16:creationId xmlns:a16="http://schemas.microsoft.com/office/drawing/2014/main" id="{5AB5C2FE-6900-4658-90AA-6FFBE815895F}"/>
              </a:ext>
            </a:extLst>
          </p:cNvPr>
          <p:cNvSpPr>
            <a:spLocks noChangeArrowheads="1"/>
          </p:cNvSpPr>
          <p:nvPr/>
        </p:nvSpPr>
        <p:spPr bwMode="auto">
          <a:xfrm>
            <a:off x="3048000" y="23622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108" name="Rectangle 212">
            <a:extLst>
              <a:ext uri="{FF2B5EF4-FFF2-40B4-BE49-F238E27FC236}">
                <a16:creationId xmlns:a16="http://schemas.microsoft.com/office/drawing/2014/main" id="{E97371E3-798B-4947-822A-65734D9C957C}"/>
              </a:ext>
            </a:extLst>
          </p:cNvPr>
          <p:cNvSpPr>
            <a:spLocks noChangeArrowheads="1"/>
          </p:cNvSpPr>
          <p:nvPr/>
        </p:nvSpPr>
        <p:spPr bwMode="auto">
          <a:xfrm>
            <a:off x="3048000" y="3581400"/>
            <a:ext cx="914400" cy="12192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109" name="Rectangle 213">
            <a:extLst>
              <a:ext uri="{FF2B5EF4-FFF2-40B4-BE49-F238E27FC236}">
                <a16:creationId xmlns:a16="http://schemas.microsoft.com/office/drawing/2014/main" id="{43501E9C-B31F-4F97-BF0A-E696A4F88F5C}"/>
              </a:ext>
            </a:extLst>
          </p:cNvPr>
          <p:cNvSpPr>
            <a:spLocks noChangeArrowheads="1"/>
          </p:cNvSpPr>
          <p:nvPr/>
        </p:nvSpPr>
        <p:spPr bwMode="auto">
          <a:xfrm>
            <a:off x="3048000" y="52578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0434" name="Rectangle 2">
            <a:extLst>
              <a:ext uri="{FF2B5EF4-FFF2-40B4-BE49-F238E27FC236}">
                <a16:creationId xmlns:a16="http://schemas.microsoft.com/office/drawing/2014/main" id="{AADE40BC-C032-4270-8864-B3FA5C82C0BC}"/>
              </a:ext>
            </a:extLst>
          </p:cNvPr>
          <p:cNvSpPr>
            <a:spLocks noGrp="1" noChangeArrowheads="1"/>
          </p:cNvSpPr>
          <p:nvPr>
            <p:ph type="title"/>
          </p:nvPr>
        </p:nvSpPr>
        <p:spPr/>
        <p:txBody>
          <a:bodyPr/>
          <a:lstStyle/>
          <a:p>
            <a:r>
              <a:rPr lang="en-US" altLang="en-US"/>
              <a:t>Packed vs Sorted Pixels</a:t>
            </a:r>
          </a:p>
        </p:txBody>
      </p:sp>
      <p:sp>
        <p:nvSpPr>
          <p:cNvPr id="1170435" name="Rectangle 3">
            <a:extLst>
              <a:ext uri="{FF2B5EF4-FFF2-40B4-BE49-F238E27FC236}">
                <a16:creationId xmlns:a16="http://schemas.microsoft.com/office/drawing/2014/main" id="{E4187576-B455-4E84-9E7E-BCF01CD8961D}"/>
              </a:ext>
            </a:extLst>
          </p:cNvPr>
          <p:cNvSpPr>
            <a:spLocks noChangeArrowheads="1"/>
          </p:cNvSpPr>
          <p:nvPr/>
        </p:nvSpPr>
        <p:spPr bwMode="auto">
          <a:xfrm>
            <a:off x="1219200" y="838200"/>
            <a:ext cx="431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a:latin typeface="Arial" panose="020B0604020202020204" pitchFamily="34" charset="0"/>
              </a:rPr>
              <a:t>Table 2-4. Pixel Interleaving Examples</a:t>
            </a:r>
            <a:endParaRPr lang="en-US" altLang="en-US" sz="1800">
              <a:latin typeface="Arial" panose="020B0604020202020204" pitchFamily="34" charset="0"/>
            </a:endParaRPr>
          </a:p>
        </p:txBody>
      </p:sp>
      <p:graphicFrame>
        <p:nvGraphicFramePr>
          <p:cNvPr id="1170436" name="Group 4">
            <a:extLst>
              <a:ext uri="{FF2B5EF4-FFF2-40B4-BE49-F238E27FC236}">
                <a16:creationId xmlns:a16="http://schemas.microsoft.com/office/drawing/2014/main" id="{BE8A0391-5EB2-4EF8-AD87-09284A29754D}"/>
              </a:ext>
            </a:extLst>
          </p:cNvPr>
          <p:cNvGraphicFramePr>
            <a:graphicFrameLocks noGrp="1"/>
          </p:cNvGraphicFramePr>
          <p:nvPr/>
        </p:nvGraphicFramePr>
        <p:xfrm>
          <a:off x="533400" y="1223963"/>
          <a:ext cx="8382000" cy="3654426"/>
        </p:xfrm>
        <a:graphic>
          <a:graphicData uri="http://schemas.openxmlformats.org/drawingml/2006/table">
            <a:tbl>
              <a:tblPr/>
              <a:tblGrid>
                <a:gridCol w="1382713">
                  <a:extLst>
                    <a:ext uri="{9D8B030D-6E8A-4147-A177-3AD203B41FA5}">
                      <a16:colId xmlns:a16="http://schemas.microsoft.com/office/drawing/2014/main" val="417325709"/>
                    </a:ext>
                  </a:extLst>
                </a:gridCol>
                <a:gridCol w="2474912">
                  <a:extLst>
                    <a:ext uri="{9D8B030D-6E8A-4147-A177-3AD203B41FA5}">
                      <a16:colId xmlns:a16="http://schemas.microsoft.com/office/drawing/2014/main" val="762978767"/>
                    </a:ext>
                  </a:extLst>
                </a:gridCol>
                <a:gridCol w="2220913">
                  <a:extLst>
                    <a:ext uri="{9D8B030D-6E8A-4147-A177-3AD203B41FA5}">
                      <a16:colId xmlns:a16="http://schemas.microsoft.com/office/drawing/2014/main" val="4101761897"/>
                    </a:ext>
                  </a:extLst>
                </a:gridCol>
                <a:gridCol w="2303462">
                  <a:extLst>
                    <a:ext uri="{9D8B030D-6E8A-4147-A177-3AD203B41FA5}">
                      <a16:colId xmlns:a16="http://schemas.microsoft.com/office/drawing/2014/main" val="4101194753"/>
                    </a:ext>
                  </a:extLst>
                </a:gridCol>
              </a:tblGrid>
              <a:tr h="6413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Packing Format</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Interleaved</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Sequential</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Separate</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48901472"/>
                  </a:ext>
                </a:extLst>
              </a:tr>
              <a:tr h="11906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ABGR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ABGRABGR ABGRABGR ABGRABGR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AAABBBGGGRRR</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AAABBBGGGRRR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AAAAAAAA</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BBBBBBBBB</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GGGGGGGGG</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RRRRRRRRR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87720095"/>
                  </a:ext>
                </a:extLst>
              </a:tr>
              <a:tr h="9064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444 YCrCb,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with CbYCr packing</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CbYCrCbYCr CbYCr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CbCbCbYYYCrCrCr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CbCbCbYYYCrCrCr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CbCbCbCbCbCb</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YYYYYY</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CrCrCrCrCrCr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39525855"/>
                  </a:ext>
                </a:extLst>
              </a:tr>
              <a:tr h="9159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420 YCrCb,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with CbYCrY packing</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CbYCrYYYCb YCrYYYCbY CrYYY</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CbCbCbYYYYYYYYYYYYYCrCrCr</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CbCbCbYYYYYYYYYYYYCrCrCr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CbCbCbCbCbCb</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YYYYYYYYYYYY YYYYYYYYYYYY</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CrCrCrCrCrCr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2975092"/>
                  </a:ext>
                </a:extLst>
              </a:tr>
            </a:tbl>
          </a:graphicData>
        </a:graphic>
      </p:graphicFrame>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a:extLst>
              <a:ext uri="{FF2B5EF4-FFF2-40B4-BE49-F238E27FC236}">
                <a16:creationId xmlns:a16="http://schemas.microsoft.com/office/drawing/2014/main" id="{0548618E-37FC-4D31-AAB5-CE9A0C2474BD}"/>
              </a:ext>
            </a:extLst>
          </p:cNvPr>
          <p:cNvSpPr>
            <a:spLocks noGrp="1" noChangeArrowheads="1"/>
          </p:cNvSpPr>
          <p:nvPr>
            <p:ph type="title"/>
          </p:nvPr>
        </p:nvSpPr>
        <p:spPr/>
        <p:txBody>
          <a:bodyPr/>
          <a:lstStyle/>
          <a:p>
            <a:r>
              <a:rPr lang="en-US" altLang="en-US"/>
              <a:t>Summary: Pixel's in 4D</a:t>
            </a:r>
          </a:p>
        </p:txBody>
      </p:sp>
      <p:sp>
        <p:nvSpPr>
          <p:cNvPr id="1172483" name="Text Box 3">
            <a:extLst>
              <a:ext uri="{FF2B5EF4-FFF2-40B4-BE49-F238E27FC236}">
                <a16:creationId xmlns:a16="http://schemas.microsoft.com/office/drawing/2014/main" id="{16B2422B-90B4-459B-8436-FF424AB89FBA}"/>
              </a:ext>
            </a:extLst>
          </p:cNvPr>
          <p:cNvSpPr txBox="1">
            <a:spLocks noChangeArrowheads="1"/>
          </p:cNvSpPr>
          <p:nvPr/>
        </p:nvSpPr>
        <p:spPr bwMode="auto">
          <a:xfrm>
            <a:off x="533400" y="1204913"/>
            <a:ext cx="2012950"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63550" indent="-463550">
              <a:defRPr sz="2400">
                <a:solidFill>
                  <a:schemeClr val="tx1"/>
                </a:solidFill>
                <a:latin typeface="Times New Roman" panose="02020603050405020304" pitchFamily="18" charset="0"/>
              </a:defRPr>
            </a:lvl1pPr>
            <a:lvl2pPr marL="977900" indent="-342900">
              <a:defRPr sz="2400">
                <a:solidFill>
                  <a:schemeClr val="tx1"/>
                </a:solidFill>
                <a:latin typeface="Times New Roman" panose="02020603050405020304" pitchFamily="18" charset="0"/>
              </a:defRPr>
            </a:lvl2pPr>
            <a:lvl3pPr marL="1435100" indent="-342900">
              <a:defRPr sz="2400">
                <a:solidFill>
                  <a:schemeClr val="tx1"/>
                </a:solidFill>
                <a:latin typeface="Times New Roman" panose="02020603050405020304" pitchFamily="18" charset="0"/>
              </a:defRPr>
            </a:lvl3pPr>
            <a:lvl4pPr marL="1892300" indent="-342900">
              <a:defRPr sz="2400">
                <a:solidFill>
                  <a:schemeClr val="tx1"/>
                </a:solidFill>
                <a:latin typeface="Times New Roman" panose="02020603050405020304" pitchFamily="18" charset="0"/>
              </a:defRPr>
            </a:lvl4pPr>
            <a:lvl5pPr marL="2349500" indent="-342900">
              <a:defRPr sz="2400">
                <a:solidFill>
                  <a:schemeClr val="tx1"/>
                </a:solidFill>
                <a:latin typeface="Times New Roman" panose="02020603050405020304" pitchFamily="18" charset="0"/>
              </a:defRPr>
            </a:lvl5pPr>
            <a:lvl6pPr marL="2806700" indent="-342900" fontAlgn="base">
              <a:spcBef>
                <a:spcPct val="0"/>
              </a:spcBef>
              <a:spcAft>
                <a:spcPct val="0"/>
              </a:spcAft>
              <a:defRPr sz="2400">
                <a:solidFill>
                  <a:schemeClr val="tx1"/>
                </a:solidFill>
                <a:latin typeface="Times New Roman" panose="02020603050405020304" pitchFamily="18" charset="0"/>
              </a:defRPr>
            </a:lvl6pPr>
            <a:lvl7pPr marL="3263900" indent="-342900" fontAlgn="base">
              <a:spcBef>
                <a:spcPct val="0"/>
              </a:spcBef>
              <a:spcAft>
                <a:spcPct val="0"/>
              </a:spcAft>
              <a:defRPr sz="2400">
                <a:solidFill>
                  <a:schemeClr val="tx1"/>
                </a:solidFill>
                <a:latin typeface="Times New Roman" panose="02020603050405020304" pitchFamily="18" charset="0"/>
              </a:defRPr>
            </a:lvl7pPr>
            <a:lvl8pPr marL="3721100" indent="-342900" fontAlgn="base">
              <a:spcBef>
                <a:spcPct val="0"/>
              </a:spcBef>
              <a:spcAft>
                <a:spcPct val="0"/>
              </a:spcAft>
              <a:defRPr sz="2400">
                <a:solidFill>
                  <a:schemeClr val="tx1"/>
                </a:solidFill>
                <a:latin typeface="Times New Roman" panose="02020603050405020304" pitchFamily="18" charset="0"/>
              </a:defRPr>
            </a:lvl8pPr>
            <a:lvl9pPr marL="41783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pPr>
            <a:r>
              <a:rPr lang="en-US" altLang="en-US" b="1">
                <a:solidFill>
                  <a:schemeClr val="tx2"/>
                </a:solidFill>
                <a:latin typeface="Arial" panose="020B0604020202020204" pitchFamily="34" charset="0"/>
              </a:rPr>
              <a:t>Dimensions:</a:t>
            </a:r>
          </a:p>
          <a:p>
            <a:pPr eaLnBrk="0" hangingPunct="0">
              <a:lnSpc>
                <a:spcPct val="80000"/>
              </a:lnSpc>
              <a:spcBef>
                <a:spcPct val="50000"/>
              </a:spcBef>
              <a:buClr>
                <a:schemeClr val="tx2"/>
              </a:buClr>
              <a:buFontTx/>
              <a:buAutoNum type="arabicPeriod"/>
            </a:pPr>
            <a:r>
              <a:rPr lang="en-US" altLang="en-US" b="1">
                <a:latin typeface="Arial" panose="020B0604020202020204" pitchFamily="34" charset="0"/>
              </a:rPr>
              <a:t>Heigth</a:t>
            </a:r>
          </a:p>
          <a:p>
            <a:pPr eaLnBrk="0" hangingPunct="0">
              <a:lnSpc>
                <a:spcPct val="80000"/>
              </a:lnSpc>
              <a:spcBef>
                <a:spcPct val="50000"/>
              </a:spcBef>
              <a:buClr>
                <a:schemeClr val="tx2"/>
              </a:buClr>
              <a:buFontTx/>
              <a:buAutoNum type="arabicPeriod"/>
            </a:pPr>
            <a:r>
              <a:rPr lang="en-US" altLang="en-US" b="1">
                <a:latin typeface="Arial" panose="020B0604020202020204" pitchFamily="34" charset="0"/>
              </a:rPr>
              <a:t>Width</a:t>
            </a:r>
          </a:p>
          <a:p>
            <a:pPr eaLnBrk="0" hangingPunct="0">
              <a:lnSpc>
                <a:spcPct val="80000"/>
              </a:lnSpc>
              <a:spcBef>
                <a:spcPct val="50000"/>
              </a:spcBef>
              <a:buClr>
                <a:schemeClr val="tx2"/>
              </a:buClr>
              <a:buFontTx/>
              <a:buAutoNum type="arabicPeriod"/>
            </a:pPr>
            <a:endParaRPr lang="en-US" altLang="en-US" b="1">
              <a:latin typeface="Arial" panose="020B0604020202020204" pitchFamily="34" charset="0"/>
            </a:endParaRPr>
          </a:p>
        </p:txBody>
      </p:sp>
      <p:grpSp>
        <p:nvGrpSpPr>
          <p:cNvPr id="1172484" name="Group 4">
            <a:extLst>
              <a:ext uri="{FF2B5EF4-FFF2-40B4-BE49-F238E27FC236}">
                <a16:creationId xmlns:a16="http://schemas.microsoft.com/office/drawing/2014/main" id="{94EF3E74-8CDA-4F3A-8C9D-76E5404B3187}"/>
              </a:ext>
            </a:extLst>
          </p:cNvPr>
          <p:cNvGrpSpPr>
            <a:grpSpLocks/>
          </p:cNvGrpSpPr>
          <p:nvPr/>
        </p:nvGrpSpPr>
        <p:grpSpPr bwMode="auto">
          <a:xfrm>
            <a:off x="533400" y="3771900"/>
            <a:ext cx="8137525" cy="2781300"/>
            <a:chOff x="336" y="2328"/>
            <a:chExt cx="5126" cy="1752"/>
          </a:xfrm>
        </p:grpSpPr>
        <p:grpSp>
          <p:nvGrpSpPr>
            <p:cNvPr id="1172485" name="Group 5">
              <a:extLst>
                <a:ext uri="{FF2B5EF4-FFF2-40B4-BE49-F238E27FC236}">
                  <a16:creationId xmlns:a16="http://schemas.microsoft.com/office/drawing/2014/main" id="{D7C434DA-2A15-447E-98A2-CA4B59D74FE7}"/>
                </a:ext>
              </a:extLst>
            </p:cNvPr>
            <p:cNvGrpSpPr>
              <a:grpSpLocks/>
            </p:cNvGrpSpPr>
            <p:nvPr/>
          </p:nvGrpSpPr>
          <p:grpSpPr bwMode="auto">
            <a:xfrm>
              <a:off x="336" y="2328"/>
              <a:ext cx="5126" cy="1752"/>
              <a:chOff x="336" y="2568"/>
              <a:chExt cx="5126" cy="1752"/>
            </a:xfrm>
          </p:grpSpPr>
          <p:sp>
            <p:nvSpPr>
              <p:cNvPr id="1172486" name="Rectangle 6">
                <a:extLst>
                  <a:ext uri="{FF2B5EF4-FFF2-40B4-BE49-F238E27FC236}">
                    <a16:creationId xmlns:a16="http://schemas.microsoft.com/office/drawing/2014/main" id="{6D16186C-DFF4-48AD-AFF7-F270CA88B067}"/>
                  </a:ext>
                </a:extLst>
              </p:cNvPr>
              <p:cNvSpPr>
                <a:spLocks noChangeArrowheads="1"/>
              </p:cNvSpPr>
              <p:nvPr/>
            </p:nvSpPr>
            <p:spPr bwMode="auto">
              <a:xfrm>
                <a:off x="336" y="2568"/>
                <a:ext cx="5126"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defRPr sz="2400">
                    <a:solidFill>
                      <a:schemeClr val="tx1"/>
                    </a:solidFill>
                    <a:latin typeface="Times New Roman" panose="02020603050405020304" pitchFamily="18" charset="0"/>
                  </a:defRPr>
                </a:lvl1pPr>
                <a:lvl2pPr marL="800100" indent="-336550">
                  <a:defRPr sz="2400">
                    <a:solidFill>
                      <a:schemeClr val="tx1"/>
                    </a:solidFill>
                    <a:latin typeface="Times New Roman" panose="02020603050405020304" pitchFamily="18" charset="0"/>
                  </a:defRPr>
                </a:lvl2pPr>
                <a:lvl3pPr marL="1490663" indent="-342900">
                  <a:defRPr sz="2400">
                    <a:solidFill>
                      <a:schemeClr val="tx1"/>
                    </a:solidFill>
                    <a:latin typeface="Times New Roman" panose="02020603050405020304" pitchFamily="18" charset="0"/>
                  </a:defRPr>
                </a:lvl3pPr>
                <a:lvl4pPr marL="1947863" indent="-342900">
                  <a:defRPr sz="2400">
                    <a:solidFill>
                      <a:schemeClr val="tx1"/>
                    </a:solidFill>
                    <a:latin typeface="Times New Roman" panose="02020603050405020304" pitchFamily="18" charset="0"/>
                  </a:defRPr>
                </a:lvl4pPr>
                <a:lvl5pPr marL="2405063" indent="-342900">
                  <a:defRPr sz="2400">
                    <a:solidFill>
                      <a:schemeClr val="tx1"/>
                    </a:solidFill>
                    <a:latin typeface="Times New Roman" panose="02020603050405020304" pitchFamily="18" charset="0"/>
                  </a:defRPr>
                </a:lvl5pPr>
                <a:lvl6pPr marL="2862263" indent="-342900" fontAlgn="base">
                  <a:spcBef>
                    <a:spcPct val="0"/>
                  </a:spcBef>
                  <a:spcAft>
                    <a:spcPct val="0"/>
                  </a:spcAft>
                  <a:defRPr sz="2400">
                    <a:solidFill>
                      <a:schemeClr val="tx1"/>
                    </a:solidFill>
                    <a:latin typeface="Times New Roman" panose="02020603050405020304" pitchFamily="18" charset="0"/>
                  </a:defRPr>
                </a:lvl6pPr>
                <a:lvl7pPr marL="3319463" indent="-342900" fontAlgn="base">
                  <a:spcBef>
                    <a:spcPct val="0"/>
                  </a:spcBef>
                  <a:spcAft>
                    <a:spcPct val="0"/>
                  </a:spcAft>
                  <a:defRPr sz="2400">
                    <a:solidFill>
                      <a:schemeClr val="tx1"/>
                    </a:solidFill>
                    <a:latin typeface="Times New Roman" panose="02020603050405020304" pitchFamily="18" charset="0"/>
                  </a:defRPr>
                </a:lvl7pPr>
                <a:lvl8pPr marL="3776663" indent="-342900" fontAlgn="base">
                  <a:spcBef>
                    <a:spcPct val="0"/>
                  </a:spcBef>
                  <a:spcAft>
                    <a:spcPct val="0"/>
                  </a:spcAft>
                  <a:defRPr sz="2400">
                    <a:solidFill>
                      <a:schemeClr val="tx1"/>
                    </a:solidFill>
                    <a:latin typeface="Times New Roman" panose="02020603050405020304" pitchFamily="18" charset="0"/>
                  </a:defRPr>
                </a:lvl8pPr>
                <a:lvl9pPr marL="4233863"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FontTx/>
                  <a:buAutoNum type="arabicPeriod" startAt="4"/>
                </a:pPr>
                <a:r>
                  <a:rPr lang="en-US" altLang="en-US" b="1">
                    <a:latin typeface="Arial" panose="020B0604020202020204" pitchFamily="34" charset="0"/>
                  </a:rPr>
                  <a:t>Color </a:t>
                </a:r>
                <a:r>
                  <a:rPr lang="en-US" altLang="en-US" b="1" i="1">
                    <a:latin typeface="Arial" panose="020B0604020202020204" pitchFamily="34" charset="0"/>
                  </a:rPr>
                  <a:t>Depth</a:t>
                </a:r>
                <a:r>
                  <a:rPr lang="en-US" altLang="en-US" b="1">
                    <a:latin typeface="Arial" panose="020B0604020202020204" pitchFamily="34" charset="0"/>
                  </a:rPr>
                  <a:t> of the pixel</a:t>
                </a:r>
              </a:p>
              <a:p>
                <a:pPr lvl="1" eaLnBrk="0" hangingPunct="0">
                  <a:lnSpc>
                    <a:spcPct val="80000"/>
                  </a:lnSpc>
                  <a:spcBef>
                    <a:spcPct val="5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How many bits are used to represent the color of each pixel?</a:t>
                </a:r>
              </a:p>
            </p:txBody>
          </p:sp>
          <p:grpSp>
            <p:nvGrpSpPr>
              <p:cNvPr id="1172487" name="Group 7">
                <a:extLst>
                  <a:ext uri="{FF2B5EF4-FFF2-40B4-BE49-F238E27FC236}">
                    <a16:creationId xmlns:a16="http://schemas.microsoft.com/office/drawing/2014/main" id="{85A324BE-6129-43A5-A13B-B77CAEB9A5E1}"/>
                  </a:ext>
                </a:extLst>
              </p:cNvPr>
              <p:cNvGrpSpPr>
                <a:grpSpLocks/>
              </p:cNvGrpSpPr>
              <p:nvPr/>
            </p:nvGrpSpPr>
            <p:grpSpPr bwMode="auto">
              <a:xfrm>
                <a:off x="1200" y="3597"/>
                <a:ext cx="553" cy="195"/>
                <a:chOff x="855" y="3616"/>
                <a:chExt cx="553" cy="195"/>
              </a:xfrm>
            </p:grpSpPr>
            <p:sp>
              <p:nvSpPr>
                <p:cNvPr id="1172488" name="AutoShape 8">
                  <a:extLst>
                    <a:ext uri="{FF2B5EF4-FFF2-40B4-BE49-F238E27FC236}">
                      <a16:creationId xmlns:a16="http://schemas.microsoft.com/office/drawing/2014/main" id="{5DA76F6C-7907-4485-AAB0-0D87D84316E0}"/>
                    </a:ext>
                  </a:extLst>
                </p:cNvPr>
                <p:cNvSpPr>
                  <a:spLocks noChangeArrowheads="1"/>
                </p:cNvSpPr>
                <p:nvPr/>
              </p:nvSpPr>
              <p:spPr bwMode="auto">
                <a:xfrm>
                  <a:off x="864" y="3678"/>
                  <a:ext cx="544" cy="133"/>
                </a:xfrm>
                <a:prstGeom prst="cube">
                  <a:avLst>
                    <a:gd name="adj" fmla="val 51130"/>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89" name="AutoShape 9">
                  <a:extLst>
                    <a:ext uri="{FF2B5EF4-FFF2-40B4-BE49-F238E27FC236}">
                      <a16:creationId xmlns:a16="http://schemas.microsoft.com/office/drawing/2014/main" id="{A8765CE3-09D0-446B-A7D2-E2700AEFE57A}"/>
                    </a:ext>
                  </a:extLst>
                </p:cNvPr>
                <p:cNvSpPr>
                  <a:spLocks noChangeArrowheads="1"/>
                </p:cNvSpPr>
                <p:nvPr/>
              </p:nvSpPr>
              <p:spPr bwMode="auto">
                <a:xfrm>
                  <a:off x="855" y="3616"/>
                  <a:ext cx="544" cy="133"/>
                </a:xfrm>
                <a:prstGeom prst="cube">
                  <a:avLst>
                    <a:gd name="adj" fmla="val 51130"/>
                  </a:avLst>
                </a:prstGeom>
                <a:solidFill>
                  <a:srgbClr val="000000"/>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2490" name="AutoShape 10">
                <a:extLst>
                  <a:ext uri="{FF2B5EF4-FFF2-40B4-BE49-F238E27FC236}">
                    <a16:creationId xmlns:a16="http://schemas.microsoft.com/office/drawing/2014/main" id="{0D0A7A91-85B0-4366-AB0E-7F8C20043D74}"/>
                  </a:ext>
                </a:extLst>
              </p:cNvPr>
              <p:cNvSpPr>
                <a:spLocks noChangeArrowheads="1"/>
              </p:cNvSpPr>
              <p:nvPr/>
            </p:nvSpPr>
            <p:spPr bwMode="auto">
              <a:xfrm>
                <a:off x="2240" y="3145"/>
                <a:ext cx="544" cy="647"/>
              </a:xfrm>
              <a:prstGeom prst="cube">
                <a:avLst>
                  <a:gd name="adj" fmla="val 20222"/>
                </a:avLst>
              </a:prstGeom>
              <a:gradFill rotWithShape="1">
                <a:gsLst>
                  <a:gs pos="0">
                    <a:srgbClr val="000000"/>
                  </a:gs>
                  <a:gs pos="100000">
                    <a:schemeClr val="bg1"/>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2491" name="Group 11">
                <a:extLst>
                  <a:ext uri="{FF2B5EF4-FFF2-40B4-BE49-F238E27FC236}">
                    <a16:creationId xmlns:a16="http://schemas.microsoft.com/office/drawing/2014/main" id="{83C3130B-4240-41E0-9AEE-3A871260CF52}"/>
                  </a:ext>
                </a:extLst>
              </p:cNvPr>
              <p:cNvGrpSpPr>
                <a:grpSpLocks/>
              </p:cNvGrpSpPr>
              <p:nvPr/>
            </p:nvGrpSpPr>
            <p:grpSpPr bwMode="auto">
              <a:xfrm>
                <a:off x="3377" y="3161"/>
                <a:ext cx="544" cy="631"/>
                <a:chOff x="2366" y="3251"/>
                <a:chExt cx="544" cy="631"/>
              </a:xfrm>
            </p:grpSpPr>
            <p:sp>
              <p:nvSpPr>
                <p:cNvPr id="1172492" name="AutoShape 12">
                  <a:extLst>
                    <a:ext uri="{FF2B5EF4-FFF2-40B4-BE49-F238E27FC236}">
                      <a16:creationId xmlns:a16="http://schemas.microsoft.com/office/drawing/2014/main" id="{C06300EA-8338-4889-A8E5-1E090F44F262}"/>
                    </a:ext>
                  </a:extLst>
                </p:cNvPr>
                <p:cNvSpPr>
                  <a:spLocks noChangeArrowheads="1"/>
                </p:cNvSpPr>
                <p:nvPr/>
              </p:nvSpPr>
              <p:spPr bwMode="auto">
                <a:xfrm>
                  <a:off x="2366" y="3749"/>
                  <a:ext cx="544" cy="133"/>
                </a:xfrm>
                <a:prstGeom prst="cube">
                  <a:avLst>
                    <a:gd name="adj" fmla="val 51130"/>
                  </a:avLst>
                </a:prstGeom>
                <a:solidFill>
                  <a:srgbClr val="32015B"/>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3" name="AutoShape 13">
                  <a:extLst>
                    <a:ext uri="{FF2B5EF4-FFF2-40B4-BE49-F238E27FC236}">
                      <a16:creationId xmlns:a16="http://schemas.microsoft.com/office/drawing/2014/main" id="{CC1DF3AF-C64D-4FD1-A3DA-B1BD32F78737}"/>
                    </a:ext>
                  </a:extLst>
                </p:cNvPr>
                <p:cNvSpPr>
                  <a:spLocks noChangeArrowheads="1"/>
                </p:cNvSpPr>
                <p:nvPr/>
              </p:nvSpPr>
              <p:spPr bwMode="auto">
                <a:xfrm>
                  <a:off x="2366" y="3678"/>
                  <a:ext cx="544" cy="133"/>
                </a:xfrm>
                <a:prstGeom prst="cube">
                  <a:avLst>
                    <a:gd name="adj" fmla="val 51130"/>
                  </a:avLst>
                </a:prstGeom>
                <a:solidFill>
                  <a:srgbClr val="666699"/>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4" name="AutoShape 14">
                  <a:extLst>
                    <a:ext uri="{FF2B5EF4-FFF2-40B4-BE49-F238E27FC236}">
                      <a16:creationId xmlns:a16="http://schemas.microsoft.com/office/drawing/2014/main" id="{2D013017-738D-4497-99D2-8835A332958C}"/>
                    </a:ext>
                  </a:extLst>
                </p:cNvPr>
                <p:cNvSpPr>
                  <a:spLocks noChangeArrowheads="1"/>
                </p:cNvSpPr>
                <p:nvPr/>
              </p:nvSpPr>
              <p:spPr bwMode="auto">
                <a:xfrm>
                  <a:off x="2366" y="3607"/>
                  <a:ext cx="544" cy="133"/>
                </a:xfrm>
                <a:prstGeom prst="cube">
                  <a:avLst>
                    <a:gd name="adj" fmla="val 51130"/>
                  </a:avLst>
                </a:prstGeom>
                <a:solidFill>
                  <a:srgbClr val="3333CC"/>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5" name="AutoShape 15">
                  <a:extLst>
                    <a:ext uri="{FF2B5EF4-FFF2-40B4-BE49-F238E27FC236}">
                      <a16:creationId xmlns:a16="http://schemas.microsoft.com/office/drawing/2014/main" id="{0277561E-6FAB-4ABF-A585-0998197CA208}"/>
                    </a:ext>
                  </a:extLst>
                </p:cNvPr>
                <p:cNvSpPr>
                  <a:spLocks noChangeArrowheads="1"/>
                </p:cNvSpPr>
                <p:nvPr/>
              </p:nvSpPr>
              <p:spPr bwMode="auto">
                <a:xfrm>
                  <a:off x="2366" y="3536"/>
                  <a:ext cx="544" cy="133"/>
                </a:xfrm>
                <a:prstGeom prst="cube">
                  <a:avLst>
                    <a:gd name="adj" fmla="val 51130"/>
                  </a:avLst>
                </a:prstGeom>
                <a:solidFill>
                  <a:srgbClr val="0066FF"/>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6" name="AutoShape 16">
                  <a:extLst>
                    <a:ext uri="{FF2B5EF4-FFF2-40B4-BE49-F238E27FC236}">
                      <a16:creationId xmlns:a16="http://schemas.microsoft.com/office/drawing/2014/main" id="{081DE7C4-EDC0-447C-8C84-843E91F5B2A3}"/>
                    </a:ext>
                  </a:extLst>
                </p:cNvPr>
                <p:cNvSpPr>
                  <a:spLocks noChangeArrowheads="1"/>
                </p:cNvSpPr>
                <p:nvPr/>
              </p:nvSpPr>
              <p:spPr bwMode="auto">
                <a:xfrm>
                  <a:off x="2366" y="3465"/>
                  <a:ext cx="544" cy="133"/>
                </a:xfrm>
                <a:prstGeom prst="cube">
                  <a:avLst>
                    <a:gd name="adj" fmla="val 51130"/>
                  </a:avLst>
                </a:prstGeom>
                <a:solidFill>
                  <a:srgbClr val="33CC33"/>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7" name="AutoShape 17">
                  <a:extLst>
                    <a:ext uri="{FF2B5EF4-FFF2-40B4-BE49-F238E27FC236}">
                      <a16:creationId xmlns:a16="http://schemas.microsoft.com/office/drawing/2014/main" id="{5026A672-F9F2-4E62-94FE-833B3F200F35}"/>
                    </a:ext>
                  </a:extLst>
                </p:cNvPr>
                <p:cNvSpPr>
                  <a:spLocks noChangeArrowheads="1"/>
                </p:cNvSpPr>
                <p:nvPr/>
              </p:nvSpPr>
              <p:spPr bwMode="auto">
                <a:xfrm>
                  <a:off x="2366" y="3394"/>
                  <a:ext cx="544" cy="133"/>
                </a:xfrm>
                <a:prstGeom prst="cube">
                  <a:avLst>
                    <a:gd name="adj" fmla="val 51130"/>
                  </a:avLst>
                </a:prstGeom>
                <a:solidFill>
                  <a:srgbClr val="66FF66"/>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8" name="AutoShape 18">
                  <a:extLst>
                    <a:ext uri="{FF2B5EF4-FFF2-40B4-BE49-F238E27FC236}">
                      <a16:creationId xmlns:a16="http://schemas.microsoft.com/office/drawing/2014/main" id="{826D84B6-C7F8-4590-861D-F080AE1C51B8}"/>
                    </a:ext>
                  </a:extLst>
                </p:cNvPr>
                <p:cNvSpPr>
                  <a:spLocks noChangeArrowheads="1"/>
                </p:cNvSpPr>
                <p:nvPr/>
              </p:nvSpPr>
              <p:spPr bwMode="auto">
                <a:xfrm>
                  <a:off x="2366" y="3323"/>
                  <a:ext cx="544" cy="133"/>
                </a:xfrm>
                <a:prstGeom prst="cube">
                  <a:avLst>
                    <a:gd name="adj" fmla="val 51130"/>
                  </a:avLst>
                </a:prstGeom>
                <a:solidFill>
                  <a:srgbClr val="FFFF66"/>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9" name="AutoShape 19">
                  <a:extLst>
                    <a:ext uri="{FF2B5EF4-FFF2-40B4-BE49-F238E27FC236}">
                      <a16:creationId xmlns:a16="http://schemas.microsoft.com/office/drawing/2014/main" id="{FDBC6152-9A98-4188-A917-8E409436770B}"/>
                    </a:ext>
                  </a:extLst>
                </p:cNvPr>
                <p:cNvSpPr>
                  <a:spLocks noChangeArrowheads="1"/>
                </p:cNvSpPr>
                <p:nvPr/>
              </p:nvSpPr>
              <p:spPr bwMode="auto">
                <a:xfrm>
                  <a:off x="2366" y="3251"/>
                  <a:ext cx="544" cy="133"/>
                </a:xfrm>
                <a:prstGeom prst="cube">
                  <a:avLst>
                    <a:gd name="adj" fmla="val 51130"/>
                  </a:avLst>
                </a:prstGeom>
                <a:solidFill>
                  <a:srgbClr val="FF0000"/>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2500" name="Text Box 20">
                <a:extLst>
                  <a:ext uri="{FF2B5EF4-FFF2-40B4-BE49-F238E27FC236}">
                    <a16:creationId xmlns:a16="http://schemas.microsoft.com/office/drawing/2014/main" id="{148F562A-48AA-4E4F-8584-1B98819E3A88}"/>
                  </a:ext>
                </a:extLst>
              </p:cNvPr>
              <p:cNvSpPr txBox="1">
                <a:spLocks noChangeArrowheads="1"/>
              </p:cNvSpPr>
              <p:nvPr/>
            </p:nvSpPr>
            <p:spPr bwMode="auto">
              <a:xfrm>
                <a:off x="1252" y="3878"/>
                <a:ext cx="3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latin typeface="Arial Narrow" panose="020B0606020202030204" pitchFamily="34" charset="0"/>
                  </a:rPr>
                  <a:t>1 bit</a:t>
                </a:r>
              </a:p>
            </p:txBody>
          </p:sp>
          <p:sp>
            <p:nvSpPr>
              <p:cNvPr id="1172501" name="Text Box 21">
                <a:extLst>
                  <a:ext uri="{FF2B5EF4-FFF2-40B4-BE49-F238E27FC236}">
                    <a16:creationId xmlns:a16="http://schemas.microsoft.com/office/drawing/2014/main" id="{A22747CF-A549-465E-8D72-E2D6DE22D071}"/>
                  </a:ext>
                </a:extLst>
              </p:cNvPr>
              <p:cNvSpPr txBox="1">
                <a:spLocks noChangeArrowheads="1"/>
              </p:cNvSpPr>
              <p:nvPr/>
            </p:nvSpPr>
            <p:spPr bwMode="auto">
              <a:xfrm>
                <a:off x="2282" y="3878"/>
                <a:ext cx="4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latin typeface="Arial Narrow" panose="020B0606020202030204" pitchFamily="34" charset="0"/>
                  </a:rPr>
                  <a:t>8 bits</a:t>
                </a:r>
              </a:p>
            </p:txBody>
          </p:sp>
          <p:sp>
            <p:nvSpPr>
              <p:cNvPr id="1172502" name="Text Box 22">
                <a:extLst>
                  <a:ext uri="{FF2B5EF4-FFF2-40B4-BE49-F238E27FC236}">
                    <a16:creationId xmlns:a16="http://schemas.microsoft.com/office/drawing/2014/main" id="{0785D775-9541-4A10-87C8-EBC2F8A1D7E3}"/>
                  </a:ext>
                </a:extLst>
              </p:cNvPr>
              <p:cNvSpPr txBox="1">
                <a:spLocks noChangeArrowheads="1"/>
              </p:cNvSpPr>
              <p:nvPr/>
            </p:nvSpPr>
            <p:spPr bwMode="auto">
              <a:xfrm>
                <a:off x="3319" y="3800"/>
                <a:ext cx="1849"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lang="en-US" altLang="en-US" sz="2000" b="1">
                    <a:latin typeface="Arial Narrow" panose="020B0606020202030204" pitchFamily="34" charset="0"/>
                  </a:rPr>
                  <a:t>Red:  	8 bits</a:t>
                </a:r>
              </a:p>
              <a:p>
                <a:pPr eaLnBrk="0" hangingPunct="0">
                  <a:lnSpc>
                    <a:spcPct val="80000"/>
                  </a:lnSpc>
                </a:pPr>
                <a:r>
                  <a:rPr lang="en-US" altLang="en-US" sz="2000" b="1">
                    <a:latin typeface="Arial Narrow" panose="020B0606020202030204" pitchFamily="34" charset="0"/>
                  </a:rPr>
                  <a:t>Green:  	8 bits      or  YC</a:t>
                </a:r>
                <a:r>
                  <a:rPr lang="en-US" altLang="en-US" sz="1800" b="1">
                    <a:latin typeface="Arial Narrow" panose="020B0606020202030204" pitchFamily="34" charset="0"/>
                  </a:rPr>
                  <a:t>b</a:t>
                </a:r>
                <a:r>
                  <a:rPr lang="en-US" altLang="en-US" sz="2000" b="1">
                    <a:latin typeface="Arial Narrow" panose="020B0606020202030204" pitchFamily="34" charset="0"/>
                  </a:rPr>
                  <a:t>C</a:t>
                </a:r>
                <a:r>
                  <a:rPr lang="en-US" altLang="en-US" sz="1800" b="1">
                    <a:latin typeface="Arial Narrow" panose="020B0606020202030204" pitchFamily="34" charset="0"/>
                  </a:rPr>
                  <a:t>r</a:t>
                </a:r>
              </a:p>
              <a:p>
                <a:pPr eaLnBrk="0" hangingPunct="0">
                  <a:lnSpc>
                    <a:spcPct val="80000"/>
                  </a:lnSpc>
                </a:pPr>
                <a:r>
                  <a:rPr lang="en-US" altLang="en-US" sz="2000" b="1">
                    <a:latin typeface="Arial Narrow" panose="020B0606020202030204" pitchFamily="34" charset="0"/>
                  </a:rPr>
                  <a:t>Blue:  	8 bits            4:2:2</a:t>
                </a:r>
              </a:p>
            </p:txBody>
          </p:sp>
        </p:grpSp>
        <p:sp>
          <p:nvSpPr>
            <p:cNvPr id="1172503" name="AutoShape 23">
              <a:extLst>
                <a:ext uri="{FF2B5EF4-FFF2-40B4-BE49-F238E27FC236}">
                  <a16:creationId xmlns:a16="http://schemas.microsoft.com/office/drawing/2014/main" id="{0718E556-D5BD-44F8-BFF8-4C497440C38C}"/>
                </a:ext>
              </a:extLst>
            </p:cNvPr>
            <p:cNvSpPr>
              <a:spLocks/>
            </p:cNvSpPr>
            <p:nvPr/>
          </p:nvSpPr>
          <p:spPr bwMode="auto">
            <a:xfrm>
              <a:off x="4272" y="3552"/>
              <a:ext cx="192" cy="528"/>
            </a:xfrm>
            <a:prstGeom prst="rightBrace">
              <a:avLst>
                <a:gd name="adj1" fmla="val 2291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2504" name="Group 24">
            <a:extLst>
              <a:ext uri="{FF2B5EF4-FFF2-40B4-BE49-F238E27FC236}">
                <a16:creationId xmlns:a16="http://schemas.microsoft.com/office/drawing/2014/main" id="{4C2B31BB-459E-4A12-B84B-CED582525A6D}"/>
              </a:ext>
            </a:extLst>
          </p:cNvPr>
          <p:cNvGrpSpPr>
            <a:grpSpLocks/>
          </p:cNvGrpSpPr>
          <p:nvPr/>
        </p:nvGrpSpPr>
        <p:grpSpPr bwMode="auto">
          <a:xfrm>
            <a:off x="3006725" y="471488"/>
            <a:ext cx="4206875" cy="2043112"/>
            <a:chOff x="1862" y="569"/>
            <a:chExt cx="2650" cy="1287"/>
          </a:xfrm>
        </p:grpSpPr>
        <p:grpSp>
          <p:nvGrpSpPr>
            <p:cNvPr id="1172505" name="Group 25">
              <a:extLst>
                <a:ext uri="{FF2B5EF4-FFF2-40B4-BE49-F238E27FC236}">
                  <a16:creationId xmlns:a16="http://schemas.microsoft.com/office/drawing/2014/main" id="{7CF57CC0-14A5-4B03-8369-F964A11E83F3}"/>
                </a:ext>
              </a:extLst>
            </p:cNvPr>
            <p:cNvGrpSpPr>
              <a:grpSpLocks/>
            </p:cNvGrpSpPr>
            <p:nvPr/>
          </p:nvGrpSpPr>
          <p:grpSpPr bwMode="auto">
            <a:xfrm>
              <a:off x="2048" y="816"/>
              <a:ext cx="2448" cy="1040"/>
              <a:chOff x="2064" y="512"/>
              <a:chExt cx="2448" cy="1040"/>
            </a:xfrm>
          </p:grpSpPr>
          <p:sp>
            <p:nvSpPr>
              <p:cNvPr id="1172506" name="Rectangle 26">
                <a:extLst>
                  <a:ext uri="{FF2B5EF4-FFF2-40B4-BE49-F238E27FC236}">
                    <a16:creationId xmlns:a16="http://schemas.microsoft.com/office/drawing/2014/main" id="{E5C6FC26-AECF-4F0F-A3B9-CD770F85EA7D}"/>
                  </a:ext>
                </a:extLst>
              </p:cNvPr>
              <p:cNvSpPr>
                <a:spLocks noChangeArrowheads="1"/>
              </p:cNvSpPr>
              <p:nvPr/>
            </p:nvSpPr>
            <p:spPr bwMode="auto">
              <a:xfrm>
                <a:off x="2064" y="512"/>
                <a:ext cx="2448" cy="1040"/>
              </a:xfrm>
              <a:prstGeom prst="rect">
                <a:avLst/>
              </a:prstGeom>
              <a:solidFill>
                <a:srgbClr val="663300">
                  <a:alpha val="50000"/>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2507" name="Group 27">
                <a:extLst>
                  <a:ext uri="{FF2B5EF4-FFF2-40B4-BE49-F238E27FC236}">
                    <a16:creationId xmlns:a16="http://schemas.microsoft.com/office/drawing/2014/main" id="{7B40447F-E177-4100-A7A3-2D2CB37C466B}"/>
                  </a:ext>
                </a:extLst>
              </p:cNvPr>
              <p:cNvGrpSpPr>
                <a:grpSpLocks/>
              </p:cNvGrpSpPr>
              <p:nvPr/>
            </p:nvGrpSpPr>
            <p:grpSpPr bwMode="auto">
              <a:xfrm>
                <a:off x="2112" y="570"/>
                <a:ext cx="2352" cy="924"/>
                <a:chOff x="272" y="288"/>
                <a:chExt cx="1344" cy="528"/>
              </a:xfrm>
            </p:grpSpPr>
            <p:sp>
              <p:nvSpPr>
                <p:cNvPr id="1172508" name="AutoShape 28">
                  <a:extLst>
                    <a:ext uri="{FF2B5EF4-FFF2-40B4-BE49-F238E27FC236}">
                      <a16:creationId xmlns:a16="http://schemas.microsoft.com/office/drawing/2014/main" id="{E8966DC5-0F71-4B5E-9985-EEBF03E5DD96}"/>
                    </a:ext>
                  </a:extLst>
                </p:cNvPr>
                <p:cNvSpPr>
                  <a:spLocks noChangeArrowheads="1"/>
                </p:cNvSpPr>
                <p:nvPr/>
              </p:nvSpPr>
              <p:spPr bwMode="auto">
                <a:xfrm>
                  <a:off x="272" y="288"/>
                  <a:ext cx="1344" cy="528"/>
                </a:xfrm>
                <a:prstGeom prst="roundRect">
                  <a:avLst>
                    <a:gd name="adj" fmla="val 16667"/>
                  </a:avLst>
                </a:prstGeom>
                <a:solidFill>
                  <a:srgbClr val="EAEAEA"/>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509" name="Rectangle 29">
                  <a:extLst>
                    <a:ext uri="{FF2B5EF4-FFF2-40B4-BE49-F238E27FC236}">
                      <a16:creationId xmlns:a16="http://schemas.microsoft.com/office/drawing/2014/main" id="{B233D58E-E32D-4119-A856-C2DCF78D1878}"/>
                    </a:ext>
                  </a:extLst>
                </p:cNvPr>
                <p:cNvSpPr>
                  <a:spLocks noChangeArrowheads="1"/>
                </p:cNvSpPr>
                <p:nvPr/>
              </p:nvSpPr>
              <p:spPr bwMode="auto">
                <a:xfrm>
                  <a:off x="32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0" name="Rectangle 30">
                  <a:extLst>
                    <a:ext uri="{FF2B5EF4-FFF2-40B4-BE49-F238E27FC236}">
                      <a16:creationId xmlns:a16="http://schemas.microsoft.com/office/drawing/2014/main" id="{B091C689-B26B-4846-A4B6-3253268DF5F3}"/>
                    </a:ext>
                  </a:extLst>
                </p:cNvPr>
                <p:cNvSpPr>
                  <a:spLocks noChangeArrowheads="1"/>
                </p:cNvSpPr>
                <p:nvPr/>
              </p:nvSpPr>
              <p:spPr bwMode="auto">
                <a:xfrm>
                  <a:off x="38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1" name="Rectangle 31">
                  <a:extLst>
                    <a:ext uri="{FF2B5EF4-FFF2-40B4-BE49-F238E27FC236}">
                      <a16:creationId xmlns:a16="http://schemas.microsoft.com/office/drawing/2014/main" id="{F9A8D2A6-DF11-493B-AF11-DF6671D10219}"/>
                    </a:ext>
                  </a:extLst>
                </p:cNvPr>
                <p:cNvSpPr>
                  <a:spLocks noChangeArrowheads="1"/>
                </p:cNvSpPr>
                <p:nvPr/>
              </p:nvSpPr>
              <p:spPr bwMode="auto">
                <a:xfrm>
                  <a:off x="44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2" name="Rectangle 32">
                  <a:extLst>
                    <a:ext uri="{FF2B5EF4-FFF2-40B4-BE49-F238E27FC236}">
                      <a16:creationId xmlns:a16="http://schemas.microsoft.com/office/drawing/2014/main" id="{AAFC138A-7825-405D-9727-872758D2DC6E}"/>
                    </a:ext>
                  </a:extLst>
                </p:cNvPr>
                <p:cNvSpPr>
                  <a:spLocks noChangeArrowheads="1"/>
                </p:cNvSpPr>
                <p:nvPr/>
              </p:nvSpPr>
              <p:spPr bwMode="auto">
                <a:xfrm>
                  <a:off x="51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3" name="Rectangle 33">
                  <a:extLst>
                    <a:ext uri="{FF2B5EF4-FFF2-40B4-BE49-F238E27FC236}">
                      <a16:creationId xmlns:a16="http://schemas.microsoft.com/office/drawing/2014/main" id="{B377CEB8-F78F-431F-AA03-1BED3675B886}"/>
                    </a:ext>
                  </a:extLst>
                </p:cNvPr>
                <p:cNvSpPr>
                  <a:spLocks noChangeArrowheads="1"/>
                </p:cNvSpPr>
                <p:nvPr/>
              </p:nvSpPr>
              <p:spPr bwMode="auto">
                <a:xfrm>
                  <a:off x="57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4" name="Rectangle 34">
                  <a:extLst>
                    <a:ext uri="{FF2B5EF4-FFF2-40B4-BE49-F238E27FC236}">
                      <a16:creationId xmlns:a16="http://schemas.microsoft.com/office/drawing/2014/main" id="{468F2D40-D470-42B3-8D02-5FFF36779B30}"/>
                    </a:ext>
                  </a:extLst>
                </p:cNvPr>
                <p:cNvSpPr>
                  <a:spLocks noChangeArrowheads="1"/>
                </p:cNvSpPr>
                <p:nvPr/>
              </p:nvSpPr>
              <p:spPr bwMode="auto">
                <a:xfrm>
                  <a:off x="64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5" name="Rectangle 35">
                  <a:extLst>
                    <a:ext uri="{FF2B5EF4-FFF2-40B4-BE49-F238E27FC236}">
                      <a16:creationId xmlns:a16="http://schemas.microsoft.com/office/drawing/2014/main" id="{34C123FB-46F2-4D0D-B98F-B3098CEE734B}"/>
                    </a:ext>
                  </a:extLst>
                </p:cNvPr>
                <p:cNvSpPr>
                  <a:spLocks noChangeArrowheads="1"/>
                </p:cNvSpPr>
                <p:nvPr/>
              </p:nvSpPr>
              <p:spPr bwMode="auto">
                <a:xfrm>
                  <a:off x="70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6" name="Rectangle 36">
                  <a:extLst>
                    <a:ext uri="{FF2B5EF4-FFF2-40B4-BE49-F238E27FC236}">
                      <a16:creationId xmlns:a16="http://schemas.microsoft.com/office/drawing/2014/main" id="{BF00ED64-195D-4F7B-BF75-794C97466163}"/>
                    </a:ext>
                  </a:extLst>
                </p:cNvPr>
                <p:cNvSpPr>
                  <a:spLocks noChangeArrowheads="1"/>
                </p:cNvSpPr>
                <p:nvPr/>
              </p:nvSpPr>
              <p:spPr bwMode="auto">
                <a:xfrm>
                  <a:off x="76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7" name="Rectangle 37">
                  <a:extLst>
                    <a:ext uri="{FF2B5EF4-FFF2-40B4-BE49-F238E27FC236}">
                      <a16:creationId xmlns:a16="http://schemas.microsoft.com/office/drawing/2014/main" id="{B9EFAA18-1A3A-47BF-B633-99B0B81AD311}"/>
                    </a:ext>
                  </a:extLst>
                </p:cNvPr>
                <p:cNvSpPr>
                  <a:spLocks noChangeArrowheads="1"/>
                </p:cNvSpPr>
                <p:nvPr/>
              </p:nvSpPr>
              <p:spPr bwMode="auto">
                <a:xfrm>
                  <a:off x="83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8" name="Rectangle 38">
                  <a:extLst>
                    <a:ext uri="{FF2B5EF4-FFF2-40B4-BE49-F238E27FC236}">
                      <a16:creationId xmlns:a16="http://schemas.microsoft.com/office/drawing/2014/main" id="{17263902-27C6-4EA6-A916-A1B079D8D6AA}"/>
                    </a:ext>
                  </a:extLst>
                </p:cNvPr>
                <p:cNvSpPr>
                  <a:spLocks noChangeArrowheads="1"/>
                </p:cNvSpPr>
                <p:nvPr/>
              </p:nvSpPr>
              <p:spPr bwMode="auto">
                <a:xfrm>
                  <a:off x="89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9" name="Rectangle 39">
                  <a:extLst>
                    <a:ext uri="{FF2B5EF4-FFF2-40B4-BE49-F238E27FC236}">
                      <a16:creationId xmlns:a16="http://schemas.microsoft.com/office/drawing/2014/main" id="{EA29BB44-C03F-40AE-9F9C-417CCC6B4AAF}"/>
                    </a:ext>
                  </a:extLst>
                </p:cNvPr>
                <p:cNvSpPr>
                  <a:spLocks noChangeArrowheads="1"/>
                </p:cNvSpPr>
                <p:nvPr/>
              </p:nvSpPr>
              <p:spPr bwMode="auto">
                <a:xfrm>
                  <a:off x="96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0" name="Rectangle 40">
                  <a:extLst>
                    <a:ext uri="{FF2B5EF4-FFF2-40B4-BE49-F238E27FC236}">
                      <a16:creationId xmlns:a16="http://schemas.microsoft.com/office/drawing/2014/main" id="{FB2026DC-5D4D-4862-9411-FA58E5EAF12B}"/>
                    </a:ext>
                  </a:extLst>
                </p:cNvPr>
                <p:cNvSpPr>
                  <a:spLocks noChangeArrowheads="1"/>
                </p:cNvSpPr>
                <p:nvPr/>
              </p:nvSpPr>
              <p:spPr bwMode="auto">
                <a:xfrm>
                  <a:off x="102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1" name="Rectangle 41">
                  <a:extLst>
                    <a:ext uri="{FF2B5EF4-FFF2-40B4-BE49-F238E27FC236}">
                      <a16:creationId xmlns:a16="http://schemas.microsoft.com/office/drawing/2014/main" id="{F2BFAAA6-5319-436B-B23D-E5DB83A3AB0B}"/>
                    </a:ext>
                  </a:extLst>
                </p:cNvPr>
                <p:cNvSpPr>
                  <a:spLocks noChangeArrowheads="1"/>
                </p:cNvSpPr>
                <p:nvPr/>
              </p:nvSpPr>
              <p:spPr bwMode="auto">
                <a:xfrm>
                  <a:off x="108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2" name="Rectangle 42">
                  <a:extLst>
                    <a:ext uri="{FF2B5EF4-FFF2-40B4-BE49-F238E27FC236}">
                      <a16:creationId xmlns:a16="http://schemas.microsoft.com/office/drawing/2014/main" id="{87C0B559-3756-4A3F-B1AC-04FFE13B185A}"/>
                    </a:ext>
                  </a:extLst>
                </p:cNvPr>
                <p:cNvSpPr>
                  <a:spLocks noChangeArrowheads="1"/>
                </p:cNvSpPr>
                <p:nvPr/>
              </p:nvSpPr>
              <p:spPr bwMode="auto">
                <a:xfrm>
                  <a:off x="115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3" name="Rectangle 43">
                  <a:extLst>
                    <a:ext uri="{FF2B5EF4-FFF2-40B4-BE49-F238E27FC236}">
                      <a16:creationId xmlns:a16="http://schemas.microsoft.com/office/drawing/2014/main" id="{A8843D4F-4B43-45BE-AEE8-EF80242F5D4D}"/>
                    </a:ext>
                  </a:extLst>
                </p:cNvPr>
                <p:cNvSpPr>
                  <a:spLocks noChangeArrowheads="1"/>
                </p:cNvSpPr>
                <p:nvPr/>
              </p:nvSpPr>
              <p:spPr bwMode="auto">
                <a:xfrm>
                  <a:off x="121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4" name="Rectangle 44">
                  <a:extLst>
                    <a:ext uri="{FF2B5EF4-FFF2-40B4-BE49-F238E27FC236}">
                      <a16:creationId xmlns:a16="http://schemas.microsoft.com/office/drawing/2014/main" id="{5BE86D7C-85E8-411E-8085-9A512639132C}"/>
                    </a:ext>
                  </a:extLst>
                </p:cNvPr>
                <p:cNvSpPr>
                  <a:spLocks noChangeArrowheads="1"/>
                </p:cNvSpPr>
                <p:nvPr/>
              </p:nvSpPr>
              <p:spPr bwMode="auto">
                <a:xfrm>
                  <a:off x="128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5" name="Rectangle 45">
                  <a:extLst>
                    <a:ext uri="{FF2B5EF4-FFF2-40B4-BE49-F238E27FC236}">
                      <a16:creationId xmlns:a16="http://schemas.microsoft.com/office/drawing/2014/main" id="{1B477DBB-245A-45BC-9D70-72673620467D}"/>
                    </a:ext>
                  </a:extLst>
                </p:cNvPr>
                <p:cNvSpPr>
                  <a:spLocks noChangeArrowheads="1"/>
                </p:cNvSpPr>
                <p:nvPr/>
              </p:nvSpPr>
              <p:spPr bwMode="auto">
                <a:xfrm>
                  <a:off x="134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6" name="Rectangle 46">
                  <a:extLst>
                    <a:ext uri="{FF2B5EF4-FFF2-40B4-BE49-F238E27FC236}">
                      <a16:creationId xmlns:a16="http://schemas.microsoft.com/office/drawing/2014/main" id="{BABA6998-8867-4850-8826-EEF631E64016}"/>
                    </a:ext>
                  </a:extLst>
                </p:cNvPr>
                <p:cNvSpPr>
                  <a:spLocks noChangeArrowheads="1"/>
                </p:cNvSpPr>
                <p:nvPr/>
              </p:nvSpPr>
              <p:spPr bwMode="auto">
                <a:xfrm>
                  <a:off x="140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7" name="Rectangle 47">
                  <a:extLst>
                    <a:ext uri="{FF2B5EF4-FFF2-40B4-BE49-F238E27FC236}">
                      <a16:creationId xmlns:a16="http://schemas.microsoft.com/office/drawing/2014/main" id="{A845D533-BD14-4166-9FA5-C89F0FB87374}"/>
                    </a:ext>
                  </a:extLst>
                </p:cNvPr>
                <p:cNvSpPr>
                  <a:spLocks noChangeArrowheads="1"/>
                </p:cNvSpPr>
                <p:nvPr/>
              </p:nvSpPr>
              <p:spPr bwMode="auto">
                <a:xfrm>
                  <a:off x="147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8" name="Rectangle 48">
                  <a:extLst>
                    <a:ext uri="{FF2B5EF4-FFF2-40B4-BE49-F238E27FC236}">
                      <a16:creationId xmlns:a16="http://schemas.microsoft.com/office/drawing/2014/main" id="{F264A4FB-A740-4D2E-B54A-E31CC8AC186D}"/>
                    </a:ext>
                  </a:extLst>
                </p:cNvPr>
                <p:cNvSpPr>
                  <a:spLocks noChangeArrowheads="1"/>
                </p:cNvSpPr>
                <p:nvPr/>
              </p:nvSpPr>
              <p:spPr bwMode="auto">
                <a:xfrm>
                  <a:off x="153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9" name="Rectangle 49">
                  <a:extLst>
                    <a:ext uri="{FF2B5EF4-FFF2-40B4-BE49-F238E27FC236}">
                      <a16:creationId xmlns:a16="http://schemas.microsoft.com/office/drawing/2014/main" id="{5FD31E48-899A-4FFC-A2D8-260CA3DA9801}"/>
                    </a:ext>
                  </a:extLst>
                </p:cNvPr>
                <p:cNvSpPr>
                  <a:spLocks noChangeArrowheads="1"/>
                </p:cNvSpPr>
                <p:nvPr/>
              </p:nvSpPr>
              <p:spPr bwMode="auto">
                <a:xfrm>
                  <a:off x="32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0" name="Rectangle 50">
                  <a:extLst>
                    <a:ext uri="{FF2B5EF4-FFF2-40B4-BE49-F238E27FC236}">
                      <a16:creationId xmlns:a16="http://schemas.microsoft.com/office/drawing/2014/main" id="{7CC9C7CA-8E00-49F7-AAC2-74CD0E286115}"/>
                    </a:ext>
                  </a:extLst>
                </p:cNvPr>
                <p:cNvSpPr>
                  <a:spLocks noChangeArrowheads="1"/>
                </p:cNvSpPr>
                <p:nvPr/>
              </p:nvSpPr>
              <p:spPr bwMode="auto">
                <a:xfrm>
                  <a:off x="38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1" name="Rectangle 51">
                  <a:extLst>
                    <a:ext uri="{FF2B5EF4-FFF2-40B4-BE49-F238E27FC236}">
                      <a16:creationId xmlns:a16="http://schemas.microsoft.com/office/drawing/2014/main" id="{B170F3D2-B66E-420B-ADEB-1B0D90BB6C1E}"/>
                    </a:ext>
                  </a:extLst>
                </p:cNvPr>
                <p:cNvSpPr>
                  <a:spLocks noChangeArrowheads="1"/>
                </p:cNvSpPr>
                <p:nvPr/>
              </p:nvSpPr>
              <p:spPr bwMode="auto">
                <a:xfrm>
                  <a:off x="44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2" name="Rectangle 52">
                  <a:extLst>
                    <a:ext uri="{FF2B5EF4-FFF2-40B4-BE49-F238E27FC236}">
                      <a16:creationId xmlns:a16="http://schemas.microsoft.com/office/drawing/2014/main" id="{6A21BAC9-3959-4D1F-8944-DDF9F2E66F13}"/>
                    </a:ext>
                  </a:extLst>
                </p:cNvPr>
                <p:cNvSpPr>
                  <a:spLocks noChangeArrowheads="1"/>
                </p:cNvSpPr>
                <p:nvPr/>
              </p:nvSpPr>
              <p:spPr bwMode="auto">
                <a:xfrm>
                  <a:off x="51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3" name="Rectangle 53">
                  <a:extLst>
                    <a:ext uri="{FF2B5EF4-FFF2-40B4-BE49-F238E27FC236}">
                      <a16:creationId xmlns:a16="http://schemas.microsoft.com/office/drawing/2014/main" id="{01336C79-BED1-44F8-B607-9C5A381F032B}"/>
                    </a:ext>
                  </a:extLst>
                </p:cNvPr>
                <p:cNvSpPr>
                  <a:spLocks noChangeArrowheads="1"/>
                </p:cNvSpPr>
                <p:nvPr/>
              </p:nvSpPr>
              <p:spPr bwMode="auto">
                <a:xfrm>
                  <a:off x="57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4" name="Rectangle 54">
                  <a:extLst>
                    <a:ext uri="{FF2B5EF4-FFF2-40B4-BE49-F238E27FC236}">
                      <a16:creationId xmlns:a16="http://schemas.microsoft.com/office/drawing/2014/main" id="{3ECAAD50-CD5F-4CE3-8139-8593AF86FA80}"/>
                    </a:ext>
                  </a:extLst>
                </p:cNvPr>
                <p:cNvSpPr>
                  <a:spLocks noChangeArrowheads="1"/>
                </p:cNvSpPr>
                <p:nvPr/>
              </p:nvSpPr>
              <p:spPr bwMode="auto">
                <a:xfrm>
                  <a:off x="64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5" name="Rectangle 55">
                  <a:extLst>
                    <a:ext uri="{FF2B5EF4-FFF2-40B4-BE49-F238E27FC236}">
                      <a16:creationId xmlns:a16="http://schemas.microsoft.com/office/drawing/2014/main" id="{559032A3-3DD5-4D0B-A539-46EA0F1454D4}"/>
                    </a:ext>
                  </a:extLst>
                </p:cNvPr>
                <p:cNvSpPr>
                  <a:spLocks noChangeArrowheads="1"/>
                </p:cNvSpPr>
                <p:nvPr/>
              </p:nvSpPr>
              <p:spPr bwMode="auto">
                <a:xfrm>
                  <a:off x="70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6" name="Rectangle 56">
                  <a:extLst>
                    <a:ext uri="{FF2B5EF4-FFF2-40B4-BE49-F238E27FC236}">
                      <a16:creationId xmlns:a16="http://schemas.microsoft.com/office/drawing/2014/main" id="{F61750A2-C076-44B0-9657-47DB95028D27}"/>
                    </a:ext>
                  </a:extLst>
                </p:cNvPr>
                <p:cNvSpPr>
                  <a:spLocks noChangeArrowheads="1"/>
                </p:cNvSpPr>
                <p:nvPr/>
              </p:nvSpPr>
              <p:spPr bwMode="auto">
                <a:xfrm>
                  <a:off x="76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7" name="Rectangle 57">
                  <a:extLst>
                    <a:ext uri="{FF2B5EF4-FFF2-40B4-BE49-F238E27FC236}">
                      <a16:creationId xmlns:a16="http://schemas.microsoft.com/office/drawing/2014/main" id="{F242A81A-920D-4237-B0E8-C33A3411FD54}"/>
                    </a:ext>
                  </a:extLst>
                </p:cNvPr>
                <p:cNvSpPr>
                  <a:spLocks noChangeArrowheads="1"/>
                </p:cNvSpPr>
                <p:nvPr/>
              </p:nvSpPr>
              <p:spPr bwMode="auto">
                <a:xfrm>
                  <a:off x="83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8" name="Rectangle 58">
                  <a:extLst>
                    <a:ext uri="{FF2B5EF4-FFF2-40B4-BE49-F238E27FC236}">
                      <a16:creationId xmlns:a16="http://schemas.microsoft.com/office/drawing/2014/main" id="{C9FC3EAA-3EED-47B3-A4F9-00EEC0335359}"/>
                    </a:ext>
                  </a:extLst>
                </p:cNvPr>
                <p:cNvSpPr>
                  <a:spLocks noChangeArrowheads="1"/>
                </p:cNvSpPr>
                <p:nvPr/>
              </p:nvSpPr>
              <p:spPr bwMode="auto">
                <a:xfrm>
                  <a:off x="89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9" name="Rectangle 59">
                  <a:extLst>
                    <a:ext uri="{FF2B5EF4-FFF2-40B4-BE49-F238E27FC236}">
                      <a16:creationId xmlns:a16="http://schemas.microsoft.com/office/drawing/2014/main" id="{71CA199B-D426-49EA-838C-7890CFF107F2}"/>
                    </a:ext>
                  </a:extLst>
                </p:cNvPr>
                <p:cNvSpPr>
                  <a:spLocks noChangeArrowheads="1"/>
                </p:cNvSpPr>
                <p:nvPr/>
              </p:nvSpPr>
              <p:spPr bwMode="auto">
                <a:xfrm>
                  <a:off x="96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0" name="Rectangle 60">
                  <a:extLst>
                    <a:ext uri="{FF2B5EF4-FFF2-40B4-BE49-F238E27FC236}">
                      <a16:creationId xmlns:a16="http://schemas.microsoft.com/office/drawing/2014/main" id="{7F18476C-53F2-479C-8590-F0B119334D67}"/>
                    </a:ext>
                  </a:extLst>
                </p:cNvPr>
                <p:cNvSpPr>
                  <a:spLocks noChangeArrowheads="1"/>
                </p:cNvSpPr>
                <p:nvPr/>
              </p:nvSpPr>
              <p:spPr bwMode="auto">
                <a:xfrm>
                  <a:off x="102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1" name="Rectangle 61">
                  <a:extLst>
                    <a:ext uri="{FF2B5EF4-FFF2-40B4-BE49-F238E27FC236}">
                      <a16:creationId xmlns:a16="http://schemas.microsoft.com/office/drawing/2014/main" id="{C0F1FC94-7197-4839-AB7C-0A42BF7C0F7A}"/>
                    </a:ext>
                  </a:extLst>
                </p:cNvPr>
                <p:cNvSpPr>
                  <a:spLocks noChangeArrowheads="1"/>
                </p:cNvSpPr>
                <p:nvPr/>
              </p:nvSpPr>
              <p:spPr bwMode="auto">
                <a:xfrm>
                  <a:off x="108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2" name="Rectangle 62">
                  <a:extLst>
                    <a:ext uri="{FF2B5EF4-FFF2-40B4-BE49-F238E27FC236}">
                      <a16:creationId xmlns:a16="http://schemas.microsoft.com/office/drawing/2014/main" id="{DBAF0502-5953-4C05-9B99-9E74A6553926}"/>
                    </a:ext>
                  </a:extLst>
                </p:cNvPr>
                <p:cNvSpPr>
                  <a:spLocks noChangeArrowheads="1"/>
                </p:cNvSpPr>
                <p:nvPr/>
              </p:nvSpPr>
              <p:spPr bwMode="auto">
                <a:xfrm>
                  <a:off x="115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3" name="Rectangle 63">
                  <a:extLst>
                    <a:ext uri="{FF2B5EF4-FFF2-40B4-BE49-F238E27FC236}">
                      <a16:creationId xmlns:a16="http://schemas.microsoft.com/office/drawing/2014/main" id="{85D960D2-D174-4C79-AE31-B6530947167A}"/>
                    </a:ext>
                  </a:extLst>
                </p:cNvPr>
                <p:cNvSpPr>
                  <a:spLocks noChangeArrowheads="1"/>
                </p:cNvSpPr>
                <p:nvPr/>
              </p:nvSpPr>
              <p:spPr bwMode="auto">
                <a:xfrm>
                  <a:off x="121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4" name="Rectangle 64">
                  <a:extLst>
                    <a:ext uri="{FF2B5EF4-FFF2-40B4-BE49-F238E27FC236}">
                      <a16:creationId xmlns:a16="http://schemas.microsoft.com/office/drawing/2014/main" id="{AA9004DD-2D62-4427-8D75-AB4B6094ACA4}"/>
                    </a:ext>
                  </a:extLst>
                </p:cNvPr>
                <p:cNvSpPr>
                  <a:spLocks noChangeArrowheads="1"/>
                </p:cNvSpPr>
                <p:nvPr/>
              </p:nvSpPr>
              <p:spPr bwMode="auto">
                <a:xfrm>
                  <a:off x="128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5" name="Rectangle 65">
                  <a:extLst>
                    <a:ext uri="{FF2B5EF4-FFF2-40B4-BE49-F238E27FC236}">
                      <a16:creationId xmlns:a16="http://schemas.microsoft.com/office/drawing/2014/main" id="{9E105A7D-54F4-49AB-8E60-0784E7FF4559}"/>
                    </a:ext>
                  </a:extLst>
                </p:cNvPr>
                <p:cNvSpPr>
                  <a:spLocks noChangeArrowheads="1"/>
                </p:cNvSpPr>
                <p:nvPr/>
              </p:nvSpPr>
              <p:spPr bwMode="auto">
                <a:xfrm>
                  <a:off x="134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6" name="Rectangle 66">
                  <a:extLst>
                    <a:ext uri="{FF2B5EF4-FFF2-40B4-BE49-F238E27FC236}">
                      <a16:creationId xmlns:a16="http://schemas.microsoft.com/office/drawing/2014/main" id="{C56095A8-7420-407C-B4EE-8A7093970190}"/>
                    </a:ext>
                  </a:extLst>
                </p:cNvPr>
                <p:cNvSpPr>
                  <a:spLocks noChangeArrowheads="1"/>
                </p:cNvSpPr>
                <p:nvPr/>
              </p:nvSpPr>
              <p:spPr bwMode="auto">
                <a:xfrm>
                  <a:off x="140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7" name="Rectangle 67">
                  <a:extLst>
                    <a:ext uri="{FF2B5EF4-FFF2-40B4-BE49-F238E27FC236}">
                      <a16:creationId xmlns:a16="http://schemas.microsoft.com/office/drawing/2014/main" id="{35A6A53B-D522-43C3-A3F3-80CED91BD5AD}"/>
                    </a:ext>
                  </a:extLst>
                </p:cNvPr>
                <p:cNvSpPr>
                  <a:spLocks noChangeArrowheads="1"/>
                </p:cNvSpPr>
                <p:nvPr/>
              </p:nvSpPr>
              <p:spPr bwMode="auto">
                <a:xfrm>
                  <a:off x="147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8" name="Rectangle 68">
                  <a:extLst>
                    <a:ext uri="{FF2B5EF4-FFF2-40B4-BE49-F238E27FC236}">
                      <a16:creationId xmlns:a16="http://schemas.microsoft.com/office/drawing/2014/main" id="{B4B16C8A-A820-44E2-8B6B-CD2EC2AA6FFB}"/>
                    </a:ext>
                  </a:extLst>
                </p:cNvPr>
                <p:cNvSpPr>
                  <a:spLocks noChangeArrowheads="1"/>
                </p:cNvSpPr>
                <p:nvPr/>
              </p:nvSpPr>
              <p:spPr bwMode="auto">
                <a:xfrm>
                  <a:off x="153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9" name="Rectangle 69">
                  <a:extLst>
                    <a:ext uri="{FF2B5EF4-FFF2-40B4-BE49-F238E27FC236}">
                      <a16:creationId xmlns:a16="http://schemas.microsoft.com/office/drawing/2014/main" id="{43D0F2A9-4BBA-430A-9ADC-D65B8AEC17CA}"/>
                    </a:ext>
                  </a:extLst>
                </p:cNvPr>
                <p:cNvSpPr>
                  <a:spLocks noChangeArrowheads="1"/>
                </p:cNvSpPr>
                <p:nvPr/>
              </p:nvSpPr>
              <p:spPr bwMode="auto">
                <a:xfrm>
                  <a:off x="32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0" name="Rectangle 70">
                  <a:extLst>
                    <a:ext uri="{FF2B5EF4-FFF2-40B4-BE49-F238E27FC236}">
                      <a16:creationId xmlns:a16="http://schemas.microsoft.com/office/drawing/2014/main" id="{C5A4B646-07EA-46A2-AFA1-977F099262D3}"/>
                    </a:ext>
                  </a:extLst>
                </p:cNvPr>
                <p:cNvSpPr>
                  <a:spLocks noChangeArrowheads="1"/>
                </p:cNvSpPr>
                <p:nvPr/>
              </p:nvSpPr>
              <p:spPr bwMode="auto">
                <a:xfrm>
                  <a:off x="38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1" name="Rectangle 71">
                  <a:extLst>
                    <a:ext uri="{FF2B5EF4-FFF2-40B4-BE49-F238E27FC236}">
                      <a16:creationId xmlns:a16="http://schemas.microsoft.com/office/drawing/2014/main" id="{6D86B3E0-5709-4DF7-86F4-1B7F70045EC7}"/>
                    </a:ext>
                  </a:extLst>
                </p:cNvPr>
                <p:cNvSpPr>
                  <a:spLocks noChangeArrowheads="1"/>
                </p:cNvSpPr>
                <p:nvPr/>
              </p:nvSpPr>
              <p:spPr bwMode="auto">
                <a:xfrm>
                  <a:off x="44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2" name="Rectangle 72">
                  <a:extLst>
                    <a:ext uri="{FF2B5EF4-FFF2-40B4-BE49-F238E27FC236}">
                      <a16:creationId xmlns:a16="http://schemas.microsoft.com/office/drawing/2014/main" id="{A57D1A7B-EC28-443B-8187-31983B72D181}"/>
                    </a:ext>
                  </a:extLst>
                </p:cNvPr>
                <p:cNvSpPr>
                  <a:spLocks noChangeArrowheads="1"/>
                </p:cNvSpPr>
                <p:nvPr/>
              </p:nvSpPr>
              <p:spPr bwMode="auto">
                <a:xfrm>
                  <a:off x="51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3" name="Rectangle 73">
                  <a:extLst>
                    <a:ext uri="{FF2B5EF4-FFF2-40B4-BE49-F238E27FC236}">
                      <a16:creationId xmlns:a16="http://schemas.microsoft.com/office/drawing/2014/main" id="{06EEB252-2002-4548-B94F-D1CBBED338EE}"/>
                    </a:ext>
                  </a:extLst>
                </p:cNvPr>
                <p:cNvSpPr>
                  <a:spLocks noChangeArrowheads="1"/>
                </p:cNvSpPr>
                <p:nvPr/>
              </p:nvSpPr>
              <p:spPr bwMode="auto">
                <a:xfrm>
                  <a:off x="57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4" name="Rectangle 74">
                  <a:extLst>
                    <a:ext uri="{FF2B5EF4-FFF2-40B4-BE49-F238E27FC236}">
                      <a16:creationId xmlns:a16="http://schemas.microsoft.com/office/drawing/2014/main" id="{502FDF11-2849-45E0-A73F-5890B3490AC5}"/>
                    </a:ext>
                  </a:extLst>
                </p:cNvPr>
                <p:cNvSpPr>
                  <a:spLocks noChangeArrowheads="1"/>
                </p:cNvSpPr>
                <p:nvPr/>
              </p:nvSpPr>
              <p:spPr bwMode="auto">
                <a:xfrm>
                  <a:off x="64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5" name="Rectangle 75">
                  <a:extLst>
                    <a:ext uri="{FF2B5EF4-FFF2-40B4-BE49-F238E27FC236}">
                      <a16:creationId xmlns:a16="http://schemas.microsoft.com/office/drawing/2014/main" id="{51DBA03A-FC55-467F-8B05-121904E33BBF}"/>
                    </a:ext>
                  </a:extLst>
                </p:cNvPr>
                <p:cNvSpPr>
                  <a:spLocks noChangeArrowheads="1"/>
                </p:cNvSpPr>
                <p:nvPr/>
              </p:nvSpPr>
              <p:spPr bwMode="auto">
                <a:xfrm>
                  <a:off x="70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6" name="Rectangle 76">
                  <a:extLst>
                    <a:ext uri="{FF2B5EF4-FFF2-40B4-BE49-F238E27FC236}">
                      <a16:creationId xmlns:a16="http://schemas.microsoft.com/office/drawing/2014/main" id="{E74911C0-84D7-475E-8554-E527374B901A}"/>
                    </a:ext>
                  </a:extLst>
                </p:cNvPr>
                <p:cNvSpPr>
                  <a:spLocks noChangeArrowheads="1"/>
                </p:cNvSpPr>
                <p:nvPr/>
              </p:nvSpPr>
              <p:spPr bwMode="auto">
                <a:xfrm>
                  <a:off x="76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7" name="Rectangle 77">
                  <a:extLst>
                    <a:ext uri="{FF2B5EF4-FFF2-40B4-BE49-F238E27FC236}">
                      <a16:creationId xmlns:a16="http://schemas.microsoft.com/office/drawing/2014/main" id="{B830B78C-499B-41C1-B912-276B907F1681}"/>
                    </a:ext>
                  </a:extLst>
                </p:cNvPr>
                <p:cNvSpPr>
                  <a:spLocks noChangeArrowheads="1"/>
                </p:cNvSpPr>
                <p:nvPr/>
              </p:nvSpPr>
              <p:spPr bwMode="auto">
                <a:xfrm>
                  <a:off x="83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8" name="Rectangle 78">
                  <a:extLst>
                    <a:ext uri="{FF2B5EF4-FFF2-40B4-BE49-F238E27FC236}">
                      <a16:creationId xmlns:a16="http://schemas.microsoft.com/office/drawing/2014/main" id="{BA2BF051-A996-44C9-AB03-BB31E1308611}"/>
                    </a:ext>
                  </a:extLst>
                </p:cNvPr>
                <p:cNvSpPr>
                  <a:spLocks noChangeArrowheads="1"/>
                </p:cNvSpPr>
                <p:nvPr/>
              </p:nvSpPr>
              <p:spPr bwMode="auto">
                <a:xfrm>
                  <a:off x="89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9" name="Rectangle 79">
                  <a:extLst>
                    <a:ext uri="{FF2B5EF4-FFF2-40B4-BE49-F238E27FC236}">
                      <a16:creationId xmlns:a16="http://schemas.microsoft.com/office/drawing/2014/main" id="{8F5B283B-EBDF-4E73-88D4-9287EA6F4C72}"/>
                    </a:ext>
                  </a:extLst>
                </p:cNvPr>
                <p:cNvSpPr>
                  <a:spLocks noChangeArrowheads="1"/>
                </p:cNvSpPr>
                <p:nvPr/>
              </p:nvSpPr>
              <p:spPr bwMode="auto">
                <a:xfrm>
                  <a:off x="96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0" name="Rectangle 80">
                  <a:extLst>
                    <a:ext uri="{FF2B5EF4-FFF2-40B4-BE49-F238E27FC236}">
                      <a16:creationId xmlns:a16="http://schemas.microsoft.com/office/drawing/2014/main" id="{E2BAEFA1-7105-48C9-B22B-4097228EC67C}"/>
                    </a:ext>
                  </a:extLst>
                </p:cNvPr>
                <p:cNvSpPr>
                  <a:spLocks noChangeArrowheads="1"/>
                </p:cNvSpPr>
                <p:nvPr/>
              </p:nvSpPr>
              <p:spPr bwMode="auto">
                <a:xfrm>
                  <a:off x="102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1" name="Rectangle 81">
                  <a:extLst>
                    <a:ext uri="{FF2B5EF4-FFF2-40B4-BE49-F238E27FC236}">
                      <a16:creationId xmlns:a16="http://schemas.microsoft.com/office/drawing/2014/main" id="{8234B048-0A5A-40DF-8A2F-BF4269B8D980}"/>
                    </a:ext>
                  </a:extLst>
                </p:cNvPr>
                <p:cNvSpPr>
                  <a:spLocks noChangeArrowheads="1"/>
                </p:cNvSpPr>
                <p:nvPr/>
              </p:nvSpPr>
              <p:spPr bwMode="auto">
                <a:xfrm>
                  <a:off x="108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2" name="Rectangle 82">
                  <a:extLst>
                    <a:ext uri="{FF2B5EF4-FFF2-40B4-BE49-F238E27FC236}">
                      <a16:creationId xmlns:a16="http://schemas.microsoft.com/office/drawing/2014/main" id="{60937FA3-00E2-4D8D-9907-E9F84C18E242}"/>
                    </a:ext>
                  </a:extLst>
                </p:cNvPr>
                <p:cNvSpPr>
                  <a:spLocks noChangeArrowheads="1"/>
                </p:cNvSpPr>
                <p:nvPr/>
              </p:nvSpPr>
              <p:spPr bwMode="auto">
                <a:xfrm>
                  <a:off x="115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3" name="Rectangle 83">
                  <a:extLst>
                    <a:ext uri="{FF2B5EF4-FFF2-40B4-BE49-F238E27FC236}">
                      <a16:creationId xmlns:a16="http://schemas.microsoft.com/office/drawing/2014/main" id="{17FED38C-C6DD-44D5-B0C4-CECB003EB947}"/>
                    </a:ext>
                  </a:extLst>
                </p:cNvPr>
                <p:cNvSpPr>
                  <a:spLocks noChangeArrowheads="1"/>
                </p:cNvSpPr>
                <p:nvPr/>
              </p:nvSpPr>
              <p:spPr bwMode="auto">
                <a:xfrm>
                  <a:off x="121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4" name="Rectangle 84">
                  <a:extLst>
                    <a:ext uri="{FF2B5EF4-FFF2-40B4-BE49-F238E27FC236}">
                      <a16:creationId xmlns:a16="http://schemas.microsoft.com/office/drawing/2014/main" id="{C5D0BFE6-74F7-48BD-861F-3CC6048B9F28}"/>
                    </a:ext>
                  </a:extLst>
                </p:cNvPr>
                <p:cNvSpPr>
                  <a:spLocks noChangeArrowheads="1"/>
                </p:cNvSpPr>
                <p:nvPr/>
              </p:nvSpPr>
              <p:spPr bwMode="auto">
                <a:xfrm>
                  <a:off x="128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5" name="Rectangle 85">
                  <a:extLst>
                    <a:ext uri="{FF2B5EF4-FFF2-40B4-BE49-F238E27FC236}">
                      <a16:creationId xmlns:a16="http://schemas.microsoft.com/office/drawing/2014/main" id="{FAC5D2EE-5932-4546-9EFF-74D7BA8BB2F6}"/>
                    </a:ext>
                  </a:extLst>
                </p:cNvPr>
                <p:cNvSpPr>
                  <a:spLocks noChangeArrowheads="1"/>
                </p:cNvSpPr>
                <p:nvPr/>
              </p:nvSpPr>
              <p:spPr bwMode="auto">
                <a:xfrm>
                  <a:off x="134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6" name="Rectangle 86">
                  <a:extLst>
                    <a:ext uri="{FF2B5EF4-FFF2-40B4-BE49-F238E27FC236}">
                      <a16:creationId xmlns:a16="http://schemas.microsoft.com/office/drawing/2014/main" id="{84E6507B-70AE-4BCE-A7C5-F60EAE965AF8}"/>
                    </a:ext>
                  </a:extLst>
                </p:cNvPr>
                <p:cNvSpPr>
                  <a:spLocks noChangeArrowheads="1"/>
                </p:cNvSpPr>
                <p:nvPr/>
              </p:nvSpPr>
              <p:spPr bwMode="auto">
                <a:xfrm>
                  <a:off x="140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7" name="Rectangle 87">
                  <a:extLst>
                    <a:ext uri="{FF2B5EF4-FFF2-40B4-BE49-F238E27FC236}">
                      <a16:creationId xmlns:a16="http://schemas.microsoft.com/office/drawing/2014/main" id="{6857DB03-9548-4612-B6A4-30DB4C2F896D}"/>
                    </a:ext>
                  </a:extLst>
                </p:cNvPr>
                <p:cNvSpPr>
                  <a:spLocks noChangeArrowheads="1"/>
                </p:cNvSpPr>
                <p:nvPr/>
              </p:nvSpPr>
              <p:spPr bwMode="auto">
                <a:xfrm>
                  <a:off x="147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8" name="Rectangle 88">
                  <a:extLst>
                    <a:ext uri="{FF2B5EF4-FFF2-40B4-BE49-F238E27FC236}">
                      <a16:creationId xmlns:a16="http://schemas.microsoft.com/office/drawing/2014/main" id="{D6CD9F13-607B-41AC-9CC7-D44D1C5D9C47}"/>
                    </a:ext>
                  </a:extLst>
                </p:cNvPr>
                <p:cNvSpPr>
                  <a:spLocks noChangeArrowheads="1"/>
                </p:cNvSpPr>
                <p:nvPr/>
              </p:nvSpPr>
              <p:spPr bwMode="auto">
                <a:xfrm>
                  <a:off x="153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9" name="Rectangle 89">
                  <a:extLst>
                    <a:ext uri="{FF2B5EF4-FFF2-40B4-BE49-F238E27FC236}">
                      <a16:creationId xmlns:a16="http://schemas.microsoft.com/office/drawing/2014/main" id="{DC315413-96C1-4FBC-A862-9B10CF2C6C38}"/>
                    </a:ext>
                  </a:extLst>
                </p:cNvPr>
                <p:cNvSpPr>
                  <a:spLocks noChangeArrowheads="1"/>
                </p:cNvSpPr>
                <p:nvPr/>
              </p:nvSpPr>
              <p:spPr bwMode="auto">
                <a:xfrm>
                  <a:off x="32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0" name="Rectangle 90">
                  <a:extLst>
                    <a:ext uri="{FF2B5EF4-FFF2-40B4-BE49-F238E27FC236}">
                      <a16:creationId xmlns:a16="http://schemas.microsoft.com/office/drawing/2014/main" id="{3481F790-6B12-4892-BB7E-3C925A67A8EF}"/>
                    </a:ext>
                  </a:extLst>
                </p:cNvPr>
                <p:cNvSpPr>
                  <a:spLocks noChangeArrowheads="1"/>
                </p:cNvSpPr>
                <p:nvPr/>
              </p:nvSpPr>
              <p:spPr bwMode="auto">
                <a:xfrm>
                  <a:off x="38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1" name="Rectangle 91">
                  <a:extLst>
                    <a:ext uri="{FF2B5EF4-FFF2-40B4-BE49-F238E27FC236}">
                      <a16:creationId xmlns:a16="http://schemas.microsoft.com/office/drawing/2014/main" id="{6C3E91F1-EB4D-451D-9711-F7FBBE2C273C}"/>
                    </a:ext>
                  </a:extLst>
                </p:cNvPr>
                <p:cNvSpPr>
                  <a:spLocks noChangeArrowheads="1"/>
                </p:cNvSpPr>
                <p:nvPr/>
              </p:nvSpPr>
              <p:spPr bwMode="auto">
                <a:xfrm>
                  <a:off x="44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2" name="Rectangle 92">
                  <a:extLst>
                    <a:ext uri="{FF2B5EF4-FFF2-40B4-BE49-F238E27FC236}">
                      <a16:creationId xmlns:a16="http://schemas.microsoft.com/office/drawing/2014/main" id="{82E81117-FD71-48C2-BDD9-5CA10755CE3D}"/>
                    </a:ext>
                  </a:extLst>
                </p:cNvPr>
                <p:cNvSpPr>
                  <a:spLocks noChangeArrowheads="1"/>
                </p:cNvSpPr>
                <p:nvPr/>
              </p:nvSpPr>
              <p:spPr bwMode="auto">
                <a:xfrm>
                  <a:off x="51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3" name="Rectangle 93">
                  <a:extLst>
                    <a:ext uri="{FF2B5EF4-FFF2-40B4-BE49-F238E27FC236}">
                      <a16:creationId xmlns:a16="http://schemas.microsoft.com/office/drawing/2014/main" id="{F704CA71-A373-48B3-9006-45EAD18CF314}"/>
                    </a:ext>
                  </a:extLst>
                </p:cNvPr>
                <p:cNvSpPr>
                  <a:spLocks noChangeArrowheads="1"/>
                </p:cNvSpPr>
                <p:nvPr/>
              </p:nvSpPr>
              <p:spPr bwMode="auto">
                <a:xfrm>
                  <a:off x="57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4" name="Rectangle 94">
                  <a:extLst>
                    <a:ext uri="{FF2B5EF4-FFF2-40B4-BE49-F238E27FC236}">
                      <a16:creationId xmlns:a16="http://schemas.microsoft.com/office/drawing/2014/main" id="{878678E1-8C72-430C-8ABF-FC1705EE45CC}"/>
                    </a:ext>
                  </a:extLst>
                </p:cNvPr>
                <p:cNvSpPr>
                  <a:spLocks noChangeArrowheads="1"/>
                </p:cNvSpPr>
                <p:nvPr/>
              </p:nvSpPr>
              <p:spPr bwMode="auto">
                <a:xfrm>
                  <a:off x="64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5" name="Rectangle 95">
                  <a:extLst>
                    <a:ext uri="{FF2B5EF4-FFF2-40B4-BE49-F238E27FC236}">
                      <a16:creationId xmlns:a16="http://schemas.microsoft.com/office/drawing/2014/main" id="{C8338FC0-0FD6-48F2-8523-DF9C58C16115}"/>
                    </a:ext>
                  </a:extLst>
                </p:cNvPr>
                <p:cNvSpPr>
                  <a:spLocks noChangeArrowheads="1"/>
                </p:cNvSpPr>
                <p:nvPr/>
              </p:nvSpPr>
              <p:spPr bwMode="auto">
                <a:xfrm>
                  <a:off x="70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6" name="Rectangle 96">
                  <a:extLst>
                    <a:ext uri="{FF2B5EF4-FFF2-40B4-BE49-F238E27FC236}">
                      <a16:creationId xmlns:a16="http://schemas.microsoft.com/office/drawing/2014/main" id="{86207B16-46FC-4C2A-9E7E-F07E74C513B0}"/>
                    </a:ext>
                  </a:extLst>
                </p:cNvPr>
                <p:cNvSpPr>
                  <a:spLocks noChangeArrowheads="1"/>
                </p:cNvSpPr>
                <p:nvPr/>
              </p:nvSpPr>
              <p:spPr bwMode="auto">
                <a:xfrm>
                  <a:off x="76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7" name="Rectangle 97">
                  <a:extLst>
                    <a:ext uri="{FF2B5EF4-FFF2-40B4-BE49-F238E27FC236}">
                      <a16:creationId xmlns:a16="http://schemas.microsoft.com/office/drawing/2014/main" id="{8E279B97-FDC1-463B-A823-8C7D1B7B99DD}"/>
                    </a:ext>
                  </a:extLst>
                </p:cNvPr>
                <p:cNvSpPr>
                  <a:spLocks noChangeArrowheads="1"/>
                </p:cNvSpPr>
                <p:nvPr/>
              </p:nvSpPr>
              <p:spPr bwMode="auto">
                <a:xfrm>
                  <a:off x="83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8" name="Rectangle 98">
                  <a:extLst>
                    <a:ext uri="{FF2B5EF4-FFF2-40B4-BE49-F238E27FC236}">
                      <a16:creationId xmlns:a16="http://schemas.microsoft.com/office/drawing/2014/main" id="{055D979E-E2BC-4277-87D3-84619EC25BD6}"/>
                    </a:ext>
                  </a:extLst>
                </p:cNvPr>
                <p:cNvSpPr>
                  <a:spLocks noChangeArrowheads="1"/>
                </p:cNvSpPr>
                <p:nvPr/>
              </p:nvSpPr>
              <p:spPr bwMode="auto">
                <a:xfrm>
                  <a:off x="89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9" name="Rectangle 99">
                  <a:extLst>
                    <a:ext uri="{FF2B5EF4-FFF2-40B4-BE49-F238E27FC236}">
                      <a16:creationId xmlns:a16="http://schemas.microsoft.com/office/drawing/2014/main" id="{B1225C84-7480-4E94-8D85-8CF37F2F44B1}"/>
                    </a:ext>
                  </a:extLst>
                </p:cNvPr>
                <p:cNvSpPr>
                  <a:spLocks noChangeArrowheads="1"/>
                </p:cNvSpPr>
                <p:nvPr/>
              </p:nvSpPr>
              <p:spPr bwMode="auto">
                <a:xfrm>
                  <a:off x="96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0" name="Rectangle 100">
                  <a:extLst>
                    <a:ext uri="{FF2B5EF4-FFF2-40B4-BE49-F238E27FC236}">
                      <a16:creationId xmlns:a16="http://schemas.microsoft.com/office/drawing/2014/main" id="{1C732B43-B6FE-40A9-A3C9-77EE7A3CEB85}"/>
                    </a:ext>
                  </a:extLst>
                </p:cNvPr>
                <p:cNvSpPr>
                  <a:spLocks noChangeArrowheads="1"/>
                </p:cNvSpPr>
                <p:nvPr/>
              </p:nvSpPr>
              <p:spPr bwMode="auto">
                <a:xfrm>
                  <a:off x="102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1" name="Rectangle 101">
                  <a:extLst>
                    <a:ext uri="{FF2B5EF4-FFF2-40B4-BE49-F238E27FC236}">
                      <a16:creationId xmlns:a16="http://schemas.microsoft.com/office/drawing/2014/main" id="{95B9ADC8-679D-410A-BA2B-BC15B6B892AA}"/>
                    </a:ext>
                  </a:extLst>
                </p:cNvPr>
                <p:cNvSpPr>
                  <a:spLocks noChangeArrowheads="1"/>
                </p:cNvSpPr>
                <p:nvPr/>
              </p:nvSpPr>
              <p:spPr bwMode="auto">
                <a:xfrm>
                  <a:off x="108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2" name="Rectangle 102">
                  <a:extLst>
                    <a:ext uri="{FF2B5EF4-FFF2-40B4-BE49-F238E27FC236}">
                      <a16:creationId xmlns:a16="http://schemas.microsoft.com/office/drawing/2014/main" id="{43B7B31E-9A33-4C42-B44D-CA084F13A733}"/>
                    </a:ext>
                  </a:extLst>
                </p:cNvPr>
                <p:cNvSpPr>
                  <a:spLocks noChangeArrowheads="1"/>
                </p:cNvSpPr>
                <p:nvPr/>
              </p:nvSpPr>
              <p:spPr bwMode="auto">
                <a:xfrm>
                  <a:off x="115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3" name="Rectangle 103">
                  <a:extLst>
                    <a:ext uri="{FF2B5EF4-FFF2-40B4-BE49-F238E27FC236}">
                      <a16:creationId xmlns:a16="http://schemas.microsoft.com/office/drawing/2014/main" id="{040D53A9-A234-4169-A758-87405A831204}"/>
                    </a:ext>
                  </a:extLst>
                </p:cNvPr>
                <p:cNvSpPr>
                  <a:spLocks noChangeArrowheads="1"/>
                </p:cNvSpPr>
                <p:nvPr/>
              </p:nvSpPr>
              <p:spPr bwMode="auto">
                <a:xfrm>
                  <a:off x="121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4" name="Rectangle 104">
                  <a:extLst>
                    <a:ext uri="{FF2B5EF4-FFF2-40B4-BE49-F238E27FC236}">
                      <a16:creationId xmlns:a16="http://schemas.microsoft.com/office/drawing/2014/main" id="{674AD12F-DD97-44A3-AEA5-E3AA123C3719}"/>
                    </a:ext>
                  </a:extLst>
                </p:cNvPr>
                <p:cNvSpPr>
                  <a:spLocks noChangeArrowheads="1"/>
                </p:cNvSpPr>
                <p:nvPr/>
              </p:nvSpPr>
              <p:spPr bwMode="auto">
                <a:xfrm>
                  <a:off x="128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5" name="Rectangle 105">
                  <a:extLst>
                    <a:ext uri="{FF2B5EF4-FFF2-40B4-BE49-F238E27FC236}">
                      <a16:creationId xmlns:a16="http://schemas.microsoft.com/office/drawing/2014/main" id="{47CBF107-5135-477D-B776-8B87056BEF59}"/>
                    </a:ext>
                  </a:extLst>
                </p:cNvPr>
                <p:cNvSpPr>
                  <a:spLocks noChangeArrowheads="1"/>
                </p:cNvSpPr>
                <p:nvPr/>
              </p:nvSpPr>
              <p:spPr bwMode="auto">
                <a:xfrm>
                  <a:off x="134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6" name="Rectangle 106">
                  <a:extLst>
                    <a:ext uri="{FF2B5EF4-FFF2-40B4-BE49-F238E27FC236}">
                      <a16:creationId xmlns:a16="http://schemas.microsoft.com/office/drawing/2014/main" id="{F2F7D944-DC77-42E9-95CE-956EFAEA9AF5}"/>
                    </a:ext>
                  </a:extLst>
                </p:cNvPr>
                <p:cNvSpPr>
                  <a:spLocks noChangeArrowheads="1"/>
                </p:cNvSpPr>
                <p:nvPr/>
              </p:nvSpPr>
              <p:spPr bwMode="auto">
                <a:xfrm>
                  <a:off x="140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7" name="Rectangle 107">
                  <a:extLst>
                    <a:ext uri="{FF2B5EF4-FFF2-40B4-BE49-F238E27FC236}">
                      <a16:creationId xmlns:a16="http://schemas.microsoft.com/office/drawing/2014/main" id="{D8C275B2-C825-4ACD-96DF-88D7F58B2D7F}"/>
                    </a:ext>
                  </a:extLst>
                </p:cNvPr>
                <p:cNvSpPr>
                  <a:spLocks noChangeArrowheads="1"/>
                </p:cNvSpPr>
                <p:nvPr/>
              </p:nvSpPr>
              <p:spPr bwMode="auto">
                <a:xfrm>
                  <a:off x="147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8" name="Rectangle 108">
                  <a:extLst>
                    <a:ext uri="{FF2B5EF4-FFF2-40B4-BE49-F238E27FC236}">
                      <a16:creationId xmlns:a16="http://schemas.microsoft.com/office/drawing/2014/main" id="{656C4F94-4B03-46D4-A136-24A0BB19694C}"/>
                    </a:ext>
                  </a:extLst>
                </p:cNvPr>
                <p:cNvSpPr>
                  <a:spLocks noChangeArrowheads="1"/>
                </p:cNvSpPr>
                <p:nvPr/>
              </p:nvSpPr>
              <p:spPr bwMode="auto">
                <a:xfrm>
                  <a:off x="153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9" name="Rectangle 109">
                  <a:extLst>
                    <a:ext uri="{FF2B5EF4-FFF2-40B4-BE49-F238E27FC236}">
                      <a16:creationId xmlns:a16="http://schemas.microsoft.com/office/drawing/2014/main" id="{17204974-60CF-4434-9E43-DBBF8DA592DB}"/>
                    </a:ext>
                  </a:extLst>
                </p:cNvPr>
                <p:cNvSpPr>
                  <a:spLocks noChangeArrowheads="1"/>
                </p:cNvSpPr>
                <p:nvPr/>
              </p:nvSpPr>
              <p:spPr bwMode="auto">
                <a:xfrm>
                  <a:off x="32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0" name="Rectangle 110">
                  <a:extLst>
                    <a:ext uri="{FF2B5EF4-FFF2-40B4-BE49-F238E27FC236}">
                      <a16:creationId xmlns:a16="http://schemas.microsoft.com/office/drawing/2014/main" id="{CB7AA262-6A13-4B48-9DC7-3973DAC54502}"/>
                    </a:ext>
                  </a:extLst>
                </p:cNvPr>
                <p:cNvSpPr>
                  <a:spLocks noChangeArrowheads="1"/>
                </p:cNvSpPr>
                <p:nvPr/>
              </p:nvSpPr>
              <p:spPr bwMode="auto">
                <a:xfrm>
                  <a:off x="38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1" name="Rectangle 111">
                  <a:extLst>
                    <a:ext uri="{FF2B5EF4-FFF2-40B4-BE49-F238E27FC236}">
                      <a16:creationId xmlns:a16="http://schemas.microsoft.com/office/drawing/2014/main" id="{C52BA291-56CD-4B10-9913-029734E37173}"/>
                    </a:ext>
                  </a:extLst>
                </p:cNvPr>
                <p:cNvSpPr>
                  <a:spLocks noChangeArrowheads="1"/>
                </p:cNvSpPr>
                <p:nvPr/>
              </p:nvSpPr>
              <p:spPr bwMode="auto">
                <a:xfrm>
                  <a:off x="44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2" name="Rectangle 112">
                  <a:extLst>
                    <a:ext uri="{FF2B5EF4-FFF2-40B4-BE49-F238E27FC236}">
                      <a16:creationId xmlns:a16="http://schemas.microsoft.com/office/drawing/2014/main" id="{74F5C15A-D419-454A-8CC3-8E42C805F6CB}"/>
                    </a:ext>
                  </a:extLst>
                </p:cNvPr>
                <p:cNvSpPr>
                  <a:spLocks noChangeArrowheads="1"/>
                </p:cNvSpPr>
                <p:nvPr/>
              </p:nvSpPr>
              <p:spPr bwMode="auto">
                <a:xfrm>
                  <a:off x="51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3" name="Rectangle 113">
                  <a:extLst>
                    <a:ext uri="{FF2B5EF4-FFF2-40B4-BE49-F238E27FC236}">
                      <a16:creationId xmlns:a16="http://schemas.microsoft.com/office/drawing/2014/main" id="{E3286333-E454-4619-846C-171D4D28BF62}"/>
                    </a:ext>
                  </a:extLst>
                </p:cNvPr>
                <p:cNvSpPr>
                  <a:spLocks noChangeArrowheads="1"/>
                </p:cNvSpPr>
                <p:nvPr/>
              </p:nvSpPr>
              <p:spPr bwMode="auto">
                <a:xfrm>
                  <a:off x="57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4" name="Rectangle 114">
                  <a:extLst>
                    <a:ext uri="{FF2B5EF4-FFF2-40B4-BE49-F238E27FC236}">
                      <a16:creationId xmlns:a16="http://schemas.microsoft.com/office/drawing/2014/main" id="{3CCF1A94-B004-43AF-8F77-455BF31395AC}"/>
                    </a:ext>
                  </a:extLst>
                </p:cNvPr>
                <p:cNvSpPr>
                  <a:spLocks noChangeArrowheads="1"/>
                </p:cNvSpPr>
                <p:nvPr/>
              </p:nvSpPr>
              <p:spPr bwMode="auto">
                <a:xfrm>
                  <a:off x="64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5" name="Rectangle 115">
                  <a:extLst>
                    <a:ext uri="{FF2B5EF4-FFF2-40B4-BE49-F238E27FC236}">
                      <a16:creationId xmlns:a16="http://schemas.microsoft.com/office/drawing/2014/main" id="{7E7DC216-F75F-4FAF-B411-B329D8BA9351}"/>
                    </a:ext>
                  </a:extLst>
                </p:cNvPr>
                <p:cNvSpPr>
                  <a:spLocks noChangeArrowheads="1"/>
                </p:cNvSpPr>
                <p:nvPr/>
              </p:nvSpPr>
              <p:spPr bwMode="auto">
                <a:xfrm>
                  <a:off x="70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6" name="Rectangle 116">
                  <a:extLst>
                    <a:ext uri="{FF2B5EF4-FFF2-40B4-BE49-F238E27FC236}">
                      <a16:creationId xmlns:a16="http://schemas.microsoft.com/office/drawing/2014/main" id="{345AFEBC-EFD0-4897-BD28-E55368E00950}"/>
                    </a:ext>
                  </a:extLst>
                </p:cNvPr>
                <p:cNvSpPr>
                  <a:spLocks noChangeArrowheads="1"/>
                </p:cNvSpPr>
                <p:nvPr/>
              </p:nvSpPr>
              <p:spPr bwMode="auto">
                <a:xfrm>
                  <a:off x="76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7" name="Rectangle 117">
                  <a:extLst>
                    <a:ext uri="{FF2B5EF4-FFF2-40B4-BE49-F238E27FC236}">
                      <a16:creationId xmlns:a16="http://schemas.microsoft.com/office/drawing/2014/main" id="{1D867911-0369-4751-9962-12F415B467CC}"/>
                    </a:ext>
                  </a:extLst>
                </p:cNvPr>
                <p:cNvSpPr>
                  <a:spLocks noChangeArrowheads="1"/>
                </p:cNvSpPr>
                <p:nvPr/>
              </p:nvSpPr>
              <p:spPr bwMode="auto">
                <a:xfrm>
                  <a:off x="83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8" name="Rectangle 118">
                  <a:extLst>
                    <a:ext uri="{FF2B5EF4-FFF2-40B4-BE49-F238E27FC236}">
                      <a16:creationId xmlns:a16="http://schemas.microsoft.com/office/drawing/2014/main" id="{ED5BB7A5-7E00-4918-A99C-235EEAACF2E3}"/>
                    </a:ext>
                  </a:extLst>
                </p:cNvPr>
                <p:cNvSpPr>
                  <a:spLocks noChangeArrowheads="1"/>
                </p:cNvSpPr>
                <p:nvPr/>
              </p:nvSpPr>
              <p:spPr bwMode="auto">
                <a:xfrm>
                  <a:off x="89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9" name="Rectangle 119">
                  <a:extLst>
                    <a:ext uri="{FF2B5EF4-FFF2-40B4-BE49-F238E27FC236}">
                      <a16:creationId xmlns:a16="http://schemas.microsoft.com/office/drawing/2014/main" id="{719D8703-D7F7-45C7-8726-54790671FC01}"/>
                    </a:ext>
                  </a:extLst>
                </p:cNvPr>
                <p:cNvSpPr>
                  <a:spLocks noChangeArrowheads="1"/>
                </p:cNvSpPr>
                <p:nvPr/>
              </p:nvSpPr>
              <p:spPr bwMode="auto">
                <a:xfrm>
                  <a:off x="96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0" name="Rectangle 120">
                  <a:extLst>
                    <a:ext uri="{FF2B5EF4-FFF2-40B4-BE49-F238E27FC236}">
                      <a16:creationId xmlns:a16="http://schemas.microsoft.com/office/drawing/2014/main" id="{0DEE5F8D-5899-4C1A-B107-7D889199298B}"/>
                    </a:ext>
                  </a:extLst>
                </p:cNvPr>
                <p:cNvSpPr>
                  <a:spLocks noChangeArrowheads="1"/>
                </p:cNvSpPr>
                <p:nvPr/>
              </p:nvSpPr>
              <p:spPr bwMode="auto">
                <a:xfrm>
                  <a:off x="102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1" name="Rectangle 121">
                  <a:extLst>
                    <a:ext uri="{FF2B5EF4-FFF2-40B4-BE49-F238E27FC236}">
                      <a16:creationId xmlns:a16="http://schemas.microsoft.com/office/drawing/2014/main" id="{2D5B25C9-DBA4-422A-8F55-6934AD2772BB}"/>
                    </a:ext>
                  </a:extLst>
                </p:cNvPr>
                <p:cNvSpPr>
                  <a:spLocks noChangeArrowheads="1"/>
                </p:cNvSpPr>
                <p:nvPr/>
              </p:nvSpPr>
              <p:spPr bwMode="auto">
                <a:xfrm>
                  <a:off x="108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2" name="Rectangle 122">
                  <a:extLst>
                    <a:ext uri="{FF2B5EF4-FFF2-40B4-BE49-F238E27FC236}">
                      <a16:creationId xmlns:a16="http://schemas.microsoft.com/office/drawing/2014/main" id="{F81DA57A-47C0-464C-94C2-1073E112EE6E}"/>
                    </a:ext>
                  </a:extLst>
                </p:cNvPr>
                <p:cNvSpPr>
                  <a:spLocks noChangeArrowheads="1"/>
                </p:cNvSpPr>
                <p:nvPr/>
              </p:nvSpPr>
              <p:spPr bwMode="auto">
                <a:xfrm>
                  <a:off x="115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3" name="Rectangle 123">
                  <a:extLst>
                    <a:ext uri="{FF2B5EF4-FFF2-40B4-BE49-F238E27FC236}">
                      <a16:creationId xmlns:a16="http://schemas.microsoft.com/office/drawing/2014/main" id="{57E86F4E-92A2-469A-B2F2-F8E80133B20F}"/>
                    </a:ext>
                  </a:extLst>
                </p:cNvPr>
                <p:cNvSpPr>
                  <a:spLocks noChangeArrowheads="1"/>
                </p:cNvSpPr>
                <p:nvPr/>
              </p:nvSpPr>
              <p:spPr bwMode="auto">
                <a:xfrm>
                  <a:off x="121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4" name="Rectangle 124">
                  <a:extLst>
                    <a:ext uri="{FF2B5EF4-FFF2-40B4-BE49-F238E27FC236}">
                      <a16:creationId xmlns:a16="http://schemas.microsoft.com/office/drawing/2014/main" id="{427B82B7-0D86-4B8B-8722-9F3A015BBDD1}"/>
                    </a:ext>
                  </a:extLst>
                </p:cNvPr>
                <p:cNvSpPr>
                  <a:spLocks noChangeArrowheads="1"/>
                </p:cNvSpPr>
                <p:nvPr/>
              </p:nvSpPr>
              <p:spPr bwMode="auto">
                <a:xfrm>
                  <a:off x="128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5" name="Rectangle 125">
                  <a:extLst>
                    <a:ext uri="{FF2B5EF4-FFF2-40B4-BE49-F238E27FC236}">
                      <a16:creationId xmlns:a16="http://schemas.microsoft.com/office/drawing/2014/main" id="{642763F0-54AC-4F5E-A985-9FF7597643A6}"/>
                    </a:ext>
                  </a:extLst>
                </p:cNvPr>
                <p:cNvSpPr>
                  <a:spLocks noChangeArrowheads="1"/>
                </p:cNvSpPr>
                <p:nvPr/>
              </p:nvSpPr>
              <p:spPr bwMode="auto">
                <a:xfrm>
                  <a:off x="134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6" name="Rectangle 126">
                  <a:extLst>
                    <a:ext uri="{FF2B5EF4-FFF2-40B4-BE49-F238E27FC236}">
                      <a16:creationId xmlns:a16="http://schemas.microsoft.com/office/drawing/2014/main" id="{F0FA90AF-12B5-4200-B034-19706791F6DE}"/>
                    </a:ext>
                  </a:extLst>
                </p:cNvPr>
                <p:cNvSpPr>
                  <a:spLocks noChangeArrowheads="1"/>
                </p:cNvSpPr>
                <p:nvPr/>
              </p:nvSpPr>
              <p:spPr bwMode="auto">
                <a:xfrm>
                  <a:off x="140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7" name="Rectangle 127">
                  <a:extLst>
                    <a:ext uri="{FF2B5EF4-FFF2-40B4-BE49-F238E27FC236}">
                      <a16:creationId xmlns:a16="http://schemas.microsoft.com/office/drawing/2014/main" id="{876B2732-7985-4B70-99E2-C260B39E0F25}"/>
                    </a:ext>
                  </a:extLst>
                </p:cNvPr>
                <p:cNvSpPr>
                  <a:spLocks noChangeArrowheads="1"/>
                </p:cNvSpPr>
                <p:nvPr/>
              </p:nvSpPr>
              <p:spPr bwMode="auto">
                <a:xfrm>
                  <a:off x="147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8" name="Rectangle 128">
                  <a:extLst>
                    <a:ext uri="{FF2B5EF4-FFF2-40B4-BE49-F238E27FC236}">
                      <a16:creationId xmlns:a16="http://schemas.microsoft.com/office/drawing/2014/main" id="{33671FA4-6EED-4FCF-A2D7-FC13FFA258C9}"/>
                    </a:ext>
                  </a:extLst>
                </p:cNvPr>
                <p:cNvSpPr>
                  <a:spLocks noChangeArrowheads="1"/>
                </p:cNvSpPr>
                <p:nvPr/>
              </p:nvSpPr>
              <p:spPr bwMode="auto">
                <a:xfrm>
                  <a:off x="153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9" name="Rectangle 129">
                  <a:extLst>
                    <a:ext uri="{FF2B5EF4-FFF2-40B4-BE49-F238E27FC236}">
                      <a16:creationId xmlns:a16="http://schemas.microsoft.com/office/drawing/2014/main" id="{3234F346-4852-4685-B607-AED754E14427}"/>
                    </a:ext>
                  </a:extLst>
                </p:cNvPr>
                <p:cNvSpPr>
                  <a:spLocks noChangeArrowheads="1"/>
                </p:cNvSpPr>
                <p:nvPr/>
              </p:nvSpPr>
              <p:spPr bwMode="auto">
                <a:xfrm>
                  <a:off x="32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0" name="Rectangle 130">
                  <a:extLst>
                    <a:ext uri="{FF2B5EF4-FFF2-40B4-BE49-F238E27FC236}">
                      <a16:creationId xmlns:a16="http://schemas.microsoft.com/office/drawing/2014/main" id="{CA1BE7E1-C2C8-4CE5-8E02-E0912C96459C}"/>
                    </a:ext>
                  </a:extLst>
                </p:cNvPr>
                <p:cNvSpPr>
                  <a:spLocks noChangeArrowheads="1"/>
                </p:cNvSpPr>
                <p:nvPr/>
              </p:nvSpPr>
              <p:spPr bwMode="auto">
                <a:xfrm>
                  <a:off x="38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1" name="Rectangle 131">
                  <a:extLst>
                    <a:ext uri="{FF2B5EF4-FFF2-40B4-BE49-F238E27FC236}">
                      <a16:creationId xmlns:a16="http://schemas.microsoft.com/office/drawing/2014/main" id="{9C465BA3-E23F-4176-B014-3E43207B9814}"/>
                    </a:ext>
                  </a:extLst>
                </p:cNvPr>
                <p:cNvSpPr>
                  <a:spLocks noChangeArrowheads="1"/>
                </p:cNvSpPr>
                <p:nvPr/>
              </p:nvSpPr>
              <p:spPr bwMode="auto">
                <a:xfrm>
                  <a:off x="44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2" name="Rectangle 132">
                  <a:extLst>
                    <a:ext uri="{FF2B5EF4-FFF2-40B4-BE49-F238E27FC236}">
                      <a16:creationId xmlns:a16="http://schemas.microsoft.com/office/drawing/2014/main" id="{037EE29F-BDBB-4D6D-82F2-1F8C43712005}"/>
                    </a:ext>
                  </a:extLst>
                </p:cNvPr>
                <p:cNvSpPr>
                  <a:spLocks noChangeArrowheads="1"/>
                </p:cNvSpPr>
                <p:nvPr/>
              </p:nvSpPr>
              <p:spPr bwMode="auto">
                <a:xfrm>
                  <a:off x="51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3" name="Rectangle 133">
                  <a:extLst>
                    <a:ext uri="{FF2B5EF4-FFF2-40B4-BE49-F238E27FC236}">
                      <a16:creationId xmlns:a16="http://schemas.microsoft.com/office/drawing/2014/main" id="{C21D13D0-899A-4A6B-88D3-6CE74F85FAC1}"/>
                    </a:ext>
                  </a:extLst>
                </p:cNvPr>
                <p:cNvSpPr>
                  <a:spLocks noChangeArrowheads="1"/>
                </p:cNvSpPr>
                <p:nvPr/>
              </p:nvSpPr>
              <p:spPr bwMode="auto">
                <a:xfrm>
                  <a:off x="57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4" name="Rectangle 134">
                  <a:extLst>
                    <a:ext uri="{FF2B5EF4-FFF2-40B4-BE49-F238E27FC236}">
                      <a16:creationId xmlns:a16="http://schemas.microsoft.com/office/drawing/2014/main" id="{56B99E54-E3F4-48B9-ADA4-AE355724F8F2}"/>
                    </a:ext>
                  </a:extLst>
                </p:cNvPr>
                <p:cNvSpPr>
                  <a:spLocks noChangeArrowheads="1"/>
                </p:cNvSpPr>
                <p:nvPr/>
              </p:nvSpPr>
              <p:spPr bwMode="auto">
                <a:xfrm>
                  <a:off x="64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5" name="Rectangle 135">
                  <a:extLst>
                    <a:ext uri="{FF2B5EF4-FFF2-40B4-BE49-F238E27FC236}">
                      <a16:creationId xmlns:a16="http://schemas.microsoft.com/office/drawing/2014/main" id="{C1876A89-4742-4CDA-9557-44259AB5B502}"/>
                    </a:ext>
                  </a:extLst>
                </p:cNvPr>
                <p:cNvSpPr>
                  <a:spLocks noChangeArrowheads="1"/>
                </p:cNvSpPr>
                <p:nvPr/>
              </p:nvSpPr>
              <p:spPr bwMode="auto">
                <a:xfrm>
                  <a:off x="70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6" name="Rectangle 136">
                  <a:extLst>
                    <a:ext uri="{FF2B5EF4-FFF2-40B4-BE49-F238E27FC236}">
                      <a16:creationId xmlns:a16="http://schemas.microsoft.com/office/drawing/2014/main" id="{EC330288-F1FD-4F0B-B892-D4A1BE131D81}"/>
                    </a:ext>
                  </a:extLst>
                </p:cNvPr>
                <p:cNvSpPr>
                  <a:spLocks noChangeArrowheads="1"/>
                </p:cNvSpPr>
                <p:nvPr/>
              </p:nvSpPr>
              <p:spPr bwMode="auto">
                <a:xfrm>
                  <a:off x="76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7" name="Rectangle 137">
                  <a:extLst>
                    <a:ext uri="{FF2B5EF4-FFF2-40B4-BE49-F238E27FC236}">
                      <a16:creationId xmlns:a16="http://schemas.microsoft.com/office/drawing/2014/main" id="{EC7369C2-4DF4-4CA3-A95C-4AEFB7C48018}"/>
                    </a:ext>
                  </a:extLst>
                </p:cNvPr>
                <p:cNvSpPr>
                  <a:spLocks noChangeArrowheads="1"/>
                </p:cNvSpPr>
                <p:nvPr/>
              </p:nvSpPr>
              <p:spPr bwMode="auto">
                <a:xfrm>
                  <a:off x="83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8" name="Rectangle 138">
                  <a:extLst>
                    <a:ext uri="{FF2B5EF4-FFF2-40B4-BE49-F238E27FC236}">
                      <a16:creationId xmlns:a16="http://schemas.microsoft.com/office/drawing/2014/main" id="{631E226B-63F2-4BF8-8878-7315D3E5A4DF}"/>
                    </a:ext>
                  </a:extLst>
                </p:cNvPr>
                <p:cNvSpPr>
                  <a:spLocks noChangeArrowheads="1"/>
                </p:cNvSpPr>
                <p:nvPr/>
              </p:nvSpPr>
              <p:spPr bwMode="auto">
                <a:xfrm>
                  <a:off x="89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9" name="Rectangle 139">
                  <a:extLst>
                    <a:ext uri="{FF2B5EF4-FFF2-40B4-BE49-F238E27FC236}">
                      <a16:creationId xmlns:a16="http://schemas.microsoft.com/office/drawing/2014/main" id="{908F206E-5CDD-44CA-972E-3FBB5F0E0C10}"/>
                    </a:ext>
                  </a:extLst>
                </p:cNvPr>
                <p:cNvSpPr>
                  <a:spLocks noChangeArrowheads="1"/>
                </p:cNvSpPr>
                <p:nvPr/>
              </p:nvSpPr>
              <p:spPr bwMode="auto">
                <a:xfrm>
                  <a:off x="96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0" name="Rectangle 140">
                  <a:extLst>
                    <a:ext uri="{FF2B5EF4-FFF2-40B4-BE49-F238E27FC236}">
                      <a16:creationId xmlns:a16="http://schemas.microsoft.com/office/drawing/2014/main" id="{DC797D17-D503-4B41-96E4-0CDB8EA1CD74}"/>
                    </a:ext>
                  </a:extLst>
                </p:cNvPr>
                <p:cNvSpPr>
                  <a:spLocks noChangeArrowheads="1"/>
                </p:cNvSpPr>
                <p:nvPr/>
              </p:nvSpPr>
              <p:spPr bwMode="auto">
                <a:xfrm>
                  <a:off x="102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1" name="Rectangle 141">
                  <a:extLst>
                    <a:ext uri="{FF2B5EF4-FFF2-40B4-BE49-F238E27FC236}">
                      <a16:creationId xmlns:a16="http://schemas.microsoft.com/office/drawing/2014/main" id="{961BFA78-D6C0-4F3A-9297-511E434D1AA8}"/>
                    </a:ext>
                  </a:extLst>
                </p:cNvPr>
                <p:cNvSpPr>
                  <a:spLocks noChangeArrowheads="1"/>
                </p:cNvSpPr>
                <p:nvPr/>
              </p:nvSpPr>
              <p:spPr bwMode="auto">
                <a:xfrm>
                  <a:off x="108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2" name="Rectangle 142">
                  <a:extLst>
                    <a:ext uri="{FF2B5EF4-FFF2-40B4-BE49-F238E27FC236}">
                      <a16:creationId xmlns:a16="http://schemas.microsoft.com/office/drawing/2014/main" id="{B8D0A8B3-2909-41C2-9241-94D70E8E6047}"/>
                    </a:ext>
                  </a:extLst>
                </p:cNvPr>
                <p:cNvSpPr>
                  <a:spLocks noChangeArrowheads="1"/>
                </p:cNvSpPr>
                <p:nvPr/>
              </p:nvSpPr>
              <p:spPr bwMode="auto">
                <a:xfrm>
                  <a:off x="115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3" name="Rectangle 143">
                  <a:extLst>
                    <a:ext uri="{FF2B5EF4-FFF2-40B4-BE49-F238E27FC236}">
                      <a16:creationId xmlns:a16="http://schemas.microsoft.com/office/drawing/2014/main" id="{EECB52D8-3294-4FE6-8394-44E8CA37259F}"/>
                    </a:ext>
                  </a:extLst>
                </p:cNvPr>
                <p:cNvSpPr>
                  <a:spLocks noChangeArrowheads="1"/>
                </p:cNvSpPr>
                <p:nvPr/>
              </p:nvSpPr>
              <p:spPr bwMode="auto">
                <a:xfrm>
                  <a:off x="121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4" name="Rectangle 144">
                  <a:extLst>
                    <a:ext uri="{FF2B5EF4-FFF2-40B4-BE49-F238E27FC236}">
                      <a16:creationId xmlns:a16="http://schemas.microsoft.com/office/drawing/2014/main" id="{F61CC1A3-C038-4CD1-AC4F-657BDDDC45E7}"/>
                    </a:ext>
                  </a:extLst>
                </p:cNvPr>
                <p:cNvSpPr>
                  <a:spLocks noChangeArrowheads="1"/>
                </p:cNvSpPr>
                <p:nvPr/>
              </p:nvSpPr>
              <p:spPr bwMode="auto">
                <a:xfrm>
                  <a:off x="128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5" name="Rectangle 145">
                  <a:extLst>
                    <a:ext uri="{FF2B5EF4-FFF2-40B4-BE49-F238E27FC236}">
                      <a16:creationId xmlns:a16="http://schemas.microsoft.com/office/drawing/2014/main" id="{0D7A3C4D-3849-45C4-920E-FE804CADD804}"/>
                    </a:ext>
                  </a:extLst>
                </p:cNvPr>
                <p:cNvSpPr>
                  <a:spLocks noChangeArrowheads="1"/>
                </p:cNvSpPr>
                <p:nvPr/>
              </p:nvSpPr>
              <p:spPr bwMode="auto">
                <a:xfrm>
                  <a:off x="134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6" name="Rectangle 146">
                  <a:extLst>
                    <a:ext uri="{FF2B5EF4-FFF2-40B4-BE49-F238E27FC236}">
                      <a16:creationId xmlns:a16="http://schemas.microsoft.com/office/drawing/2014/main" id="{E83CC7C8-975C-4AEB-B581-C57D8A5A968A}"/>
                    </a:ext>
                  </a:extLst>
                </p:cNvPr>
                <p:cNvSpPr>
                  <a:spLocks noChangeArrowheads="1"/>
                </p:cNvSpPr>
                <p:nvPr/>
              </p:nvSpPr>
              <p:spPr bwMode="auto">
                <a:xfrm>
                  <a:off x="140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7" name="Rectangle 147">
                  <a:extLst>
                    <a:ext uri="{FF2B5EF4-FFF2-40B4-BE49-F238E27FC236}">
                      <a16:creationId xmlns:a16="http://schemas.microsoft.com/office/drawing/2014/main" id="{C8835642-8410-4233-9120-4569B0FEF2BA}"/>
                    </a:ext>
                  </a:extLst>
                </p:cNvPr>
                <p:cNvSpPr>
                  <a:spLocks noChangeArrowheads="1"/>
                </p:cNvSpPr>
                <p:nvPr/>
              </p:nvSpPr>
              <p:spPr bwMode="auto">
                <a:xfrm>
                  <a:off x="147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8" name="Rectangle 148">
                  <a:extLst>
                    <a:ext uri="{FF2B5EF4-FFF2-40B4-BE49-F238E27FC236}">
                      <a16:creationId xmlns:a16="http://schemas.microsoft.com/office/drawing/2014/main" id="{34D50B6F-6A0B-485E-90C7-0AB4EE116AEE}"/>
                    </a:ext>
                  </a:extLst>
                </p:cNvPr>
                <p:cNvSpPr>
                  <a:spLocks noChangeArrowheads="1"/>
                </p:cNvSpPr>
                <p:nvPr/>
              </p:nvSpPr>
              <p:spPr bwMode="auto">
                <a:xfrm>
                  <a:off x="153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9" name="Rectangle 149">
                  <a:extLst>
                    <a:ext uri="{FF2B5EF4-FFF2-40B4-BE49-F238E27FC236}">
                      <a16:creationId xmlns:a16="http://schemas.microsoft.com/office/drawing/2014/main" id="{3DFA22D6-47BC-43E7-B11F-F4B074CB6B92}"/>
                    </a:ext>
                  </a:extLst>
                </p:cNvPr>
                <p:cNvSpPr>
                  <a:spLocks noChangeArrowheads="1"/>
                </p:cNvSpPr>
                <p:nvPr/>
              </p:nvSpPr>
              <p:spPr bwMode="auto">
                <a:xfrm>
                  <a:off x="32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0" name="Rectangle 150">
                  <a:extLst>
                    <a:ext uri="{FF2B5EF4-FFF2-40B4-BE49-F238E27FC236}">
                      <a16:creationId xmlns:a16="http://schemas.microsoft.com/office/drawing/2014/main" id="{70E99561-88E7-4C73-BF38-F41F26D0AEB3}"/>
                    </a:ext>
                  </a:extLst>
                </p:cNvPr>
                <p:cNvSpPr>
                  <a:spLocks noChangeArrowheads="1"/>
                </p:cNvSpPr>
                <p:nvPr/>
              </p:nvSpPr>
              <p:spPr bwMode="auto">
                <a:xfrm>
                  <a:off x="38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1" name="Rectangle 151">
                  <a:extLst>
                    <a:ext uri="{FF2B5EF4-FFF2-40B4-BE49-F238E27FC236}">
                      <a16:creationId xmlns:a16="http://schemas.microsoft.com/office/drawing/2014/main" id="{9FC6245C-A358-4650-AB3B-BF5ECCBFFD39}"/>
                    </a:ext>
                  </a:extLst>
                </p:cNvPr>
                <p:cNvSpPr>
                  <a:spLocks noChangeArrowheads="1"/>
                </p:cNvSpPr>
                <p:nvPr/>
              </p:nvSpPr>
              <p:spPr bwMode="auto">
                <a:xfrm>
                  <a:off x="44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2" name="Rectangle 152">
                  <a:extLst>
                    <a:ext uri="{FF2B5EF4-FFF2-40B4-BE49-F238E27FC236}">
                      <a16:creationId xmlns:a16="http://schemas.microsoft.com/office/drawing/2014/main" id="{A7461603-DDD8-48C4-A68E-424EFC7C3F50}"/>
                    </a:ext>
                  </a:extLst>
                </p:cNvPr>
                <p:cNvSpPr>
                  <a:spLocks noChangeArrowheads="1"/>
                </p:cNvSpPr>
                <p:nvPr/>
              </p:nvSpPr>
              <p:spPr bwMode="auto">
                <a:xfrm>
                  <a:off x="51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3" name="Rectangle 153">
                  <a:extLst>
                    <a:ext uri="{FF2B5EF4-FFF2-40B4-BE49-F238E27FC236}">
                      <a16:creationId xmlns:a16="http://schemas.microsoft.com/office/drawing/2014/main" id="{DB9BDAAB-A5CB-4375-8597-AE51E9B6B801}"/>
                    </a:ext>
                  </a:extLst>
                </p:cNvPr>
                <p:cNvSpPr>
                  <a:spLocks noChangeArrowheads="1"/>
                </p:cNvSpPr>
                <p:nvPr/>
              </p:nvSpPr>
              <p:spPr bwMode="auto">
                <a:xfrm>
                  <a:off x="57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4" name="Rectangle 154">
                  <a:extLst>
                    <a:ext uri="{FF2B5EF4-FFF2-40B4-BE49-F238E27FC236}">
                      <a16:creationId xmlns:a16="http://schemas.microsoft.com/office/drawing/2014/main" id="{57222E4D-2456-4D05-BC30-CE10D55D6FF3}"/>
                    </a:ext>
                  </a:extLst>
                </p:cNvPr>
                <p:cNvSpPr>
                  <a:spLocks noChangeArrowheads="1"/>
                </p:cNvSpPr>
                <p:nvPr/>
              </p:nvSpPr>
              <p:spPr bwMode="auto">
                <a:xfrm>
                  <a:off x="64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5" name="Rectangle 155">
                  <a:extLst>
                    <a:ext uri="{FF2B5EF4-FFF2-40B4-BE49-F238E27FC236}">
                      <a16:creationId xmlns:a16="http://schemas.microsoft.com/office/drawing/2014/main" id="{D31B49F9-6F5E-495B-8407-33367689999F}"/>
                    </a:ext>
                  </a:extLst>
                </p:cNvPr>
                <p:cNvSpPr>
                  <a:spLocks noChangeArrowheads="1"/>
                </p:cNvSpPr>
                <p:nvPr/>
              </p:nvSpPr>
              <p:spPr bwMode="auto">
                <a:xfrm>
                  <a:off x="70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6" name="Rectangle 156">
                  <a:extLst>
                    <a:ext uri="{FF2B5EF4-FFF2-40B4-BE49-F238E27FC236}">
                      <a16:creationId xmlns:a16="http://schemas.microsoft.com/office/drawing/2014/main" id="{DBF9F204-9636-47AA-BC09-78796ACE198B}"/>
                    </a:ext>
                  </a:extLst>
                </p:cNvPr>
                <p:cNvSpPr>
                  <a:spLocks noChangeArrowheads="1"/>
                </p:cNvSpPr>
                <p:nvPr/>
              </p:nvSpPr>
              <p:spPr bwMode="auto">
                <a:xfrm>
                  <a:off x="76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7" name="Rectangle 157">
                  <a:extLst>
                    <a:ext uri="{FF2B5EF4-FFF2-40B4-BE49-F238E27FC236}">
                      <a16:creationId xmlns:a16="http://schemas.microsoft.com/office/drawing/2014/main" id="{48F9B2FA-204F-430E-B62C-3DD460163496}"/>
                    </a:ext>
                  </a:extLst>
                </p:cNvPr>
                <p:cNvSpPr>
                  <a:spLocks noChangeArrowheads="1"/>
                </p:cNvSpPr>
                <p:nvPr/>
              </p:nvSpPr>
              <p:spPr bwMode="auto">
                <a:xfrm>
                  <a:off x="83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8" name="Rectangle 158">
                  <a:extLst>
                    <a:ext uri="{FF2B5EF4-FFF2-40B4-BE49-F238E27FC236}">
                      <a16:creationId xmlns:a16="http://schemas.microsoft.com/office/drawing/2014/main" id="{47835C40-34C8-4ACE-9C13-C4EC6CD32A0F}"/>
                    </a:ext>
                  </a:extLst>
                </p:cNvPr>
                <p:cNvSpPr>
                  <a:spLocks noChangeArrowheads="1"/>
                </p:cNvSpPr>
                <p:nvPr/>
              </p:nvSpPr>
              <p:spPr bwMode="auto">
                <a:xfrm>
                  <a:off x="89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9" name="Rectangle 159">
                  <a:extLst>
                    <a:ext uri="{FF2B5EF4-FFF2-40B4-BE49-F238E27FC236}">
                      <a16:creationId xmlns:a16="http://schemas.microsoft.com/office/drawing/2014/main" id="{9D8E7589-57D8-4CC8-ACF6-7A7377DD525B}"/>
                    </a:ext>
                  </a:extLst>
                </p:cNvPr>
                <p:cNvSpPr>
                  <a:spLocks noChangeArrowheads="1"/>
                </p:cNvSpPr>
                <p:nvPr/>
              </p:nvSpPr>
              <p:spPr bwMode="auto">
                <a:xfrm>
                  <a:off x="96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0" name="Rectangle 160">
                  <a:extLst>
                    <a:ext uri="{FF2B5EF4-FFF2-40B4-BE49-F238E27FC236}">
                      <a16:creationId xmlns:a16="http://schemas.microsoft.com/office/drawing/2014/main" id="{0E45D09B-78FF-4AB7-9C9A-1AF3514C7BD6}"/>
                    </a:ext>
                  </a:extLst>
                </p:cNvPr>
                <p:cNvSpPr>
                  <a:spLocks noChangeArrowheads="1"/>
                </p:cNvSpPr>
                <p:nvPr/>
              </p:nvSpPr>
              <p:spPr bwMode="auto">
                <a:xfrm>
                  <a:off x="102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1" name="Rectangle 161">
                  <a:extLst>
                    <a:ext uri="{FF2B5EF4-FFF2-40B4-BE49-F238E27FC236}">
                      <a16:creationId xmlns:a16="http://schemas.microsoft.com/office/drawing/2014/main" id="{D68A683D-84DC-4BAE-BC9E-D218AEA17ECE}"/>
                    </a:ext>
                  </a:extLst>
                </p:cNvPr>
                <p:cNvSpPr>
                  <a:spLocks noChangeArrowheads="1"/>
                </p:cNvSpPr>
                <p:nvPr/>
              </p:nvSpPr>
              <p:spPr bwMode="auto">
                <a:xfrm>
                  <a:off x="108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2" name="Rectangle 162">
                  <a:extLst>
                    <a:ext uri="{FF2B5EF4-FFF2-40B4-BE49-F238E27FC236}">
                      <a16:creationId xmlns:a16="http://schemas.microsoft.com/office/drawing/2014/main" id="{8806FA1C-5F49-4F00-B959-5826AF251C0A}"/>
                    </a:ext>
                  </a:extLst>
                </p:cNvPr>
                <p:cNvSpPr>
                  <a:spLocks noChangeArrowheads="1"/>
                </p:cNvSpPr>
                <p:nvPr/>
              </p:nvSpPr>
              <p:spPr bwMode="auto">
                <a:xfrm>
                  <a:off x="115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3" name="Rectangle 163">
                  <a:extLst>
                    <a:ext uri="{FF2B5EF4-FFF2-40B4-BE49-F238E27FC236}">
                      <a16:creationId xmlns:a16="http://schemas.microsoft.com/office/drawing/2014/main" id="{1E96D011-5A35-4034-A59D-ACFA909F8496}"/>
                    </a:ext>
                  </a:extLst>
                </p:cNvPr>
                <p:cNvSpPr>
                  <a:spLocks noChangeArrowheads="1"/>
                </p:cNvSpPr>
                <p:nvPr/>
              </p:nvSpPr>
              <p:spPr bwMode="auto">
                <a:xfrm>
                  <a:off x="121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4" name="Rectangle 164">
                  <a:extLst>
                    <a:ext uri="{FF2B5EF4-FFF2-40B4-BE49-F238E27FC236}">
                      <a16:creationId xmlns:a16="http://schemas.microsoft.com/office/drawing/2014/main" id="{806991F9-DEFA-4BBE-A6AC-118C9CE4CAB6}"/>
                    </a:ext>
                  </a:extLst>
                </p:cNvPr>
                <p:cNvSpPr>
                  <a:spLocks noChangeArrowheads="1"/>
                </p:cNvSpPr>
                <p:nvPr/>
              </p:nvSpPr>
              <p:spPr bwMode="auto">
                <a:xfrm>
                  <a:off x="128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5" name="Rectangle 165">
                  <a:extLst>
                    <a:ext uri="{FF2B5EF4-FFF2-40B4-BE49-F238E27FC236}">
                      <a16:creationId xmlns:a16="http://schemas.microsoft.com/office/drawing/2014/main" id="{AED3A048-9BE3-4CB0-8F03-D110B3A10584}"/>
                    </a:ext>
                  </a:extLst>
                </p:cNvPr>
                <p:cNvSpPr>
                  <a:spLocks noChangeArrowheads="1"/>
                </p:cNvSpPr>
                <p:nvPr/>
              </p:nvSpPr>
              <p:spPr bwMode="auto">
                <a:xfrm>
                  <a:off x="134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6" name="Rectangle 166">
                  <a:extLst>
                    <a:ext uri="{FF2B5EF4-FFF2-40B4-BE49-F238E27FC236}">
                      <a16:creationId xmlns:a16="http://schemas.microsoft.com/office/drawing/2014/main" id="{0F362B1C-EA64-40C0-92EC-EED566D3E7E8}"/>
                    </a:ext>
                  </a:extLst>
                </p:cNvPr>
                <p:cNvSpPr>
                  <a:spLocks noChangeArrowheads="1"/>
                </p:cNvSpPr>
                <p:nvPr/>
              </p:nvSpPr>
              <p:spPr bwMode="auto">
                <a:xfrm>
                  <a:off x="140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7" name="Rectangle 167">
                  <a:extLst>
                    <a:ext uri="{FF2B5EF4-FFF2-40B4-BE49-F238E27FC236}">
                      <a16:creationId xmlns:a16="http://schemas.microsoft.com/office/drawing/2014/main" id="{B2485F89-1D33-43D7-86AD-22302145A0A0}"/>
                    </a:ext>
                  </a:extLst>
                </p:cNvPr>
                <p:cNvSpPr>
                  <a:spLocks noChangeArrowheads="1"/>
                </p:cNvSpPr>
                <p:nvPr/>
              </p:nvSpPr>
              <p:spPr bwMode="auto">
                <a:xfrm>
                  <a:off x="147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8" name="Rectangle 168">
                  <a:extLst>
                    <a:ext uri="{FF2B5EF4-FFF2-40B4-BE49-F238E27FC236}">
                      <a16:creationId xmlns:a16="http://schemas.microsoft.com/office/drawing/2014/main" id="{B45994D3-D808-4F98-AA02-96DAA5170336}"/>
                    </a:ext>
                  </a:extLst>
                </p:cNvPr>
                <p:cNvSpPr>
                  <a:spLocks noChangeArrowheads="1"/>
                </p:cNvSpPr>
                <p:nvPr/>
              </p:nvSpPr>
              <p:spPr bwMode="auto">
                <a:xfrm>
                  <a:off x="153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grpSp>
          <p:nvGrpSpPr>
            <p:cNvPr id="1172649" name="Group 169">
              <a:extLst>
                <a:ext uri="{FF2B5EF4-FFF2-40B4-BE49-F238E27FC236}">
                  <a16:creationId xmlns:a16="http://schemas.microsoft.com/office/drawing/2014/main" id="{CC605E30-5D7E-4A8E-AF3C-79B4E3718479}"/>
                </a:ext>
              </a:extLst>
            </p:cNvPr>
            <p:cNvGrpSpPr>
              <a:grpSpLocks/>
            </p:cNvGrpSpPr>
            <p:nvPr/>
          </p:nvGrpSpPr>
          <p:grpSpPr bwMode="auto">
            <a:xfrm>
              <a:off x="2016" y="569"/>
              <a:ext cx="2496" cy="196"/>
              <a:chOff x="2016" y="569"/>
              <a:chExt cx="2496" cy="196"/>
            </a:xfrm>
          </p:grpSpPr>
          <p:sp>
            <p:nvSpPr>
              <p:cNvPr id="1172650" name="Line 170">
                <a:extLst>
                  <a:ext uri="{FF2B5EF4-FFF2-40B4-BE49-F238E27FC236}">
                    <a16:creationId xmlns:a16="http://schemas.microsoft.com/office/drawing/2014/main" id="{5E03F9AC-D626-4362-8B38-A483E0BC597D}"/>
                  </a:ext>
                </a:extLst>
              </p:cNvPr>
              <p:cNvSpPr>
                <a:spLocks noChangeShapeType="1"/>
              </p:cNvSpPr>
              <p:nvPr/>
            </p:nvSpPr>
            <p:spPr bwMode="auto">
              <a:xfrm>
                <a:off x="2016" y="659"/>
                <a:ext cx="249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2651" name="Text Box 171">
                <a:extLst>
                  <a:ext uri="{FF2B5EF4-FFF2-40B4-BE49-F238E27FC236}">
                    <a16:creationId xmlns:a16="http://schemas.microsoft.com/office/drawing/2014/main" id="{E59D062B-61AB-455A-A5C4-9CDF8F534C57}"/>
                  </a:ext>
                </a:extLst>
              </p:cNvPr>
              <p:cNvSpPr txBox="1">
                <a:spLocks noChangeArrowheads="1"/>
              </p:cNvSpPr>
              <p:nvPr/>
            </p:nvSpPr>
            <p:spPr bwMode="auto">
              <a:xfrm>
                <a:off x="3038" y="569"/>
                <a:ext cx="452" cy="1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1800">
                    <a:latin typeface="Arial" panose="020B0604020202020204" pitchFamily="34" charset="0"/>
                  </a:rPr>
                  <a:t>width</a:t>
                </a:r>
              </a:p>
            </p:txBody>
          </p:sp>
        </p:grpSp>
        <p:grpSp>
          <p:nvGrpSpPr>
            <p:cNvPr id="1172652" name="Group 172">
              <a:extLst>
                <a:ext uri="{FF2B5EF4-FFF2-40B4-BE49-F238E27FC236}">
                  <a16:creationId xmlns:a16="http://schemas.microsoft.com/office/drawing/2014/main" id="{473AC199-9DED-473A-B39D-3051BEFBC2E8}"/>
                </a:ext>
              </a:extLst>
            </p:cNvPr>
            <p:cNvGrpSpPr>
              <a:grpSpLocks/>
            </p:cNvGrpSpPr>
            <p:nvPr/>
          </p:nvGrpSpPr>
          <p:grpSpPr bwMode="auto">
            <a:xfrm>
              <a:off x="1862" y="808"/>
              <a:ext cx="80" cy="1041"/>
              <a:chOff x="1862" y="808"/>
              <a:chExt cx="80" cy="1041"/>
            </a:xfrm>
          </p:grpSpPr>
          <p:sp>
            <p:nvSpPr>
              <p:cNvPr id="1172653" name="Line 173">
                <a:extLst>
                  <a:ext uri="{FF2B5EF4-FFF2-40B4-BE49-F238E27FC236}">
                    <a16:creationId xmlns:a16="http://schemas.microsoft.com/office/drawing/2014/main" id="{3E5E418F-C3D5-4DFA-B4ED-3AABD42DC152}"/>
                  </a:ext>
                </a:extLst>
              </p:cNvPr>
              <p:cNvSpPr>
                <a:spLocks noChangeShapeType="1"/>
              </p:cNvSpPr>
              <p:nvPr/>
            </p:nvSpPr>
            <p:spPr bwMode="auto">
              <a:xfrm flipV="1">
                <a:off x="1903" y="808"/>
                <a:ext cx="0" cy="1041"/>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2654" name="Text Box 174">
                <a:extLst>
                  <a:ext uri="{FF2B5EF4-FFF2-40B4-BE49-F238E27FC236}">
                    <a16:creationId xmlns:a16="http://schemas.microsoft.com/office/drawing/2014/main" id="{6F6F4E11-2735-4EB3-88FB-6CCC37C30BD1}"/>
                  </a:ext>
                </a:extLst>
              </p:cNvPr>
              <p:cNvSpPr txBox="1">
                <a:spLocks noChangeArrowheads="1"/>
              </p:cNvSpPr>
              <p:nvPr/>
            </p:nvSpPr>
            <p:spPr bwMode="auto">
              <a:xfrm>
                <a:off x="1862" y="1231"/>
                <a:ext cx="80" cy="19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ctr" eaLnBrk="0" hangingPunct="0">
                  <a:lnSpc>
                    <a:spcPct val="80000"/>
                  </a:lnSpc>
                  <a:spcBef>
                    <a:spcPct val="50000"/>
                  </a:spcBef>
                </a:pPr>
                <a:r>
                  <a:rPr lang="en-US" altLang="en-US" sz="1800">
                    <a:latin typeface="Arial" panose="020B0604020202020204" pitchFamily="34" charset="0"/>
                  </a:rPr>
                  <a:t>h</a:t>
                </a:r>
              </a:p>
            </p:txBody>
          </p:sp>
        </p:grpSp>
      </p:grpSp>
      <p:grpSp>
        <p:nvGrpSpPr>
          <p:cNvPr id="1172655" name="Group 175">
            <a:extLst>
              <a:ext uri="{FF2B5EF4-FFF2-40B4-BE49-F238E27FC236}">
                <a16:creationId xmlns:a16="http://schemas.microsoft.com/office/drawing/2014/main" id="{02BE0D81-21D4-4667-870D-C68840BA18A6}"/>
              </a:ext>
            </a:extLst>
          </p:cNvPr>
          <p:cNvGrpSpPr>
            <a:grpSpLocks/>
          </p:cNvGrpSpPr>
          <p:nvPr/>
        </p:nvGrpSpPr>
        <p:grpSpPr bwMode="auto">
          <a:xfrm>
            <a:off x="533400" y="2649538"/>
            <a:ext cx="6172200" cy="1023937"/>
            <a:chOff x="336" y="1717"/>
            <a:chExt cx="3888" cy="645"/>
          </a:xfrm>
        </p:grpSpPr>
        <p:sp>
          <p:nvSpPr>
            <p:cNvPr id="1172656" name="Text Box 176">
              <a:extLst>
                <a:ext uri="{FF2B5EF4-FFF2-40B4-BE49-F238E27FC236}">
                  <a16:creationId xmlns:a16="http://schemas.microsoft.com/office/drawing/2014/main" id="{F954D79B-A8DD-457A-848A-EDAE9C879E24}"/>
                </a:ext>
              </a:extLst>
            </p:cNvPr>
            <p:cNvSpPr txBox="1">
              <a:spLocks noChangeArrowheads="1"/>
            </p:cNvSpPr>
            <p:nvPr/>
          </p:nvSpPr>
          <p:spPr bwMode="auto">
            <a:xfrm>
              <a:off x="336" y="1717"/>
              <a:ext cx="2730" cy="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63550" indent="-463550">
                <a:defRPr sz="2400">
                  <a:solidFill>
                    <a:schemeClr val="tx1"/>
                  </a:solidFill>
                  <a:latin typeface="Times New Roman" panose="02020603050405020304" pitchFamily="18" charset="0"/>
                </a:defRPr>
              </a:lvl1pPr>
              <a:lvl2pPr marL="977900" indent="-342900">
                <a:defRPr sz="2400">
                  <a:solidFill>
                    <a:schemeClr val="tx1"/>
                  </a:solidFill>
                  <a:latin typeface="Times New Roman" panose="02020603050405020304" pitchFamily="18" charset="0"/>
                </a:defRPr>
              </a:lvl2pPr>
              <a:lvl3pPr marL="1435100" indent="-342900">
                <a:defRPr sz="2400">
                  <a:solidFill>
                    <a:schemeClr val="tx1"/>
                  </a:solidFill>
                  <a:latin typeface="Times New Roman" panose="02020603050405020304" pitchFamily="18" charset="0"/>
                </a:defRPr>
              </a:lvl3pPr>
              <a:lvl4pPr marL="1892300" indent="-342900">
                <a:defRPr sz="2400">
                  <a:solidFill>
                    <a:schemeClr val="tx1"/>
                  </a:solidFill>
                  <a:latin typeface="Times New Roman" panose="02020603050405020304" pitchFamily="18" charset="0"/>
                </a:defRPr>
              </a:lvl4pPr>
              <a:lvl5pPr marL="2349500" indent="-342900">
                <a:defRPr sz="2400">
                  <a:solidFill>
                    <a:schemeClr val="tx1"/>
                  </a:solidFill>
                  <a:latin typeface="Times New Roman" panose="02020603050405020304" pitchFamily="18" charset="0"/>
                </a:defRPr>
              </a:lvl5pPr>
              <a:lvl6pPr marL="2806700" indent="-342900" fontAlgn="base">
                <a:spcBef>
                  <a:spcPct val="0"/>
                </a:spcBef>
                <a:spcAft>
                  <a:spcPct val="0"/>
                </a:spcAft>
                <a:defRPr sz="2400">
                  <a:solidFill>
                    <a:schemeClr val="tx1"/>
                  </a:solidFill>
                  <a:latin typeface="Times New Roman" panose="02020603050405020304" pitchFamily="18" charset="0"/>
                </a:defRPr>
              </a:lvl6pPr>
              <a:lvl7pPr marL="3263900" indent="-342900" fontAlgn="base">
                <a:spcBef>
                  <a:spcPct val="0"/>
                </a:spcBef>
                <a:spcAft>
                  <a:spcPct val="0"/>
                </a:spcAft>
                <a:defRPr sz="2400">
                  <a:solidFill>
                    <a:schemeClr val="tx1"/>
                  </a:solidFill>
                  <a:latin typeface="Times New Roman" panose="02020603050405020304" pitchFamily="18" charset="0"/>
                </a:defRPr>
              </a:lvl7pPr>
              <a:lvl8pPr marL="3721100" indent="-342900" fontAlgn="base">
                <a:spcBef>
                  <a:spcPct val="0"/>
                </a:spcBef>
                <a:spcAft>
                  <a:spcPct val="0"/>
                </a:spcAft>
                <a:defRPr sz="2400">
                  <a:solidFill>
                    <a:schemeClr val="tx1"/>
                  </a:solidFill>
                  <a:latin typeface="Times New Roman" panose="02020603050405020304" pitchFamily="18" charset="0"/>
                </a:defRPr>
              </a:lvl8pPr>
              <a:lvl9pPr marL="41783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Clr>
                  <a:schemeClr val="tx2"/>
                </a:buClr>
                <a:buFontTx/>
                <a:buAutoNum type="arabicPeriod" startAt="3"/>
              </a:pPr>
              <a:r>
                <a:rPr lang="en-US" altLang="en-US" b="1">
                  <a:latin typeface="Arial" panose="020B0604020202020204" pitchFamily="34" charset="0"/>
                </a:rPr>
                <a:t>Frame rate determines </a:t>
              </a:r>
              <a:br>
                <a:rPr lang="en-US" altLang="en-US" b="1">
                  <a:latin typeface="Arial" panose="020B0604020202020204" pitchFamily="34" charset="0"/>
                </a:rPr>
              </a:br>
              <a:r>
                <a:rPr lang="en-US" altLang="en-US" b="1">
                  <a:latin typeface="Arial" panose="020B0604020202020204" pitchFamily="34" charset="0"/>
                </a:rPr>
                <a:t>how long the pixel exists,</a:t>
              </a:r>
              <a:br>
                <a:rPr lang="en-US" altLang="en-US" b="1">
                  <a:latin typeface="Arial" panose="020B0604020202020204" pitchFamily="34" charset="0"/>
                </a:rPr>
              </a:br>
              <a:r>
                <a:rPr lang="en-US" altLang="en-US" sz="2000" b="1">
                  <a:latin typeface="Arial" panose="020B0604020202020204" pitchFamily="34" charset="0"/>
                </a:rPr>
                <a:t>i.e. how it </a:t>
              </a:r>
              <a:r>
                <a:rPr lang="en-US" altLang="en-US" sz="2000" b="1" i="1">
                  <a:latin typeface="Arial" panose="020B0604020202020204" pitchFamily="34" charset="0"/>
                </a:rPr>
                <a:t>moves</a:t>
              </a:r>
            </a:p>
          </p:txBody>
        </p:sp>
        <p:grpSp>
          <p:nvGrpSpPr>
            <p:cNvPr id="1172657" name="Group 177">
              <a:extLst>
                <a:ext uri="{FF2B5EF4-FFF2-40B4-BE49-F238E27FC236}">
                  <a16:creationId xmlns:a16="http://schemas.microsoft.com/office/drawing/2014/main" id="{2FC729A9-2F21-4CCA-B4B0-5A27F58310BE}"/>
                </a:ext>
              </a:extLst>
            </p:cNvPr>
            <p:cNvGrpSpPr>
              <a:grpSpLocks/>
            </p:cNvGrpSpPr>
            <p:nvPr/>
          </p:nvGrpSpPr>
          <p:grpSpPr bwMode="auto">
            <a:xfrm>
              <a:off x="3408" y="1728"/>
              <a:ext cx="816" cy="624"/>
              <a:chOff x="4176" y="1776"/>
              <a:chExt cx="816" cy="624"/>
            </a:xfrm>
          </p:grpSpPr>
          <p:sp>
            <p:nvSpPr>
              <p:cNvPr id="1172658" name="AutoShape 178">
                <a:extLst>
                  <a:ext uri="{FF2B5EF4-FFF2-40B4-BE49-F238E27FC236}">
                    <a16:creationId xmlns:a16="http://schemas.microsoft.com/office/drawing/2014/main" id="{969D95B1-6F2B-4C6B-819F-0D314EC4E097}"/>
                  </a:ext>
                </a:extLst>
              </p:cNvPr>
              <p:cNvSpPr>
                <a:spLocks noChangeArrowheads="1"/>
              </p:cNvSpPr>
              <p:nvPr/>
            </p:nvSpPr>
            <p:spPr bwMode="auto">
              <a:xfrm>
                <a:off x="4176"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59" name="AutoShape 179">
                <a:extLst>
                  <a:ext uri="{FF2B5EF4-FFF2-40B4-BE49-F238E27FC236}">
                    <a16:creationId xmlns:a16="http://schemas.microsoft.com/office/drawing/2014/main" id="{A936ED6E-7FDC-413D-B582-CF10DFA590E3}"/>
                  </a:ext>
                </a:extLst>
              </p:cNvPr>
              <p:cNvSpPr>
                <a:spLocks noChangeArrowheads="1"/>
              </p:cNvSpPr>
              <p:nvPr/>
            </p:nvSpPr>
            <p:spPr bwMode="auto">
              <a:xfrm>
                <a:off x="4282"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0" name="AutoShape 180">
                <a:extLst>
                  <a:ext uri="{FF2B5EF4-FFF2-40B4-BE49-F238E27FC236}">
                    <a16:creationId xmlns:a16="http://schemas.microsoft.com/office/drawing/2014/main" id="{BD223095-4AC2-4AEB-92B3-5B5013565BFC}"/>
                  </a:ext>
                </a:extLst>
              </p:cNvPr>
              <p:cNvSpPr>
                <a:spLocks noChangeArrowheads="1"/>
              </p:cNvSpPr>
              <p:nvPr/>
            </p:nvSpPr>
            <p:spPr bwMode="auto">
              <a:xfrm>
                <a:off x="4388"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1" name="AutoShape 181">
                <a:extLst>
                  <a:ext uri="{FF2B5EF4-FFF2-40B4-BE49-F238E27FC236}">
                    <a16:creationId xmlns:a16="http://schemas.microsoft.com/office/drawing/2014/main" id="{14FD74CB-A016-4EF8-B8EC-D930E9F89CDF}"/>
                  </a:ext>
                </a:extLst>
              </p:cNvPr>
              <p:cNvSpPr>
                <a:spLocks noChangeArrowheads="1"/>
              </p:cNvSpPr>
              <p:nvPr/>
            </p:nvSpPr>
            <p:spPr bwMode="auto">
              <a:xfrm>
                <a:off x="4493"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2" name="AutoShape 182">
                <a:extLst>
                  <a:ext uri="{FF2B5EF4-FFF2-40B4-BE49-F238E27FC236}">
                    <a16:creationId xmlns:a16="http://schemas.microsoft.com/office/drawing/2014/main" id="{5828B678-713A-4384-B7D6-86673F2A4776}"/>
                  </a:ext>
                </a:extLst>
              </p:cNvPr>
              <p:cNvSpPr>
                <a:spLocks noChangeArrowheads="1"/>
              </p:cNvSpPr>
              <p:nvPr/>
            </p:nvSpPr>
            <p:spPr bwMode="auto">
              <a:xfrm>
                <a:off x="4599"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3" name="AutoShape 183">
                <a:extLst>
                  <a:ext uri="{FF2B5EF4-FFF2-40B4-BE49-F238E27FC236}">
                    <a16:creationId xmlns:a16="http://schemas.microsoft.com/office/drawing/2014/main" id="{4C25C1D1-E6D3-42FC-8B2A-8E8B9AFDFC88}"/>
                  </a:ext>
                </a:extLst>
              </p:cNvPr>
              <p:cNvSpPr>
                <a:spLocks noChangeArrowheads="1"/>
              </p:cNvSpPr>
              <p:nvPr/>
            </p:nvSpPr>
            <p:spPr bwMode="auto">
              <a:xfrm>
                <a:off x="4704"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72655"/>
                                        </p:tgtEl>
                                        <p:attrNameLst>
                                          <p:attrName>style.visibility</p:attrName>
                                        </p:attrNameLst>
                                      </p:cBhvr>
                                      <p:to>
                                        <p:strVal val="visible"/>
                                      </p:to>
                                    </p:set>
                                    <p:animEffect transition="in" filter="dissolve">
                                      <p:cBhvr>
                                        <p:cTn id="7" dur="500"/>
                                        <p:tgtEl>
                                          <p:spTgt spid="1172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72484"/>
                                        </p:tgtEl>
                                        <p:attrNameLst>
                                          <p:attrName>style.visibility</p:attrName>
                                        </p:attrNameLst>
                                      </p:cBhvr>
                                      <p:to>
                                        <p:strVal val="visible"/>
                                      </p:to>
                                    </p:set>
                                    <p:animEffect transition="in" filter="dissolve">
                                      <p:cBhvr>
                                        <p:cTn id="12" dur="500"/>
                                        <p:tgtEl>
                                          <p:spTgt spid="117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a:extLst>
              <a:ext uri="{FF2B5EF4-FFF2-40B4-BE49-F238E27FC236}">
                <a16:creationId xmlns:a16="http://schemas.microsoft.com/office/drawing/2014/main" id="{309DABB5-51C6-4F9D-B12C-5CC3DAE3777E}"/>
              </a:ext>
            </a:extLst>
          </p:cNvPr>
          <p:cNvSpPr>
            <a:spLocks noGrp="1" noChangeArrowheads="1"/>
          </p:cNvSpPr>
          <p:nvPr>
            <p:ph type="title"/>
          </p:nvPr>
        </p:nvSpPr>
        <p:spPr>
          <a:xfrm>
            <a:off x="304800" y="685800"/>
            <a:ext cx="8686800" cy="1143000"/>
          </a:xfrm>
        </p:spPr>
        <p:txBody>
          <a:bodyPr/>
          <a:lstStyle/>
          <a:p>
            <a:r>
              <a:rPr lang="en-US" altLang="en-US" sz="3600"/>
              <a:t>Typical Video System Chain</a:t>
            </a:r>
          </a:p>
        </p:txBody>
      </p:sp>
      <p:sp>
        <p:nvSpPr>
          <p:cNvPr id="1235971" name="Text Box 3">
            <a:extLst>
              <a:ext uri="{FF2B5EF4-FFF2-40B4-BE49-F238E27FC236}">
                <a16:creationId xmlns:a16="http://schemas.microsoft.com/office/drawing/2014/main" id="{5894AE8E-A69B-4EEC-914E-89C2B083FACF}"/>
              </a:ext>
            </a:extLst>
          </p:cNvPr>
          <p:cNvSpPr txBox="1">
            <a:spLocks noChangeArrowheads="1"/>
          </p:cNvSpPr>
          <p:nvPr/>
        </p:nvSpPr>
        <p:spPr bwMode="auto">
          <a:xfrm>
            <a:off x="5334000" y="1600200"/>
            <a:ext cx="25146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Display</a:t>
            </a:r>
          </a:p>
        </p:txBody>
      </p:sp>
      <p:sp>
        <p:nvSpPr>
          <p:cNvPr id="1235972" name="Text Box 4">
            <a:extLst>
              <a:ext uri="{FF2B5EF4-FFF2-40B4-BE49-F238E27FC236}">
                <a16:creationId xmlns:a16="http://schemas.microsoft.com/office/drawing/2014/main" id="{1A273868-9F89-4F6A-96CD-8F533DCD0E7A}"/>
              </a:ext>
            </a:extLst>
          </p:cNvPr>
          <p:cNvSpPr txBox="1">
            <a:spLocks noChangeArrowheads="1"/>
          </p:cNvSpPr>
          <p:nvPr/>
        </p:nvSpPr>
        <p:spPr bwMode="auto">
          <a:xfrm>
            <a:off x="1304925" y="1600200"/>
            <a:ext cx="18954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Capture</a:t>
            </a:r>
          </a:p>
        </p:txBody>
      </p:sp>
      <p:sp>
        <p:nvSpPr>
          <p:cNvPr id="1235973" name="Text Box 5">
            <a:extLst>
              <a:ext uri="{FF2B5EF4-FFF2-40B4-BE49-F238E27FC236}">
                <a16:creationId xmlns:a16="http://schemas.microsoft.com/office/drawing/2014/main" id="{BFF844E0-FDC8-4283-9624-CD3E90BDB68F}"/>
              </a:ext>
            </a:extLst>
          </p:cNvPr>
          <p:cNvSpPr txBox="1">
            <a:spLocks noChangeArrowheads="1"/>
          </p:cNvSpPr>
          <p:nvPr/>
        </p:nvSpPr>
        <p:spPr bwMode="auto">
          <a:xfrm>
            <a:off x="3330575" y="1619250"/>
            <a:ext cx="20796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80000"/>
              </a:lnSpc>
              <a:spcBef>
                <a:spcPct val="50000"/>
              </a:spcBef>
            </a:pPr>
            <a:r>
              <a:rPr lang="en-US" altLang="en-US" b="1">
                <a:latin typeface="Arial" panose="020B0604020202020204" pitchFamily="34" charset="0"/>
              </a:rPr>
              <a:t>Process</a:t>
            </a:r>
          </a:p>
        </p:txBody>
      </p:sp>
      <p:grpSp>
        <p:nvGrpSpPr>
          <p:cNvPr id="1235974" name="Group 6">
            <a:extLst>
              <a:ext uri="{FF2B5EF4-FFF2-40B4-BE49-F238E27FC236}">
                <a16:creationId xmlns:a16="http://schemas.microsoft.com/office/drawing/2014/main" id="{6795AA85-B652-4496-910D-44D096D03BB8}"/>
              </a:ext>
            </a:extLst>
          </p:cNvPr>
          <p:cNvGrpSpPr>
            <a:grpSpLocks/>
          </p:cNvGrpSpPr>
          <p:nvPr/>
        </p:nvGrpSpPr>
        <p:grpSpPr bwMode="auto">
          <a:xfrm>
            <a:off x="152400" y="1944688"/>
            <a:ext cx="8839200" cy="2093912"/>
            <a:chOff x="96" y="1225"/>
            <a:chExt cx="5568" cy="1319"/>
          </a:xfrm>
        </p:grpSpPr>
        <p:sp>
          <p:nvSpPr>
            <p:cNvPr id="1235975" name="AutoShape 7">
              <a:extLst>
                <a:ext uri="{FF2B5EF4-FFF2-40B4-BE49-F238E27FC236}">
                  <a16:creationId xmlns:a16="http://schemas.microsoft.com/office/drawing/2014/main" id="{60AA774A-DBE8-4112-BACD-7C01E5AB9CFA}"/>
                </a:ext>
              </a:extLst>
            </p:cNvPr>
            <p:cNvSpPr>
              <a:spLocks noChangeArrowheads="1"/>
            </p:cNvSpPr>
            <p:nvPr/>
          </p:nvSpPr>
          <p:spPr bwMode="auto">
            <a:xfrm>
              <a:off x="2118" y="1225"/>
              <a:ext cx="1269" cy="1319"/>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Formatting </a:t>
              </a:r>
              <a:br>
                <a:rPr lang="en-US" altLang="en-US" sz="2000" b="1">
                  <a:latin typeface="Arial Narrow" panose="020B0606020202030204" pitchFamily="34" charset="0"/>
                </a:rPr>
              </a:br>
              <a:r>
                <a:rPr lang="en-US" altLang="en-US" sz="2000" b="1">
                  <a:latin typeface="Arial Narrow" panose="020B0606020202030204" pitchFamily="34" charset="0"/>
                </a:rPr>
                <a:t>Compression </a:t>
              </a:r>
              <a:br>
                <a:rPr lang="en-US" altLang="en-US" sz="2000" b="1">
                  <a:latin typeface="Arial Narrow" panose="020B0606020202030204" pitchFamily="34" charset="0"/>
                </a:rPr>
              </a:b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Decryption</a:t>
              </a:r>
              <a:br>
                <a:rPr lang="en-US" altLang="en-US" sz="2000" b="1">
                  <a:latin typeface="Arial Narrow" panose="020B0606020202030204" pitchFamily="34" charset="0"/>
                </a:rPr>
              </a:br>
              <a:r>
                <a:rPr lang="en-US" altLang="en-US" sz="2000" b="1">
                  <a:latin typeface="Arial Narrow" panose="020B0606020202030204" pitchFamily="34" charset="0"/>
                </a:rPr>
                <a:t>Decompression</a:t>
              </a:r>
            </a:p>
          </p:txBody>
        </p:sp>
        <p:grpSp>
          <p:nvGrpSpPr>
            <p:cNvPr id="1235976" name="Group 8">
              <a:extLst>
                <a:ext uri="{FF2B5EF4-FFF2-40B4-BE49-F238E27FC236}">
                  <a16:creationId xmlns:a16="http://schemas.microsoft.com/office/drawing/2014/main" id="{FD2067A3-A281-4D7E-8E56-76D361742344}"/>
                </a:ext>
              </a:extLst>
            </p:cNvPr>
            <p:cNvGrpSpPr>
              <a:grpSpLocks/>
            </p:cNvGrpSpPr>
            <p:nvPr/>
          </p:nvGrpSpPr>
          <p:grpSpPr bwMode="auto">
            <a:xfrm>
              <a:off x="4848" y="1578"/>
              <a:ext cx="816" cy="614"/>
              <a:chOff x="3264" y="2297"/>
              <a:chExt cx="554" cy="453"/>
            </a:xfrm>
          </p:grpSpPr>
          <p:pic>
            <p:nvPicPr>
              <p:cNvPr id="1235977" name="Picture 9" descr="pc">
                <a:extLst>
                  <a:ext uri="{FF2B5EF4-FFF2-40B4-BE49-F238E27FC236}">
                    <a16:creationId xmlns:a16="http://schemas.microsoft.com/office/drawing/2014/main" id="{D998E784-C4DD-44EB-8306-83237A350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1235978" name="Picture 10">
                <a:extLst>
                  <a:ext uri="{FF2B5EF4-FFF2-40B4-BE49-F238E27FC236}">
                    <a16:creationId xmlns:a16="http://schemas.microsoft.com/office/drawing/2014/main" id="{BA5D8015-FE41-4593-80ED-8E6A117A1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235979" name="Picture 11" descr="IDK_1">
              <a:extLst>
                <a:ext uri="{FF2B5EF4-FFF2-40B4-BE49-F238E27FC236}">
                  <a16:creationId xmlns:a16="http://schemas.microsoft.com/office/drawing/2014/main" id="{741B73B2-CEE7-4C2E-8B14-B1FC89E53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1626"/>
              <a:ext cx="603" cy="518"/>
            </a:xfrm>
            <a:prstGeom prst="rect">
              <a:avLst/>
            </a:prstGeom>
            <a:noFill/>
            <a:extLst>
              <a:ext uri="{909E8E84-426E-40DD-AFC4-6F175D3DCCD1}">
                <a14:hiddenFill xmlns:a14="http://schemas.microsoft.com/office/drawing/2010/main">
                  <a:solidFill>
                    <a:srgbClr val="FFFFFF"/>
                  </a:solidFill>
                </a14:hiddenFill>
              </a:ext>
            </a:extLst>
          </p:spPr>
        </p:pic>
        <p:grpSp>
          <p:nvGrpSpPr>
            <p:cNvPr id="1235980" name="Group 12">
              <a:extLst>
                <a:ext uri="{FF2B5EF4-FFF2-40B4-BE49-F238E27FC236}">
                  <a16:creationId xmlns:a16="http://schemas.microsoft.com/office/drawing/2014/main" id="{7A2B2AF5-A8EB-4264-AE9B-7347BD0CEDC3}"/>
                </a:ext>
              </a:extLst>
            </p:cNvPr>
            <p:cNvGrpSpPr>
              <a:grpSpLocks/>
            </p:cNvGrpSpPr>
            <p:nvPr/>
          </p:nvGrpSpPr>
          <p:grpSpPr bwMode="auto">
            <a:xfrm>
              <a:off x="960" y="1489"/>
              <a:ext cx="993" cy="791"/>
              <a:chOff x="960" y="1705"/>
              <a:chExt cx="993" cy="791"/>
            </a:xfrm>
          </p:grpSpPr>
          <p:sp>
            <p:nvSpPr>
              <p:cNvPr id="1235981" name="AutoShape 13">
                <a:extLst>
                  <a:ext uri="{FF2B5EF4-FFF2-40B4-BE49-F238E27FC236}">
                    <a16:creationId xmlns:a16="http://schemas.microsoft.com/office/drawing/2014/main" id="{3CE549B8-98C6-4D10-BE51-ACBE7371F73D}"/>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1235982" name="Text Box 14">
                <a:extLst>
                  <a:ext uri="{FF2B5EF4-FFF2-40B4-BE49-F238E27FC236}">
                    <a16:creationId xmlns:a16="http://schemas.microsoft.com/office/drawing/2014/main" id="{6448D051-1E9A-4C3B-9369-2CD0A8D21C56}"/>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1235983" name="AutoShape 15">
              <a:extLst>
                <a:ext uri="{FF2B5EF4-FFF2-40B4-BE49-F238E27FC236}">
                  <a16:creationId xmlns:a16="http://schemas.microsoft.com/office/drawing/2014/main" id="{4166FFCA-910E-4336-8311-7E151E2C6CB6}"/>
                </a:ext>
              </a:extLst>
            </p:cNvPr>
            <p:cNvCxnSpPr>
              <a:cxnSpLocks noChangeShapeType="1"/>
              <a:stCxn id="1235979" idx="3"/>
              <a:endCxn id="1235981" idx="1"/>
            </p:cNvCxnSpPr>
            <p:nvPr/>
          </p:nvCxnSpPr>
          <p:spPr bwMode="auto">
            <a:xfrm>
              <a:off x="699" y="1885"/>
              <a:ext cx="261"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4" name="AutoShape 16">
              <a:extLst>
                <a:ext uri="{FF2B5EF4-FFF2-40B4-BE49-F238E27FC236}">
                  <a16:creationId xmlns:a16="http://schemas.microsoft.com/office/drawing/2014/main" id="{5B3E5F11-DDA9-474B-93AC-C2B75EDA0F81}"/>
                </a:ext>
              </a:extLst>
            </p:cNvPr>
            <p:cNvCxnSpPr>
              <a:cxnSpLocks noChangeShapeType="1"/>
              <a:stCxn id="1235981" idx="3"/>
              <a:endCxn id="1235975" idx="1"/>
            </p:cNvCxnSpPr>
            <p:nvPr/>
          </p:nvCxnSpPr>
          <p:spPr bwMode="auto">
            <a:xfrm>
              <a:off x="1953" y="1885"/>
              <a:ext cx="16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5985" name="Group 17">
              <a:extLst>
                <a:ext uri="{FF2B5EF4-FFF2-40B4-BE49-F238E27FC236}">
                  <a16:creationId xmlns:a16="http://schemas.microsoft.com/office/drawing/2014/main" id="{27D0F1E2-F475-4B18-BC69-5D92B3221B86}"/>
                </a:ext>
              </a:extLst>
            </p:cNvPr>
            <p:cNvGrpSpPr>
              <a:grpSpLocks/>
            </p:cNvGrpSpPr>
            <p:nvPr/>
          </p:nvGrpSpPr>
          <p:grpSpPr bwMode="auto">
            <a:xfrm>
              <a:off x="3552" y="1489"/>
              <a:ext cx="1118" cy="791"/>
              <a:chOff x="3552" y="1680"/>
              <a:chExt cx="1118" cy="791"/>
            </a:xfrm>
          </p:grpSpPr>
          <p:sp>
            <p:nvSpPr>
              <p:cNvPr id="1235986" name="AutoShape 18">
                <a:extLst>
                  <a:ext uri="{FF2B5EF4-FFF2-40B4-BE49-F238E27FC236}">
                    <a16:creationId xmlns:a16="http://schemas.microsoft.com/office/drawing/2014/main" id="{3AF5E68C-72D8-4CDD-AD9D-5A36ACC5EB9A}"/>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1235987" name="Text Box 19">
                <a:extLst>
                  <a:ext uri="{FF2B5EF4-FFF2-40B4-BE49-F238E27FC236}">
                    <a16:creationId xmlns:a16="http://schemas.microsoft.com/office/drawing/2014/main" id="{717F7F42-5562-4DE3-8125-D962E1FE6608}"/>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1235988" name="AutoShape 20">
              <a:extLst>
                <a:ext uri="{FF2B5EF4-FFF2-40B4-BE49-F238E27FC236}">
                  <a16:creationId xmlns:a16="http://schemas.microsoft.com/office/drawing/2014/main" id="{B5F62652-E3E9-4F8A-AB3B-6689E9FDC759}"/>
                </a:ext>
              </a:extLst>
            </p:cNvPr>
            <p:cNvCxnSpPr>
              <a:cxnSpLocks noChangeShapeType="1"/>
              <a:stCxn id="1235975" idx="3"/>
              <a:endCxn id="1235986" idx="1"/>
            </p:cNvCxnSpPr>
            <p:nvPr/>
          </p:nvCxnSpPr>
          <p:spPr bwMode="auto">
            <a:xfrm>
              <a:off x="3387" y="1885"/>
              <a:ext cx="16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9" name="AutoShape 21">
              <a:extLst>
                <a:ext uri="{FF2B5EF4-FFF2-40B4-BE49-F238E27FC236}">
                  <a16:creationId xmlns:a16="http://schemas.microsoft.com/office/drawing/2014/main" id="{1138948C-1245-492E-8F86-8D85432D7638}"/>
                </a:ext>
              </a:extLst>
            </p:cNvPr>
            <p:cNvCxnSpPr>
              <a:cxnSpLocks noChangeShapeType="1"/>
              <a:stCxn id="1235986" idx="3"/>
              <a:endCxn id="1235977" idx="1"/>
            </p:cNvCxnSpPr>
            <p:nvPr/>
          </p:nvCxnSpPr>
          <p:spPr bwMode="auto">
            <a:xfrm>
              <a:off x="4670" y="1885"/>
              <a:ext cx="178"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a:extLst>
              <a:ext uri="{FF2B5EF4-FFF2-40B4-BE49-F238E27FC236}">
                <a16:creationId xmlns:a16="http://schemas.microsoft.com/office/drawing/2014/main" id="{ACF6A30D-9F09-4AE3-B7B9-5436FAC9BC0B}"/>
              </a:ext>
            </a:extLst>
          </p:cNvPr>
          <p:cNvSpPr>
            <a:spLocks noGrp="1" noChangeArrowheads="1"/>
          </p:cNvSpPr>
          <p:nvPr>
            <p:ph type="title"/>
          </p:nvPr>
        </p:nvSpPr>
        <p:spPr>
          <a:xfrm>
            <a:off x="304800" y="685800"/>
            <a:ext cx="8686800" cy="1143000"/>
          </a:xfrm>
        </p:spPr>
        <p:txBody>
          <a:bodyPr/>
          <a:lstStyle/>
          <a:p>
            <a:r>
              <a:rPr lang="en-US" altLang="en-US" sz="3600"/>
              <a:t>Typical Video System Chain</a:t>
            </a:r>
          </a:p>
        </p:txBody>
      </p:sp>
      <p:sp>
        <p:nvSpPr>
          <p:cNvPr id="1236995" name="AutoShape 3">
            <a:extLst>
              <a:ext uri="{FF2B5EF4-FFF2-40B4-BE49-F238E27FC236}">
                <a16:creationId xmlns:a16="http://schemas.microsoft.com/office/drawing/2014/main" id="{5131116D-7688-4FFE-AAEB-41561D6B5EB0}"/>
              </a:ext>
            </a:extLst>
          </p:cNvPr>
          <p:cNvSpPr>
            <a:spLocks noChangeArrowheads="1"/>
          </p:cNvSpPr>
          <p:nvPr/>
        </p:nvSpPr>
        <p:spPr bwMode="auto">
          <a:xfrm>
            <a:off x="3362325" y="1944688"/>
            <a:ext cx="2014538" cy="2093912"/>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Formatting </a:t>
            </a:r>
            <a:br>
              <a:rPr lang="en-US" altLang="en-US" sz="2000" b="1">
                <a:latin typeface="Arial Narrow" panose="020B0606020202030204" pitchFamily="34" charset="0"/>
              </a:rPr>
            </a:br>
            <a:r>
              <a:rPr lang="en-US" altLang="en-US" sz="2000" b="1">
                <a:latin typeface="Arial Narrow" panose="020B0606020202030204" pitchFamily="34" charset="0"/>
              </a:rPr>
              <a:t>Compression </a:t>
            </a:r>
            <a:br>
              <a:rPr lang="en-US" altLang="en-US" sz="2000" b="1">
                <a:latin typeface="Arial Narrow" panose="020B0606020202030204" pitchFamily="34" charset="0"/>
              </a:rPr>
            </a:b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Decryption</a:t>
            </a:r>
            <a:br>
              <a:rPr lang="en-US" altLang="en-US" sz="2000" b="1">
                <a:latin typeface="Arial Narrow" panose="020B0606020202030204" pitchFamily="34" charset="0"/>
              </a:rPr>
            </a:br>
            <a:r>
              <a:rPr lang="en-US" altLang="en-US" sz="2000" b="1">
                <a:latin typeface="Arial Narrow" panose="020B0606020202030204" pitchFamily="34" charset="0"/>
              </a:rPr>
              <a:t>Decompression</a:t>
            </a:r>
          </a:p>
        </p:txBody>
      </p:sp>
      <p:sp>
        <p:nvSpPr>
          <p:cNvPr id="1236996" name="Text Box 4">
            <a:extLst>
              <a:ext uri="{FF2B5EF4-FFF2-40B4-BE49-F238E27FC236}">
                <a16:creationId xmlns:a16="http://schemas.microsoft.com/office/drawing/2014/main" id="{73D211F7-4D4D-469A-AEE4-772928CDA0BB}"/>
              </a:ext>
            </a:extLst>
          </p:cNvPr>
          <p:cNvSpPr txBox="1">
            <a:spLocks noChangeArrowheads="1"/>
          </p:cNvSpPr>
          <p:nvPr/>
        </p:nvSpPr>
        <p:spPr bwMode="auto">
          <a:xfrm>
            <a:off x="5334000" y="1600200"/>
            <a:ext cx="25146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Display</a:t>
            </a:r>
          </a:p>
        </p:txBody>
      </p:sp>
      <p:sp>
        <p:nvSpPr>
          <p:cNvPr id="1236997" name="Text Box 5">
            <a:extLst>
              <a:ext uri="{FF2B5EF4-FFF2-40B4-BE49-F238E27FC236}">
                <a16:creationId xmlns:a16="http://schemas.microsoft.com/office/drawing/2014/main" id="{F59D89A5-7D56-4C1D-80D1-E221B7AAEA55}"/>
              </a:ext>
            </a:extLst>
          </p:cNvPr>
          <p:cNvSpPr txBox="1">
            <a:spLocks noChangeArrowheads="1"/>
          </p:cNvSpPr>
          <p:nvPr/>
        </p:nvSpPr>
        <p:spPr bwMode="auto">
          <a:xfrm>
            <a:off x="1304925" y="1600200"/>
            <a:ext cx="18954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Capture</a:t>
            </a:r>
          </a:p>
        </p:txBody>
      </p:sp>
      <p:sp>
        <p:nvSpPr>
          <p:cNvPr id="1236998" name="Text Box 6">
            <a:extLst>
              <a:ext uri="{FF2B5EF4-FFF2-40B4-BE49-F238E27FC236}">
                <a16:creationId xmlns:a16="http://schemas.microsoft.com/office/drawing/2014/main" id="{2117B68D-4AB3-4DF0-8083-1455D1D79CE0}"/>
              </a:ext>
            </a:extLst>
          </p:cNvPr>
          <p:cNvSpPr txBox="1">
            <a:spLocks noChangeArrowheads="1"/>
          </p:cNvSpPr>
          <p:nvPr/>
        </p:nvSpPr>
        <p:spPr bwMode="auto">
          <a:xfrm>
            <a:off x="3330575" y="1619250"/>
            <a:ext cx="20796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80000"/>
              </a:lnSpc>
              <a:spcBef>
                <a:spcPct val="50000"/>
              </a:spcBef>
            </a:pPr>
            <a:r>
              <a:rPr lang="en-US" altLang="en-US" b="1">
                <a:latin typeface="Arial" panose="020B0604020202020204" pitchFamily="34" charset="0"/>
              </a:rPr>
              <a:t>Process</a:t>
            </a:r>
          </a:p>
        </p:txBody>
      </p:sp>
      <p:grpSp>
        <p:nvGrpSpPr>
          <p:cNvPr id="1236999" name="Group 7">
            <a:extLst>
              <a:ext uri="{FF2B5EF4-FFF2-40B4-BE49-F238E27FC236}">
                <a16:creationId xmlns:a16="http://schemas.microsoft.com/office/drawing/2014/main" id="{8F8FACA5-78C7-48F4-8CBB-35179EB715EC}"/>
              </a:ext>
            </a:extLst>
          </p:cNvPr>
          <p:cNvGrpSpPr>
            <a:grpSpLocks/>
          </p:cNvGrpSpPr>
          <p:nvPr/>
        </p:nvGrpSpPr>
        <p:grpSpPr bwMode="auto">
          <a:xfrm>
            <a:off x="7696200" y="2505075"/>
            <a:ext cx="1295400" cy="974725"/>
            <a:chOff x="3264" y="2297"/>
            <a:chExt cx="554" cy="453"/>
          </a:xfrm>
        </p:grpSpPr>
        <p:pic>
          <p:nvPicPr>
            <p:cNvPr id="1237000" name="Picture 8" descr="pc">
              <a:extLst>
                <a:ext uri="{FF2B5EF4-FFF2-40B4-BE49-F238E27FC236}">
                  <a16:creationId xmlns:a16="http://schemas.microsoft.com/office/drawing/2014/main" id="{85548819-2914-4550-9A14-382EA268F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1237001" name="Picture 9">
              <a:extLst>
                <a:ext uri="{FF2B5EF4-FFF2-40B4-BE49-F238E27FC236}">
                  <a16:creationId xmlns:a16="http://schemas.microsoft.com/office/drawing/2014/main" id="{CEE11061-6D14-4809-9FBB-625A8F3A1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237002" name="Picture 10" descr="IDK_1">
            <a:extLst>
              <a:ext uri="{FF2B5EF4-FFF2-40B4-BE49-F238E27FC236}">
                <a16:creationId xmlns:a16="http://schemas.microsoft.com/office/drawing/2014/main" id="{60806D93-2920-4CD6-8FF3-D0E0F75AD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81275"/>
            <a:ext cx="957263" cy="822325"/>
          </a:xfrm>
          <a:prstGeom prst="rect">
            <a:avLst/>
          </a:prstGeom>
          <a:noFill/>
          <a:extLst>
            <a:ext uri="{909E8E84-426E-40DD-AFC4-6F175D3DCCD1}">
              <a14:hiddenFill xmlns:a14="http://schemas.microsoft.com/office/drawing/2010/main">
                <a:solidFill>
                  <a:srgbClr val="FFFFFF"/>
                </a:solidFill>
              </a14:hiddenFill>
            </a:ext>
          </a:extLst>
        </p:spPr>
      </p:pic>
      <p:grpSp>
        <p:nvGrpSpPr>
          <p:cNvPr id="1237003" name="Group 11">
            <a:extLst>
              <a:ext uri="{FF2B5EF4-FFF2-40B4-BE49-F238E27FC236}">
                <a16:creationId xmlns:a16="http://schemas.microsoft.com/office/drawing/2014/main" id="{7A48AD3D-878D-4FEC-959A-6B4E93858FF5}"/>
              </a:ext>
            </a:extLst>
          </p:cNvPr>
          <p:cNvGrpSpPr>
            <a:grpSpLocks/>
          </p:cNvGrpSpPr>
          <p:nvPr/>
        </p:nvGrpSpPr>
        <p:grpSpPr bwMode="auto">
          <a:xfrm>
            <a:off x="1524000" y="2363788"/>
            <a:ext cx="1576388" cy="1255712"/>
            <a:chOff x="960" y="1705"/>
            <a:chExt cx="993" cy="791"/>
          </a:xfrm>
        </p:grpSpPr>
        <p:sp>
          <p:nvSpPr>
            <p:cNvPr id="1237004" name="AutoShape 12">
              <a:extLst>
                <a:ext uri="{FF2B5EF4-FFF2-40B4-BE49-F238E27FC236}">
                  <a16:creationId xmlns:a16="http://schemas.microsoft.com/office/drawing/2014/main" id="{26B6DB43-2C06-4044-A165-BE23B5D57027}"/>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1237005" name="Text Box 13">
              <a:extLst>
                <a:ext uri="{FF2B5EF4-FFF2-40B4-BE49-F238E27FC236}">
                  <a16:creationId xmlns:a16="http://schemas.microsoft.com/office/drawing/2014/main" id="{8FB88C2B-A9AB-4044-9036-F0CC3B6064F1}"/>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1237006" name="AutoShape 14">
            <a:extLst>
              <a:ext uri="{FF2B5EF4-FFF2-40B4-BE49-F238E27FC236}">
                <a16:creationId xmlns:a16="http://schemas.microsoft.com/office/drawing/2014/main" id="{E4D74F29-D8CA-45B9-B871-89567454D704}"/>
              </a:ext>
            </a:extLst>
          </p:cNvPr>
          <p:cNvCxnSpPr>
            <a:cxnSpLocks noChangeShapeType="1"/>
            <a:stCxn id="1237002" idx="3"/>
            <a:endCxn id="1237004" idx="1"/>
          </p:cNvCxnSpPr>
          <p:nvPr/>
        </p:nvCxnSpPr>
        <p:spPr bwMode="auto">
          <a:xfrm>
            <a:off x="1109663" y="29924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07" name="AutoShape 15">
            <a:extLst>
              <a:ext uri="{FF2B5EF4-FFF2-40B4-BE49-F238E27FC236}">
                <a16:creationId xmlns:a16="http://schemas.microsoft.com/office/drawing/2014/main" id="{D5CE77F6-ECD3-4372-9E74-40F512EFCE64}"/>
              </a:ext>
            </a:extLst>
          </p:cNvPr>
          <p:cNvCxnSpPr>
            <a:cxnSpLocks noChangeShapeType="1"/>
            <a:stCxn id="1237004" idx="3"/>
            <a:endCxn id="1236995" idx="1"/>
          </p:cNvCxnSpPr>
          <p:nvPr/>
        </p:nvCxnSpPr>
        <p:spPr bwMode="auto">
          <a:xfrm>
            <a:off x="3100388" y="29924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7008" name="Group 16">
            <a:extLst>
              <a:ext uri="{FF2B5EF4-FFF2-40B4-BE49-F238E27FC236}">
                <a16:creationId xmlns:a16="http://schemas.microsoft.com/office/drawing/2014/main" id="{29E4AC39-D6D9-421A-85CA-872FEC6F322E}"/>
              </a:ext>
            </a:extLst>
          </p:cNvPr>
          <p:cNvGrpSpPr>
            <a:grpSpLocks/>
          </p:cNvGrpSpPr>
          <p:nvPr/>
        </p:nvGrpSpPr>
        <p:grpSpPr bwMode="auto">
          <a:xfrm>
            <a:off x="5638800" y="2363788"/>
            <a:ext cx="1774825" cy="1255712"/>
            <a:chOff x="3552" y="1680"/>
            <a:chExt cx="1118" cy="791"/>
          </a:xfrm>
        </p:grpSpPr>
        <p:sp>
          <p:nvSpPr>
            <p:cNvPr id="1237009" name="AutoShape 17">
              <a:extLst>
                <a:ext uri="{FF2B5EF4-FFF2-40B4-BE49-F238E27FC236}">
                  <a16:creationId xmlns:a16="http://schemas.microsoft.com/office/drawing/2014/main" id="{F9E718F1-EDCE-44C3-AC45-FB98A28B2D32}"/>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1237010" name="Text Box 18">
              <a:extLst>
                <a:ext uri="{FF2B5EF4-FFF2-40B4-BE49-F238E27FC236}">
                  <a16:creationId xmlns:a16="http://schemas.microsoft.com/office/drawing/2014/main" id="{8BEDD265-D47F-478D-AA6C-7F3BBC1D59B8}"/>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1237011" name="AutoShape 19">
            <a:extLst>
              <a:ext uri="{FF2B5EF4-FFF2-40B4-BE49-F238E27FC236}">
                <a16:creationId xmlns:a16="http://schemas.microsoft.com/office/drawing/2014/main" id="{EE6C8C59-3386-46ED-852C-0B027AD4AE1A}"/>
              </a:ext>
            </a:extLst>
          </p:cNvPr>
          <p:cNvCxnSpPr>
            <a:cxnSpLocks noChangeShapeType="1"/>
            <a:stCxn id="1236995" idx="3"/>
            <a:endCxn id="1237009" idx="1"/>
          </p:cNvCxnSpPr>
          <p:nvPr/>
        </p:nvCxnSpPr>
        <p:spPr bwMode="auto">
          <a:xfrm>
            <a:off x="5376863" y="29924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12" name="AutoShape 20">
            <a:extLst>
              <a:ext uri="{FF2B5EF4-FFF2-40B4-BE49-F238E27FC236}">
                <a16:creationId xmlns:a16="http://schemas.microsoft.com/office/drawing/2014/main" id="{B0EEA110-46E4-49AF-AE35-9DFFBE3DF552}"/>
              </a:ext>
            </a:extLst>
          </p:cNvPr>
          <p:cNvCxnSpPr>
            <a:cxnSpLocks noChangeShapeType="1"/>
            <a:stCxn id="1237009" idx="3"/>
            <a:endCxn id="1237000" idx="1"/>
          </p:cNvCxnSpPr>
          <p:nvPr/>
        </p:nvCxnSpPr>
        <p:spPr bwMode="auto">
          <a:xfrm>
            <a:off x="7413625" y="2992438"/>
            <a:ext cx="2825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13" name="AutoShape 21">
            <a:extLst>
              <a:ext uri="{FF2B5EF4-FFF2-40B4-BE49-F238E27FC236}">
                <a16:creationId xmlns:a16="http://schemas.microsoft.com/office/drawing/2014/main" id="{8791A059-2CC6-4C6E-AA09-F74740581C82}"/>
              </a:ext>
            </a:extLst>
          </p:cNvPr>
          <p:cNvSpPr>
            <a:spLocks noChangeArrowheads="1"/>
          </p:cNvSpPr>
          <p:nvPr/>
        </p:nvSpPr>
        <p:spPr bwMode="auto">
          <a:xfrm>
            <a:off x="2635250" y="45720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grpSp>
        <p:nvGrpSpPr>
          <p:cNvPr id="1237014" name="Group 22">
            <a:extLst>
              <a:ext uri="{FF2B5EF4-FFF2-40B4-BE49-F238E27FC236}">
                <a16:creationId xmlns:a16="http://schemas.microsoft.com/office/drawing/2014/main" id="{28DA76D8-D8E4-4F45-8314-F1D62B6D4F1B}"/>
              </a:ext>
            </a:extLst>
          </p:cNvPr>
          <p:cNvGrpSpPr>
            <a:grpSpLocks/>
          </p:cNvGrpSpPr>
          <p:nvPr/>
        </p:nvGrpSpPr>
        <p:grpSpPr bwMode="auto">
          <a:xfrm>
            <a:off x="7696200" y="4751388"/>
            <a:ext cx="1295400" cy="974725"/>
            <a:chOff x="3264" y="2297"/>
            <a:chExt cx="554" cy="453"/>
          </a:xfrm>
        </p:grpSpPr>
        <p:pic>
          <p:nvPicPr>
            <p:cNvPr id="1237015" name="Picture 23" descr="pc">
              <a:extLst>
                <a:ext uri="{FF2B5EF4-FFF2-40B4-BE49-F238E27FC236}">
                  <a16:creationId xmlns:a16="http://schemas.microsoft.com/office/drawing/2014/main" id="{714613C7-6CFE-4358-8982-D2300E49A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1237016" name="Picture 24">
              <a:extLst>
                <a:ext uri="{FF2B5EF4-FFF2-40B4-BE49-F238E27FC236}">
                  <a16:creationId xmlns:a16="http://schemas.microsoft.com/office/drawing/2014/main" id="{3C5D9535-BB98-4582-B85C-0973128F7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237017" name="Picture 25" descr="IDK_1">
            <a:extLst>
              <a:ext uri="{FF2B5EF4-FFF2-40B4-BE49-F238E27FC236}">
                <a16:creationId xmlns:a16="http://schemas.microsoft.com/office/drawing/2014/main" id="{12C1D9E0-B1D4-44B3-A050-6592BF920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8275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237018" name="AutoShape 26">
            <a:extLst>
              <a:ext uri="{FF2B5EF4-FFF2-40B4-BE49-F238E27FC236}">
                <a16:creationId xmlns:a16="http://schemas.microsoft.com/office/drawing/2014/main" id="{E81A7426-B340-488F-92C4-193A0A09A994}"/>
              </a:ext>
            </a:extLst>
          </p:cNvPr>
          <p:cNvSpPr>
            <a:spLocks noChangeArrowheads="1"/>
          </p:cNvSpPr>
          <p:nvPr/>
        </p:nvSpPr>
        <p:spPr bwMode="auto">
          <a:xfrm>
            <a:off x="1371600" y="46101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237019" name="Text Box 27">
            <a:extLst>
              <a:ext uri="{FF2B5EF4-FFF2-40B4-BE49-F238E27FC236}">
                <a16:creationId xmlns:a16="http://schemas.microsoft.com/office/drawing/2014/main" id="{2FC0BE03-70C2-45D8-AE63-EA879F91E268}"/>
              </a:ext>
            </a:extLst>
          </p:cNvPr>
          <p:cNvSpPr txBox="1">
            <a:spLocks noChangeArrowheads="1"/>
          </p:cNvSpPr>
          <p:nvPr/>
        </p:nvSpPr>
        <p:spPr bwMode="auto">
          <a:xfrm>
            <a:off x="1471613" y="5103813"/>
            <a:ext cx="814387" cy="60960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cxnSp>
        <p:nvCxnSpPr>
          <p:cNvPr id="1237020" name="AutoShape 28">
            <a:extLst>
              <a:ext uri="{FF2B5EF4-FFF2-40B4-BE49-F238E27FC236}">
                <a16:creationId xmlns:a16="http://schemas.microsoft.com/office/drawing/2014/main" id="{D7C8D90F-F60B-4B55-B0DA-33DC0D5FA706}"/>
              </a:ext>
            </a:extLst>
          </p:cNvPr>
          <p:cNvCxnSpPr>
            <a:cxnSpLocks noChangeShapeType="1"/>
            <a:stCxn id="1237017" idx="3"/>
            <a:endCxn id="1237018" idx="1"/>
          </p:cNvCxnSpPr>
          <p:nvPr/>
        </p:nvCxnSpPr>
        <p:spPr bwMode="auto">
          <a:xfrm>
            <a:off x="1109663" y="5238750"/>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21" name="AutoShape 29">
            <a:extLst>
              <a:ext uri="{FF2B5EF4-FFF2-40B4-BE49-F238E27FC236}">
                <a16:creationId xmlns:a16="http://schemas.microsoft.com/office/drawing/2014/main" id="{DA32858B-9392-42CC-BE75-3F8FDA681ABB}"/>
              </a:ext>
            </a:extLst>
          </p:cNvPr>
          <p:cNvCxnSpPr>
            <a:cxnSpLocks noChangeShapeType="1"/>
            <a:stCxn id="1237018" idx="3"/>
            <a:endCxn id="1237013" idx="1"/>
          </p:cNvCxnSpPr>
          <p:nvPr/>
        </p:nvCxnSpPr>
        <p:spPr bwMode="auto">
          <a:xfrm>
            <a:off x="2438400" y="5238750"/>
            <a:ext cx="1968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22" name="AutoShape 30">
            <a:extLst>
              <a:ext uri="{FF2B5EF4-FFF2-40B4-BE49-F238E27FC236}">
                <a16:creationId xmlns:a16="http://schemas.microsoft.com/office/drawing/2014/main" id="{6BA2976C-AD09-40CA-8C81-44B2324DD5F8}"/>
              </a:ext>
            </a:extLst>
          </p:cNvPr>
          <p:cNvSpPr>
            <a:spLocks noChangeArrowheads="1"/>
          </p:cNvSpPr>
          <p:nvPr/>
        </p:nvSpPr>
        <p:spPr bwMode="auto">
          <a:xfrm>
            <a:off x="6400800" y="4610100"/>
            <a:ext cx="9906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1237023" name="Text Box 31">
            <a:extLst>
              <a:ext uri="{FF2B5EF4-FFF2-40B4-BE49-F238E27FC236}">
                <a16:creationId xmlns:a16="http://schemas.microsoft.com/office/drawing/2014/main" id="{2C488E75-5501-4A46-ACBB-5E264C27A45A}"/>
              </a:ext>
            </a:extLst>
          </p:cNvPr>
          <p:cNvSpPr txBox="1">
            <a:spLocks noChangeArrowheads="1"/>
          </p:cNvSpPr>
          <p:nvPr/>
        </p:nvSpPr>
        <p:spPr bwMode="auto">
          <a:xfrm>
            <a:off x="6503988" y="5143500"/>
            <a:ext cx="735012" cy="554038"/>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cxnSp>
        <p:nvCxnSpPr>
          <p:cNvPr id="1237024" name="AutoShape 32">
            <a:extLst>
              <a:ext uri="{FF2B5EF4-FFF2-40B4-BE49-F238E27FC236}">
                <a16:creationId xmlns:a16="http://schemas.microsoft.com/office/drawing/2014/main" id="{FF1CC44F-A6A0-4CD5-ADDE-2B6276DC029C}"/>
              </a:ext>
            </a:extLst>
          </p:cNvPr>
          <p:cNvCxnSpPr>
            <a:cxnSpLocks noChangeShapeType="1"/>
            <a:stCxn id="1237013" idx="3"/>
            <a:endCxn id="1237026" idx="1"/>
          </p:cNvCxnSpPr>
          <p:nvPr/>
        </p:nvCxnSpPr>
        <p:spPr bwMode="auto">
          <a:xfrm>
            <a:off x="3657600" y="5238750"/>
            <a:ext cx="14922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25" name="AutoShape 33">
            <a:extLst>
              <a:ext uri="{FF2B5EF4-FFF2-40B4-BE49-F238E27FC236}">
                <a16:creationId xmlns:a16="http://schemas.microsoft.com/office/drawing/2014/main" id="{BE958642-0760-4632-8518-B0D8655BEE14}"/>
              </a:ext>
            </a:extLst>
          </p:cNvPr>
          <p:cNvCxnSpPr>
            <a:cxnSpLocks noChangeShapeType="1"/>
            <a:stCxn id="1237022" idx="3"/>
            <a:endCxn id="1237015" idx="1"/>
          </p:cNvCxnSpPr>
          <p:nvPr/>
        </p:nvCxnSpPr>
        <p:spPr bwMode="auto">
          <a:xfrm>
            <a:off x="7391400" y="5238750"/>
            <a:ext cx="3048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26" name="AutoShape 34">
            <a:extLst>
              <a:ext uri="{FF2B5EF4-FFF2-40B4-BE49-F238E27FC236}">
                <a16:creationId xmlns:a16="http://schemas.microsoft.com/office/drawing/2014/main" id="{DD046E66-F4BA-4427-8936-A35682D09963}"/>
              </a:ext>
            </a:extLst>
          </p:cNvPr>
          <p:cNvSpPr>
            <a:spLocks noChangeArrowheads="1"/>
          </p:cNvSpPr>
          <p:nvPr/>
        </p:nvSpPr>
        <p:spPr bwMode="auto">
          <a:xfrm>
            <a:off x="5149850" y="45720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cxnSp>
        <p:nvCxnSpPr>
          <p:cNvPr id="1237027" name="AutoShape 35">
            <a:extLst>
              <a:ext uri="{FF2B5EF4-FFF2-40B4-BE49-F238E27FC236}">
                <a16:creationId xmlns:a16="http://schemas.microsoft.com/office/drawing/2014/main" id="{9276FB03-89D0-419C-8060-F511B4431D4B}"/>
              </a:ext>
            </a:extLst>
          </p:cNvPr>
          <p:cNvCxnSpPr>
            <a:cxnSpLocks noChangeShapeType="1"/>
            <a:stCxn id="1237026" idx="3"/>
            <a:endCxn id="1237022" idx="1"/>
          </p:cNvCxnSpPr>
          <p:nvPr/>
        </p:nvCxnSpPr>
        <p:spPr bwMode="auto">
          <a:xfrm>
            <a:off x="6172200" y="5238750"/>
            <a:ext cx="2286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28" name="AutoShape 36">
            <a:extLst>
              <a:ext uri="{FF2B5EF4-FFF2-40B4-BE49-F238E27FC236}">
                <a16:creationId xmlns:a16="http://schemas.microsoft.com/office/drawing/2014/main" id="{6F7EC46F-5FE5-4F48-A378-F3D9C4ADE01B}"/>
              </a:ext>
            </a:extLst>
          </p:cNvPr>
          <p:cNvSpPr>
            <a:spLocks noChangeArrowheads="1"/>
          </p:cNvSpPr>
          <p:nvPr/>
        </p:nvSpPr>
        <p:spPr bwMode="auto">
          <a:xfrm>
            <a:off x="3886200" y="4752975"/>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1237029" name="Line 37">
            <a:extLst>
              <a:ext uri="{FF2B5EF4-FFF2-40B4-BE49-F238E27FC236}">
                <a16:creationId xmlns:a16="http://schemas.microsoft.com/office/drawing/2014/main" id="{C00DE6CD-3582-4229-BC00-53C703B00A26}"/>
              </a:ext>
            </a:extLst>
          </p:cNvPr>
          <p:cNvSpPr>
            <a:spLocks noChangeShapeType="1"/>
          </p:cNvSpPr>
          <p:nvPr/>
        </p:nvSpPr>
        <p:spPr bwMode="auto">
          <a:xfrm flipH="1">
            <a:off x="3124200" y="4038600"/>
            <a:ext cx="381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030" name="Line 38">
            <a:extLst>
              <a:ext uri="{FF2B5EF4-FFF2-40B4-BE49-F238E27FC236}">
                <a16:creationId xmlns:a16="http://schemas.microsoft.com/office/drawing/2014/main" id="{15D9E843-792F-43CA-A419-8949C4E0D5C8}"/>
              </a:ext>
            </a:extLst>
          </p:cNvPr>
          <p:cNvSpPr>
            <a:spLocks noChangeShapeType="1"/>
          </p:cNvSpPr>
          <p:nvPr/>
        </p:nvSpPr>
        <p:spPr bwMode="auto">
          <a:xfrm>
            <a:off x="5257800" y="4038600"/>
            <a:ext cx="381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a:extLst>
              <a:ext uri="{FF2B5EF4-FFF2-40B4-BE49-F238E27FC236}">
                <a16:creationId xmlns:a16="http://schemas.microsoft.com/office/drawing/2014/main" id="{C47297C9-EE87-4EB6-A5FC-233DADEFE18B}"/>
              </a:ext>
            </a:extLst>
          </p:cNvPr>
          <p:cNvSpPr>
            <a:spLocks noGrp="1" noChangeArrowheads="1"/>
          </p:cNvSpPr>
          <p:nvPr>
            <p:ph type="title"/>
          </p:nvPr>
        </p:nvSpPr>
        <p:spPr/>
        <p:txBody>
          <a:bodyPr/>
          <a:lstStyle/>
          <a:p>
            <a:r>
              <a:rPr lang="en-US" altLang="en-US"/>
              <a:t>Video H/W Interfaces</a:t>
            </a:r>
          </a:p>
        </p:txBody>
      </p:sp>
      <p:graphicFrame>
        <p:nvGraphicFramePr>
          <p:cNvPr id="1362947" name="Group 3">
            <a:extLst>
              <a:ext uri="{FF2B5EF4-FFF2-40B4-BE49-F238E27FC236}">
                <a16:creationId xmlns:a16="http://schemas.microsoft.com/office/drawing/2014/main" id="{9B77D268-570D-4B01-B73A-7854411BCEBF}"/>
              </a:ext>
            </a:extLst>
          </p:cNvPr>
          <p:cNvGraphicFramePr>
            <a:graphicFrameLocks noGrp="1"/>
          </p:cNvGraphicFramePr>
          <p:nvPr/>
        </p:nvGraphicFramePr>
        <p:xfrm>
          <a:off x="2743200" y="2590800"/>
          <a:ext cx="2209800" cy="3582354"/>
        </p:xfrm>
        <a:graphic>
          <a:graphicData uri="http://schemas.openxmlformats.org/drawingml/2006/table">
            <a:tbl>
              <a:tblPr/>
              <a:tblGrid>
                <a:gridCol w="2209800">
                  <a:extLst>
                    <a:ext uri="{9D8B030D-6E8A-4147-A177-3AD203B41FA5}">
                      <a16:colId xmlns:a16="http://schemas.microsoft.com/office/drawing/2014/main" val="2361455483"/>
                    </a:ext>
                  </a:extLst>
                </a:gridCol>
              </a:tblGrid>
              <a:tr h="57943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Data Format</a:t>
                      </a: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839826853"/>
                  </a:ext>
                </a:extLst>
              </a:tr>
              <a:tr h="54133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20971899"/>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Encoder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(Video DAC)</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633422870"/>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51057366"/>
                  </a:ext>
                </a:extLst>
              </a:tr>
              <a:tr h="59848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Hardware </a:t>
                      </a:r>
                      <a:r>
                        <a:rPr kumimoji="0" lang="en-US" altLang="en-US" sz="1800" b="0" i="0" u="none" strike="noStrike" cap="none" normalizeH="0" baseline="0">
                          <a:ln>
                            <a:noFill/>
                          </a:ln>
                          <a:solidFill>
                            <a:schemeClr val="bg1"/>
                          </a:solidFill>
                          <a:effectLst/>
                          <a:latin typeface="Arial Narrow" panose="020B0606020202030204" pitchFamily="34" charset="0"/>
                        </a:rPr>
                        <a:t>I/F</a:t>
                      </a:r>
                      <a:endParaRPr kumimoji="0" lang="en-US" altLang="en-US" sz="2000" b="0" i="0" u="none" strike="noStrike" cap="none" normalizeH="0" baseline="0">
                        <a:ln>
                          <a:noFill/>
                        </a:ln>
                        <a:solidFill>
                          <a:schemeClr val="bg1"/>
                        </a:solidFill>
                        <a:effectLst/>
                        <a:latin typeface="Arial Narrow" panose="020B0606020202030204" pitchFamily="34" charset="0"/>
                      </a:endParaRPr>
                    </a:p>
                  </a:txBody>
                  <a:tcPr horzOverflow="overflow">
                    <a:lnL cap="flat">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999202"/>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1292566302"/>
                  </a:ext>
                </a:extLst>
              </a:tr>
            </a:tbl>
          </a:graphicData>
        </a:graphic>
      </p:graphicFrame>
      <p:cxnSp>
        <p:nvCxnSpPr>
          <p:cNvPr id="1362969" name="AutoShape 25">
            <a:extLst>
              <a:ext uri="{FF2B5EF4-FFF2-40B4-BE49-F238E27FC236}">
                <a16:creationId xmlns:a16="http://schemas.microsoft.com/office/drawing/2014/main" id="{4269DD3B-EE2A-455C-AD5B-B9E952963F41}"/>
              </a:ext>
            </a:extLst>
          </p:cNvPr>
          <p:cNvCxnSpPr>
            <a:cxnSpLocks noChangeShapeType="1"/>
            <a:stCxn id="1362981" idx="3"/>
            <a:endCxn id="1362972" idx="0"/>
          </p:cNvCxnSpPr>
          <p:nvPr/>
        </p:nvCxnSpPr>
        <p:spPr bwMode="auto">
          <a:xfrm>
            <a:off x="6956425" y="1620838"/>
            <a:ext cx="206375" cy="3713162"/>
          </a:xfrm>
          <a:prstGeom prst="bentConnector2">
            <a:avLst/>
          </a:prstGeom>
          <a:noFill/>
          <a:ln w="3810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2970" name="AutoShape 26">
            <a:extLst>
              <a:ext uri="{FF2B5EF4-FFF2-40B4-BE49-F238E27FC236}">
                <a16:creationId xmlns:a16="http://schemas.microsoft.com/office/drawing/2014/main" id="{7CA31D7B-A01B-4F43-91F8-8FD76495EF5E}"/>
              </a:ext>
            </a:extLst>
          </p:cNvPr>
          <p:cNvSpPr>
            <a:spLocks noChangeArrowheads="1"/>
          </p:cNvSpPr>
          <p:nvPr/>
        </p:nvSpPr>
        <p:spPr bwMode="auto">
          <a:xfrm>
            <a:off x="3362325" y="914400"/>
            <a:ext cx="15144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grpSp>
        <p:nvGrpSpPr>
          <p:cNvPr id="1362971" name="Group 27">
            <a:extLst>
              <a:ext uri="{FF2B5EF4-FFF2-40B4-BE49-F238E27FC236}">
                <a16:creationId xmlns:a16="http://schemas.microsoft.com/office/drawing/2014/main" id="{C3BD9275-B5EF-4497-B656-7C68F875F8FF}"/>
              </a:ext>
            </a:extLst>
          </p:cNvPr>
          <p:cNvGrpSpPr>
            <a:grpSpLocks/>
          </p:cNvGrpSpPr>
          <p:nvPr/>
        </p:nvGrpSpPr>
        <p:grpSpPr bwMode="auto">
          <a:xfrm>
            <a:off x="6477000" y="5334000"/>
            <a:ext cx="1371600" cy="1138238"/>
            <a:chOff x="4608" y="1289"/>
            <a:chExt cx="825" cy="621"/>
          </a:xfrm>
        </p:grpSpPr>
        <p:pic>
          <p:nvPicPr>
            <p:cNvPr id="1362972" name="Picture 28" descr="pc">
              <a:extLst>
                <a:ext uri="{FF2B5EF4-FFF2-40B4-BE49-F238E27FC236}">
                  <a16:creationId xmlns:a16="http://schemas.microsoft.com/office/drawing/2014/main" id="{CEE70434-232E-4864-A12E-F1BA3A2C8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1289"/>
              <a:ext cx="825" cy="621"/>
            </a:xfrm>
            <a:prstGeom prst="rect">
              <a:avLst/>
            </a:prstGeom>
            <a:noFill/>
            <a:extLst>
              <a:ext uri="{909E8E84-426E-40DD-AFC4-6F175D3DCCD1}">
                <a14:hiddenFill xmlns:a14="http://schemas.microsoft.com/office/drawing/2010/main">
                  <a:solidFill>
                    <a:srgbClr val="FFFFFF"/>
                  </a:solidFill>
                </a14:hiddenFill>
              </a:ext>
            </a:extLst>
          </p:spPr>
        </p:pic>
        <p:pic>
          <p:nvPicPr>
            <p:cNvPr id="1362973" name="Picture 29">
              <a:extLst>
                <a:ext uri="{FF2B5EF4-FFF2-40B4-BE49-F238E27FC236}">
                  <a16:creationId xmlns:a16="http://schemas.microsoft.com/office/drawing/2014/main" id="{553E8D81-1B66-4D3B-9878-EC1B7D911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4704" y="1377"/>
              <a:ext cx="644" cy="449"/>
            </a:xfrm>
            <a:prstGeom prst="rect">
              <a:avLst/>
            </a:prstGeom>
            <a:noFill/>
            <a:extLst>
              <a:ext uri="{909E8E84-426E-40DD-AFC4-6F175D3DCCD1}">
                <a14:hiddenFill xmlns:a14="http://schemas.microsoft.com/office/drawing/2010/main">
                  <a:solidFill>
                    <a:srgbClr val="FFFFFF"/>
                  </a:solidFill>
                </a14:hiddenFill>
              </a:ext>
            </a:extLst>
          </p:spPr>
        </p:pic>
      </p:grpSp>
      <p:pic>
        <p:nvPicPr>
          <p:cNvPr id="1362974" name="Picture 30" descr="IDK_1">
            <a:extLst>
              <a:ext uri="{FF2B5EF4-FFF2-40B4-BE49-F238E27FC236}">
                <a16:creationId xmlns:a16="http://schemas.microsoft.com/office/drawing/2014/main" id="{36DEA292-05EF-4458-8177-CB53D1B2A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09675"/>
            <a:ext cx="957263" cy="822325"/>
          </a:xfrm>
          <a:prstGeom prst="rect">
            <a:avLst/>
          </a:prstGeom>
          <a:noFill/>
          <a:extLst>
            <a:ext uri="{909E8E84-426E-40DD-AFC4-6F175D3DCCD1}">
              <a14:hiddenFill xmlns:a14="http://schemas.microsoft.com/office/drawing/2010/main">
                <a:solidFill>
                  <a:srgbClr val="FFFFFF"/>
                </a:solidFill>
              </a14:hiddenFill>
            </a:ext>
          </a:extLst>
        </p:spPr>
      </p:pic>
      <p:grpSp>
        <p:nvGrpSpPr>
          <p:cNvPr id="1362975" name="Group 31">
            <a:extLst>
              <a:ext uri="{FF2B5EF4-FFF2-40B4-BE49-F238E27FC236}">
                <a16:creationId xmlns:a16="http://schemas.microsoft.com/office/drawing/2014/main" id="{1BCD50CA-125D-40D3-94BC-8B6BE930BA41}"/>
              </a:ext>
            </a:extLst>
          </p:cNvPr>
          <p:cNvGrpSpPr>
            <a:grpSpLocks/>
          </p:cNvGrpSpPr>
          <p:nvPr/>
        </p:nvGrpSpPr>
        <p:grpSpPr bwMode="auto">
          <a:xfrm>
            <a:off x="1524000" y="992188"/>
            <a:ext cx="1576388" cy="1255712"/>
            <a:chOff x="960" y="1705"/>
            <a:chExt cx="993" cy="791"/>
          </a:xfrm>
        </p:grpSpPr>
        <p:sp>
          <p:nvSpPr>
            <p:cNvPr id="1362976" name="AutoShape 32">
              <a:extLst>
                <a:ext uri="{FF2B5EF4-FFF2-40B4-BE49-F238E27FC236}">
                  <a16:creationId xmlns:a16="http://schemas.microsoft.com/office/drawing/2014/main" id="{65444A7D-BDE7-4C87-9AA4-D186B9C19934}"/>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1362977" name="Text Box 33">
              <a:extLst>
                <a:ext uri="{FF2B5EF4-FFF2-40B4-BE49-F238E27FC236}">
                  <a16:creationId xmlns:a16="http://schemas.microsoft.com/office/drawing/2014/main" id="{6A5B089D-4CBA-4CC1-9553-0CB3E0BD2BB0}"/>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1362978" name="AutoShape 34">
            <a:extLst>
              <a:ext uri="{FF2B5EF4-FFF2-40B4-BE49-F238E27FC236}">
                <a16:creationId xmlns:a16="http://schemas.microsoft.com/office/drawing/2014/main" id="{89422E7A-3827-45F2-935F-3A739EAE61BB}"/>
              </a:ext>
            </a:extLst>
          </p:cNvPr>
          <p:cNvCxnSpPr>
            <a:cxnSpLocks noChangeShapeType="1"/>
            <a:stCxn id="1362974" idx="3"/>
            <a:endCxn id="1362976" idx="1"/>
          </p:cNvCxnSpPr>
          <p:nvPr/>
        </p:nvCxnSpPr>
        <p:spPr bwMode="auto">
          <a:xfrm>
            <a:off x="1109663" y="16208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979" name="AutoShape 35">
            <a:extLst>
              <a:ext uri="{FF2B5EF4-FFF2-40B4-BE49-F238E27FC236}">
                <a16:creationId xmlns:a16="http://schemas.microsoft.com/office/drawing/2014/main" id="{425CA3AA-C22E-4073-B913-C07419B0FFC9}"/>
              </a:ext>
            </a:extLst>
          </p:cNvPr>
          <p:cNvCxnSpPr>
            <a:cxnSpLocks noChangeShapeType="1"/>
            <a:stCxn id="1362976" idx="3"/>
            <a:endCxn id="1362970" idx="1"/>
          </p:cNvCxnSpPr>
          <p:nvPr/>
        </p:nvCxnSpPr>
        <p:spPr bwMode="auto">
          <a:xfrm flipV="1">
            <a:off x="3100388" y="1619250"/>
            <a:ext cx="261937"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62980" name="Group 36">
            <a:extLst>
              <a:ext uri="{FF2B5EF4-FFF2-40B4-BE49-F238E27FC236}">
                <a16:creationId xmlns:a16="http://schemas.microsoft.com/office/drawing/2014/main" id="{DB2A8E33-2007-4A6C-B99A-D1AE0A37E3A1}"/>
              </a:ext>
            </a:extLst>
          </p:cNvPr>
          <p:cNvGrpSpPr>
            <a:grpSpLocks/>
          </p:cNvGrpSpPr>
          <p:nvPr/>
        </p:nvGrpSpPr>
        <p:grpSpPr bwMode="auto">
          <a:xfrm>
            <a:off x="5181600" y="992188"/>
            <a:ext cx="1774825" cy="1255712"/>
            <a:chOff x="3552" y="1680"/>
            <a:chExt cx="1118" cy="791"/>
          </a:xfrm>
        </p:grpSpPr>
        <p:sp>
          <p:nvSpPr>
            <p:cNvPr id="1362981" name="AutoShape 37">
              <a:extLst>
                <a:ext uri="{FF2B5EF4-FFF2-40B4-BE49-F238E27FC236}">
                  <a16:creationId xmlns:a16="http://schemas.microsoft.com/office/drawing/2014/main" id="{464EB513-5BD9-468E-B905-8433F78A5DFF}"/>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1362982" name="Text Box 38">
              <a:extLst>
                <a:ext uri="{FF2B5EF4-FFF2-40B4-BE49-F238E27FC236}">
                  <a16:creationId xmlns:a16="http://schemas.microsoft.com/office/drawing/2014/main" id="{D97012AD-EB24-4BB9-B581-7A0A4579FBEF}"/>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1362983" name="AutoShape 39">
            <a:extLst>
              <a:ext uri="{FF2B5EF4-FFF2-40B4-BE49-F238E27FC236}">
                <a16:creationId xmlns:a16="http://schemas.microsoft.com/office/drawing/2014/main" id="{34794EA7-A013-4F8F-83D1-B33AEAAA5FE8}"/>
              </a:ext>
            </a:extLst>
          </p:cNvPr>
          <p:cNvCxnSpPr>
            <a:cxnSpLocks noChangeShapeType="1"/>
            <a:stCxn id="1362970" idx="3"/>
            <a:endCxn id="1362981" idx="1"/>
          </p:cNvCxnSpPr>
          <p:nvPr/>
        </p:nvCxnSpPr>
        <p:spPr bwMode="auto">
          <a:xfrm>
            <a:off x="4876800" y="1619250"/>
            <a:ext cx="304800"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1BB9AEED-6DAB-416D-B47B-C66DA0F01ACF}"/>
              </a:ext>
            </a:extLst>
          </p:cNvPr>
          <p:cNvSpPr>
            <a:spLocks noGrp="1" noChangeArrowheads="1"/>
          </p:cNvSpPr>
          <p:nvPr>
            <p:ph type="title"/>
          </p:nvPr>
        </p:nvSpPr>
        <p:spPr/>
        <p:txBody>
          <a:bodyPr/>
          <a:lstStyle/>
          <a:p>
            <a:r>
              <a:rPr lang="en-US" altLang="en-US"/>
              <a:t>Video H/W Interfaces</a:t>
            </a:r>
          </a:p>
        </p:txBody>
      </p:sp>
      <p:graphicFrame>
        <p:nvGraphicFramePr>
          <p:cNvPr id="1363971" name="Group 3">
            <a:extLst>
              <a:ext uri="{FF2B5EF4-FFF2-40B4-BE49-F238E27FC236}">
                <a16:creationId xmlns:a16="http://schemas.microsoft.com/office/drawing/2014/main" id="{4D5A7D0E-9DAA-48B6-8CA5-D46BDE3145D0}"/>
              </a:ext>
            </a:extLst>
          </p:cNvPr>
          <p:cNvGraphicFramePr>
            <a:graphicFrameLocks noGrp="1"/>
          </p:cNvGraphicFramePr>
          <p:nvPr/>
        </p:nvGraphicFramePr>
        <p:xfrm>
          <a:off x="2743200" y="2590800"/>
          <a:ext cx="2209800" cy="3599816"/>
        </p:xfrm>
        <a:graphic>
          <a:graphicData uri="http://schemas.openxmlformats.org/drawingml/2006/table">
            <a:tbl>
              <a:tblPr/>
              <a:tblGrid>
                <a:gridCol w="2209800">
                  <a:extLst>
                    <a:ext uri="{9D8B030D-6E8A-4147-A177-3AD203B41FA5}">
                      <a16:colId xmlns:a16="http://schemas.microsoft.com/office/drawing/2014/main" val="2188511921"/>
                    </a:ext>
                  </a:extLst>
                </a:gridCol>
              </a:tblGrid>
              <a:tr h="596900">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Data Format</a:t>
                      </a: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394961888"/>
                  </a:ext>
                </a:extLst>
              </a:tr>
              <a:tr h="54133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584980856"/>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Encoder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(Video DAC)</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323818415"/>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701089302"/>
                  </a:ext>
                </a:extLst>
              </a:tr>
              <a:tr h="59848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Hardware </a:t>
                      </a:r>
                      <a:r>
                        <a:rPr kumimoji="0" lang="en-US" altLang="en-US" sz="1800" b="0" i="0" u="none" strike="noStrike" cap="none" normalizeH="0" baseline="0">
                          <a:ln>
                            <a:noFill/>
                          </a:ln>
                          <a:solidFill>
                            <a:schemeClr val="bg1"/>
                          </a:solidFill>
                          <a:effectLst/>
                          <a:latin typeface="Arial Narrow" panose="020B0606020202030204" pitchFamily="34" charset="0"/>
                        </a:rPr>
                        <a:t>I/F</a:t>
                      </a:r>
                      <a:endParaRPr kumimoji="0" lang="en-US" altLang="en-US" sz="2000" b="0" i="0" u="none" strike="noStrike" cap="none" normalizeH="0" baseline="0">
                        <a:ln>
                          <a:noFill/>
                        </a:ln>
                        <a:solidFill>
                          <a:schemeClr val="bg1"/>
                        </a:solidFill>
                        <a:effectLst/>
                        <a:latin typeface="Arial Narrow" panose="020B0606020202030204" pitchFamily="34" charset="0"/>
                      </a:endParaRPr>
                    </a:p>
                  </a:txBody>
                  <a:tcPr horzOverflow="overflow">
                    <a:lnL cap="flat">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97685618"/>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2954570182"/>
                  </a:ext>
                </a:extLst>
              </a:tr>
            </a:tbl>
          </a:graphicData>
        </a:graphic>
      </p:graphicFrame>
      <p:graphicFrame>
        <p:nvGraphicFramePr>
          <p:cNvPr id="1363993" name="Group 25">
            <a:extLst>
              <a:ext uri="{FF2B5EF4-FFF2-40B4-BE49-F238E27FC236}">
                <a16:creationId xmlns:a16="http://schemas.microsoft.com/office/drawing/2014/main" id="{F51899A5-130E-4D49-B332-D2935FF5FDC4}"/>
              </a:ext>
            </a:extLst>
          </p:cNvPr>
          <p:cNvGraphicFramePr>
            <a:graphicFrameLocks noGrp="1"/>
          </p:cNvGraphicFramePr>
          <p:nvPr/>
        </p:nvGraphicFramePr>
        <p:xfrm>
          <a:off x="381000" y="4000500"/>
          <a:ext cx="4584700" cy="1598613"/>
        </p:xfrm>
        <a:graphic>
          <a:graphicData uri="http://schemas.openxmlformats.org/drawingml/2006/table">
            <a:tbl>
              <a:tblPr/>
              <a:tblGrid>
                <a:gridCol w="4584700">
                  <a:extLst>
                    <a:ext uri="{9D8B030D-6E8A-4147-A177-3AD203B41FA5}">
                      <a16:colId xmlns:a16="http://schemas.microsoft.com/office/drawing/2014/main" val="3006682595"/>
                    </a:ext>
                  </a:extLst>
                </a:gridCol>
              </a:tblGrid>
              <a:tr h="787400">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641592138"/>
                  </a:ext>
                </a:extLst>
              </a:tr>
              <a:tr h="811213">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Analog Hardware </a:t>
                      </a:r>
                      <a:r>
                        <a:rPr kumimoji="0" lang="en-US" altLang="en-US" sz="1800" b="0" i="0" u="none" strike="noStrike" cap="none" normalizeH="0" baseline="0">
                          <a:ln>
                            <a:noFill/>
                          </a:ln>
                          <a:solidFill>
                            <a:schemeClr val="tx1"/>
                          </a:solidFill>
                          <a:effectLst/>
                          <a:latin typeface="Arial Narrow" panose="020B0606020202030204" pitchFamily="34" charset="0"/>
                        </a:rPr>
                        <a:t>I/F</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40185800"/>
                  </a:ext>
                </a:extLst>
              </a:tr>
            </a:tbl>
          </a:graphicData>
        </a:graphic>
      </p:graphicFrame>
      <p:grpSp>
        <p:nvGrpSpPr>
          <p:cNvPr id="1364001" name="Group 33">
            <a:extLst>
              <a:ext uri="{FF2B5EF4-FFF2-40B4-BE49-F238E27FC236}">
                <a16:creationId xmlns:a16="http://schemas.microsoft.com/office/drawing/2014/main" id="{B127AC35-3EA9-42FB-ADB2-71D3CAFAD99E}"/>
              </a:ext>
            </a:extLst>
          </p:cNvPr>
          <p:cNvGrpSpPr>
            <a:grpSpLocks/>
          </p:cNvGrpSpPr>
          <p:nvPr/>
        </p:nvGrpSpPr>
        <p:grpSpPr bwMode="auto">
          <a:xfrm>
            <a:off x="2743200" y="4024313"/>
            <a:ext cx="2209800" cy="1549400"/>
            <a:chOff x="1728" y="2399"/>
            <a:chExt cx="1392" cy="1104"/>
          </a:xfrm>
        </p:grpSpPr>
        <p:sp>
          <p:nvSpPr>
            <p:cNvPr id="1364002" name="AutoShape 34">
              <a:extLst>
                <a:ext uri="{FF2B5EF4-FFF2-40B4-BE49-F238E27FC236}">
                  <a16:creationId xmlns:a16="http://schemas.microsoft.com/office/drawing/2014/main" id="{AAF2BCBC-E26C-44A1-A987-D90CCF75BF23}"/>
                </a:ext>
              </a:extLst>
            </p:cNvPr>
            <p:cNvSpPr>
              <a:spLocks noChangeArrowheads="1"/>
            </p:cNvSpPr>
            <p:nvPr/>
          </p:nvSpPr>
          <p:spPr bwMode="auto">
            <a:xfrm rot="16200000">
              <a:off x="2394"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Component</a:t>
              </a:r>
            </a:p>
          </p:txBody>
        </p:sp>
        <p:sp>
          <p:nvSpPr>
            <p:cNvPr id="1364003" name="AutoShape 35">
              <a:extLst>
                <a:ext uri="{FF2B5EF4-FFF2-40B4-BE49-F238E27FC236}">
                  <a16:creationId xmlns:a16="http://schemas.microsoft.com/office/drawing/2014/main" id="{8F79CA57-912D-4C79-9B4C-15B38AE52BD0}"/>
                </a:ext>
              </a:extLst>
            </p:cNvPr>
            <p:cNvSpPr>
              <a:spLocks noChangeArrowheads="1"/>
            </p:cNvSpPr>
            <p:nvPr/>
          </p:nvSpPr>
          <p:spPr bwMode="auto">
            <a:xfrm rot="16200000">
              <a:off x="2046"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S-Video</a:t>
              </a:r>
            </a:p>
          </p:txBody>
        </p:sp>
        <p:sp>
          <p:nvSpPr>
            <p:cNvPr id="1364004" name="AutoShape 36">
              <a:extLst>
                <a:ext uri="{FF2B5EF4-FFF2-40B4-BE49-F238E27FC236}">
                  <a16:creationId xmlns:a16="http://schemas.microsoft.com/office/drawing/2014/main" id="{BF501D73-AC59-4B20-ABBC-E748F17897E6}"/>
                </a:ext>
              </a:extLst>
            </p:cNvPr>
            <p:cNvSpPr>
              <a:spLocks noChangeArrowheads="1"/>
            </p:cNvSpPr>
            <p:nvPr/>
          </p:nvSpPr>
          <p:spPr bwMode="auto">
            <a:xfrm rot="16200000">
              <a:off x="1698"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CVBS</a:t>
              </a:r>
            </a:p>
          </p:txBody>
        </p:sp>
        <p:sp>
          <p:nvSpPr>
            <p:cNvPr id="1364005" name="AutoShape 37">
              <a:extLst>
                <a:ext uri="{FF2B5EF4-FFF2-40B4-BE49-F238E27FC236}">
                  <a16:creationId xmlns:a16="http://schemas.microsoft.com/office/drawing/2014/main" id="{587F95A8-F7EF-4FF1-9125-A185EE4EFB13}"/>
                </a:ext>
              </a:extLst>
            </p:cNvPr>
            <p:cNvSpPr>
              <a:spLocks noChangeArrowheads="1"/>
            </p:cNvSpPr>
            <p:nvPr/>
          </p:nvSpPr>
          <p:spPr bwMode="auto">
            <a:xfrm rot="16200000">
              <a:off x="1350"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RF</a:t>
              </a:r>
            </a:p>
          </p:txBody>
        </p:sp>
      </p:grpSp>
      <p:sp>
        <p:nvSpPr>
          <p:cNvPr id="1364006" name="AutoShape 38">
            <a:extLst>
              <a:ext uri="{FF2B5EF4-FFF2-40B4-BE49-F238E27FC236}">
                <a16:creationId xmlns:a16="http://schemas.microsoft.com/office/drawing/2014/main" id="{73EEF67F-BBE4-45C3-9F57-C40B79993B0C}"/>
              </a:ext>
            </a:extLst>
          </p:cNvPr>
          <p:cNvSpPr>
            <a:spLocks noChangeArrowheads="1"/>
          </p:cNvSpPr>
          <p:nvPr/>
        </p:nvSpPr>
        <p:spPr bwMode="auto">
          <a:xfrm rot="21600000">
            <a:off x="7377113" y="1654175"/>
            <a:ext cx="1001712" cy="3048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800">
                <a:latin typeface="Arial Narrow" panose="020B0606020202030204" pitchFamily="34" charset="0"/>
              </a:rPr>
              <a:t>Component</a:t>
            </a:r>
          </a:p>
        </p:txBody>
      </p:sp>
      <p:sp>
        <p:nvSpPr>
          <p:cNvPr id="1364007" name="AutoShape 39">
            <a:extLst>
              <a:ext uri="{FF2B5EF4-FFF2-40B4-BE49-F238E27FC236}">
                <a16:creationId xmlns:a16="http://schemas.microsoft.com/office/drawing/2014/main" id="{E635AF0A-AC42-4E26-B93E-C7BA5FC6C59F}"/>
              </a:ext>
            </a:extLst>
          </p:cNvPr>
          <p:cNvSpPr>
            <a:spLocks noChangeArrowheads="1"/>
          </p:cNvSpPr>
          <p:nvPr/>
        </p:nvSpPr>
        <p:spPr bwMode="auto">
          <a:xfrm rot="21600000">
            <a:off x="5903913" y="1936750"/>
            <a:ext cx="698500" cy="3048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800">
                <a:latin typeface="Arial Narrow" panose="020B0606020202030204" pitchFamily="34" charset="0"/>
              </a:rPr>
              <a:t>S-Video</a:t>
            </a:r>
          </a:p>
        </p:txBody>
      </p:sp>
      <p:sp>
        <p:nvSpPr>
          <p:cNvPr id="1364008" name="AutoShape 40">
            <a:extLst>
              <a:ext uri="{FF2B5EF4-FFF2-40B4-BE49-F238E27FC236}">
                <a16:creationId xmlns:a16="http://schemas.microsoft.com/office/drawing/2014/main" id="{379F66C1-8D25-4222-809D-FFADE9C5E382}"/>
              </a:ext>
            </a:extLst>
          </p:cNvPr>
          <p:cNvSpPr>
            <a:spLocks noChangeArrowheads="1"/>
          </p:cNvSpPr>
          <p:nvPr/>
        </p:nvSpPr>
        <p:spPr bwMode="auto">
          <a:xfrm rot="21600000">
            <a:off x="6653213" y="1819275"/>
            <a:ext cx="541337" cy="3048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800">
                <a:latin typeface="Arial Narrow" panose="020B0606020202030204" pitchFamily="34" charset="0"/>
              </a:rPr>
              <a:t>CVBS</a:t>
            </a:r>
          </a:p>
        </p:txBody>
      </p:sp>
      <p:pic>
        <p:nvPicPr>
          <p:cNvPr id="1364009" name="Picture 41" descr="component">
            <a:extLst>
              <a:ext uri="{FF2B5EF4-FFF2-40B4-BE49-F238E27FC236}">
                <a16:creationId xmlns:a16="http://schemas.microsoft.com/office/drawing/2014/main" id="{2F1283E1-D124-4B57-9D8B-5848B2725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775" y="1935163"/>
            <a:ext cx="890588" cy="1044575"/>
          </a:xfrm>
          <a:prstGeom prst="rect">
            <a:avLst/>
          </a:prstGeom>
          <a:noFill/>
          <a:extLst>
            <a:ext uri="{909E8E84-426E-40DD-AFC4-6F175D3DCCD1}">
              <a14:hiddenFill xmlns:a14="http://schemas.microsoft.com/office/drawing/2010/main">
                <a:solidFill>
                  <a:srgbClr val="FFFFFF"/>
                </a:solidFill>
              </a14:hiddenFill>
            </a:ext>
          </a:extLst>
        </p:spPr>
      </p:pic>
      <p:sp>
        <p:nvSpPr>
          <p:cNvPr id="1364010" name="Rectangle 42">
            <a:extLst>
              <a:ext uri="{FF2B5EF4-FFF2-40B4-BE49-F238E27FC236}">
                <a16:creationId xmlns:a16="http://schemas.microsoft.com/office/drawing/2014/main" id="{7A195BC5-78DA-4F9C-81DE-A884CA87536D}"/>
              </a:ext>
            </a:extLst>
          </p:cNvPr>
          <p:cNvSpPr>
            <a:spLocks noChangeArrowheads="1"/>
          </p:cNvSpPr>
          <p:nvPr/>
        </p:nvSpPr>
        <p:spPr bwMode="auto">
          <a:xfrm>
            <a:off x="7407275" y="2703513"/>
            <a:ext cx="273050" cy="209550"/>
          </a:xfrm>
          <a:prstGeom prst="rect">
            <a:avLst/>
          </a:prstGeom>
          <a:solidFill>
            <a:schemeClr val="bg1"/>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64011" name="Picture 43" descr="cvbs">
            <a:extLst>
              <a:ext uri="{FF2B5EF4-FFF2-40B4-BE49-F238E27FC236}">
                <a16:creationId xmlns:a16="http://schemas.microsoft.com/office/drawing/2014/main" id="{B0900EDD-BF92-48DD-A5B1-1534CAB4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113" y="2078038"/>
            <a:ext cx="504825" cy="946150"/>
          </a:xfrm>
          <a:prstGeom prst="rect">
            <a:avLst/>
          </a:prstGeom>
          <a:noFill/>
          <a:extLst>
            <a:ext uri="{909E8E84-426E-40DD-AFC4-6F175D3DCCD1}">
              <a14:hiddenFill xmlns:a14="http://schemas.microsoft.com/office/drawing/2010/main">
                <a:solidFill>
                  <a:srgbClr val="FFFFFF"/>
                </a:solidFill>
              </a14:hiddenFill>
            </a:ext>
          </a:extLst>
        </p:spPr>
      </p:pic>
      <p:pic>
        <p:nvPicPr>
          <p:cNvPr id="1364012" name="Picture 44" descr="svideo">
            <a:extLst>
              <a:ext uri="{FF2B5EF4-FFF2-40B4-BE49-F238E27FC236}">
                <a16:creationId xmlns:a16="http://schemas.microsoft.com/office/drawing/2014/main" id="{DAAD626E-8A52-4F84-8751-D2BC07B43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238" y="2235200"/>
            <a:ext cx="787400" cy="736600"/>
          </a:xfrm>
          <a:prstGeom prst="rect">
            <a:avLst/>
          </a:prstGeom>
          <a:noFill/>
          <a:extLst>
            <a:ext uri="{909E8E84-426E-40DD-AFC4-6F175D3DCCD1}">
              <a14:hiddenFill xmlns:a14="http://schemas.microsoft.com/office/drawing/2010/main">
                <a:solidFill>
                  <a:srgbClr val="FFFFFF"/>
                </a:solidFill>
              </a14:hiddenFill>
            </a:ext>
          </a:extLst>
        </p:spPr>
      </p:pic>
      <p:cxnSp>
        <p:nvCxnSpPr>
          <p:cNvPr id="1364013" name="AutoShape 45">
            <a:extLst>
              <a:ext uri="{FF2B5EF4-FFF2-40B4-BE49-F238E27FC236}">
                <a16:creationId xmlns:a16="http://schemas.microsoft.com/office/drawing/2014/main" id="{9DF90B58-48CA-4A8B-864E-81D7024E9BE1}"/>
              </a:ext>
            </a:extLst>
          </p:cNvPr>
          <p:cNvCxnSpPr>
            <a:cxnSpLocks noChangeShapeType="1"/>
            <a:stCxn id="1364022" idx="3"/>
            <a:endCxn id="1364008" idx="0"/>
          </p:cNvCxnSpPr>
          <p:nvPr/>
        </p:nvCxnSpPr>
        <p:spPr bwMode="auto">
          <a:xfrm>
            <a:off x="5867400" y="1352550"/>
            <a:ext cx="1055688" cy="466725"/>
          </a:xfrm>
          <a:prstGeom prst="bentConnector2">
            <a:avLst/>
          </a:prstGeom>
          <a:noFill/>
          <a:ln w="3810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4014" name="AutoShape 46">
            <a:extLst>
              <a:ext uri="{FF2B5EF4-FFF2-40B4-BE49-F238E27FC236}">
                <a16:creationId xmlns:a16="http://schemas.microsoft.com/office/drawing/2014/main" id="{7C87B32B-5553-451F-96E7-1B72BE8ABBCD}"/>
              </a:ext>
            </a:extLst>
          </p:cNvPr>
          <p:cNvSpPr>
            <a:spLocks noChangeArrowheads="1"/>
          </p:cNvSpPr>
          <p:nvPr/>
        </p:nvSpPr>
        <p:spPr bwMode="auto">
          <a:xfrm>
            <a:off x="2905125" y="647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grpSp>
        <p:nvGrpSpPr>
          <p:cNvPr id="1364015" name="Group 47">
            <a:extLst>
              <a:ext uri="{FF2B5EF4-FFF2-40B4-BE49-F238E27FC236}">
                <a16:creationId xmlns:a16="http://schemas.microsoft.com/office/drawing/2014/main" id="{7110585A-22DF-40C1-A12E-E3381F849972}"/>
              </a:ext>
            </a:extLst>
          </p:cNvPr>
          <p:cNvGrpSpPr>
            <a:grpSpLocks/>
          </p:cNvGrpSpPr>
          <p:nvPr/>
        </p:nvGrpSpPr>
        <p:grpSpPr bwMode="auto">
          <a:xfrm>
            <a:off x="6477000" y="5562600"/>
            <a:ext cx="1371600" cy="1138238"/>
            <a:chOff x="4608" y="1289"/>
            <a:chExt cx="825" cy="621"/>
          </a:xfrm>
        </p:grpSpPr>
        <p:pic>
          <p:nvPicPr>
            <p:cNvPr id="1364016" name="Picture 48" descr="pc">
              <a:extLst>
                <a:ext uri="{FF2B5EF4-FFF2-40B4-BE49-F238E27FC236}">
                  <a16:creationId xmlns:a16="http://schemas.microsoft.com/office/drawing/2014/main" id="{CD603982-0AD7-4C7D-892F-5C5964F86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1289"/>
              <a:ext cx="825" cy="621"/>
            </a:xfrm>
            <a:prstGeom prst="rect">
              <a:avLst/>
            </a:prstGeom>
            <a:noFill/>
            <a:extLst>
              <a:ext uri="{909E8E84-426E-40DD-AFC4-6F175D3DCCD1}">
                <a14:hiddenFill xmlns:a14="http://schemas.microsoft.com/office/drawing/2010/main">
                  <a:solidFill>
                    <a:srgbClr val="FFFFFF"/>
                  </a:solidFill>
                </a14:hiddenFill>
              </a:ext>
            </a:extLst>
          </p:spPr>
        </p:pic>
        <p:pic>
          <p:nvPicPr>
            <p:cNvPr id="1364017" name="Picture 49">
              <a:extLst>
                <a:ext uri="{FF2B5EF4-FFF2-40B4-BE49-F238E27FC236}">
                  <a16:creationId xmlns:a16="http://schemas.microsoft.com/office/drawing/2014/main" id="{A18C0A5B-29D6-4A80-AE80-3A71C1FD22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6760" r="3809" b="9195"/>
            <a:stretch>
              <a:fillRect/>
            </a:stretch>
          </p:blipFill>
          <p:spPr bwMode="auto">
            <a:xfrm>
              <a:off x="4704" y="1377"/>
              <a:ext cx="644" cy="449"/>
            </a:xfrm>
            <a:prstGeom prst="rect">
              <a:avLst/>
            </a:prstGeom>
            <a:noFill/>
            <a:extLst>
              <a:ext uri="{909E8E84-426E-40DD-AFC4-6F175D3DCCD1}">
                <a14:hiddenFill xmlns:a14="http://schemas.microsoft.com/office/drawing/2010/main">
                  <a:solidFill>
                    <a:srgbClr val="FFFFFF"/>
                  </a:solidFill>
                </a14:hiddenFill>
              </a:ext>
            </a:extLst>
          </p:spPr>
        </p:pic>
      </p:grpSp>
      <p:pic>
        <p:nvPicPr>
          <p:cNvPr id="1364018" name="Picture 50" descr="IDK_1">
            <a:extLst>
              <a:ext uri="{FF2B5EF4-FFF2-40B4-BE49-F238E27FC236}">
                <a16:creationId xmlns:a16="http://schemas.microsoft.com/office/drawing/2014/main" id="{D65A2A88-273D-48B3-A660-4812A94B9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942975"/>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364019" name="AutoShape 51">
            <a:extLst>
              <a:ext uri="{FF2B5EF4-FFF2-40B4-BE49-F238E27FC236}">
                <a16:creationId xmlns:a16="http://schemas.microsoft.com/office/drawing/2014/main" id="{3678E49A-F3CA-48C6-A6CC-AE5C8BD5F91E}"/>
              </a:ext>
            </a:extLst>
          </p:cNvPr>
          <p:cNvSpPr>
            <a:spLocks noChangeArrowheads="1"/>
          </p:cNvSpPr>
          <p:nvPr/>
        </p:nvSpPr>
        <p:spPr bwMode="auto">
          <a:xfrm>
            <a:off x="1524000" y="725488"/>
            <a:ext cx="1066800" cy="1255712"/>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cxnSp>
        <p:nvCxnSpPr>
          <p:cNvPr id="1364020" name="AutoShape 52">
            <a:extLst>
              <a:ext uri="{FF2B5EF4-FFF2-40B4-BE49-F238E27FC236}">
                <a16:creationId xmlns:a16="http://schemas.microsoft.com/office/drawing/2014/main" id="{733355D0-4BB7-464F-8FD9-4C7AF81DC2A5}"/>
              </a:ext>
            </a:extLst>
          </p:cNvPr>
          <p:cNvCxnSpPr>
            <a:cxnSpLocks noChangeShapeType="1"/>
            <a:stCxn id="1364018" idx="3"/>
            <a:endCxn id="1364019" idx="1"/>
          </p:cNvCxnSpPr>
          <p:nvPr/>
        </p:nvCxnSpPr>
        <p:spPr bwMode="auto">
          <a:xfrm>
            <a:off x="1109663" y="13541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4021" name="AutoShape 53">
            <a:extLst>
              <a:ext uri="{FF2B5EF4-FFF2-40B4-BE49-F238E27FC236}">
                <a16:creationId xmlns:a16="http://schemas.microsoft.com/office/drawing/2014/main" id="{FFDDC158-3DE4-4D29-BADC-2F46F314188A}"/>
              </a:ext>
            </a:extLst>
          </p:cNvPr>
          <p:cNvCxnSpPr>
            <a:cxnSpLocks noChangeShapeType="1"/>
            <a:stCxn id="1364019" idx="3"/>
            <a:endCxn id="1364014" idx="1"/>
          </p:cNvCxnSpPr>
          <p:nvPr/>
        </p:nvCxnSpPr>
        <p:spPr bwMode="auto">
          <a:xfrm flipV="1">
            <a:off x="2590800" y="1352550"/>
            <a:ext cx="314325"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4022" name="AutoShape 54">
            <a:extLst>
              <a:ext uri="{FF2B5EF4-FFF2-40B4-BE49-F238E27FC236}">
                <a16:creationId xmlns:a16="http://schemas.microsoft.com/office/drawing/2014/main" id="{C7F4DF00-E200-48AD-920B-AD12752658E8}"/>
              </a:ext>
            </a:extLst>
          </p:cNvPr>
          <p:cNvSpPr>
            <a:spLocks noChangeArrowheads="1"/>
          </p:cNvSpPr>
          <p:nvPr/>
        </p:nvSpPr>
        <p:spPr bwMode="auto">
          <a:xfrm>
            <a:off x="4572000" y="723900"/>
            <a:ext cx="12954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364023" name="AutoShape 55">
            <a:extLst>
              <a:ext uri="{FF2B5EF4-FFF2-40B4-BE49-F238E27FC236}">
                <a16:creationId xmlns:a16="http://schemas.microsoft.com/office/drawing/2014/main" id="{6B2A9B46-23E1-4BB9-805E-013E3B4C3C72}"/>
              </a:ext>
            </a:extLst>
          </p:cNvPr>
          <p:cNvCxnSpPr>
            <a:cxnSpLocks noChangeShapeType="1"/>
            <a:stCxn id="1364014" idx="3"/>
            <a:endCxn id="1364022" idx="1"/>
          </p:cNvCxnSpPr>
          <p:nvPr/>
        </p:nvCxnSpPr>
        <p:spPr bwMode="auto">
          <a:xfrm>
            <a:off x="4343400" y="1352550"/>
            <a:ext cx="2286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64024" name="Picture 56" descr="TV inputs">
            <a:extLst>
              <a:ext uri="{FF2B5EF4-FFF2-40B4-BE49-F238E27FC236}">
                <a16:creationId xmlns:a16="http://schemas.microsoft.com/office/drawing/2014/main" id="{B7703F39-F881-45E6-8F29-7F52136958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9075" y="3035300"/>
            <a:ext cx="3413125" cy="2527300"/>
          </a:xfrm>
          <a:prstGeom prst="rect">
            <a:avLst/>
          </a:prstGeom>
          <a:noFill/>
          <a:extLst>
            <a:ext uri="{909E8E84-426E-40DD-AFC4-6F175D3DCCD1}">
              <a14:hiddenFill xmlns:a14="http://schemas.microsoft.com/office/drawing/2010/main">
                <a:solidFill>
                  <a:srgbClr val="FFFFFF"/>
                </a:solidFill>
              </a14:hiddenFill>
            </a:ext>
          </a:extLst>
        </p:spPr>
      </p:pic>
      <p:sp>
        <p:nvSpPr>
          <p:cNvPr id="1364025" name="Freeform 57">
            <a:extLst>
              <a:ext uri="{FF2B5EF4-FFF2-40B4-BE49-F238E27FC236}">
                <a16:creationId xmlns:a16="http://schemas.microsoft.com/office/drawing/2014/main" id="{9898F3FF-545B-476C-927B-9756E0EBF86A}"/>
              </a:ext>
            </a:extLst>
          </p:cNvPr>
          <p:cNvSpPr>
            <a:spLocks/>
          </p:cNvSpPr>
          <p:nvPr/>
        </p:nvSpPr>
        <p:spPr bwMode="auto">
          <a:xfrm>
            <a:off x="2536825" y="669925"/>
            <a:ext cx="3467100" cy="5162550"/>
          </a:xfrm>
          <a:custGeom>
            <a:avLst/>
            <a:gdLst>
              <a:gd name="T0" fmla="*/ 1405 w 2184"/>
              <a:gd name="T1" fmla="*/ 4 h 3252"/>
              <a:gd name="T2" fmla="*/ 1276 w 2184"/>
              <a:gd name="T3" fmla="*/ 52 h 3252"/>
              <a:gd name="T4" fmla="*/ 1249 w 2184"/>
              <a:gd name="T5" fmla="*/ 310 h 3252"/>
              <a:gd name="T6" fmla="*/ 1224 w 2184"/>
              <a:gd name="T7" fmla="*/ 689 h 3252"/>
              <a:gd name="T8" fmla="*/ 1126 w 2184"/>
              <a:gd name="T9" fmla="*/ 985 h 3252"/>
              <a:gd name="T10" fmla="*/ 747 w 2184"/>
              <a:gd name="T11" fmla="*/ 1446 h 3252"/>
              <a:gd name="T12" fmla="*/ 105 w 2184"/>
              <a:gd name="T13" fmla="*/ 2154 h 3252"/>
              <a:gd name="T14" fmla="*/ 122 w 2184"/>
              <a:gd name="T15" fmla="*/ 3092 h 3252"/>
              <a:gd name="T16" fmla="*/ 1488 w 2184"/>
              <a:gd name="T17" fmla="*/ 3141 h 3252"/>
              <a:gd name="T18" fmla="*/ 1603 w 2184"/>
              <a:gd name="T19" fmla="*/ 2425 h 3252"/>
              <a:gd name="T20" fmla="*/ 1735 w 2184"/>
              <a:gd name="T21" fmla="*/ 1322 h 3252"/>
              <a:gd name="T22" fmla="*/ 1833 w 2184"/>
              <a:gd name="T23" fmla="*/ 960 h 3252"/>
              <a:gd name="T24" fmla="*/ 2097 w 2184"/>
              <a:gd name="T25" fmla="*/ 788 h 3252"/>
              <a:gd name="T26" fmla="*/ 2050 w 2184"/>
              <a:gd name="T27" fmla="*/ 31 h 3252"/>
              <a:gd name="T28" fmla="*/ 1414 w 2184"/>
              <a:gd name="T29" fmla="*/ 1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4" h="3252">
                <a:moveTo>
                  <a:pt x="1405" y="4"/>
                </a:moveTo>
                <a:cubicBezTo>
                  <a:pt x="1394" y="22"/>
                  <a:pt x="1302" y="1"/>
                  <a:pt x="1276" y="52"/>
                </a:cubicBezTo>
                <a:cubicBezTo>
                  <a:pt x="1250" y="103"/>
                  <a:pt x="1258" y="204"/>
                  <a:pt x="1249" y="310"/>
                </a:cubicBezTo>
                <a:cubicBezTo>
                  <a:pt x="1208" y="524"/>
                  <a:pt x="1257" y="245"/>
                  <a:pt x="1224" y="689"/>
                </a:cubicBezTo>
                <a:cubicBezTo>
                  <a:pt x="1204" y="801"/>
                  <a:pt x="1177" y="888"/>
                  <a:pt x="1126" y="985"/>
                </a:cubicBezTo>
                <a:cubicBezTo>
                  <a:pt x="1047" y="1111"/>
                  <a:pt x="917" y="1251"/>
                  <a:pt x="747" y="1446"/>
                </a:cubicBezTo>
                <a:cubicBezTo>
                  <a:pt x="611" y="1593"/>
                  <a:pt x="212" y="1946"/>
                  <a:pt x="105" y="2154"/>
                </a:cubicBezTo>
                <a:cubicBezTo>
                  <a:pt x="0" y="2436"/>
                  <a:pt x="97" y="3157"/>
                  <a:pt x="122" y="3092"/>
                </a:cubicBezTo>
                <a:cubicBezTo>
                  <a:pt x="344" y="3108"/>
                  <a:pt x="1241" y="3252"/>
                  <a:pt x="1488" y="3141"/>
                </a:cubicBezTo>
                <a:cubicBezTo>
                  <a:pt x="1735" y="3030"/>
                  <a:pt x="1562" y="2728"/>
                  <a:pt x="1603" y="2425"/>
                </a:cubicBezTo>
                <a:cubicBezTo>
                  <a:pt x="1612" y="2040"/>
                  <a:pt x="1667" y="1696"/>
                  <a:pt x="1735" y="1322"/>
                </a:cubicBezTo>
                <a:cubicBezTo>
                  <a:pt x="1773" y="1078"/>
                  <a:pt x="1786" y="1068"/>
                  <a:pt x="1833" y="960"/>
                </a:cubicBezTo>
                <a:cubicBezTo>
                  <a:pt x="1914" y="834"/>
                  <a:pt x="2049" y="946"/>
                  <a:pt x="2097" y="788"/>
                </a:cubicBezTo>
                <a:cubicBezTo>
                  <a:pt x="2115" y="678"/>
                  <a:pt x="2184" y="123"/>
                  <a:pt x="2050" y="31"/>
                </a:cubicBezTo>
                <a:cubicBezTo>
                  <a:pt x="1913" y="0"/>
                  <a:pt x="1532" y="14"/>
                  <a:pt x="1414" y="14"/>
                </a:cubicBezTo>
              </a:path>
            </a:pathLst>
          </a:custGeom>
          <a:noFill/>
          <a:ln w="57150" cap="rnd" cmpd="sng">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Freeform 2">
            <a:extLst>
              <a:ext uri="{FF2B5EF4-FFF2-40B4-BE49-F238E27FC236}">
                <a16:creationId xmlns:a16="http://schemas.microsoft.com/office/drawing/2014/main" id="{7937D181-22FC-4A86-A860-AB19A10DDA05}"/>
              </a:ext>
            </a:extLst>
          </p:cNvPr>
          <p:cNvSpPr>
            <a:spLocks/>
          </p:cNvSpPr>
          <p:nvPr/>
        </p:nvSpPr>
        <p:spPr bwMode="auto">
          <a:xfrm>
            <a:off x="49213" y="298450"/>
            <a:ext cx="9039225" cy="39370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0675" name="Text Box 3">
            <a:extLst>
              <a:ext uri="{FF2B5EF4-FFF2-40B4-BE49-F238E27FC236}">
                <a16:creationId xmlns:a16="http://schemas.microsoft.com/office/drawing/2014/main" id="{81E4A2F8-C218-423E-BB3C-88908F04EB1C}"/>
              </a:ext>
            </a:extLst>
          </p:cNvPr>
          <p:cNvSpPr txBox="1">
            <a:spLocks noChangeArrowheads="1"/>
          </p:cNvSpPr>
          <p:nvPr/>
        </p:nvSpPr>
        <p:spPr bwMode="auto">
          <a:xfrm>
            <a:off x="3124200" y="3090863"/>
            <a:ext cx="3105150"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2000">
                <a:latin typeface="Arial Narrow" panose="020B0606020202030204" pitchFamily="34" charset="0"/>
              </a:rPr>
              <a:t>Radio Frequency (RF)</a:t>
            </a:r>
          </a:p>
          <a:p>
            <a:pPr algn="r" eaLnBrk="0" hangingPunct="0">
              <a:lnSpc>
                <a:spcPct val="80000"/>
              </a:lnSpc>
              <a:spcBef>
                <a:spcPct val="50000"/>
              </a:spcBef>
            </a:pPr>
            <a:r>
              <a:rPr lang="en-US" altLang="en-US" sz="1800">
                <a:latin typeface="Arial Narrow" panose="020B0606020202030204" pitchFamily="34" charset="0"/>
              </a:rPr>
              <a:t>Coaxial Cable (RG58, RG59, RG6)</a:t>
            </a:r>
          </a:p>
        </p:txBody>
      </p:sp>
      <p:pic>
        <p:nvPicPr>
          <p:cNvPr id="1180676" name="Picture 4" descr="j0241571">
            <a:extLst>
              <a:ext uri="{FF2B5EF4-FFF2-40B4-BE49-F238E27FC236}">
                <a16:creationId xmlns:a16="http://schemas.microsoft.com/office/drawing/2014/main" id="{4A0264D4-9A15-4783-AF92-D336663FF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1666875"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1180677" name="AutoShape 5">
            <a:extLst>
              <a:ext uri="{FF2B5EF4-FFF2-40B4-BE49-F238E27FC236}">
                <a16:creationId xmlns:a16="http://schemas.microsoft.com/office/drawing/2014/main" id="{46E7E6C3-6E8F-484A-AA9A-0A6A16D4E6FE}"/>
              </a:ext>
            </a:extLst>
          </p:cNvPr>
          <p:cNvCxnSpPr>
            <a:cxnSpLocks noChangeShapeType="1"/>
            <a:stCxn id="1180676" idx="2"/>
            <a:endCxn id="1180682" idx="1"/>
          </p:cNvCxnSpPr>
          <p:nvPr/>
        </p:nvCxnSpPr>
        <p:spPr bwMode="auto">
          <a:xfrm rot="16200000" flipH="1">
            <a:off x="3502819" y="-2381"/>
            <a:ext cx="1143000" cy="5719762"/>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0678" name="Group 6">
            <a:extLst>
              <a:ext uri="{FF2B5EF4-FFF2-40B4-BE49-F238E27FC236}">
                <a16:creationId xmlns:a16="http://schemas.microsoft.com/office/drawing/2014/main" id="{9BB73B33-808C-4339-9998-D56D0AC4D69E}"/>
              </a:ext>
            </a:extLst>
          </p:cNvPr>
          <p:cNvGrpSpPr>
            <a:grpSpLocks/>
          </p:cNvGrpSpPr>
          <p:nvPr/>
        </p:nvGrpSpPr>
        <p:grpSpPr bwMode="auto">
          <a:xfrm>
            <a:off x="6553200" y="685800"/>
            <a:ext cx="2171700" cy="3048000"/>
            <a:chOff x="3888" y="432"/>
            <a:chExt cx="1368" cy="1920"/>
          </a:xfrm>
        </p:grpSpPr>
        <p:grpSp>
          <p:nvGrpSpPr>
            <p:cNvPr id="1180679" name="Group 7">
              <a:extLst>
                <a:ext uri="{FF2B5EF4-FFF2-40B4-BE49-F238E27FC236}">
                  <a16:creationId xmlns:a16="http://schemas.microsoft.com/office/drawing/2014/main" id="{5F848E7B-0F91-4F2D-86CE-4AB972FBEADD}"/>
                </a:ext>
              </a:extLst>
            </p:cNvPr>
            <p:cNvGrpSpPr>
              <a:grpSpLocks/>
            </p:cNvGrpSpPr>
            <p:nvPr/>
          </p:nvGrpSpPr>
          <p:grpSpPr bwMode="auto">
            <a:xfrm>
              <a:off x="3888" y="432"/>
              <a:ext cx="1368" cy="1920"/>
              <a:chOff x="4464" y="432"/>
              <a:chExt cx="889" cy="1248"/>
            </a:xfrm>
          </p:grpSpPr>
          <p:pic>
            <p:nvPicPr>
              <p:cNvPr id="1180680" name="Picture 8" descr="HH00715_">
                <a:extLst>
                  <a:ext uri="{FF2B5EF4-FFF2-40B4-BE49-F238E27FC236}">
                    <a16:creationId xmlns:a16="http://schemas.microsoft.com/office/drawing/2014/main" id="{B13CB0E3-90D0-4295-8A92-390A41BDA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480"/>
                <a:ext cx="889" cy="1200"/>
              </a:xfrm>
              <a:prstGeom prst="rect">
                <a:avLst/>
              </a:prstGeom>
              <a:noFill/>
              <a:extLst>
                <a:ext uri="{909E8E84-426E-40DD-AFC4-6F175D3DCCD1}">
                  <a14:hiddenFill xmlns:a14="http://schemas.microsoft.com/office/drawing/2010/main">
                    <a:solidFill>
                      <a:srgbClr val="FFFFFF"/>
                    </a:solidFill>
                  </a14:hiddenFill>
                </a:ext>
              </a:extLst>
            </p:spPr>
          </p:pic>
          <p:sp>
            <p:nvSpPr>
              <p:cNvPr id="1180681" name="Rectangle 9">
                <a:extLst>
                  <a:ext uri="{FF2B5EF4-FFF2-40B4-BE49-F238E27FC236}">
                    <a16:creationId xmlns:a16="http://schemas.microsoft.com/office/drawing/2014/main" id="{CBB9F9CA-EC00-4D39-BDDB-DD66C8B1D4CE}"/>
                  </a:ext>
                </a:extLst>
              </p:cNvPr>
              <p:cNvSpPr>
                <a:spLocks noChangeArrowheads="1"/>
              </p:cNvSpPr>
              <p:nvPr/>
            </p:nvSpPr>
            <p:spPr bwMode="auto">
              <a:xfrm>
                <a:off x="4464" y="432"/>
                <a:ext cx="672" cy="48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0682" name="Rectangle 10">
              <a:extLst>
                <a:ext uri="{FF2B5EF4-FFF2-40B4-BE49-F238E27FC236}">
                  <a16:creationId xmlns:a16="http://schemas.microsoft.com/office/drawing/2014/main" id="{C497567C-DC90-4E7A-992A-E2F9DA38EA6F}"/>
                </a:ext>
              </a:extLst>
            </p:cNvPr>
            <p:cNvSpPr>
              <a:spLocks noChangeArrowheads="1"/>
            </p:cNvSpPr>
            <p:nvPr/>
          </p:nvSpPr>
          <p:spPr bwMode="auto">
            <a:xfrm>
              <a:off x="4128" y="2064"/>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0683" name="Text Box 11">
            <a:extLst>
              <a:ext uri="{FF2B5EF4-FFF2-40B4-BE49-F238E27FC236}">
                <a16:creationId xmlns:a16="http://schemas.microsoft.com/office/drawing/2014/main" id="{7C6BBFD9-4BDA-4200-AECA-FD5949758243}"/>
              </a:ext>
            </a:extLst>
          </p:cNvPr>
          <p:cNvSpPr txBox="1">
            <a:spLocks noChangeArrowheads="1"/>
          </p:cNvSpPr>
          <p:nvPr/>
        </p:nvSpPr>
        <p:spPr bwMode="auto">
          <a:xfrm>
            <a:off x="265113" y="2362200"/>
            <a:ext cx="2636837" cy="336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Off-the-Air (OTA) antenna </a:t>
            </a:r>
          </a:p>
        </p:txBody>
      </p:sp>
      <p:sp>
        <p:nvSpPr>
          <p:cNvPr id="1180684" name="Text Box 12">
            <a:extLst>
              <a:ext uri="{FF2B5EF4-FFF2-40B4-BE49-F238E27FC236}">
                <a16:creationId xmlns:a16="http://schemas.microsoft.com/office/drawing/2014/main" id="{61518A1F-27B0-4C79-89A7-1CDCA6C1728E}"/>
              </a:ext>
            </a:extLst>
          </p:cNvPr>
          <p:cNvSpPr txBox="1">
            <a:spLocks noChangeArrowheads="1"/>
          </p:cNvSpPr>
          <p:nvPr/>
        </p:nvSpPr>
        <p:spPr bwMode="auto">
          <a:xfrm>
            <a:off x="365125" y="4267200"/>
            <a:ext cx="85502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633413" indent="-17621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Audio/Video signals transmitted on RF carrier signal</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Signals follow NTSC format in North America; PAL in Europe</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Signals usually transmitted from attenna to TV via 75</a:t>
            </a:r>
            <a:r>
              <a:rPr lang="el-GR" altLang="en-US" sz="2000" b="1">
                <a:latin typeface="Sylfaen" panose="010A0502050306030303" pitchFamily="18" charset="0"/>
                <a:cs typeface="Tunga" panose="020B0502040204020203" pitchFamily="34" charset="0"/>
              </a:rPr>
              <a:t>Ω</a:t>
            </a:r>
            <a:r>
              <a:rPr lang="en-US" altLang="en-US" sz="2000" b="1">
                <a:latin typeface="Arial Narrow" panose="020B0606020202030204" pitchFamily="34" charset="0"/>
              </a:rPr>
              <a:t> coaxial cable</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Using RG58, RG59, or RG6 cable and F-connector</a:t>
            </a:r>
            <a:endParaRPr lang="en-US" altLang="en-US" sz="2000" b="1">
              <a:latin typeface="Arial Narrow" panose="020B0606020202030204" pitchFamily="34" charset="0"/>
            </a:endParaRP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Luminance and color signals transmitted independently</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Historically, luminance information (Black/White/Gray) was introduced in the 1930's</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Color was added as a sideband signal later in the 1950's</a:t>
            </a:r>
          </a:p>
        </p:txBody>
      </p:sp>
      <p:sp>
        <p:nvSpPr>
          <p:cNvPr id="1180685" name="Text Box 13">
            <a:extLst>
              <a:ext uri="{FF2B5EF4-FFF2-40B4-BE49-F238E27FC236}">
                <a16:creationId xmlns:a16="http://schemas.microsoft.com/office/drawing/2014/main" id="{8872F8AA-3207-4A86-9151-E2B3C706D475}"/>
              </a:ext>
            </a:extLst>
          </p:cNvPr>
          <p:cNvSpPr txBox="1">
            <a:spLocks noChangeArrowheads="1"/>
          </p:cNvSpPr>
          <p:nvPr/>
        </p:nvSpPr>
        <p:spPr bwMode="auto">
          <a:xfrm>
            <a:off x="7219950" y="3733800"/>
            <a:ext cx="1157288" cy="336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Analog TV</a:t>
            </a:r>
          </a:p>
        </p:txBody>
      </p:sp>
      <p:sp>
        <p:nvSpPr>
          <p:cNvPr id="1180686" name="Rectangle 14">
            <a:extLst>
              <a:ext uri="{FF2B5EF4-FFF2-40B4-BE49-F238E27FC236}">
                <a16:creationId xmlns:a16="http://schemas.microsoft.com/office/drawing/2014/main" id="{24392CDC-57B4-4873-8222-5D5AEABF6F5A}"/>
              </a:ext>
            </a:extLst>
          </p:cNvPr>
          <p:cNvSpPr>
            <a:spLocks noGrp="1" noChangeArrowheads="1"/>
          </p:cNvSpPr>
          <p:nvPr>
            <p:ph type="title"/>
          </p:nvPr>
        </p:nvSpPr>
        <p:spPr/>
        <p:txBody>
          <a:bodyPr/>
          <a:lstStyle/>
          <a:p>
            <a:r>
              <a:rPr lang="en-US" altLang="en-US"/>
              <a:t>Video Connections - RF</a:t>
            </a:r>
          </a:p>
        </p:txBody>
      </p:sp>
      <p:sp>
        <p:nvSpPr>
          <p:cNvPr id="1180687" name="Freeform 15">
            <a:extLst>
              <a:ext uri="{FF2B5EF4-FFF2-40B4-BE49-F238E27FC236}">
                <a16:creationId xmlns:a16="http://schemas.microsoft.com/office/drawing/2014/main" id="{C69C1D72-8734-4F96-95E8-D58365773654}"/>
              </a:ext>
            </a:extLst>
          </p:cNvPr>
          <p:cNvSpPr>
            <a:spLocks/>
          </p:cNvSpPr>
          <p:nvPr/>
        </p:nvSpPr>
        <p:spPr bwMode="auto">
          <a:xfrm>
            <a:off x="4333875" y="814388"/>
            <a:ext cx="2595563" cy="2605087"/>
          </a:xfrm>
          <a:custGeom>
            <a:avLst/>
            <a:gdLst>
              <a:gd name="T0" fmla="*/ 1635 w 1635"/>
              <a:gd name="T1" fmla="*/ 1641 h 1641"/>
              <a:gd name="T2" fmla="*/ 0 w 1635"/>
              <a:gd name="T3" fmla="*/ 963 h 1641"/>
              <a:gd name="T4" fmla="*/ 903 w 1635"/>
              <a:gd name="T5" fmla="*/ 0 h 1641"/>
              <a:gd name="T6" fmla="*/ 1623 w 1635"/>
              <a:gd name="T7" fmla="*/ 1626 h 1641"/>
            </a:gdLst>
            <a:ahLst/>
            <a:cxnLst>
              <a:cxn ang="0">
                <a:pos x="T0" y="T1"/>
              </a:cxn>
              <a:cxn ang="0">
                <a:pos x="T2" y="T3"/>
              </a:cxn>
              <a:cxn ang="0">
                <a:pos x="T4" y="T5"/>
              </a:cxn>
              <a:cxn ang="0">
                <a:pos x="T6" y="T7"/>
              </a:cxn>
            </a:cxnLst>
            <a:rect l="0" t="0" r="r" b="b"/>
            <a:pathLst>
              <a:path w="1635" h="1641">
                <a:moveTo>
                  <a:pt x="1635" y="1641"/>
                </a:moveTo>
                <a:lnTo>
                  <a:pt x="0" y="963"/>
                </a:lnTo>
                <a:lnTo>
                  <a:pt x="903" y="0"/>
                </a:lnTo>
                <a:lnTo>
                  <a:pt x="1623" y="1626"/>
                </a:lnTo>
              </a:path>
            </a:pathLst>
          </a:custGeom>
          <a:solidFill>
            <a:srgbClr val="C0C0C0">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0688" name="Group 16">
            <a:extLst>
              <a:ext uri="{FF2B5EF4-FFF2-40B4-BE49-F238E27FC236}">
                <a16:creationId xmlns:a16="http://schemas.microsoft.com/office/drawing/2014/main" id="{FD58FF8E-40C2-4D77-8FC1-6F5F487E2EA4}"/>
              </a:ext>
            </a:extLst>
          </p:cNvPr>
          <p:cNvGrpSpPr>
            <a:grpSpLocks/>
          </p:cNvGrpSpPr>
          <p:nvPr/>
        </p:nvGrpSpPr>
        <p:grpSpPr bwMode="auto">
          <a:xfrm>
            <a:off x="4265613" y="762000"/>
            <a:ext cx="1528762" cy="1600200"/>
            <a:chOff x="2494" y="432"/>
            <a:chExt cx="1445" cy="1440"/>
          </a:xfrm>
        </p:grpSpPr>
        <p:sp>
          <p:nvSpPr>
            <p:cNvPr id="1180689" name="AutoShape 17">
              <a:extLst>
                <a:ext uri="{FF2B5EF4-FFF2-40B4-BE49-F238E27FC236}">
                  <a16:creationId xmlns:a16="http://schemas.microsoft.com/office/drawing/2014/main" id="{9A2A90AB-0B80-4DB0-88C4-94C6DEA359D7}"/>
                </a:ext>
              </a:extLst>
            </p:cNvPr>
            <p:cNvSpPr>
              <a:spLocks noChangeArrowheads="1"/>
            </p:cNvSpPr>
            <p:nvPr/>
          </p:nvSpPr>
          <p:spPr bwMode="auto">
            <a:xfrm>
              <a:off x="2496" y="432"/>
              <a:ext cx="1440" cy="1440"/>
            </a:xfrm>
            <a:prstGeom prst="roundRect">
              <a:avLst>
                <a:gd name="adj" fmla="val 9028"/>
              </a:avLst>
            </a:prstGeom>
            <a:solidFill>
              <a:srgbClr val="1C1C1C"/>
            </a:solid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0690" name="Picture 18" descr="RF">
              <a:extLst>
                <a:ext uri="{FF2B5EF4-FFF2-40B4-BE49-F238E27FC236}">
                  <a16:creationId xmlns:a16="http://schemas.microsoft.com/office/drawing/2014/main" id="{5E4ECC46-3514-494D-8D25-8538E2CD4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 y="528"/>
              <a:ext cx="967" cy="110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80691" name="Text Box 19">
              <a:extLst>
                <a:ext uri="{FF2B5EF4-FFF2-40B4-BE49-F238E27FC236}">
                  <a16:creationId xmlns:a16="http://schemas.microsoft.com/office/drawing/2014/main" id="{654D5152-6413-49A0-8542-8C39A3714CE9}"/>
                </a:ext>
              </a:extLst>
            </p:cNvPr>
            <p:cNvSpPr txBox="1">
              <a:spLocks noChangeArrowheads="1"/>
            </p:cNvSpPr>
            <p:nvPr/>
          </p:nvSpPr>
          <p:spPr bwMode="auto">
            <a:xfrm>
              <a:off x="2494" y="1498"/>
              <a:ext cx="1445"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solidFill>
                    <a:srgbClr val="FFFFFF"/>
                  </a:solidFill>
                  <a:latin typeface="Agency FB" panose="020B0503020202020204" pitchFamily="34" charset="0"/>
                </a:rPr>
                <a:t>Antenna (RF)</a:t>
              </a:r>
            </a:p>
          </p:txBody>
        </p:sp>
      </p:gr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Freeform 2">
            <a:extLst>
              <a:ext uri="{FF2B5EF4-FFF2-40B4-BE49-F238E27FC236}">
                <a16:creationId xmlns:a16="http://schemas.microsoft.com/office/drawing/2014/main" id="{807268B4-9D0E-4D40-9197-A023F6B0D838}"/>
              </a:ext>
            </a:extLst>
          </p:cNvPr>
          <p:cNvSpPr>
            <a:spLocks/>
          </p:cNvSpPr>
          <p:nvPr/>
        </p:nvSpPr>
        <p:spPr bwMode="auto">
          <a:xfrm>
            <a:off x="49213" y="76200"/>
            <a:ext cx="9039225" cy="39370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1699" name="Rectangle 3">
            <a:extLst>
              <a:ext uri="{FF2B5EF4-FFF2-40B4-BE49-F238E27FC236}">
                <a16:creationId xmlns:a16="http://schemas.microsoft.com/office/drawing/2014/main" id="{D1C19133-E620-46F3-B3CA-1B11BCD046D4}"/>
              </a:ext>
            </a:extLst>
          </p:cNvPr>
          <p:cNvSpPr>
            <a:spLocks noGrp="1" noChangeArrowheads="1"/>
          </p:cNvSpPr>
          <p:nvPr>
            <p:ph type="title"/>
          </p:nvPr>
        </p:nvSpPr>
        <p:spPr/>
        <p:txBody>
          <a:bodyPr/>
          <a:lstStyle/>
          <a:p>
            <a:r>
              <a:rPr lang="en-US" altLang="en-US"/>
              <a:t>Video Connections – Composite</a:t>
            </a:r>
            <a:r>
              <a:rPr lang="en-US" altLang="en-US" sz="3200"/>
              <a:t> (CVBS)</a:t>
            </a:r>
          </a:p>
        </p:txBody>
      </p:sp>
      <p:sp>
        <p:nvSpPr>
          <p:cNvPr id="1181700" name="Text Box 4">
            <a:extLst>
              <a:ext uri="{FF2B5EF4-FFF2-40B4-BE49-F238E27FC236}">
                <a16:creationId xmlns:a16="http://schemas.microsoft.com/office/drawing/2014/main" id="{F970703C-DD87-4357-91BA-A5622414DB79}"/>
              </a:ext>
            </a:extLst>
          </p:cNvPr>
          <p:cNvSpPr txBox="1">
            <a:spLocks noChangeArrowheads="1"/>
          </p:cNvSpPr>
          <p:nvPr/>
        </p:nvSpPr>
        <p:spPr bwMode="auto">
          <a:xfrm>
            <a:off x="4786313" y="2774950"/>
            <a:ext cx="1884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2000" b="1">
                <a:solidFill>
                  <a:schemeClr val="tx2"/>
                </a:solidFill>
                <a:latin typeface="Arial Narrow" panose="020B0606020202030204" pitchFamily="34" charset="0"/>
              </a:rPr>
              <a:t>Composite Video</a:t>
            </a:r>
          </a:p>
        </p:txBody>
      </p:sp>
      <p:pic>
        <p:nvPicPr>
          <p:cNvPr id="1181701" name="Picture 5" descr="j0241571">
            <a:extLst>
              <a:ext uri="{FF2B5EF4-FFF2-40B4-BE49-F238E27FC236}">
                <a16:creationId xmlns:a16="http://schemas.microsoft.com/office/drawing/2014/main" id="{F9396226-5DD1-4A85-973F-4A898F41E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1666875"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1181702" name="AutoShape 6">
            <a:extLst>
              <a:ext uri="{FF2B5EF4-FFF2-40B4-BE49-F238E27FC236}">
                <a16:creationId xmlns:a16="http://schemas.microsoft.com/office/drawing/2014/main" id="{18F47D2A-D4F4-43EF-8D4C-81C089852D09}"/>
              </a:ext>
            </a:extLst>
          </p:cNvPr>
          <p:cNvCxnSpPr>
            <a:cxnSpLocks noChangeShapeType="1"/>
            <a:stCxn id="1181701" idx="2"/>
            <a:endCxn id="1181717" idx="1"/>
          </p:cNvCxnSpPr>
          <p:nvPr/>
        </p:nvCxnSpPr>
        <p:spPr bwMode="auto">
          <a:xfrm rot="16200000" flipH="1">
            <a:off x="1613694" y="1734344"/>
            <a:ext cx="196850" cy="995362"/>
          </a:xfrm>
          <a:prstGeom prst="bentConnector2">
            <a:avLst/>
          </a:prstGeom>
          <a:noFill/>
          <a:ln w="12700">
            <a:solidFill>
              <a:schemeClr val="tx1"/>
            </a:solidFill>
            <a:prstDash val="dash"/>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703" name="Text Box 7">
            <a:extLst>
              <a:ext uri="{FF2B5EF4-FFF2-40B4-BE49-F238E27FC236}">
                <a16:creationId xmlns:a16="http://schemas.microsoft.com/office/drawing/2014/main" id="{E500F483-E6D9-47BA-9A02-945656DCCA46}"/>
              </a:ext>
            </a:extLst>
          </p:cNvPr>
          <p:cNvSpPr txBox="1">
            <a:spLocks noChangeArrowheads="1"/>
          </p:cNvSpPr>
          <p:nvPr/>
        </p:nvSpPr>
        <p:spPr bwMode="auto">
          <a:xfrm>
            <a:off x="88900" y="3733800"/>
            <a:ext cx="89916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7713" indent="-290513">
              <a:defRPr sz="2400">
                <a:solidFill>
                  <a:schemeClr val="tx1"/>
                </a:solidFill>
                <a:latin typeface="Times New Roman" panose="02020603050405020304" pitchFamily="18" charset="0"/>
              </a:defRPr>
            </a:lvl2pPr>
            <a:lvl3pPr marL="1081088" indent="-217488">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VCR's provide two means of connecting to TV:</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RF</a:t>
            </a:r>
            <a:r>
              <a:rPr lang="en-US" altLang="en-US" sz="2000">
                <a:latin typeface="Arial Narrow" panose="020B0606020202030204" pitchFamily="34" charset="0"/>
              </a:rPr>
              <a:t> – Tape playback "broadcast" on open channel (usually channel 3 or 4)</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Composite Video</a:t>
            </a:r>
            <a:r>
              <a:rPr lang="en-US" altLang="en-US" sz="2000">
                <a:latin typeface="Arial Narrow" panose="020B0606020202030204" pitchFamily="34" charset="0"/>
              </a:rPr>
              <a:t> is one of three cables used to carry A/V line-level signals</a:t>
            </a:r>
          </a:p>
          <a:p>
            <a:pPr lvl="2" eaLnBrk="0" hangingPunct="0">
              <a:lnSpc>
                <a:spcPct val="9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Composite video, also known as </a:t>
            </a:r>
            <a:r>
              <a:rPr lang="en-US" altLang="en-US" sz="2000" i="1">
                <a:latin typeface="Arial Narrow" panose="020B0606020202030204" pitchFamily="34" charset="0"/>
              </a:rPr>
              <a:t>Composite Video with Blanking and Sync</a:t>
            </a:r>
            <a:r>
              <a:rPr lang="en-US" altLang="en-US" sz="2000">
                <a:latin typeface="Arial Narrow" panose="020B0606020202030204" pitchFamily="34" charset="0"/>
              </a:rPr>
              <a:t> (CVBS), </a:t>
            </a:r>
            <a:br>
              <a:rPr lang="en-US" altLang="en-US" sz="2000">
                <a:latin typeface="Arial Narrow" panose="020B0606020202030204" pitchFamily="34" charset="0"/>
              </a:rPr>
            </a:br>
            <a:r>
              <a:rPr lang="en-US" altLang="en-US" sz="2000">
                <a:latin typeface="Arial Narrow" panose="020B0606020202030204" pitchFamily="34" charset="0"/>
              </a:rPr>
              <a:t>is a 75 ohm video cable using a Yellow RCA plug</a:t>
            </a:r>
          </a:p>
          <a:p>
            <a:pPr lvl="2" eaLnBrk="0" hangingPunct="0">
              <a:lnSpc>
                <a:spcPct val="9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Right and Left audio channels using Red/White RCA plugs (respectively)</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VCR recordings do not utilize the full NTSC resolution, rather they only achieve approximately SIF quality (~340x240)</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CVBS improves performance by eliminating the RF carrier, and separating A</a:t>
            </a:r>
            <a:r>
              <a:rPr lang="en-US" altLang="en-US" sz="1600" b="1">
                <a:latin typeface="Arial Narrow" panose="020B0606020202030204" pitchFamily="34" charset="0"/>
              </a:rPr>
              <a:t> &amp;</a:t>
            </a:r>
            <a:r>
              <a:rPr lang="en-US" altLang="en-US" sz="2000" b="1">
                <a:latin typeface="Arial Narrow" panose="020B0606020202030204" pitchFamily="34" charset="0"/>
              </a:rPr>
              <a:t> V</a:t>
            </a:r>
          </a:p>
        </p:txBody>
      </p:sp>
      <p:cxnSp>
        <p:nvCxnSpPr>
          <p:cNvPr id="1181704" name="AutoShape 8">
            <a:extLst>
              <a:ext uri="{FF2B5EF4-FFF2-40B4-BE49-F238E27FC236}">
                <a16:creationId xmlns:a16="http://schemas.microsoft.com/office/drawing/2014/main" id="{F6BAEF06-4EE7-45C1-AEF4-69D9B0DC14CC}"/>
              </a:ext>
            </a:extLst>
          </p:cNvPr>
          <p:cNvCxnSpPr>
            <a:cxnSpLocks noChangeShapeType="1"/>
            <a:stCxn id="1181717" idx="3"/>
            <a:endCxn id="1181710" idx="1"/>
          </p:cNvCxnSpPr>
          <p:nvPr/>
        </p:nvCxnSpPr>
        <p:spPr bwMode="auto">
          <a:xfrm flipV="1">
            <a:off x="4800600" y="2139950"/>
            <a:ext cx="2057400" cy="190500"/>
          </a:xfrm>
          <a:prstGeom prst="curvedConnector3">
            <a:avLst>
              <a:gd name="adj1" fmla="val 50000"/>
            </a:avLst>
          </a:prstGeom>
          <a:noFill/>
          <a:ln w="127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705" name="Text Box 9">
            <a:extLst>
              <a:ext uri="{FF2B5EF4-FFF2-40B4-BE49-F238E27FC236}">
                <a16:creationId xmlns:a16="http://schemas.microsoft.com/office/drawing/2014/main" id="{1541F37D-96A3-4BBC-BA05-55DB664EA344}"/>
              </a:ext>
            </a:extLst>
          </p:cNvPr>
          <p:cNvSpPr txBox="1">
            <a:spLocks noChangeArrowheads="1"/>
          </p:cNvSpPr>
          <p:nvPr/>
        </p:nvSpPr>
        <p:spPr bwMode="auto">
          <a:xfrm>
            <a:off x="5638800" y="1987550"/>
            <a:ext cx="461963" cy="7016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RF</a:t>
            </a:r>
          </a:p>
          <a:p>
            <a:pPr algn="ctr" eaLnBrk="0" hangingPunct="0"/>
            <a:r>
              <a:rPr lang="en-US" altLang="en-US" sz="2000">
                <a:latin typeface="Arial Narrow" panose="020B0606020202030204" pitchFamily="34" charset="0"/>
              </a:rPr>
              <a:t>or</a:t>
            </a:r>
          </a:p>
        </p:txBody>
      </p:sp>
      <p:sp>
        <p:nvSpPr>
          <p:cNvPr id="1181706" name="Freeform 10">
            <a:extLst>
              <a:ext uri="{FF2B5EF4-FFF2-40B4-BE49-F238E27FC236}">
                <a16:creationId xmlns:a16="http://schemas.microsoft.com/office/drawing/2014/main" id="{1E18270C-FAA7-42D9-B117-3069D9690D85}"/>
              </a:ext>
            </a:extLst>
          </p:cNvPr>
          <p:cNvSpPr>
            <a:spLocks/>
          </p:cNvSpPr>
          <p:nvPr/>
        </p:nvSpPr>
        <p:spPr bwMode="auto">
          <a:xfrm>
            <a:off x="6384925" y="2825750"/>
            <a:ext cx="854075" cy="685800"/>
          </a:xfrm>
          <a:custGeom>
            <a:avLst/>
            <a:gdLst>
              <a:gd name="T0" fmla="*/ 168 w 538"/>
              <a:gd name="T1" fmla="*/ 0 h 432"/>
              <a:gd name="T2" fmla="*/ 142 w 538"/>
              <a:gd name="T3" fmla="*/ 188 h 432"/>
              <a:gd name="T4" fmla="*/ 58 w 538"/>
              <a:gd name="T5" fmla="*/ 226 h 432"/>
              <a:gd name="T6" fmla="*/ 10 w 538"/>
              <a:gd name="T7" fmla="*/ 288 h 432"/>
              <a:gd name="T8" fmla="*/ 116 w 538"/>
              <a:gd name="T9" fmla="*/ 336 h 432"/>
              <a:gd name="T10" fmla="*/ 168 w 538"/>
              <a:gd name="T11" fmla="*/ 384 h 432"/>
              <a:gd name="T12" fmla="*/ 274 w 538"/>
              <a:gd name="T13" fmla="*/ 384 h 432"/>
              <a:gd name="T14" fmla="*/ 327 w 538"/>
              <a:gd name="T15" fmla="*/ 432 h 432"/>
              <a:gd name="T16" fmla="*/ 432 w 538"/>
              <a:gd name="T17" fmla="*/ 384 h 432"/>
              <a:gd name="T18" fmla="*/ 538 w 538"/>
              <a:gd name="T19" fmla="*/ 96 h 432"/>
              <a:gd name="T20" fmla="*/ 432 w 538"/>
              <a:gd name="T21" fmla="*/ 96 h 432"/>
              <a:gd name="T22" fmla="*/ 380 w 538"/>
              <a:gd name="T23" fmla="*/ 0 h 432"/>
              <a:gd name="T24" fmla="*/ 221 w 538"/>
              <a:gd name="T25" fmla="*/ 0 h 432"/>
              <a:gd name="T26" fmla="*/ 168 w 538"/>
              <a:gd name="T27" fmla="*/ 4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8" h="432">
                <a:moveTo>
                  <a:pt x="168" y="0"/>
                </a:moveTo>
                <a:cubicBezTo>
                  <a:pt x="164" y="31"/>
                  <a:pt x="160" y="150"/>
                  <a:pt x="142" y="188"/>
                </a:cubicBezTo>
                <a:cubicBezTo>
                  <a:pt x="121" y="223"/>
                  <a:pt x="80" y="209"/>
                  <a:pt x="58" y="226"/>
                </a:cubicBezTo>
                <a:cubicBezTo>
                  <a:pt x="36" y="243"/>
                  <a:pt x="0" y="270"/>
                  <a:pt x="10" y="288"/>
                </a:cubicBezTo>
                <a:cubicBezTo>
                  <a:pt x="20" y="306"/>
                  <a:pt x="90" y="320"/>
                  <a:pt x="116" y="336"/>
                </a:cubicBezTo>
                <a:lnTo>
                  <a:pt x="168" y="384"/>
                </a:lnTo>
                <a:lnTo>
                  <a:pt x="274" y="384"/>
                </a:lnTo>
                <a:lnTo>
                  <a:pt x="327" y="432"/>
                </a:lnTo>
                <a:lnTo>
                  <a:pt x="432" y="384"/>
                </a:lnTo>
                <a:lnTo>
                  <a:pt x="538" y="96"/>
                </a:lnTo>
                <a:lnTo>
                  <a:pt x="432" y="96"/>
                </a:lnTo>
                <a:lnTo>
                  <a:pt x="380" y="0"/>
                </a:lnTo>
                <a:lnTo>
                  <a:pt x="221" y="0"/>
                </a:lnTo>
                <a:lnTo>
                  <a:pt x="168" y="48"/>
                </a:lnTo>
              </a:path>
            </a:pathLst>
          </a:custGeom>
          <a:solidFill>
            <a:schemeClr val="accent2"/>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1707" name="Group 11">
            <a:extLst>
              <a:ext uri="{FF2B5EF4-FFF2-40B4-BE49-F238E27FC236}">
                <a16:creationId xmlns:a16="http://schemas.microsoft.com/office/drawing/2014/main" id="{F2B21CAE-2B2C-4286-9C7E-1FD470358614}"/>
              </a:ext>
            </a:extLst>
          </p:cNvPr>
          <p:cNvGrpSpPr>
            <a:grpSpLocks/>
          </p:cNvGrpSpPr>
          <p:nvPr/>
        </p:nvGrpSpPr>
        <p:grpSpPr bwMode="auto">
          <a:xfrm>
            <a:off x="6553200" y="463550"/>
            <a:ext cx="2171700" cy="3384550"/>
            <a:chOff x="4128" y="432"/>
            <a:chExt cx="1368" cy="2132"/>
          </a:xfrm>
        </p:grpSpPr>
        <p:pic>
          <p:nvPicPr>
            <p:cNvPr id="1181708" name="Picture 12" descr="HH00715_">
              <a:extLst>
                <a:ext uri="{FF2B5EF4-FFF2-40B4-BE49-F238E27FC236}">
                  <a16:creationId xmlns:a16="http://schemas.microsoft.com/office/drawing/2014/main" id="{A3770BBE-257F-4730-ABE2-E6D9A5286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 y="506"/>
              <a:ext cx="1368" cy="1846"/>
            </a:xfrm>
            <a:prstGeom prst="rect">
              <a:avLst/>
            </a:prstGeom>
            <a:noFill/>
            <a:extLst>
              <a:ext uri="{909E8E84-426E-40DD-AFC4-6F175D3DCCD1}">
                <a14:hiddenFill xmlns:a14="http://schemas.microsoft.com/office/drawing/2010/main">
                  <a:solidFill>
                    <a:srgbClr val="FFFFFF"/>
                  </a:solidFill>
                </a14:hiddenFill>
              </a:ext>
            </a:extLst>
          </p:spPr>
        </p:pic>
        <p:sp>
          <p:nvSpPr>
            <p:cNvPr id="1181709" name="Rectangle 13">
              <a:extLst>
                <a:ext uri="{FF2B5EF4-FFF2-40B4-BE49-F238E27FC236}">
                  <a16:creationId xmlns:a16="http://schemas.microsoft.com/office/drawing/2014/main" id="{6B6AD3D3-75D5-4D5D-BCE5-2D3B2211D23E}"/>
                </a:ext>
              </a:extLst>
            </p:cNvPr>
            <p:cNvSpPr>
              <a:spLocks noChangeArrowheads="1"/>
            </p:cNvSpPr>
            <p:nvPr/>
          </p:nvSpPr>
          <p:spPr bwMode="auto">
            <a:xfrm>
              <a:off x="4128" y="432"/>
              <a:ext cx="1034" cy="7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0" name="Rectangle 14">
              <a:extLst>
                <a:ext uri="{FF2B5EF4-FFF2-40B4-BE49-F238E27FC236}">
                  <a16:creationId xmlns:a16="http://schemas.microsoft.com/office/drawing/2014/main" id="{B363EC4B-744B-4B8E-9074-64A056670BCF}"/>
                </a:ext>
              </a:extLst>
            </p:cNvPr>
            <p:cNvSpPr>
              <a:spLocks noChangeArrowheads="1"/>
            </p:cNvSpPr>
            <p:nvPr/>
          </p:nvSpPr>
          <p:spPr bwMode="auto">
            <a:xfrm>
              <a:off x="4320" y="1392"/>
              <a:ext cx="144"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1" name="Text Box 15">
              <a:extLst>
                <a:ext uri="{FF2B5EF4-FFF2-40B4-BE49-F238E27FC236}">
                  <a16:creationId xmlns:a16="http://schemas.microsoft.com/office/drawing/2014/main" id="{DD6BC028-15AB-4B83-94B3-50311C153506}"/>
                </a:ext>
              </a:extLst>
            </p:cNvPr>
            <p:cNvSpPr txBox="1">
              <a:spLocks noChangeArrowheads="1"/>
            </p:cNvSpPr>
            <p:nvPr/>
          </p:nvSpPr>
          <p:spPr bwMode="auto">
            <a:xfrm>
              <a:off x="4548" y="2352"/>
              <a:ext cx="729" cy="21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Analog TV</a:t>
              </a:r>
            </a:p>
          </p:txBody>
        </p:sp>
        <p:sp>
          <p:nvSpPr>
            <p:cNvPr id="1181712" name="Rectangle 16">
              <a:extLst>
                <a:ext uri="{FF2B5EF4-FFF2-40B4-BE49-F238E27FC236}">
                  <a16:creationId xmlns:a16="http://schemas.microsoft.com/office/drawing/2014/main" id="{B8F08BE7-73B9-401F-B20B-97AAD1BB6754}"/>
                </a:ext>
              </a:extLst>
            </p:cNvPr>
            <p:cNvSpPr>
              <a:spLocks noChangeArrowheads="1"/>
            </p:cNvSpPr>
            <p:nvPr/>
          </p:nvSpPr>
          <p:spPr bwMode="auto">
            <a:xfrm>
              <a:off x="4368" y="2064"/>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3" name="Rectangle 17">
              <a:extLst>
                <a:ext uri="{FF2B5EF4-FFF2-40B4-BE49-F238E27FC236}">
                  <a16:creationId xmlns:a16="http://schemas.microsoft.com/office/drawing/2014/main" id="{95368CCD-336B-441F-A237-6DF6BC52B9B0}"/>
                </a:ext>
              </a:extLst>
            </p:cNvPr>
            <p:cNvSpPr>
              <a:spLocks noChangeArrowheads="1"/>
            </p:cNvSpPr>
            <p:nvPr/>
          </p:nvSpPr>
          <p:spPr bwMode="auto">
            <a:xfrm>
              <a:off x="4368" y="2160"/>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4" name="Rectangle 18">
              <a:extLst>
                <a:ext uri="{FF2B5EF4-FFF2-40B4-BE49-F238E27FC236}">
                  <a16:creationId xmlns:a16="http://schemas.microsoft.com/office/drawing/2014/main" id="{ADE68346-D28D-4019-9FE4-8F942B82F450}"/>
                </a:ext>
              </a:extLst>
            </p:cNvPr>
            <p:cNvSpPr>
              <a:spLocks noChangeArrowheads="1"/>
            </p:cNvSpPr>
            <p:nvPr/>
          </p:nvSpPr>
          <p:spPr bwMode="auto">
            <a:xfrm>
              <a:off x="4368" y="220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1715" name="Group 19">
            <a:extLst>
              <a:ext uri="{FF2B5EF4-FFF2-40B4-BE49-F238E27FC236}">
                <a16:creationId xmlns:a16="http://schemas.microsoft.com/office/drawing/2014/main" id="{381323FC-298B-4CC2-A7DE-2D45B15F6B2A}"/>
              </a:ext>
            </a:extLst>
          </p:cNvPr>
          <p:cNvGrpSpPr>
            <a:grpSpLocks/>
          </p:cNvGrpSpPr>
          <p:nvPr/>
        </p:nvGrpSpPr>
        <p:grpSpPr bwMode="auto">
          <a:xfrm>
            <a:off x="2209800" y="1530350"/>
            <a:ext cx="2590800" cy="1143000"/>
            <a:chOff x="1392" y="1104"/>
            <a:chExt cx="1632" cy="720"/>
          </a:xfrm>
        </p:grpSpPr>
        <p:grpSp>
          <p:nvGrpSpPr>
            <p:cNvPr id="1181716" name="Group 20">
              <a:extLst>
                <a:ext uri="{FF2B5EF4-FFF2-40B4-BE49-F238E27FC236}">
                  <a16:creationId xmlns:a16="http://schemas.microsoft.com/office/drawing/2014/main" id="{59B68478-729A-40F1-8A6C-BAFAF9AAFAFE}"/>
                </a:ext>
              </a:extLst>
            </p:cNvPr>
            <p:cNvGrpSpPr>
              <a:grpSpLocks/>
            </p:cNvGrpSpPr>
            <p:nvPr/>
          </p:nvGrpSpPr>
          <p:grpSpPr bwMode="auto">
            <a:xfrm>
              <a:off x="1392" y="1104"/>
              <a:ext cx="1632" cy="720"/>
              <a:chOff x="1392" y="1104"/>
              <a:chExt cx="1632" cy="720"/>
            </a:xfrm>
          </p:grpSpPr>
          <p:sp>
            <p:nvSpPr>
              <p:cNvPr id="1181717" name="Rectangle 21">
                <a:extLst>
                  <a:ext uri="{FF2B5EF4-FFF2-40B4-BE49-F238E27FC236}">
                    <a16:creationId xmlns:a16="http://schemas.microsoft.com/office/drawing/2014/main" id="{B35E07FF-3787-4F38-98DF-DFA12DAEDEDB}"/>
                  </a:ext>
                </a:extLst>
              </p:cNvPr>
              <p:cNvSpPr>
                <a:spLocks noChangeArrowheads="1"/>
              </p:cNvSpPr>
              <p:nvPr/>
            </p:nvSpPr>
            <p:spPr bwMode="auto">
              <a:xfrm>
                <a:off x="1392" y="1392"/>
                <a:ext cx="1632" cy="432"/>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81718" name="Rectangle 22">
                <a:extLst>
                  <a:ext uri="{FF2B5EF4-FFF2-40B4-BE49-F238E27FC236}">
                    <a16:creationId xmlns:a16="http://schemas.microsoft.com/office/drawing/2014/main" id="{232CB449-F4F7-48F4-BD88-DDEDA44C717E}"/>
                  </a:ext>
                </a:extLst>
              </p:cNvPr>
              <p:cNvSpPr>
                <a:spLocks noChangeArrowheads="1"/>
              </p:cNvSpPr>
              <p:nvPr/>
            </p:nvSpPr>
            <p:spPr bwMode="auto">
              <a:xfrm>
                <a:off x="1947" y="1104"/>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Arial" panose="020B0604020202020204" pitchFamily="34" charset="0"/>
                  </a:rPr>
                  <a:t>VCR</a:t>
                </a:r>
              </a:p>
            </p:txBody>
          </p:sp>
          <p:sp>
            <p:nvSpPr>
              <p:cNvPr id="1181719" name="Rectangle 23">
                <a:extLst>
                  <a:ext uri="{FF2B5EF4-FFF2-40B4-BE49-F238E27FC236}">
                    <a16:creationId xmlns:a16="http://schemas.microsoft.com/office/drawing/2014/main" id="{7C1B7221-C67B-4278-B096-6031C081992A}"/>
                  </a:ext>
                </a:extLst>
              </p:cNvPr>
              <p:cNvSpPr>
                <a:spLocks noChangeArrowheads="1"/>
              </p:cNvSpPr>
              <p:nvPr/>
            </p:nvSpPr>
            <p:spPr bwMode="auto">
              <a:xfrm>
                <a:off x="1440" y="1488"/>
                <a:ext cx="816" cy="144"/>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20" name="Rectangle 24">
                <a:extLst>
                  <a:ext uri="{FF2B5EF4-FFF2-40B4-BE49-F238E27FC236}">
                    <a16:creationId xmlns:a16="http://schemas.microsoft.com/office/drawing/2014/main" id="{924C4B89-8519-4DAB-BFEC-E88C3FDEE983}"/>
                  </a:ext>
                </a:extLst>
              </p:cNvPr>
              <p:cNvSpPr>
                <a:spLocks noChangeArrowheads="1"/>
              </p:cNvSpPr>
              <p:nvPr/>
            </p:nvSpPr>
            <p:spPr bwMode="auto">
              <a:xfrm>
                <a:off x="2304" y="1488"/>
                <a:ext cx="672" cy="144"/>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eaLnBrk="0" hangingPunct="0">
                  <a:lnSpc>
                    <a:spcPct val="140000"/>
                  </a:lnSpc>
                </a:pPr>
                <a:r>
                  <a:rPr lang="en-US" altLang="en-US" sz="1000" b="1">
                    <a:solidFill>
                      <a:srgbClr val="0066CC"/>
                    </a:solidFill>
                    <a:latin typeface="HE_TERMINAL" pitchFamily="49" charset="0"/>
                  </a:rPr>
                  <a:t>CH 8 </a:t>
                </a:r>
              </a:p>
            </p:txBody>
          </p:sp>
        </p:grpSp>
        <p:grpSp>
          <p:nvGrpSpPr>
            <p:cNvPr id="1181721" name="Group 25">
              <a:extLst>
                <a:ext uri="{FF2B5EF4-FFF2-40B4-BE49-F238E27FC236}">
                  <a16:creationId xmlns:a16="http://schemas.microsoft.com/office/drawing/2014/main" id="{0BAF87DD-4AF4-4385-ABB5-EE83A3BC3645}"/>
                </a:ext>
              </a:extLst>
            </p:cNvPr>
            <p:cNvGrpSpPr>
              <a:grpSpLocks/>
            </p:cNvGrpSpPr>
            <p:nvPr/>
          </p:nvGrpSpPr>
          <p:grpSpPr bwMode="auto">
            <a:xfrm>
              <a:off x="2112" y="1680"/>
              <a:ext cx="192" cy="144"/>
              <a:chOff x="2112" y="1680"/>
              <a:chExt cx="192" cy="144"/>
            </a:xfrm>
          </p:grpSpPr>
          <p:sp>
            <p:nvSpPr>
              <p:cNvPr id="1181722" name="Rectangle 26">
                <a:extLst>
                  <a:ext uri="{FF2B5EF4-FFF2-40B4-BE49-F238E27FC236}">
                    <a16:creationId xmlns:a16="http://schemas.microsoft.com/office/drawing/2014/main" id="{CAAFFE0D-DEC7-402A-8B9A-D97E0FBB6107}"/>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23" name="Rectangle 27">
                <a:extLst>
                  <a:ext uri="{FF2B5EF4-FFF2-40B4-BE49-F238E27FC236}">
                    <a16:creationId xmlns:a16="http://schemas.microsoft.com/office/drawing/2014/main" id="{11EA6ECE-6DE4-4E85-A617-235DC48E64B2}"/>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24" name="Rectangle 28">
                <a:extLst>
                  <a:ext uri="{FF2B5EF4-FFF2-40B4-BE49-F238E27FC236}">
                    <a16:creationId xmlns:a16="http://schemas.microsoft.com/office/drawing/2014/main" id="{27B5ED11-717C-4F5E-8375-A46474DA78AA}"/>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1181725" name="AutoShape 29">
            <a:extLst>
              <a:ext uri="{FF2B5EF4-FFF2-40B4-BE49-F238E27FC236}">
                <a16:creationId xmlns:a16="http://schemas.microsoft.com/office/drawing/2014/main" id="{0F844FCF-5CE2-4C90-AEA0-788B0887F1D1}"/>
              </a:ext>
            </a:extLst>
          </p:cNvPr>
          <p:cNvCxnSpPr>
            <a:cxnSpLocks noChangeShapeType="1"/>
            <a:stCxn id="1181724" idx="1"/>
            <a:endCxn id="1181712" idx="1"/>
          </p:cNvCxnSpPr>
          <p:nvPr/>
        </p:nvCxnSpPr>
        <p:spPr bwMode="auto">
          <a:xfrm rot="16200000" flipH="1">
            <a:off x="5067300" y="1225550"/>
            <a:ext cx="419100" cy="33147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1726" name="AutoShape 30">
            <a:extLst>
              <a:ext uri="{FF2B5EF4-FFF2-40B4-BE49-F238E27FC236}">
                <a16:creationId xmlns:a16="http://schemas.microsoft.com/office/drawing/2014/main" id="{86687E14-5EFD-44B0-AFBC-FF73BA6F31A8}"/>
              </a:ext>
            </a:extLst>
          </p:cNvPr>
          <p:cNvCxnSpPr>
            <a:cxnSpLocks noChangeShapeType="1"/>
            <a:stCxn id="1181723" idx="1"/>
            <a:endCxn id="1181713" idx="1"/>
          </p:cNvCxnSpPr>
          <p:nvPr/>
        </p:nvCxnSpPr>
        <p:spPr bwMode="auto">
          <a:xfrm rot="16200000" flipH="1">
            <a:off x="4914900" y="1225550"/>
            <a:ext cx="571500" cy="34671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1727" name="AutoShape 31">
            <a:extLst>
              <a:ext uri="{FF2B5EF4-FFF2-40B4-BE49-F238E27FC236}">
                <a16:creationId xmlns:a16="http://schemas.microsoft.com/office/drawing/2014/main" id="{9AFB7308-4C6C-4C4E-ABD2-0C45C030C360}"/>
              </a:ext>
            </a:extLst>
          </p:cNvPr>
          <p:cNvCxnSpPr>
            <a:cxnSpLocks noChangeShapeType="1"/>
            <a:stCxn id="1181722" idx="1"/>
            <a:endCxn id="1181714" idx="1"/>
          </p:cNvCxnSpPr>
          <p:nvPr/>
        </p:nvCxnSpPr>
        <p:spPr bwMode="auto">
          <a:xfrm rot="16200000" flipH="1">
            <a:off x="4838700" y="1225550"/>
            <a:ext cx="647700" cy="35433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728" name="Rectangle 32">
            <a:extLst>
              <a:ext uri="{FF2B5EF4-FFF2-40B4-BE49-F238E27FC236}">
                <a16:creationId xmlns:a16="http://schemas.microsoft.com/office/drawing/2014/main" id="{2E52191A-755C-4227-AB55-111FC9386662}"/>
              </a:ext>
            </a:extLst>
          </p:cNvPr>
          <p:cNvSpPr>
            <a:spLocks noChangeArrowheads="1"/>
          </p:cNvSpPr>
          <p:nvPr/>
        </p:nvSpPr>
        <p:spPr bwMode="auto">
          <a:xfrm>
            <a:off x="3810000" y="2139950"/>
            <a:ext cx="381000" cy="2286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0" hangingPunct="0">
              <a:lnSpc>
                <a:spcPct val="140000"/>
              </a:lnSpc>
            </a:pPr>
            <a:r>
              <a:rPr lang="en-US" altLang="en-US" sz="1000" b="1">
                <a:solidFill>
                  <a:srgbClr val="0066CC"/>
                </a:solidFill>
                <a:latin typeface="HE_TERMINAL" pitchFamily="49" charset="0"/>
              </a:rPr>
              <a:t>12:00</a:t>
            </a:r>
          </a:p>
        </p:txBody>
      </p:sp>
      <p:sp>
        <p:nvSpPr>
          <p:cNvPr id="1181729" name="AutoShape 33">
            <a:extLst>
              <a:ext uri="{FF2B5EF4-FFF2-40B4-BE49-F238E27FC236}">
                <a16:creationId xmlns:a16="http://schemas.microsoft.com/office/drawing/2014/main" id="{A579178D-2404-434D-9F7A-71F033F94A8B}"/>
              </a:ext>
            </a:extLst>
          </p:cNvPr>
          <p:cNvSpPr>
            <a:spLocks noChangeArrowheads="1"/>
          </p:cNvSpPr>
          <p:nvPr/>
        </p:nvSpPr>
        <p:spPr bwMode="auto">
          <a:xfrm>
            <a:off x="6629400" y="3025775"/>
            <a:ext cx="381000" cy="127000"/>
          </a:xfrm>
          <a:prstGeom prst="chevron">
            <a:avLst>
              <a:gd name="adj" fmla="val 75000"/>
            </a:avLst>
          </a:prstGeom>
          <a:solidFill>
            <a:srgbClr val="FFFF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30" name="AutoShape 34">
            <a:extLst>
              <a:ext uri="{FF2B5EF4-FFF2-40B4-BE49-F238E27FC236}">
                <a16:creationId xmlns:a16="http://schemas.microsoft.com/office/drawing/2014/main" id="{528B6DE0-2465-4CBF-9BE7-43AEA00FBE40}"/>
              </a:ext>
            </a:extLst>
          </p:cNvPr>
          <p:cNvSpPr>
            <a:spLocks noChangeArrowheads="1"/>
          </p:cNvSpPr>
          <p:nvPr/>
        </p:nvSpPr>
        <p:spPr bwMode="auto">
          <a:xfrm>
            <a:off x="6629400" y="317817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31" name="AutoShape 35">
            <a:extLst>
              <a:ext uri="{FF2B5EF4-FFF2-40B4-BE49-F238E27FC236}">
                <a16:creationId xmlns:a16="http://schemas.microsoft.com/office/drawing/2014/main" id="{D7D9E671-D279-459A-A5FF-D8F1465589EC}"/>
              </a:ext>
            </a:extLst>
          </p:cNvPr>
          <p:cNvSpPr>
            <a:spLocks noChangeArrowheads="1"/>
          </p:cNvSpPr>
          <p:nvPr/>
        </p:nvSpPr>
        <p:spPr bwMode="auto">
          <a:xfrm>
            <a:off x="6629400" y="325437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32" name="Rectangle 36">
            <a:extLst>
              <a:ext uri="{FF2B5EF4-FFF2-40B4-BE49-F238E27FC236}">
                <a16:creationId xmlns:a16="http://schemas.microsoft.com/office/drawing/2014/main" id="{86FBFEA3-3E5C-48BC-8CAE-F903114594D4}"/>
              </a:ext>
            </a:extLst>
          </p:cNvPr>
          <p:cNvSpPr>
            <a:spLocks noChangeArrowheads="1"/>
          </p:cNvSpPr>
          <p:nvPr/>
        </p:nvSpPr>
        <p:spPr bwMode="auto">
          <a:xfrm flipV="1">
            <a:off x="2362200" y="2184400"/>
            <a:ext cx="1143000" cy="139700"/>
          </a:xfrm>
          <a:prstGeom prst="rect">
            <a:avLst/>
          </a:prstGeom>
          <a:noFill/>
          <a:ln w="3175">
            <a:solidFill>
              <a:srgbClr val="77777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1733" name="Group 37">
            <a:extLst>
              <a:ext uri="{FF2B5EF4-FFF2-40B4-BE49-F238E27FC236}">
                <a16:creationId xmlns:a16="http://schemas.microsoft.com/office/drawing/2014/main" id="{539193D9-ECA3-4269-A937-AF780E1EE90C}"/>
              </a:ext>
            </a:extLst>
          </p:cNvPr>
          <p:cNvGrpSpPr>
            <a:grpSpLocks/>
          </p:cNvGrpSpPr>
          <p:nvPr/>
        </p:nvGrpSpPr>
        <p:grpSpPr bwMode="auto">
          <a:xfrm>
            <a:off x="4968875" y="598488"/>
            <a:ext cx="1787525" cy="1430337"/>
            <a:chOff x="3130" y="377"/>
            <a:chExt cx="1126" cy="901"/>
          </a:xfrm>
        </p:grpSpPr>
        <p:pic>
          <p:nvPicPr>
            <p:cNvPr id="1181734" name="Picture 38" descr="RF, CVSB">
              <a:extLst>
                <a:ext uri="{FF2B5EF4-FFF2-40B4-BE49-F238E27FC236}">
                  <a16:creationId xmlns:a16="http://schemas.microsoft.com/office/drawing/2014/main" id="{994B17A3-0D8F-4774-B767-9D4F6E448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7387"/>
            <a:stretch>
              <a:fillRect/>
            </a:stretch>
          </p:blipFill>
          <p:spPr bwMode="auto">
            <a:xfrm>
              <a:off x="3130" y="377"/>
              <a:ext cx="1126" cy="901"/>
            </a:xfrm>
            <a:prstGeom prst="rect">
              <a:avLst/>
            </a:prstGeom>
            <a:noFill/>
            <a:extLst>
              <a:ext uri="{909E8E84-426E-40DD-AFC4-6F175D3DCCD1}">
                <a14:hiddenFill xmlns:a14="http://schemas.microsoft.com/office/drawing/2010/main">
                  <a:solidFill>
                    <a:srgbClr val="FFFFFF"/>
                  </a:solidFill>
                </a14:hiddenFill>
              </a:ext>
            </a:extLst>
          </p:spPr>
        </p:pic>
        <p:sp>
          <p:nvSpPr>
            <p:cNvPr id="1181735" name="Text Box 39">
              <a:extLst>
                <a:ext uri="{FF2B5EF4-FFF2-40B4-BE49-F238E27FC236}">
                  <a16:creationId xmlns:a16="http://schemas.microsoft.com/office/drawing/2014/main" id="{50BADB47-C8DE-412B-8DD5-2F21CD438F7D}"/>
                </a:ext>
              </a:extLst>
            </p:cNvPr>
            <p:cNvSpPr txBox="1">
              <a:spLocks noChangeArrowheads="1"/>
            </p:cNvSpPr>
            <p:nvPr/>
          </p:nvSpPr>
          <p:spPr bwMode="auto">
            <a:xfrm>
              <a:off x="3298" y="1064"/>
              <a:ext cx="1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b="1">
                  <a:solidFill>
                    <a:srgbClr val="FFFFFF"/>
                  </a:solidFill>
                  <a:latin typeface="Agency FB" panose="020B0503020202020204" pitchFamily="34" charset="0"/>
                </a:rPr>
                <a:t>RF</a:t>
              </a:r>
            </a:p>
          </p:txBody>
        </p:sp>
        <p:sp>
          <p:nvSpPr>
            <p:cNvPr id="1181736" name="Text Box 40">
              <a:extLst>
                <a:ext uri="{FF2B5EF4-FFF2-40B4-BE49-F238E27FC236}">
                  <a16:creationId xmlns:a16="http://schemas.microsoft.com/office/drawing/2014/main" id="{8DDE5202-5C81-4064-8338-E93A4D904830}"/>
                </a:ext>
              </a:extLst>
            </p:cNvPr>
            <p:cNvSpPr txBox="1">
              <a:spLocks noChangeArrowheads="1"/>
            </p:cNvSpPr>
            <p:nvPr/>
          </p:nvSpPr>
          <p:spPr bwMode="auto">
            <a:xfrm>
              <a:off x="3459" y="478"/>
              <a:ext cx="320"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000" b="1">
                  <a:solidFill>
                    <a:srgbClr val="FFFFFF"/>
                  </a:solidFill>
                  <a:latin typeface="Agency FB" panose="020B0503020202020204" pitchFamily="34" charset="0"/>
                </a:rPr>
                <a:t>COMP Video</a:t>
              </a:r>
            </a:p>
          </p:txBody>
        </p:sp>
        <p:sp>
          <p:nvSpPr>
            <p:cNvPr id="1181737" name="Text Box 41">
              <a:extLst>
                <a:ext uri="{FF2B5EF4-FFF2-40B4-BE49-F238E27FC236}">
                  <a16:creationId xmlns:a16="http://schemas.microsoft.com/office/drawing/2014/main" id="{95AA6629-7F03-49F6-B64C-18D0CE8D884F}"/>
                </a:ext>
              </a:extLst>
            </p:cNvPr>
            <p:cNvSpPr txBox="1">
              <a:spLocks noChangeArrowheads="1"/>
            </p:cNvSpPr>
            <p:nvPr/>
          </p:nvSpPr>
          <p:spPr bwMode="auto">
            <a:xfrm>
              <a:off x="3657" y="817"/>
              <a:ext cx="104"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000" b="1">
                  <a:solidFill>
                    <a:srgbClr val="FFFFFF"/>
                  </a:solidFill>
                  <a:latin typeface="Agency FB" panose="020B0503020202020204" pitchFamily="34" charset="0"/>
                </a:rPr>
                <a:t>Left</a:t>
              </a:r>
            </a:p>
          </p:txBody>
        </p:sp>
        <p:sp>
          <p:nvSpPr>
            <p:cNvPr id="1181738" name="Text Box 42">
              <a:extLst>
                <a:ext uri="{FF2B5EF4-FFF2-40B4-BE49-F238E27FC236}">
                  <a16:creationId xmlns:a16="http://schemas.microsoft.com/office/drawing/2014/main" id="{65FECF3B-A707-44A8-A81D-BFBCDC1A5909}"/>
                </a:ext>
              </a:extLst>
            </p:cNvPr>
            <p:cNvSpPr txBox="1">
              <a:spLocks noChangeArrowheads="1"/>
            </p:cNvSpPr>
            <p:nvPr/>
          </p:nvSpPr>
          <p:spPr bwMode="auto">
            <a:xfrm>
              <a:off x="3638" y="1060"/>
              <a:ext cx="141"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000" b="1">
                  <a:solidFill>
                    <a:srgbClr val="FFFFFF"/>
                  </a:solidFill>
                  <a:latin typeface="Agency FB" panose="020B0503020202020204" pitchFamily="34" charset="0"/>
                </a:rPr>
                <a:t>Right</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indefinite" fill="hold" grpId="0" nodeType="afterEffect">
                                  <p:stCondLst>
                                    <p:cond delay="0"/>
                                  </p:stCondLst>
                                  <p:childTnLst>
                                    <p:anim calcmode="discrete" valueType="str">
                                      <p:cBhvr>
                                        <p:cTn id="6" dur="2000" fill="hold"/>
                                        <p:tgtEl>
                                          <p:spTgt spid="11817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Freeform 2">
            <a:extLst>
              <a:ext uri="{FF2B5EF4-FFF2-40B4-BE49-F238E27FC236}">
                <a16:creationId xmlns:a16="http://schemas.microsoft.com/office/drawing/2014/main" id="{92ACE21D-564B-4C69-824E-291AC2B83173}"/>
              </a:ext>
            </a:extLst>
          </p:cNvPr>
          <p:cNvSpPr>
            <a:spLocks/>
          </p:cNvSpPr>
          <p:nvPr/>
        </p:nvSpPr>
        <p:spPr bwMode="auto">
          <a:xfrm>
            <a:off x="49213" y="76200"/>
            <a:ext cx="9039225" cy="39370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2723" name="Group 3">
            <a:extLst>
              <a:ext uri="{FF2B5EF4-FFF2-40B4-BE49-F238E27FC236}">
                <a16:creationId xmlns:a16="http://schemas.microsoft.com/office/drawing/2014/main" id="{1D85E1FE-1EAC-4BFD-B028-C0151F0732F4}"/>
              </a:ext>
            </a:extLst>
          </p:cNvPr>
          <p:cNvGrpSpPr>
            <a:grpSpLocks/>
          </p:cNvGrpSpPr>
          <p:nvPr/>
        </p:nvGrpSpPr>
        <p:grpSpPr bwMode="auto">
          <a:xfrm>
            <a:off x="4572000" y="457200"/>
            <a:ext cx="1860550" cy="2362200"/>
            <a:chOff x="2880" y="288"/>
            <a:chExt cx="1172" cy="1488"/>
          </a:xfrm>
        </p:grpSpPr>
        <p:pic>
          <p:nvPicPr>
            <p:cNvPr id="1182724" name="Picture 4" descr="RF, CVSB, S">
              <a:extLst>
                <a:ext uri="{FF2B5EF4-FFF2-40B4-BE49-F238E27FC236}">
                  <a16:creationId xmlns:a16="http://schemas.microsoft.com/office/drawing/2014/main" id="{B311DBB9-B3A2-47AD-99A2-20FB5FB85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288"/>
              <a:ext cx="1172" cy="1488"/>
            </a:xfrm>
            <a:prstGeom prst="rect">
              <a:avLst/>
            </a:prstGeom>
            <a:noFill/>
            <a:extLst>
              <a:ext uri="{909E8E84-426E-40DD-AFC4-6F175D3DCCD1}">
                <a14:hiddenFill xmlns:a14="http://schemas.microsoft.com/office/drawing/2010/main">
                  <a:solidFill>
                    <a:srgbClr val="FFFFFF"/>
                  </a:solidFill>
                </a14:hiddenFill>
              </a:ext>
            </a:extLst>
          </p:spPr>
        </p:pic>
        <p:sp>
          <p:nvSpPr>
            <p:cNvPr id="1182725" name="Text Box 5">
              <a:extLst>
                <a:ext uri="{FF2B5EF4-FFF2-40B4-BE49-F238E27FC236}">
                  <a16:creationId xmlns:a16="http://schemas.microsoft.com/office/drawing/2014/main" id="{DC8AB510-EC5A-46CD-B19D-D440E7EC9D16}"/>
                </a:ext>
              </a:extLst>
            </p:cNvPr>
            <p:cNvSpPr txBox="1">
              <a:spLocks noChangeArrowheads="1"/>
            </p:cNvSpPr>
            <p:nvPr/>
          </p:nvSpPr>
          <p:spPr bwMode="auto">
            <a:xfrm>
              <a:off x="3192" y="506"/>
              <a:ext cx="305"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400" b="1">
                  <a:solidFill>
                    <a:srgbClr val="FFFFFF"/>
                  </a:solidFill>
                  <a:latin typeface="Agency FB" panose="020B0503020202020204" pitchFamily="34" charset="0"/>
                </a:rPr>
                <a:t>S  Video</a:t>
              </a:r>
            </a:p>
          </p:txBody>
        </p:sp>
      </p:grpSp>
      <p:sp>
        <p:nvSpPr>
          <p:cNvPr id="1182726" name="Rectangle 6">
            <a:extLst>
              <a:ext uri="{FF2B5EF4-FFF2-40B4-BE49-F238E27FC236}">
                <a16:creationId xmlns:a16="http://schemas.microsoft.com/office/drawing/2014/main" id="{421B1880-0CBB-41BB-B331-82622E88D212}"/>
              </a:ext>
            </a:extLst>
          </p:cNvPr>
          <p:cNvSpPr>
            <a:spLocks noGrp="1" noChangeArrowheads="1"/>
          </p:cNvSpPr>
          <p:nvPr>
            <p:ph type="title"/>
          </p:nvPr>
        </p:nvSpPr>
        <p:spPr/>
        <p:txBody>
          <a:bodyPr/>
          <a:lstStyle/>
          <a:p>
            <a:r>
              <a:rPr lang="en-US" altLang="en-US"/>
              <a:t>Video Connections:  S-Video</a:t>
            </a:r>
            <a:endParaRPr lang="en-US" altLang="en-US" sz="3200"/>
          </a:p>
        </p:txBody>
      </p:sp>
      <p:sp>
        <p:nvSpPr>
          <p:cNvPr id="1182727" name="Text Box 7">
            <a:extLst>
              <a:ext uri="{FF2B5EF4-FFF2-40B4-BE49-F238E27FC236}">
                <a16:creationId xmlns:a16="http://schemas.microsoft.com/office/drawing/2014/main" id="{AC95439F-3935-439C-BCE7-EB712ECCC5A4}"/>
              </a:ext>
            </a:extLst>
          </p:cNvPr>
          <p:cNvSpPr txBox="1">
            <a:spLocks noChangeArrowheads="1"/>
          </p:cNvSpPr>
          <p:nvPr/>
        </p:nvSpPr>
        <p:spPr bwMode="auto">
          <a:xfrm>
            <a:off x="5710238" y="2774950"/>
            <a:ext cx="960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2000" b="1">
                <a:solidFill>
                  <a:schemeClr val="tx2"/>
                </a:solidFill>
                <a:latin typeface="Arial Narrow" panose="020B0606020202030204" pitchFamily="34" charset="0"/>
              </a:rPr>
              <a:t>S-Video</a:t>
            </a:r>
          </a:p>
        </p:txBody>
      </p:sp>
      <p:cxnSp>
        <p:nvCxnSpPr>
          <p:cNvPr id="1182728" name="AutoShape 8">
            <a:extLst>
              <a:ext uri="{FF2B5EF4-FFF2-40B4-BE49-F238E27FC236}">
                <a16:creationId xmlns:a16="http://schemas.microsoft.com/office/drawing/2014/main" id="{2DC438F9-AB62-40CA-A977-E513530DF1FA}"/>
              </a:ext>
            </a:extLst>
          </p:cNvPr>
          <p:cNvCxnSpPr>
            <a:cxnSpLocks noChangeShapeType="1"/>
            <a:stCxn id="1182753" idx="2"/>
            <a:endCxn id="1182740" idx="1"/>
          </p:cNvCxnSpPr>
          <p:nvPr/>
        </p:nvCxnSpPr>
        <p:spPr bwMode="auto">
          <a:xfrm rot="16200000" flipH="1">
            <a:off x="1574007" y="1701006"/>
            <a:ext cx="292100" cy="979487"/>
          </a:xfrm>
          <a:prstGeom prst="bentConnector2">
            <a:avLst/>
          </a:prstGeom>
          <a:noFill/>
          <a:ln w="12700">
            <a:solidFill>
              <a:schemeClr val="tx1"/>
            </a:solidFill>
            <a:prstDash val="dash"/>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2729" name="Text Box 9">
            <a:extLst>
              <a:ext uri="{FF2B5EF4-FFF2-40B4-BE49-F238E27FC236}">
                <a16:creationId xmlns:a16="http://schemas.microsoft.com/office/drawing/2014/main" id="{365AB03B-2E48-404C-8158-18867C6FF04D}"/>
              </a:ext>
            </a:extLst>
          </p:cNvPr>
          <p:cNvSpPr txBox="1">
            <a:spLocks noChangeArrowheads="1"/>
          </p:cNvSpPr>
          <p:nvPr/>
        </p:nvSpPr>
        <p:spPr bwMode="auto">
          <a:xfrm>
            <a:off x="88900" y="3959225"/>
            <a:ext cx="899160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065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While most satellite receivers still have RF and CVBS cables, if an analog TV has an S-Video connection, it provides a noticable picture improvement</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i="1">
                <a:solidFill>
                  <a:schemeClr val="tx2"/>
                </a:solidFill>
                <a:latin typeface="Arial Narrow" panose="020B0606020202030204" pitchFamily="34" charset="0"/>
              </a:rPr>
              <a:t>S-Video</a:t>
            </a:r>
            <a:r>
              <a:rPr lang="en-US" altLang="en-US" sz="2000" b="1">
                <a:latin typeface="Arial Narrow" panose="020B0606020202030204" pitchFamily="34" charset="0"/>
              </a:rPr>
              <a:t> differs from </a:t>
            </a:r>
            <a:r>
              <a:rPr lang="en-US" altLang="en-US" sz="2000" b="1" i="1">
                <a:latin typeface="Arial Narrow" panose="020B0606020202030204" pitchFamily="34" charset="0"/>
              </a:rPr>
              <a:t>composite</a:t>
            </a:r>
            <a:r>
              <a:rPr lang="en-US" altLang="en-US" sz="2000" b="1">
                <a:latin typeface="Arial Narrow" panose="020B0606020202030204" pitchFamily="34" charset="0"/>
              </a:rPr>
              <a:t> (CVBS) by breaking out the video into two signals:</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Y – Luminance (black/white/gray)</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C – Chrominance (colors)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S-Video is provided by a circular jack with two differential signals (4 pins in jack)</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Stereo audio is still provided by Left/Right RCA jacks</a:t>
            </a:r>
          </a:p>
        </p:txBody>
      </p:sp>
      <p:sp>
        <p:nvSpPr>
          <p:cNvPr id="1182730" name="Text Box 10">
            <a:extLst>
              <a:ext uri="{FF2B5EF4-FFF2-40B4-BE49-F238E27FC236}">
                <a16:creationId xmlns:a16="http://schemas.microsoft.com/office/drawing/2014/main" id="{5A4809CD-E1B5-4A78-AA28-565245BCFA33}"/>
              </a:ext>
            </a:extLst>
          </p:cNvPr>
          <p:cNvSpPr txBox="1">
            <a:spLocks noChangeArrowheads="1"/>
          </p:cNvSpPr>
          <p:nvPr/>
        </p:nvSpPr>
        <p:spPr bwMode="auto">
          <a:xfrm>
            <a:off x="1617663" y="2024063"/>
            <a:ext cx="5699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a:latin typeface="Arial Narrow" panose="020B0606020202030204" pitchFamily="34" charset="0"/>
              </a:rPr>
              <a:t>RG6</a:t>
            </a:r>
          </a:p>
        </p:txBody>
      </p:sp>
      <p:sp>
        <p:nvSpPr>
          <p:cNvPr id="1182731" name="Freeform 11">
            <a:extLst>
              <a:ext uri="{FF2B5EF4-FFF2-40B4-BE49-F238E27FC236}">
                <a16:creationId xmlns:a16="http://schemas.microsoft.com/office/drawing/2014/main" id="{93EF65E3-A180-421F-B5BE-23529C24056F}"/>
              </a:ext>
            </a:extLst>
          </p:cNvPr>
          <p:cNvSpPr>
            <a:spLocks/>
          </p:cNvSpPr>
          <p:nvPr/>
        </p:nvSpPr>
        <p:spPr bwMode="auto">
          <a:xfrm>
            <a:off x="6384925" y="2825750"/>
            <a:ext cx="854075" cy="685800"/>
          </a:xfrm>
          <a:custGeom>
            <a:avLst/>
            <a:gdLst>
              <a:gd name="T0" fmla="*/ 168 w 538"/>
              <a:gd name="T1" fmla="*/ 0 h 432"/>
              <a:gd name="T2" fmla="*/ 142 w 538"/>
              <a:gd name="T3" fmla="*/ 188 h 432"/>
              <a:gd name="T4" fmla="*/ 58 w 538"/>
              <a:gd name="T5" fmla="*/ 226 h 432"/>
              <a:gd name="T6" fmla="*/ 10 w 538"/>
              <a:gd name="T7" fmla="*/ 288 h 432"/>
              <a:gd name="T8" fmla="*/ 116 w 538"/>
              <a:gd name="T9" fmla="*/ 336 h 432"/>
              <a:gd name="T10" fmla="*/ 168 w 538"/>
              <a:gd name="T11" fmla="*/ 384 h 432"/>
              <a:gd name="T12" fmla="*/ 274 w 538"/>
              <a:gd name="T13" fmla="*/ 384 h 432"/>
              <a:gd name="T14" fmla="*/ 327 w 538"/>
              <a:gd name="T15" fmla="*/ 432 h 432"/>
              <a:gd name="T16" fmla="*/ 432 w 538"/>
              <a:gd name="T17" fmla="*/ 384 h 432"/>
              <a:gd name="T18" fmla="*/ 538 w 538"/>
              <a:gd name="T19" fmla="*/ 96 h 432"/>
              <a:gd name="T20" fmla="*/ 432 w 538"/>
              <a:gd name="T21" fmla="*/ 96 h 432"/>
              <a:gd name="T22" fmla="*/ 380 w 538"/>
              <a:gd name="T23" fmla="*/ 0 h 432"/>
              <a:gd name="T24" fmla="*/ 221 w 538"/>
              <a:gd name="T25" fmla="*/ 0 h 432"/>
              <a:gd name="T26" fmla="*/ 168 w 538"/>
              <a:gd name="T27" fmla="*/ 4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8" h="432">
                <a:moveTo>
                  <a:pt x="168" y="0"/>
                </a:moveTo>
                <a:cubicBezTo>
                  <a:pt x="164" y="31"/>
                  <a:pt x="160" y="150"/>
                  <a:pt x="142" y="188"/>
                </a:cubicBezTo>
                <a:cubicBezTo>
                  <a:pt x="121" y="223"/>
                  <a:pt x="80" y="209"/>
                  <a:pt x="58" y="226"/>
                </a:cubicBezTo>
                <a:cubicBezTo>
                  <a:pt x="36" y="243"/>
                  <a:pt x="0" y="270"/>
                  <a:pt x="10" y="288"/>
                </a:cubicBezTo>
                <a:cubicBezTo>
                  <a:pt x="20" y="306"/>
                  <a:pt x="90" y="320"/>
                  <a:pt x="116" y="336"/>
                </a:cubicBezTo>
                <a:lnTo>
                  <a:pt x="168" y="384"/>
                </a:lnTo>
                <a:lnTo>
                  <a:pt x="274" y="384"/>
                </a:lnTo>
                <a:lnTo>
                  <a:pt x="327" y="432"/>
                </a:lnTo>
                <a:lnTo>
                  <a:pt x="432" y="384"/>
                </a:lnTo>
                <a:lnTo>
                  <a:pt x="538" y="96"/>
                </a:lnTo>
                <a:lnTo>
                  <a:pt x="432" y="96"/>
                </a:lnTo>
                <a:lnTo>
                  <a:pt x="380" y="0"/>
                </a:lnTo>
                <a:lnTo>
                  <a:pt x="221" y="0"/>
                </a:lnTo>
                <a:lnTo>
                  <a:pt x="168" y="48"/>
                </a:lnTo>
              </a:path>
            </a:pathLst>
          </a:custGeom>
          <a:solidFill>
            <a:schemeClr val="accent2"/>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2732" name="Group 12">
            <a:extLst>
              <a:ext uri="{FF2B5EF4-FFF2-40B4-BE49-F238E27FC236}">
                <a16:creationId xmlns:a16="http://schemas.microsoft.com/office/drawing/2014/main" id="{34ECE7ED-DBDE-4180-8F65-588F1677362D}"/>
              </a:ext>
            </a:extLst>
          </p:cNvPr>
          <p:cNvGrpSpPr>
            <a:grpSpLocks/>
          </p:cNvGrpSpPr>
          <p:nvPr/>
        </p:nvGrpSpPr>
        <p:grpSpPr bwMode="auto">
          <a:xfrm>
            <a:off x="6553200" y="463550"/>
            <a:ext cx="2171700" cy="3384550"/>
            <a:chOff x="4128" y="432"/>
            <a:chExt cx="1368" cy="2132"/>
          </a:xfrm>
        </p:grpSpPr>
        <p:pic>
          <p:nvPicPr>
            <p:cNvPr id="1182733" name="Picture 13" descr="HH00715_">
              <a:extLst>
                <a:ext uri="{FF2B5EF4-FFF2-40B4-BE49-F238E27FC236}">
                  <a16:creationId xmlns:a16="http://schemas.microsoft.com/office/drawing/2014/main" id="{E3D26086-474A-45B9-B468-4832DE4BF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 y="506"/>
              <a:ext cx="1368" cy="1846"/>
            </a:xfrm>
            <a:prstGeom prst="rect">
              <a:avLst/>
            </a:prstGeom>
            <a:noFill/>
            <a:extLst>
              <a:ext uri="{909E8E84-426E-40DD-AFC4-6F175D3DCCD1}">
                <a14:hiddenFill xmlns:a14="http://schemas.microsoft.com/office/drawing/2010/main">
                  <a:solidFill>
                    <a:srgbClr val="FFFFFF"/>
                  </a:solidFill>
                </a14:hiddenFill>
              </a:ext>
            </a:extLst>
          </p:spPr>
        </p:pic>
        <p:sp>
          <p:nvSpPr>
            <p:cNvPr id="1182734" name="Rectangle 14">
              <a:extLst>
                <a:ext uri="{FF2B5EF4-FFF2-40B4-BE49-F238E27FC236}">
                  <a16:creationId xmlns:a16="http://schemas.microsoft.com/office/drawing/2014/main" id="{C46C39CA-94FB-4CFF-980B-196F901992C8}"/>
                </a:ext>
              </a:extLst>
            </p:cNvPr>
            <p:cNvSpPr>
              <a:spLocks noChangeArrowheads="1"/>
            </p:cNvSpPr>
            <p:nvPr/>
          </p:nvSpPr>
          <p:spPr bwMode="auto">
            <a:xfrm>
              <a:off x="4128" y="432"/>
              <a:ext cx="1034" cy="7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5" name="Rectangle 15">
              <a:extLst>
                <a:ext uri="{FF2B5EF4-FFF2-40B4-BE49-F238E27FC236}">
                  <a16:creationId xmlns:a16="http://schemas.microsoft.com/office/drawing/2014/main" id="{A0B9CEF8-3DBE-471B-985D-A7DB1270B427}"/>
                </a:ext>
              </a:extLst>
            </p:cNvPr>
            <p:cNvSpPr>
              <a:spLocks noChangeArrowheads="1"/>
            </p:cNvSpPr>
            <p:nvPr/>
          </p:nvSpPr>
          <p:spPr bwMode="auto">
            <a:xfrm>
              <a:off x="4320" y="1392"/>
              <a:ext cx="144"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6" name="Text Box 16">
              <a:extLst>
                <a:ext uri="{FF2B5EF4-FFF2-40B4-BE49-F238E27FC236}">
                  <a16:creationId xmlns:a16="http://schemas.microsoft.com/office/drawing/2014/main" id="{D53E50FE-32C9-49D3-86E4-6554F1DA0935}"/>
                </a:ext>
              </a:extLst>
            </p:cNvPr>
            <p:cNvSpPr txBox="1">
              <a:spLocks noChangeArrowheads="1"/>
            </p:cNvSpPr>
            <p:nvPr/>
          </p:nvSpPr>
          <p:spPr bwMode="auto">
            <a:xfrm>
              <a:off x="4548" y="2352"/>
              <a:ext cx="729" cy="21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Analog TV</a:t>
              </a:r>
            </a:p>
          </p:txBody>
        </p:sp>
        <p:sp>
          <p:nvSpPr>
            <p:cNvPr id="1182737" name="Rectangle 17">
              <a:extLst>
                <a:ext uri="{FF2B5EF4-FFF2-40B4-BE49-F238E27FC236}">
                  <a16:creationId xmlns:a16="http://schemas.microsoft.com/office/drawing/2014/main" id="{72841A2F-FA8C-4987-B7A2-137D6EF3F213}"/>
                </a:ext>
              </a:extLst>
            </p:cNvPr>
            <p:cNvSpPr>
              <a:spLocks noChangeArrowheads="1"/>
            </p:cNvSpPr>
            <p:nvPr/>
          </p:nvSpPr>
          <p:spPr bwMode="auto">
            <a:xfrm>
              <a:off x="4368" y="2064"/>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8" name="Rectangle 18">
              <a:extLst>
                <a:ext uri="{FF2B5EF4-FFF2-40B4-BE49-F238E27FC236}">
                  <a16:creationId xmlns:a16="http://schemas.microsoft.com/office/drawing/2014/main" id="{075000F8-B412-4D4F-B97B-7ECDF8DA44A9}"/>
                </a:ext>
              </a:extLst>
            </p:cNvPr>
            <p:cNvSpPr>
              <a:spLocks noChangeArrowheads="1"/>
            </p:cNvSpPr>
            <p:nvPr/>
          </p:nvSpPr>
          <p:spPr bwMode="auto">
            <a:xfrm>
              <a:off x="4368" y="2160"/>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9" name="Rectangle 19">
              <a:extLst>
                <a:ext uri="{FF2B5EF4-FFF2-40B4-BE49-F238E27FC236}">
                  <a16:creationId xmlns:a16="http://schemas.microsoft.com/office/drawing/2014/main" id="{E9A20803-9879-445D-8776-672E01F9C152}"/>
                </a:ext>
              </a:extLst>
            </p:cNvPr>
            <p:cNvSpPr>
              <a:spLocks noChangeArrowheads="1"/>
            </p:cNvSpPr>
            <p:nvPr/>
          </p:nvSpPr>
          <p:spPr bwMode="auto">
            <a:xfrm>
              <a:off x="4368" y="220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2740" name="Rectangle 20">
            <a:extLst>
              <a:ext uri="{FF2B5EF4-FFF2-40B4-BE49-F238E27FC236}">
                <a16:creationId xmlns:a16="http://schemas.microsoft.com/office/drawing/2014/main" id="{CB3A5413-3DC9-42EC-9E48-22AF93DB0BA7}"/>
              </a:ext>
            </a:extLst>
          </p:cNvPr>
          <p:cNvSpPr>
            <a:spLocks noChangeArrowheads="1"/>
          </p:cNvSpPr>
          <p:nvPr/>
        </p:nvSpPr>
        <p:spPr bwMode="auto">
          <a:xfrm>
            <a:off x="2209800" y="1993900"/>
            <a:ext cx="2590800" cy="685800"/>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82741" name="Rectangle 21">
            <a:extLst>
              <a:ext uri="{FF2B5EF4-FFF2-40B4-BE49-F238E27FC236}">
                <a16:creationId xmlns:a16="http://schemas.microsoft.com/office/drawing/2014/main" id="{75A3A893-C342-4770-9888-758C8FD43E22}"/>
              </a:ext>
            </a:extLst>
          </p:cNvPr>
          <p:cNvSpPr>
            <a:spLocks noChangeArrowheads="1"/>
          </p:cNvSpPr>
          <p:nvPr/>
        </p:nvSpPr>
        <p:spPr bwMode="auto">
          <a:xfrm>
            <a:off x="2293938" y="1530350"/>
            <a:ext cx="236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Digital Satellite</a:t>
            </a:r>
          </a:p>
        </p:txBody>
      </p:sp>
      <p:sp>
        <p:nvSpPr>
          <p:cNvPr id="1182742" name="Rectangle 22">
            <a:extLst>
              <a:ext uri="{FF2B5EF4-FFF2-40B4-BE49-F238E27FC236}">
                <a16:creationId xmlns:a16="http://schemas.microsoft.com/office/drawing/2014/main" id="{86D7385E-D34D-41C7-8650-DEA519EE4FA3}"/>
              </a:ext>
            </a:extLst>
          </p:cNvPr>
          <p:cNvSpPr>
            <a:spLocks noChangeArrowheads="1"/>
          </p:cNvSpPr>
          <p:nvPr/>
        </p:nvSpPr>
        <p:spPr bwMode="auto">
          <a:xfrm>
            <a:off x="4175125" y="2195513"/>
            <a:ext cx="457200" cy="2825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140000"/>
              </a:lnSpc>
            </a:pPr>
            <a:r>
              <a:rPr lang="en-US" altLang="en-US" sz="900" b="1">
                <a:solidFill>
                  <a:srgbClr val="0066CC"/>
                </a:solidFill>
                <a:latin typeface="HE_TERMINAL" pitchFamily="49" charset="0"/>
              </a:rPr>
              <a:t>CH 8</a:t>
            </a:r>
          </a:p>
        </p:txBody>
      </p:sp>
      <p:grpSp>
        <p:nvGrpSpPr>
          <p:cNvPr id="1182743" name="Group 23">
            <a:extLst>
              <a:ext uri="{FF2B5EF4-FFF2-40B4-BE49-F238E27FC236}">
                <a16:creationId xmlns:a16="http://schemas.microsoft.com/office/drawing/2014/main" id="{9B2128BF-0CA5-4C5A-8AD8-5AB212EDCCE8}"/>
              </a:ext>
            </a:extLst>
          </p:cNvPr>
          <p:cNvGrpSpPr>
            <a:grpSpLocks/>
          </p:cNvGrpSpPr>
          <p:nvPr/>
        </p:nvGrpSpPr>
        <p:grpSpPr bwMode="auto">
          <a:xfrm>
            <a:off x="3352800" y="2444750"/>
            <a:ext cx="304800" cy="228600"/>
            <a:chOff x="2112" y="1680"/>
            <a:chExt cx="192" cy="144"/>
          </a:xfrm>
        </p:grpSpPr>
        <p:sp>
          <p:nvSpPr>
            <p:cNvPr id="1182744" name="Rectangle 24">
              <a:extLst>
                <a:ext uri="{FF2B5EF4-FFF2-40B4-BE49-F238E27FC236}">
                  <a16:creationId xmlns:a16="http://schemas.microsoft.com/office/drawing/2014/main" id="{C9063EF6-6140-45A8-B534-9F57B42D1E18}"/>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5" name="Rectangle 25">
              <a:extLst>
                <a:ext uri="{FF2B5EF4-FFF2-40B4-BE49-F238E27FC236}">
                  <a16:creationId xmlns:a16="http://schemas.microsoft.com/office/drawing/2014/main" id="{4281E45D-CA6E-4681-8089-2CCDE142BA0C}"/>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6" name="Rectangle 26">
              <a:extLst>
                <a:ext uri="{FF2B5EF4-FFF2-40B4-BE49-F238E27FC236}">
                  <a16:creationId xmlns:a16="http://schemas.microsoft.com/office/drawing/2014/main" id="{07B9F2B1-B51B-43AA-BCC4-6972981285E3}"/>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182747" name="AutoShape 27">
            <a:extLst>
              <a:ext uri="{FF2B5EF4-FFF2-40B4-BE49-F238E27FC236}">
                <a16:creationId xmlns:a16="http://schemas.microsoft.com/office/drawing/2014/main" id="{65EF5A31-B4E7-49DE-9BDD-5D47AB2E90A7}"/>
              </a:ext>
            </a:extLst>
          </p:cNvPr>
          <p:cNvCxnSpPr>
            <a:cxnSpLocks noChangeShapeType="1"/>
            <a:stCxn id="1182746" idx="1"/>
            <a:endCxn id="1182737" idx="1"/>
          </p:cNvCxnSpPr>
          <p:nvPr/>
        </p:nvCxnSpPr>
        <p:spPr bwMode="auto">
          <a:xfrm rot="16200000" flipH="1">
            <a:off x="5067300" y="1225550"/>
            <a:ext cx="419100" cy="33147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2748" name="AutoShape 28">
            <a:extLst>
              <a:ext uri="{FF2B5EF4-FFF2-40B4-BE49-F238E27FC236}">
                <a16:creationId xmlns:a16="http://schemas.microsoft.com/office/drawing/2014/main" id="{6AAA6941-B157-4416-AB86-271754975691}"/>
              </a:ext>
            </a:extLst>
          </p:cNvPr>
          <p:cNvCxnSpPr>
            <a:cxnSpLocks noChangeShapeType="1"/>
            <a:stCxn id="1182745" idx="1"/>
            <a:endCxn id="1182738" idx="1"/>
          </p:cNvCxnSpPr>
          <p:nvPr/>
        </p:nvCxnSpPr>
        <p:spPr bwMode="auto">
          <a:xfrm rot="16200000" flipH="1">
            <a:off x="4914900" y="1225550"/>
            <a:ext cx="571500" cy="34671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2749" name="AutoShape 29">
            <a:extLst>
              <a:ext uri="{FF2B5EF4-FFF2-40B4-BE49-F238E27FC236}">
                <a16:creationId xmlns:a16="http://schemas.microsoft.com/office/drawing/2014/main" id="{E6833B90-3398-46AE-8EA3-12EEF5E68961}"/>
              </a:ext>
            </a:extLst>
          </p:cNvPr>
          <p:cNvCxnSpPr>
            <a:cxnSpLocks noChangeShapeType="1"/>
            <a:stCxn id="1182744" idx="1"/>
            <a:endCxn id="1182739" idx="1"/>
          </p:cNvCxnSpPr>
          <p:nvPr/>
        </p:nvCxnSpPr>
        <p:spPr bwMode="auto">
          <a:xfrm rot="16200000" flipH="1">
            <a:off x="4838700" y="1225550"/>
            <a:ext cx="647700" cy="35433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2750" name="AutoShape 30">
            <a:extLst>
              <a:ext uri="{FF2B5EF4-FFF2-40B4-BE49-F238E27FC236}">
                <a16:creationId xmlns:a16="http://schemas.microsoft.com/office/drawing/2014/main" id="{8B4D43C2-76DD-44B0-989B-4D15A2B50A08}"/>
              </a:ext>
            </a:extLst>
          </p:cNvPr>
          <p:cNvSpPr>
            <a:spLocks noChangeArrowheads="1"/>
          </p:cNvSpPr>
          <p:nvPr/>
        </p:nvSpPr>
        <p:spPr bwMode="auto">
          <a:xfrm>
            <a:off x="6629400" y="3025775"/>
            <a:ext cx="381000" cy="127000"/>
          </a:xfrm>
          <a:prstGeom prst="chevron">
            <a:avLst>
              <a:gd name="adj" fmla="val 75000"/>
            </a:avLst>
          </a:prstGeom>
          <a:solidFill>
            <a:srgbClr val="777777"/>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1" name="AutoShape 31">
            <a:extLst>
              <a:ext uri="{FF2B5EF4-FFF2-40B4-BE49-F238E27FC236}">
                <a16:creationId xmlns:a16="http://schemas.microsoft.com/office/drawing/2014/main" id="{2D67129F-F641-47C1-BA1F-635D217B210F}"/>
              </a:ext>
            </a:extLst>
          </p:cNvPr>
          <p:cNvSpPr>
            <a:spLocks noChangeArrowheads="1"/>
          </p:cNvSpPr>
          <p:nvPr/>
        </p:nvSpPr>
        <p:spPr bwMode="auto">
          <a:xfrm>
            <a:off x="6629400" y="317817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2" name="AutoShape 32">
            <a:extLst>
              <a:ext uri="{FF2B5EF4-FFF2-40B4-BE49-F238E27FC236}">
                <a16:creationId xmlns:a16="http://schemas.microsoft.com/office/drawing/2014/main" id="{6A45BB0F-02C1-4FDD-80B6-9F33F2755758}"/>
              </a:ext>
            </a:extLst>
          </p:cNvPr>
          <p:cNvSpPr>
            <a:spLocks noChangeArrowheads="1"/>
          </p:cNvSpPr>
          <p:nvPr/>
        </p:nvSpPr>
        <p:spPr bwMode="auto">
          <a:xfrm>
            <a:off x="6629400" y="325437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2753" name="Picture 33" descr="Sat antenna1">
            <a:extLst>
              <a:ext uri="{FF2B5EF4-FFF2-40B4-BE49-F238E27FC236}">
                <a16:creationId xmlns:a16="http://schemas.microsoft.com/office/drawing/2014/main" id="{D5A87DD7-8381-4DAE-99C2-B6C55851B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641350"/>
            <a:ext cx="1457325" cy="1403350"/>
          </a:xfrm>
          <a:prstGeom prst="rect">
            <a:avLst/>
          </a:prstGeom>
          <a:noFill/>
          <a:extLst>
            <a:ext uri="{909E8E84-426E-40DD-AFC4-6F175D3DCCD1}">
              <a14:hiddenFill xmlns:a14="http://schemas.microsoft.com/office/drawing/2010/main">
                <a:solidFill>
                  <a:srgbClr val="FFFFFF"/>
                </a:solidFill>
              </a14:hiddenFill>
            </a:ext>
          </a:extLst>
        </p:spPr>
      </p:pic>
      <p:sp>
        <p:nvSpPr>
          <p:cNvPr id="1182754" name="Freeform 34">
            <a:extLst>
              <a:ext uri="{FF2B5EF4-FFF2-40B4-BE49-F238E27FC236}">
                <a16:creationId xmlns:a16="http://schemas.microsoft.com/office/drawing/2014/main" id="{A1F21617-3B62-4FA1-BF3E-5F7CFC0A85AF}"/>
              </a:ext>
            </a:extLst>
          </p:cNvPr>
          <p:cNvSpPr>
            <a:spLocks/>
          </p:cNvSpPr>
          <p:nvPr/>
        </p:nvSpPr>
        <p:spPr bwMode="auto">
          <a:xfrm>
            <a:off x="3124200" y="2000250"/>
            <a:ext cx="762000" cy="687388"/>
          </a:xfrm>
          <a:custGeom>
            <a:avLst/>
            <a:gdLst>
              <a:gd name="T0" fmla="*/ 48 w 480"/>
              <a:gd name="T1" fmla="*/ 0 h 472"/>
              <a:gd name="T2" fmla="*/ 144 w 480"/>
              <a:gd name="T3" fmla="*/ 192 h 472"/>
              <a:gd name="T4" fmla="*/ 48 w 480"/>
              <a:gd name="T5" fmla="*/ 432 h 472"/>
              <a:gd name="T6" fmla="*/ 432 w 480"/>
              <a:gd name="T7" fmla="*/ 432 h 472"/>
              <a:gd name="T8" fmla="*/ 336 w 480"/>
              <a:gd name="T9" fmla="*/ 192 h 472"/>
              <a:gd name="T10" fmla="*/ 432 w 480"/>
              <a:gd name="T11" fmla="*/ 0 h 472"/>
              <a:gd name="T12" fmla="*/ 48 w 480"/>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480" h="472">
                <a:moveTo>
                  <a:pt x="48" y="0"/>
                </a:moveTo>
                <a:cubicBezTo>
                  <a:pt x="48" y="0"/>
                  <a:pt x="144" y="120"/>
                  <a:pt x="144" y="192"/>
                </a:cubicBezTo>
                <a:cubicBezTo>
                  <a:pt x="144" y="264"/>
                  <a:pt x="0" y="392"/>
                  <a:pt x="48" y="432"/>
                </a:cubicBezTo>
                <a:cubicBezTo>
                  <a:pt x="96" y="472"/>
                  <a:pt x="384" y="472"/>
                  <a:pt x="432" y="432"/>
                </a:cubicBezTo>
                <a:cubicBezTo>
                  <a:pt x="480" y="392"/>
                  <a:pt x="336" y="264"/>
                  <a:pt x="336" y="192"/>
                </a:cubicBezTo>
                <a:cubicBezTo>
                  <a:pt x="336" y="120"/>
                  <a:pt x="432" y="0"/>
                  <a:pt x="432" y="0"/>
                </a:cubicBezTo>
                <a:cubicBezTo>
                  <a:pt x="432" y="0"/>
                  <a:pt x="48" y="0"/>
                  <a:pt x="48" y="0"/>
                </a:cubicBezTo>
                <a:close/>
              </a:path>
            </a:pathLst>
          </a:custGeom>
          <a:solidFill>
            <a:srgbClr val="EAEAEA"/>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2755" name="Oval 35">
            <a:extLst>
              <a:ext uri="{FF2B5EF4-FFF2-40B4-BE49-F238E27FC236}">
                <a16:creationId xmlns:a16="http://schemas.microsoft.com/office/drawing/2014/main" id="{13752CE6-4E0F-4B8A-ACE1-C40AF00B97AD}"/>
              </a:ext>
            </a:extLst>
          </p:cNvPr>
          <p:cNvSpPr>
            <a:spLocks noChangeArrowheads="1"/>
          </p:cNvSpPr>
          <p:nvPr/>
        </p:nvSpPr>
        <p:spPr bwMode="auto">
          <a:xfrm>
            <a:off x="3386138" y="2217738"/>
            <a:ext cx="238125" cy="238125"/>
          </a:xfrm>
          <a:prstGeom prst="ellipse">
            <a:avLst/>
          </a:prstGeom>
          <a:solidFill>
            <a:srgbClr val="333333"/>
          </a:solidFill>
          <a:ln w="3175">
            <a:solidFill>
              <a:srgbClr val="C0C0C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2723"/>
                                        </p:tgtEl>
                                        <p:attrNameLst>
                                          <p:attrName>style.visibility</p:attrName>
                                        </p:attrNameLst>
                                      </p:cBhvr>
                                      <p:to>
                                        <p:strVal val="visible"/>
                                      </p:to>
                                    </p:set>
                                    <p:animEffect transition="in" filter="dissolve">
                                      <p:cBhvr>
                                        <p:cTn id="7" dur="500"/>
                                        <p:tgtEl>
                                          <p:spTgt spid="1182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a:extLst>
              <a:ext uri="{FF2B5EF4-FFF2-40B4-BE49-F238E27FC236}">
                <a16:creationId xmlns:a16="http://schemas.microsoft.com/office/drawing/2014/main" id="{6CD5B199-E360-489F-8AE0-C80F8939C640}"/>
              </a:ext>
            </a:extLst>
          </p:cNvPr>
          <p:cNvSpPr>
            <a:spLocks noGrp="1" noChangeArrowheads="1"/>
          </p:cNvSpPr>
          <p:nvPr>
            <p:ph type="title"/>
          </p:nvPr>
        </p:nvSpPr>
        <p:spPr/>
        <p:txBody>
          <a:bodyPr/>
          <a:lstStyle/>
          <a:p>
            <a:r>
              <a:rPr lang="en-US" altLang="en-US"/>
              <a:t>How about between these?</a:t>
            </a:r>
          </a:p>
        </p:txBody>
      </p:sp>
      <p:sp>
        <p:nvSpPr>
          <p:cNvPr id="1134595" name="Text Box 3">
            <a:extLst>
              <a:ext uri="{FF2B5EF4-FFF2-40B4-BE49-F238E27FC236}">
                <a16:creationId xmlns:a16="http://schemas.microsoft.com/office/drawing/2014/main" id="{362262D9-538E-4F05-B7F2-66758AA6A4DD}"/>
              </a:ext>
            </a:extLst>
          </p:cNvPr>
          <p:cNvSpPr txBox="1">
            <a:spLocks noChangeArrowheads="1"/>
          </p:cNvSpPr>
          <p:nvPr/>
        </p:nvSpPr>
        <p:spPr bwMode="auto">
          <a:xfrm>
            <a:off x="822325" y="1012825"/>
            <a:ext cx="24320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How about now</a:t>
            </a:r>
          </a:p>
        </p:txBody>
      </p:sp>
      <p:pic>
        <p:nvPicPr>
          <p:cNvPr id="1134596" name="Picture 4" descr="72dpi">
            <a:extLst>
              <a:ext uri="{FF2B5EF4-FFF2-40B4-BE49-F238E27FC236}">
                <a16:creationId xmlns:a16="http://schemas.microsoft.com/office/drawing/2014/main" id="{289A6BE4-DD47-4089-8440-5DC9CA01D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42" r="4260"/>
          <a:stretch>
            <a:fillRect/>
          </a:stretch>
        </p:blipFill>
        <p:spPr bwMode="auto">
          <a:xfrm>
            <a:off x="409575" y="685800"/>
            <a:ext cx="4010025"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134597" name="Picture 5" descr="300dpi">
            <a:extLst>
              <a:ext uri="{FF2B5EF4-FFF2-40B4-BE49-F238E27FC236}">
                <a16:creationId xmlns:a16="http://schemas.microsoft.com/office/drawing/2014/main" id="{1D50D8F6-56D4-45AB-9DE8-31FDDC31C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79" r="4192"/>
          <a:stretch>
            <a:fillRect/>
          </a:stretch>
        </p:blipFill>
        <p:spPr bwMode="auto">
          <a:xfrm>
            <a:off x="4629150" y="687388"/>
            <a:ext cx="4010025" cy="3021012"/>
          </a:xfrm>
          <a:prstGeom prst="rect">
            <a:avLst/>
          </a:prstGeom>
          <a:noFill/>
          <a:extLst>
            <a:ext uri="{909E8E84-426E-40DD-AFC4-6F175D3DCCD1}">
              <a14:hiddenFill xmlns:a14="http://schemas.microsoft.com/office/drawing/2010/main">
                <a:solidFill>
                  <a:srgbClr val="FFFFFF"/>
                </a:solidFill>
              </a14:hiddenFill>
            </a:ext>
          </a:extLst>
        </p:spPr>
      </p:pic>
      <p:sp>
        <p:nvSpPr>
          <p:cNvPr id="1134598" name="Text Box 6">
            <a:extLst>
              <a:ext uri="{FF2B5EF4-FFF2-40B4-BE49-F238E27FC236}">
                <a16:creationId xmlns:a16="http://schemas.microsoft.com/office/drawing/2014/main" id="{8226C15E-35FE-4532-87FD-15274322C4DA}"/>
              </a:ext>
            </a:extLst>
          </p:cNvPr>
          <p:cNvSpPr txBox="1">
            <a:spLocks noChangeArrowheads="1"/>
          </p:cNvSpPr>
          <p:nvPr/>
        </p:nvSpPr>
        <p:spPr bwMode="auto">
          <a:xfrm>
            <a:off x="1547813" y="3795713"/>
            <a:ext cx="175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358 x 238 pixels</a:t>
            </a:r>
          </a:p>
          <a:p>
            <a:pPr algn="ctr" eaLnBrk="0" hangingPunct="0"/>
            <a:r>
              <a:rPr lang="en-US" altLang="en-US" sz="2000">
                <a:latin typeface="Arial Narrow" panose="020B0606020202030204" pitchFamily="34" charset="0"/>
              </a:rPr>
              <a:t>23 KB</a:t>
            </a:r>
            <a:endParaRPr lang="en-US" altLang="en-US" sz="1800">
              <a:latin typeface="Arial Narrow" panose="020B0606020202030204" pitchFamily="34" charset="0"/>
            </a:endParaRPr>
          </a:p>
        </p:txBody>
      </p:sp>
      <p:sp>
        <p:nvSpPr>
          <p:cNvPr id="1134599" name="Text Box 7">
            <a:extLst>
              <a:ext uri="{FF2B5EF4-FFF2-40B4-BE49-F238E27FC236}">
                <a16:creationId xmlns:a16="http://schemas.microsoft.com/office/drawing/2014/main" id="{EEBDAC48-10F3-4750-B33E-2CFCC018A2F3}"/>
              </a:ext>
            </a:extLst>
          </p:cNvPr>
          <p:cNvSpPr txBox="1">
            <a:spLocks noChangeArrowheads="1"/>
          </p:cNvSpPr>
          <p:nvPr/>
        </p:nvSpPr>
        <p:spPr bwMode="auto">
          <a:xfrm>
            <a:off x="5916613" y="3795713"/>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 x ? pixels</a:t>
            </a:r>
          </a:p>
          <a:p>
            <a:pPr algn="ctr" eaLnBrk="0" hangingPunct="0"/>
            <a:r>
              <a:rPr lang="en-US" altLang="en-US" sz="2000">
                <a:latin typeface="Arial Narrow" panose="020B0606020202030204" pitchFamily="34" charset="0"/>
              </a:rPr>
              <a:t>? KB</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Freeform 2">
            <a:extLst>
              <a:ext uri="{FF2B5EF4-FFF2-40B4-BE49-F238E27FC236}">
                <a16:creationId xmlns:a16="http://schemas.microsoft.com/office/drawing/2014/main" id="{796CBEE1-2DA8-4167-A43B-C3B87333B533}"/>
              </a:ext>
            </a:extLst>
          </p:cNvPr>
          <p:cNvSpPr>
            <a:spLocks/>
          </p:cNvSpPr>
          <p:nvPr/>
        </p:nvSpPr>
        <p:spPr bwMode="auto">
          <a:xfrm>
            <a:off x="49213" y="76200"/>
            <a:ext cx="9039225" cy="35814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3747" name="Rectangle 3">
            <a:extLst>
              <a:ext uri="{FF2B5EF4-FFF2-40B4-BE49-F238E27FC236}">
                <a16:creationId xmlns:a16="http://schemas.microsoft.com/office/drawing/2014/main" id="{71043C09-DBC5-4B0C-9C25-D3D9C19FAF20}"/>
              </a:ext>
            </a:extLst>
          </p:cNvPr>
          <p:cNvSpPr>
            <a:spLocks noGrp="1" noChangeArrowheads="1"/>
          </p:cNvSpPr>
          <p:nvPr>
            <p:ph type="title"/>
          </p:nvPr>
        </p:nvSpPr>
        <p:spPr/>
        <p:txBody>
          <a:bodyPr/>
          <a:lstStyle/>
          <a:p>
            <a:r>
              <a:rPr lang="en-US" altLang="en-US"/>
              <a:t>Video Connections:  Component Video</a:t>
            </a:r>
            <a:endParaRPr lang="en-US" altLang="en-US" sz="3200"/>
          </a:p>
        </p:txBody>
      </p:sp>
      <p:sp>
        <p:nvSpPr>
          <p:cNvPr id="1183748" name="Text Box 4">
            <a:extLst>
              <a:ext uri="{FF2B5EF4-FFF2-40B4-BE49-F238E27FC236}">
                <a16:creationId xmlns:a16="http://schemas.microsoft.com/office/drawing/2014/main" id="{814C2242-0376-4A98-8E91-A7D70DFDF8B0}"/>
              </a:ext>
            </a:extLst>
          </p:cNvPr>
          <p:cNvSpPr txBox="1">
            <a:spLocks noChangeArrowheads="1"/>
          </p:cNvSpPr>
          <p:nvPr/>
        </p:nvSpPr>
        <p:spPr bwMode="auto">
          <a:xfrm>
            <a:off x="88900" y="3657600"/>
            <a:ext cx="89916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tabLst>
                <a:tab pos="1146175" algn="l"/>
              </a:tabLst>
              <a:defRPr sz="2400">
                <a:solidFill>
                  <a:schemeClr val="tx1"/>
                </a:solidFill>
                <a:latin typeface="Times New Roman" panose="02020603050405020304" pitchFamily="18" charset="0"/>
              </a:defRPr>
            </a:lvl1pPr>
            <a:lvl2pPr marL="800100" indent="-342900">
              <a:tabLst>
                <a:tab pos="1146175" algn="l"/>
              </a:tabLst>
              <a:defRPr sz="2400">
                <a:solidFill>
                  <a:schemeClr val="tx1"/>
                </a:solidFill>
                <a:latin typeface="Times New Roman" panose="02020603050405020304" pitchFamily="18" charset="0"/>
              </a:defRPr>
            </a:lvl2pPr>
            <a:lvl3pPr marL="1206500" indent="-342900">
              <a:tabLst>
                <a:tab pos="1146175" algn="l"/>
              </a:tabLst>
              <a:defRPr sz="2400">
                <a:solidFill>
                  <a:schemeClr val="tx1"/>
                </a:solidFill>
                <a:latin typeface="Times New Roman" panose="02020603050405020304" pitchFamily="18" charset="0"/>
              </a:defRPr>
            </a:lvl3pPr>
            <a:lvl4pPr marL="1714500" indent="-342900">
              <a:tabLst>
                <a:tab pos="1146175" algn="l"/>
              </a:tabLst>
              <a:defRPr sz="2400">
                <a:solidFill>
                  <a:schemeClr val="tx1"/>
                </a:solidFill>
                <a:latin typeface="Times New Roman" panose="02020603050405020304" pitchFamily="18" charset="0"/>
              </a:defRPr>
            </a:lvl4pPr>
            <a:lvl5pPr marL="2171700" indent="-342900">
              <a:tabLst>
                <a:tab pos="1146175" algn="l"/>
              </a:tabLst>
              <a:defRPr sz="2400">
                <a:solidFill>
                  <a:schemeClr val="tx1"/>
                </a:solidFill>
                <a:latin typeface="Times New Roman" panose="02020603050405020304" pitchFamily="18" charset="0"/>
              </a:defRPr>
            </a:lvl5pPr>
            <a:lvl6pPr marL="2628900" indent="-342900" fontAlgn="base">
              <a:spcBef>
                <a:spcPct val="0"/>
              </a:spcBef>
              <a:spcAft>
                <a:spcPct val="0"/>
              </a:spcAft>
              <a:tabLst>
                <a:tab pos="1146175" algn="l"/>
              </a:tabLst>
              <a:defRPr sz="2400">
                <a:solidFill>
                  <a:schemeClr val="tx1"/>
                </a:solidFill>
                <a:latin typeface="Times New Roman" panose="02020603050405020304" pitchFamily="18" charset="0"/>
              </a:defRPr>
            </a:lvl6pPr>
            <a:lvl7pPr marL="3086100" indent="-342900" fontAlgn="base">
              <a:spcBef>
                <a:spcPct val="0"/>
              </a:spcBef>
              <a:spcAft>
                <a:spcPct val="0"/>
              </a:spcAft>
              <a:tabLst>
                <a:tab pos="1146175" algn="l"/>
              </a:tabLst>
              <a:defRPr sz="2400">
                <a:solidFill>
                  <a:schemeClr val="tx1"/>
                </a:solidFill>
                <a:latin typeface="Times New Roman" panose="02020603050405020304" pitchFamily="18" charset="0"/>
              </a:defRPr>
            </a:lvl7pPr>
            <a:lvl8pPr marL="3543300" indent="-342900" fontAlgn="base">
              <a:spcBef>
                <a:spcPct val="0"/>
              </a:spcBef>
              <a:spcAft>
                <a:spcPct val="0"/>
              </a:spcAft>
              <a:tabLst>
                <a:tab pos="1146175" algn="l"/>
              </a:tabLst>
              <a:defRPr sz="2400">
                <a:solidFill>
                  <a:schemeClr val="tx1"/>
                </a:solidFill>
                <a:latin typeface="Times New Roman" panose="02020603050405020304" pitchFamily="18" charset="0"/>
              </a:defRPr>
            </a:lvl8pPr>
            <a:lvl9pPr marL="4000500" indent="-342900" fontAlgn="base">
              <a:spcBef>
                <a:spcPct val="0"/>
              </a:spcBef>
              <a:spcAft>
                <a:spcPct val="0"/>
              </a:spcAft>
              <a:tabLst>
                <a:tab pos="1146175" algn="l"/>
              </a:tabLs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New video sources (like DVD players) now incorporate </a:t>
            </a:r>
            <a:r>
              <a:rPr lang="en-US" altLang="en-US" sz="2000" b="1" i="1">
                <a:latin typeface="Arial Narrow" panose="020B0606020202030204" pitchFamily="34" charset="0"/>
              </a:rPr>
              <a:t>Component Video</a:t>
            </a:r>
            <a:r>
              <a:rPr lang="en-US" altLang="en-US" sz="2000" b="1">
                <a:latin typeface="Arial Narrow" panose="020B0606020202030204" pitchFamily="34" charset="0"/>
              </a:rPr>
              <a:t> outputs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i="1">
                <a:solidFill>
                  <a:schemeClr val="tx2"/>
                </a:solidFill>
                <a:latin typeface="Arial Narrow" panose="020B0606020202030204" pitchFamily="34" charset="0"/>
              </a:rPr>
              <a:t>Component</a:t>
            </a:r>
            <a:r>
              <a:rPr lang="en-US" altLang="en-US" sz="2000" b="1">
                <a:latin typeface="Arial Narrow" panose="020B0606020202030204" pitchFamily="34" charset="0"/>
              </a:rPr>
              <a:t> differs from </a:t>
            </a:r>
            <a:r>
              <a:rPr lang="en-US" altLang="en-US" sz="2000" b="1" i="1">
                <a:latin typeface="Arial Narrow" panose="020B0606020202030204" pitchFamily="34" charset="0"/>
              </a:rPr>
              <a:t>S-Video</a:t>
            </a:r>
            <a:r>
              <a:rPr lang="en-US" altLang="en-US" sz="2000" b="1">
                <a:latin typeface="Arial Narrow" panose="020B0606020202030204" pitchFamily="34" charset="0"/>
              </a:rPr>
              <a:t> (Y/C) by further breaking out the chromo signal:</a:t>
            </a:r>
          </a:p>
          <a:p>
            <a:pPr lvl="1" eaLnBrk="0" hangingPunct="0">
              <a:lnSpc>
                <a:spcPct val="80000"/>
              </a:lnSpc>
              <a:spcBef>
                <a:spcPct val="1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Y 	– Luminance </a:t>
            </a:r>
            <a:r>
              <a:rPr lang="en-US" altLang="en-US" sz="2000">
                <a:latin typeface="Arial Narrow" panose="020B0606020202030204" pitchFamily="34" charset="0"/>
              </a:rPr>
              <a:t>(black/white/gray)</a:t>
            </a:r>
          </a:p>
          <a:p>
            <a:pPr lvl="1" eaLnBrk="0" hangingPunct="0">
              <a:lnSpc>
                <a:spcPct val="80000"/>
              </a:lnSpc>
              <a:spcBef>
                <a:spcPct val="1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Pb 	– Chroma information</a:t>
            </a:r>
            <a:r>
              <a:rPr lang="en-US" altLang="en-US" sz="2000">
                <a:latin typeface="Arial Narrow" panose="020B0606020202030204" pitchFamily="34" charset="0"/>
              </a:rPr>
              <a:t> (Luma – Blue)</a:t>
            </a:r>
          </a:p>
          <a:p>
            <a:pPr lvl="1" eaLnBrk="0" hangingPunct="0">
              <a:lnSpc>
                <a:spcPct val="80000"/>
              </a:lnSpc>
              <a:spcBef>
                <a:spcPct val="1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Pr 	– Chroma information</a:t>
            </a:r>
            <a:r>
              <a:rPr lang="en-US" altLang="en-US" sz="2000">
                <a:latin typeface="Arial Narrow" panose="020B0606020202030204" pitchFamily="34" charset="0"/>
              </a:rPr>
              <a:t> (Luma – Red)</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Y'Pb'Pr' specifies how data is physically sent to TV, not the data format. </a:t>
            </a:r>
            <a:br>
              <a:rPr lang="en-US" altLang="en-US" sz="2000" b="1">
                <a:latin typeface="Arial Narrow" panose="020B0606020202030204" pitchFamily="34" charset="0"/>
              </a:rPr>
            </a:br>
            <a:r>
              <a:rPr lang="en-US" altLang="en-US" sz="2000" b="1">
                <a:latin typeface="Arial Narrow" panose="020B0606020202030204" pitchFamily="34" charset="0"/>
              </a:rPr>
              <a:t>It can be sent in any format discussed earlier (480i, 480p, 720p, 1080i, etc.)</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While some high-end products use BNC connectors, most Component outputs use three RCA plugs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Audio is</a:t>
            </a:r>
            <a:r>
              <a:rPr lang="en-US" altLang="en-US" sz="1000">
                <a:latin typeface="Arial Narrow" panose="020B0606020202030204" pitchFamily="34" charset="0"/>
              </a:rPr>
              <a:t> </a:t>
            </a:r>
            <a:r>
              <a:rPr lang="en-US" altLang="en-US" sz="2000">
                <a:latin typeface="Arial Narrow" panose="020B0606020202030204" pitchFamily="34" charset="0"/>
              </a:rPr>
              <a:t>(still) </a:t>
            </a:r>
            <a:r>
              <a:rPr lang="en-US" altLang="en-US" sz="2000" b="1">
                <a:latin typeface="Arial Narrow" panose="020B0606020202030204" pitchFamily="34" charset="0"/>
              </a:rPr>
              <a:t>provided separately</a:t>
            </a:r>
            <a:r>
              <a:rPr lang="en-US" altLang="en-US" sz="2000">
                <a:latin typeface="Arial Narrow" panose="020B0606020202030204" pitchFamily="34" charset="0"/>
              </a:rPr>
              <a:t> (will discuss later)</a:t>
            </a:r>
          </a:p>
        </p:txBody>
      </p:sp>
      <p:sp>
        <p:nvSpPr>
          <p:cNvPr id="1183749" name="Text Box 5">
            <a:extLst>
              <a:ext uri="{FF2B5EF4-FFF2-40B4-BE49-F238E27FC236}">
                <a16:creationId xmlns:a16="http://schemas.microsoft.com/office/drawing/2014/main" id="{3E9D071E-AC5F-4C98-AC89-0D19E2D82A03}"/>
              </a:ext>
            </a:extLst>
          </p:cNvPr>
          <p:cNvSpPr txBox="1">
            <a:spLocks noChangeArrowheads="1"/>
          </p:cNvSpPr>
          <p:nvPr/>
        </p:nvSpPr>
        <p:spPr bwMode="auto">
          <a:xfrm>
            <a:off x="7259638" y="3048000"/>
            <a:ext cx="1085850" cy="336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Digital TV</a:t>
            </a:r>
          </a:p>
        </p:txBody>
      </p:sp>
      <p:cxnSp>
        <p:nvCxnSpPr>
          <p:cNvPr id="1183750" name="AutoShape 6">
            <a:extLst>
              <a:ext uri="{FF2B5EF4-FFF2-40B4-BE49-F238E27FC236}">
                <a16:creationId xmlns:a16="http://schemas.microsoft.com/office/drawing/2014/main" id="{B587C60F-FE60-49AF-B12A-A89B1A5BACD1}"/>
              </a:ext>
            </a:extLst>
          </p:cNvPr>
          <p:cNvCxnSpPr>
            <a:cxnSpLocks noChangeShapeType="1"/>
            <a:stCxn id="1183763" idx="1"/>
            <a:endCxn id="1183773" idx="1"/>
          </p:cNvCxnSpPr>
          <p:nvPr/>
        </p:nvCxnSpPr>
        <p:spPr bwMode="auto">
          <a:xfrm rot="16200000" flipH="1">
            <a:off x="4488656" y="45244"/>
            <a:ext cx="123825" cy="35385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3751" name="AutoShape 7">
            <a:extLst>
              <a:ext uri="{FF2B5EF4-FFF2-40B4-BE49-F238E27FC236}">
                <a16:creationId xmlns:a16="http://schemas.microsoft.com/office/drawing/2014/main" id="{E27ADD73-91C9-4B4F-BC31-110A154B9575}"/>
              </a:ext>
            </a:extLst>
          </p:cNvPr>
          <p:cNvCxnSpPr>
            <a:cxnSpLocks noChangeShapeType="1"/>
            <a:stCxn id="1183763" idx="1"/>
            <a:endCxn id="1183771" idx="1"/>
          </p:cNvCxnSpPr>
          <p:nvPr/>
        </p:nvCxnSpPr>
        <p:spPr bwMode="auto">
          <a:xfrm rot="16200000" flipH="1">
            <a:off x="4302919" y="230981"/>
            <a:ext cx="495300" cy="35385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3752" name="AutoShape 8">
            <a:extLst>
              <a:ext uri="{FF2B5EF4-FFF2-40B4-BE49-F238E27FC236}">
                <a16:creationId xmlns:a16="http://schemas.microsoft.com/office/drawing/2014/main" id="{7E1A82EC-8629-4F87-82D2-4F4AA0608883}"/>
              </a:ext>
            </a:extLst>
          </p:cNvPr>
          <p:cNvCxnSpPr>
            <a:cxnSpLocks noChangeShapeType="1"/>
            <a:stCxn id="1183762" idx="1"/>
            <a:endCxn id="1183754" idx="1"/>
          </p:cNvCxnSpPr>
          <p:nvPr/>
        </p:nvCxnSpPr>
        <p:spPr bwMode="auto">
          <a:xfrm rot="16200000" flipH="1">
            <a:off x="4088606" y="292894"/>
            <a:ext cx="809625" cy="37290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3753" name="AutoShape 9">
            <a:extLst>
              <a:ext uri="{FF2B5EF4-FFF2-40B4-BE49-F238E27FC236}">
                <a16:creationId xmlns:a16="http://schemas.microsoft.com/office/drawing/2014/main" id="{E589CE81-3B6B-43F5-96AF-AD2CAB06EE85}"/>
              </a:ext>
            </a:extLst>
          </p:cNvPr>
          <p:cNvCxnSpPr>
            <a:cxnSpLocks noChangeShapeType="1"/>
            <a:stCxn id="1183761" idx="1"/>
            <a:endCxn id="1183755" idx="1"/>
          </p:cNvCxnSpPr>
          <p:nvPr/>
        </p:nvCxnSpPr>
        <p:spPr bwMode="auto">
          <a:xfrm rot="16200000" flipH="1">
            <a:off x="4012406" y="292894"/>
            <a:ext cx="885825" cy="38052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3754" name="AutoShape 10">
            <a:extLst>
              <a:ext uri="{FF2B5EF4-FFF2-40B4-BE49-F238E27FC236}">
                <a16:creationId xmlns:a16="http://schemas.microsoft.com/office/drawing/2014/main" id="{923A5901-EC8F-4B5D-8E67-76615FF4C869}"/>
              </a:ext>
            </a:extLst>
          </p:cNvPr>
          <p:cNvSpPr>
            <a:spLocks noChangeArrowheads="1"/>
          </p:cNvSpPr>
          <p:nvPr/>
        </p:nvSpPr>
        <p:spPr bwMode="auto">
          <a:xfrm>
            <a:off x="6262688" y="249872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5" name="AutoShape 11">
            <a:extLst>
              <a:ext uri="{FF2B5EF4-FFF2-40B4-BE49-F238E27FC236}">
                <a16:creationId xmlns:a16="http://schemas.microsoft.com/office/drawing/2014/main" id="{D5EF58A7-482A-44A1-9DE4-608782F41941}"/>
              </a:ext>
            </a:extLst>
          </p:cNvPr>
          <p:cNvSpPr>
            <a:spLocks noChangeArrowheads="1"/>
          </p:cNvSpPr>
          <p:nvPr/>
        </p:nvSpPr>
        <p:spPr bwMode="auto">
          <a:xfrm>
            <a:off x="6262688" y="257492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3756" name="Group 12">
            <a:extLst>
              <a:ext uri="{FF2B5EF4-FFF2-40B4-BE49-F238E27FC236}">
                <a16:creationId xmlns:a16="http://schemas.microsoft.com/office/drawing/2014/main" id="{FBE3BDD1-E8F0-461F-88B3-3D69C78B35F5}"/>
              </a:ext>
            </a:extLst>
          </p:cNvPr>
          <p:cNvGrpSpPr>
            <a:grpSpLocks/>
          </p:cNvGrpSpPr>
          <p:nvPr/>
        </p:nvGrpSpPr>
        <p:grpSpPr bwMode="auto">
          <a:xfrm>
            <a:off x="1371600" y="609600"/>
            <a:ext cx="2590800" cy="1149350"/>
            <a:chOff x="672" y="964"/>
            <a:chExt cx="1632" cy="724"/>
          </a:xfrm>
        </p:grpSpPr>
        <p:grpSp>
          <p:nvGrpSpPr>
            <p:cNvPr id="1183757" name="Group 13">
              <a:extLst>
                <a:ext uri="{FF2B5EF4-FFF2-40B4-BE49-F238E27FC236}">
                  <a16:creationId xmlns:a16="http://schemas.microsoft.com/office/drawing/2014/main" id="{131D08E6-9F89-4203-A6E2-AD4C64DA8EA9}"/>
                </a:ext>
              </a:extLst>
            </p:cNvPr>
            <p:cNvGrpSpPr>
              <a:grpSpLocks/>
            </p:cNvGrpSpPr>
            <p:nvPr/>
          </p:nvGrpSpPr>
          <p:grpSpPr bwMode="auto">
            <a:xfrm>
              <a:off x="672" y="964"/>
              <a:ext cx="1632" cy="724"/>
              <a:chOff x="1392" y="964"/>
              <a:chExt cx="1632" cy="724"/>
            </a:xfrm>
          </p:grpSpPr>
          <p:sp>
            <p:nvSpPr>
              <p:cNvPr id="1183758" name="Rectangle 14">
                <a:extLst>
                  <a:ext uri="{FF2B5EF4-FFF2-40B4-BE49-F238E27FC236}">
                    <a16:creationId xmlns:a16="http://schemas.microsoft.com/office/drawing/2014/main" id="{C661A589-7F65-45E5-80FD-1D9EFDB2F257}"/>
                  </a:ext>
                </a:extLst>
              </p:cNvPr>
              <p:cNvSpPr>
                <a:spLocks noChangeArrowheads="1"/>
              </p:cNvSpPr>
              <p:nvPr/>
            </p:nvSpPr>
            <p:spPr bwMode="auto">
              <a:xfrm>
                <a:off x="1392" y="1256"/>
                <a:ext cx="1632" cy="432"/>
              </a:xfrm>
              <a:prstGeom prst="rect">
                <a:avLst/>
              </a:prstGeom>
              <a:solidFill>
                <a:srgbClr val="777777"/>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83759" name="Rectangle 15">
                <a:extLst>
                  <a:ext uri="{FF2B5EF4-FFF2-40B4-BE49-F238E27FC236}">
                    <a16:creationId xmlns:a16="http://schemas.microsoft.com/office/drawing/2014/main" id="{E10199CF-2C02-4BA6-AE60-CD4593A1C460}"/>
                  </a:ext>
                </a:extLst>
              </p:cNvPr>
              <p:cNvSpPr>
                <a:spLocks noChangeArrowheads="1"/>
              </p:cNvSpPr>
              <p:nvPr/>
            </p:nvSpPr>
            <p:spPr bwMode="auto">
              <a:xfrm>
                <a:off x="1930" y="964"/>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DVD</a:t>
                </a:r>
              </a:p>
            </p:txBody>
          </p:sp>
          <p:grpSp>
            <p:nvGrpSpPr>
              <p:cNvPr id="1183760" name="Group 16">
                <a:extLst>
                  <a:ext uri="{FF2B5EF4-FFF2-40B4-BE49-F238E27FC236}">
                    <a16:creationId xmlns:a16="http://schemas.microsoft.com/office/drawing/2014/main" id="{F5B736F5-F9C1-4EF6-B17F-1AD0D764BF0A}"/>
                  </a:ext>
                </a:extLst>
              </p:cNvPr>
              <p:cNvGrpSpPr>
                <a:grpSpLocks/>
              </p:cNvGrpSpPr>
              <p:nvPr/>
            </p:nvGrpSpPr>
            <p:grpSpPr bwMode="auto">
              <a:xfrm>
                <a:off x="2112" y="1540"/>
                <a:ext cx="192" cy="144"/>
                <a:chOff x="2112" y="1680"/>
                <a:chExt cx="192" cy="144"/>
              </a:xfrm>
            </p:grpSpPr>
            <p:sp>
              <p:nvSpPr>
                <p:cNvPr id="1183761" name="Rectangle 17">
                  <a:extLst>
                    <a:ext uri="{FF2B5EF4-FFF2-40B4-BE49-F238E27FC236}">
                      <a16:creationId xmlns:a16="http://schemas.microsoft.com/office/drawing/2014/main" id="{F9938709-2387-447F-90E2-A5E9CF7ED4BF}"/>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2" name="Rectangle 18">
                  <a:extLst>
                    <a:ext uri="{FF2B5EF4-FFF2-40B4-BE49-F238E27FC236}">
                      <a16:creationId xmlns:a16="http://schemas.microsoft.com/office/drawing/2014/main" id="{233FC363-B974-452D-8FEE-C9FC8C2D6CF5}"/>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3" name="Rectangle 19">
                  <a:extLst>
                    <a:ext uri="{FF2B5EF4-FFF2-40B4-BE49-F238E27FC236}">
                      <a16:creationId xmlns:a16="http://schemas.microsoft.com/office/drawing/2014/main" id="{B70E8F00-7EA8-4658-8C17-AEDF7A828F6A}"/>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83764" name="Rectangle 20">
              <a:extLst>
                <a:ext uri="{FF2B5EF4-FFF2-40B4-BE49-F238E27FC236}">
                  <a16:creationId xmlns:a16="http://schemas.microsoft.com/office/drawing/2014/main" id="{4FB122AB-B9F7-43FD-A303-D665AFD38846}"/>
                </a:ext>
              </a:extLst>
            </p:cNvPr>
            <p:cNvSpPr>
              <a:spLocks noChangeArrowheads="1"/>
            </p:cNvSpPr>
            <p:nvPr/>
          </p:nvSpPr>
          <p:spPr bwMode="auto">
            <a:xfrm>
              <a:off x="768" y="1344"/>
              <a:ext cx="576" cy="96"/>
            </a:xfrm>
            <a:prstGeom prst="rect">
              <a:avLst/>
            </a:prstGeom>
            <a:solidFill>
              <a:srgbClr val="808080"/>
            </a:solidFill>
            <a:ln w="12700">
              <a:solidFill>
                <a:srgbClr val="4D4D4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5" name="Rectangle 21">
              <a:extLst>
                <a:ext uri="{FF2B5EF4-FFF2-40B4-BE49-F238E27FC236}">
                  <a16:creationId xmlns:a16="http://schemas.microsoft.com/office/drawing/2014/main" id="{203CB5FF-8200-4D62-9BEF-957DC2EE8840}"/>
                </a:ext>
              </a:extLst>
            </p:cNvPr>
            <p:cNvSpPr>
              <a:spLocks noChangeArrowheads="1"/>
            </p:cNvSpPr>
            <p:nvPr/>
          </p:nvSpPr>
          <p:spPr bwMode="auto">
            <a:xfrm>
              <a:off x="1584" y="1344"/>
              <a:ext cx="576" cy="96"/>
            </a:xfrm>
            <a:prstGeom prst="rect">
              <a:avLst/>
            </a:prstGeom>
            <a:solidFill>
              <a:srgbClr val="000066"/>
            </a:solidFill>
            <a:ln w="3175">
              <a:solidFill>
                <a:srgbClr val="4D4D4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lvl1pPr>
                <a:tabLst>
                  <a:tab pos="457200" algn="r"/>
                  <a:tab pos="800100" algn="r"/>
                  <a:tab pos="1143000" algn="r"/>
                </a:tabLst>
                <a:defRPr sz="2400">
                  <a:solidFill>
                    <a:schemeClr val="tx1"/>
                  </a:solidFill>
                  <a:latin typeface="Times New Roman" panose="02020603050405020304" pitchFamily="18" charset="0"/>
                </a:defRPr>
              </a:lvl1pPr>
              <a:lvl2pPr>
                <a:tabLst>
                  <a:tab pos="457200" algn="r"/>
                  <a:tab pos="800100" algn="r"/>
                  <a:tab pos="1143000" algn="r"/>
                </a:tabLst>
                <a:defRPr sz="2400">
                  <a:solidFill>
                    <a:schemeClr val="tx1"/>
                  </a:solidFill>
                  <a:latin typeface="Times New Roman" panose="02020603050405020304" pitchFamily="18" charset="0"/>
                </a:defRPr>
              </a:lvl2pPr>
              <a:lvl3pPr>
                <a:tabLst>
                  <a:tab pos="457200" algn="r"/>
                  <a:tab pos="800100" algn="r"/>
                  <a:tab pos="1143000" algn="r"/>
                </a:tabLst>
                <a:defRPr sz="2400">
                  <a:solidFill>
                    <a:schemeClr val="tx1"/>
                  </a:solidFill>
                  <a:latin typeface="Times New Roman" panose="02020603050405020304" pitchFamily="18" charset="0"/>
                </a:defRPr>
              </a:lvl3pPr>
              <a:lvl4pPr>
                <a:tabLst>
                  <a:tab pos="457200" algn="r"/>
                  <a:tab pos="800100" algn="r"/>
                  <a:tab pos="1143000" algn="r"/>
                </a:tabLst>
                <a:defRPr sz="2400">
                  <a:solidFill>
                    <a:schemeClr val="tx1"/>
                  </a:solidFill>
                  <a:latin typeface="Times New Roman" panose="02020603050405020304" pitchFamily="18" charset="0"/>
                </a:defRPr>
              </a:lvl4pPr>
              <a:lvl5pPr>
                <a:tabLst>
                  <a:tab pos="457200" algn="r"/>
                  <a:tab pos="800100" algn="r"/>
                  <a:tab pos="1143000" algn="r"/>
                </a:tabLst>
                <a:defRPr sz="2400">
                  <a:solidFill>
                    <a:schemeClr val="tx1"/>
                  </a:solidFill>
                  <a:latin typeface="Times New Roman" panose="02020603050405020304" pitchFamily="18" charset="0"/>
                </a:defRPr>
              </a:lvl5pPr>
              <a:lvl6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6pPr>
              <a:lvl7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7pPr>
              <a:lvl8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8pPr>
              <a:lvl9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9pPr>
            </a:lstStyle>
            <a:p>
              <a:pPr eaLnBrk="0" hangingPunct="0">
                <a:lnSpc>
                  <a:spcPct val="80000"/>
                </a:lnSpc>
                <a:spcBef>
                  <a:spcPct val="50000"/>
                </a:spcBef>
              </a:pPr>
              <a:r>
                <a:rPr lang="en-US" altLang="en-US" sz="900" b="1">
                  <a:solidFill>
                    <a:srgbClr val="00CCFF"/>
                  </a:solidFill>
                  <a:latin typeface="Arial" panose="020B0604020202020204" pitchFamily="34" charset="0"/>
                </a:rPr>
                <a:t>T2	CH3	10:53</a:t>
              </a:r>
            </a:p>
          </p:txBody>
        </p:sp>
        <p:sp>
          <p:nvSpPr>
            <p:cNvPr id="1183766" name="AutoShape 22">
              <a:extLst>
                <a:ext uri="{FF2B5EF4-FFF2-40B4-BE49-F238E27FC236}">
                  <a16:creationId xmlns:a16="http://schemas.microsoft.com/office/drawing/2014/main" id="{C2155BFF-4563-44A7-ACC6-8872EDB8172D}"/>
                </a:ext>
              </a:extLst>
            </p:cNvPr>
            <p:cNvSpPr>
              <a:spLocks noChangeArrowheads="1"/>
            </p:cNvSpPr>
            <p:nvPr/>
          </p:nvSpPr>
          <p:spPr bwMode="auto">
            <a:xfrm>
              <a:off x="158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p>
          </p:txBody>
        </p:sp>
        <p:sp>
          <p:nvSpPr>
            <p:cNvPr id="1183767" name="AutoShape 23">
              <a:extLst>
                <a:ext uri="{FF2B5EF4-FFF2-40B4-BE49-F238E27FC236}">
                  <a16:creationId xmlns:a16="http://schemas.microsoft.com/office/drawing/2014/main" id="{D19F20D9-FF08-4669-9C62-392B119211E4}"/>
                </a:ext>
              </a:extLst>
            </p:cNvPr>
            <p:cNvSpPr>
              <a:spLocks noChangeArrowheads="1"/>
            </p:cNvSpPr>
            <p:nvPr/>
          </p:nvSpPr>
          <p:spPr bwMode="auto">
            <a:xfrm>
              <a:off x="174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p>
          </p:txBody>
        </p:sp>
        <p:sp>
          <p:nvSpPr>
            <p:cNvPr id="1183768" name="AutoShape 24">
              <a:hlinkClick r:id="" action="ppaction://noaction" highlightClick="1"/>
              <a:extLst>
                <a:ext uri="{FF2B5EF4-FFF2-40B4-BE49-F238E27FC236}">
                  <a16:creationId xmlns:a16="http://schemas.microsoft.com/office/drawing/2014/main" id="{E0C2E63F-9D03-46C0-ADF5-C4AAF84F75D0}"/>
                </a:ext>
              </a:extLst>
            </p:cNvPr>
            <p:cNvSpPr>
              <a:spLocks noChangeArrowheads="1"/>
            </p:cNvSpPr>
            <p:nvPr/>
          </p:nvSpPr>
          <p:spPr bwMode="auto">
            <a:xfrm>
              <a:off x="190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endParaRPr lang="en-US" altLang="en-US" b="1">
                <a:latin typeface="Arial" panose="020B0604020202020204" pitchFamily="34" charset="0"/>
              </a:endParaRPr>
            </a:p>
          </p:txBody>
        </p:sp>
        <p:sp>
          <p:nvSpPr>
            <p:cNvPr id="1183769" name="AutoShape 25">
              <a:extLst>
                <a:ext uri="{FF2B5EF4-FFF2-40B4-BE49-F238E27FC236}">
                  <a16:creationId xmlns:a16="http://schemas.microsoft.com/office/drawing/2014/main" id="{6448D753-0142-4CFF-B259-CBB3DDEBC0D0}"/>
                </a:ext>
              </a:extLst>
            </p:cNvPr>
            <p:cNvSpPr>
              <a:spLocks noChangeArrowheads="1"/>
            </p:cNvSpPr>
            <p:nvPr/>
          </p:nvSpPr>
          <p:spPr bwMode="auto">
            <a:xfrm>
              <a:off x="206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endParaRPr lang="en-US" altLang="en-US" b="1">
                <a:latin typeface="Arial" panose="020B0604020202020204" pitchFamily="34" charset="0"/>
                <a:sym typeface="Webdings" panose="05030102010509060703" pitchFamily="18" charset="2"/>
              </a:endParaRPr>
            </a:p>
          </p:txBody>
        </p:sp>
      </p:grpSp>
      <p:cxnSp>
        <p:nvCxnSpPr>
          <p:cNvPr id="1183770" name="AutoShape 26">
            <a:extLst>
              <a:ext uri="{FF2B5EF4-FFF2-40B4-BE49-F238E27FC236}">
                <a16:creationId xmlns:a16="http://schemas.microsoft.com/office/drawing/2014/main" id="{8B67A6B5-9655-411D-A61E-77D753D661DD}"/>
              </a:ext>
            </a:extLst>
          </p:cNvPr>
          <p:cNvCxnSpPr>
            <a:cxnSpLocks noChangeShapeType="1"/>
            <a:stCxn id="1183763" idx="1"/>
            <a:endCxn id="1183772" idx="1"/>
          </p:cNvCxnSpPr>
          <p:nvPr/>
        </p:nvCxnSpPr>
        <p:spPr bwMode="auto">
          <a:xfrm rot="16200000" flipH="1">
            <a:off x="4395787" y="138113"/>
            <a:ext cx="309563" cy="35385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3771" name="AutoShape 27">
            <a:extLst>
              <a:ext uri="{FF2B5EF4-FFF2-40B4-BE49-F238E27FC236}">
                <a16:creationId xmlns:a16="http://schemas.microsoft.com/office/drawing/2014/main" id="{D3DADD9D-E212-4953-B948-6DD5D45A9C79}"/>
              </a:ext>
            </a:extLst>
          </p:cNvPr>
          <p:cNvSpPr>
            <a:spLocks noChangeArrowheads="1"/>
          </p:cNvSpPr>
          <p:nvPr/>
        </p:nvSpPr>
        <p:spPr bwMode="auto">
          <a:xfrm>
            <a:off x="6205538" y="2171700"/>
            <a:ext cx="457200" cy="152400"/>
          </a:xfrm>
          <a:prstGeom prst="chevron">
            <a:avLst>
              <a:gd name="adj" fmla="val 75000"/>
            </a:avLst>
          </a:prstGeom>
          <a:solidFill>
            <a:srgbClr val="6666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2" name="AutoShape 28">
            <a:extLst>
              <a:ext uri="{FF2B5EF4-FFF2-40B4-BE49-F238E27FC236}">
                <a16:creationId xmlns:a16="http://schemas.microsoft.com/office/drawing/2014/main" id="{7827DD4D-B6E3-4D5D-AE3E-912B075B9D2F}"/>
              </a:ext>
            </a:extLst>
          </p:cNvPr>
          <p:cNvSpPr>
            <a:spLocks noChangeArrowheads="1"/>
          </p:cNvSpPr>
          <p:nvPr/>
        </p:nvSpPr>
        <p:spPr bwMode="auto">
          <a:xfrm>
            <a:off x="6205538" y="1985963"/>
            <a:ext cx="457200" cy="152400"/>
          </a:xfrm>
          <a:prstGeom prst="chevron">
            <a:avLst>
              <a:gd name="adj" fmla="val 75000"/>
            </a:avLst>
          </a:prstGeom>
          <a:solidFill>
            <a:srgbClr val="99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3" name="AutoShape 29">
            <a:extLst>
              <a:ext uri="{FF2B5EF4-FFF2-40B4-BE49-F238E27FC236}">
                <a16:creationId xmlns:a16="http://schemas.microsoft.com/office/drawing/2014/main" id="{096FB9E3-5155-4A84-90D6-FA3AD426F1AE}"/>
              </a:ext>
            </a:extLst>
          </p:cNvPr>
          <p:cNvSpPr>
            <a:spLocks noChangeArrowheads="1"/>
          </p:cNvSpPr>
          <p:nvPr/>
        </p:nvSpPr>
        <p:spPr bwMode="auto">
          <a:xfrm>
            <a:off x="6205538" y="1800225"/>
            <a:ext cx="457200" cy="152400"/>
          </a:xfrm>
          <a:prstGeom prst="chevron">
            <a:avLst>
              <a:gd name="adj" fmla="val 75000"/>
            </a:avLst>
          </a:prstGeom>
          <a:solidFill>
            <a:srgbClr val="00CC66"/>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3774" name="Group 30">
            <a:extLst>
              <a:ext uri="{FF2B5EF4-FFF2-40B4-BE49-F238E27FC236}">
                <a16:creationId xmlns:a16="http://schemas.microsoft.com/office/drawing/2014/main" id="{192361C5-C75B-4CCE-A0D5-C133134D8061}"/>
              </a:ext>
            </a:extLst>
          </p:cNvPr>
          <p:cNvGrpSpPr>
            <a:grpSpLocks/>
          </p:cNvGrpSpPr>
          <p:nvPr/>
        </p:nvGrpSpPr>
        <p:grpSpPr bwMode="auto">
          <a:xfrm>
            <a:off x="4076700" y="1347788"/>
            <a:ext cx="1917700" cy="1049337"/>
            <a:chOff x="2680" y="1277"/>
            <a:chExt cx="1208" cy="661"/>
          </a:xfrm>
        </p:grpSpPr>
        <p:sp>
          <p:nvSpPr>
            <p:cNvPr id="1183775" name="Text Box 31">
              <a:extLst>
                <a:ext uri="{FF2B5EF4-FFF2-40B4-BE49-F238E27FC236}">
                  <a16:creationId xmlns:a16="http://schemas.microsoft.com/office/drawing/2014/main" id="{3A724142-29D0-4199-8D87-9685183FCEED}"/>
                </a:ext>
              </a:extLst>
            </p:cNvPr>
            <p:cNvSpPr txBox="1">
              <a:spLocks noChangeArrowheads="1"/>
            </p:cNvSpPr>
            <p:nvPr/>
          </p:nvSpPr>
          <p:spPr bwMode="auto">
            <a:xfrm>
              <a:off x="2718" y="1277"/>
              <a:ext cx="11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eaLnBrk="0" hangingPunct="0">
                <a:spcBef>
                  <a:spcPct val="10000"/>
                </a:spcBef>
              </a:pPr>
              <a:r>
                <a:rPr lang="en-US" altLang="en-US" sz="2000" b="1">
                  <a:solidFill>
                    <a:schemeClr val="tx2"/>
                  </a:solidFill>
                  <a:effectLst>
                    <a:outerShdw blurRad="38100" dist="38100" dir="2700000" algn="tl">
                      <a:srgbClr val="C0C0C0"/>
                    </a:outerShdw>
                  </a:effectLst>
                  <a:latin typeface="Arial Narrow" panose="020B0606020202030204" pitchFamily="34" charset="0"/>
                </a:rPr>
                <a:t>Component Video</a:t>
              </a:r>
            </a:p>
          </p:txBody>
        </p:sp>
        <p:grpSp>
          <p:nvGrpSpPr>
            <p:cNvPr id="1183776" name="Group 32">
              <a:extLst>
                <a:ext uri="{FF2B5EF4-FFF2-40B4-BE49-F238E27FC236}">
                  <a16:creationId xmlns:a16="http://schemas.microsoft.com/office/drawing/2014/main" id="{4E29E7F0-C046-454E-A2B4-F4EA27BE275D}"/>
                </a:ext>
              </a:extLst>
            </p:cNvPr>
            <p:cNvGrpSpPr>
              <a:grpSpLocks/>
            </p:cNvGrpSpPr>
            <p:nvPr/>
          </p:nvGrpSpPr>
          <p:grpSpPr bwMode="auto">
            <a:xfrm>
              <a:off x="3440" y="1511"/>
              <a:ext cx="400" cy="426"/>
              <a:chOff x="3457" y="1511"/>
              <a:chExt cx="400" cy="426"/>
            </a:xfrm>
          </p:grpSpPr>
          <p:sp>
            <p:nvSpPr>
              <p:cNvPr id="1183777" name="Text Box 33">
                <a:extLst>
                  <a:ext uri="{FF2B5EF4-FFF2-40B4-BE49-F238E27FC236}">
                    <a16:creationId xmlns:a16="http://schemas.microsoft.com/office/drawing/2014/main" id="{29C45EEC-FF4A-4C06-97B6-0B4B7533F5A5}"/>
                  </a:ext>
                </a:extLst>
              </p:cNvPr>
              <p:cNvSpPr txBox="1">
                <a:spLocks noChangeArrowheads="1"/>
              </p:cNvSpPr>
              <p:nvPr/>
            </p:nvSpPr>
            <p:spPr bwMode="auto">
              <a:xfrm>
                <a:off x="3457" y="1511"/>
                <a:ext cx="88" cy="19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2000" b="1">
                    <a:latin typeface="Arial Narrow" panose="020B0606020202030204" pitchFamily="34" charset="0"/>
                  </a:rPr>
                  <a:t>Y</a:t>
                </a:r>
              </a:p>
            </p:txBody>
          </p:sp>
          <p:sp>
            <p:nvSpPr>
              <p:cNvPr id="1183778" name="Text Box 34">
                <a:extLst>
                  <a:ext uri="{FF2B5EF4-FFF2-40B4-BE49-F238E27FC236}">
                    <a16:creationId xmlns:a16="http://schemas.microsoft.com/office/drawing/2014/main" id="{8FA2317A-A241-40B2-8C2E-511C8C398794}"/>
                  </a:ext>
                </a:extLst>
              </p:cNvPr>
              <p:cNvSpPr txBox="1">
                <a:spLocks noChangeArrowheads="1"/>
              </p:cNvSpPr>
              <p:nvPr/>
            </p:nvSpPr>
            <p:spPr bwMode="auto">
              <a:xfrm>
                <a:off x="3576" y="1628"/>
                <a:ext cx="139" cy="19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2000" b="1">
                    <a:latin typeface="Arial Narrow" panose="020B0606020202030204" pitchFamily="34" charset="0"/>
                  </a:rPr>
                  <a:t>Pr</a:t>
                </a:r>
              </a:p>
            </p:txBody>
          </p:sp>
          <p:sp>
            <p:nvSpPr>
              <p:cNvPr id="1183779" name="Text Box 35">
                <a:extLst>
                  <a:ext uri="{FF2B5EF4-FFF2-40B4-BE49-F238E27FC236}">
                    <a16:creationId xmlns:a16="http://schemas.microsoft.com/office/drawing/2014/main" id="{3C6AD5C4-F853-418D-8B22-EB51C5D7DB16}"/>
                  </a:ext>
                </a:extLst>
              </p:cNvPr>
              <p:cNvSpPr txBox="1">
                <a:spLocks noChangeArrowheads="1"/>
              </p:cNvSpPr>
              <p:nvPr/>
            </p:nvSpPr>
            <p:spPr bwMode="auto">
              <a:xfrm>
                <a:off x="3689" y="1745"/>
                <a:ext cx="168" cy="19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2000" b="1">
                    <a:latin typeface="Arial Narrow" panose="020B0606020202030204" pitchFamily="34" charset="0"/>
                  </a:rPr>
                  <a:t>Pb</a:t>
                </a:r>
              </a:p>
            </p:txBody>
          </p:sp>
        </p:grpSp>
        <p:sp>
          <p:nvSpPr>
            <p:cNvPr id="1183780" name="Rectangle 36">
              <a:extLst>
                <a:ext uri="{FF2B5EF4-FFF2-40B4-BE49-F238E27FC236}">
                  <a16:creationId xmlns:a16="http://schemas.microsoft.com/office/drawing/2014/main" id="{7663CB16-5FD9-4AB4-A2B3-030D80C1A00F}"/>
                </a:ext>
              </a:extLst>
            </p:cNvPr>
            <p:cNvSpPr>
              <a:spLocks noChangeArrowheads="1"/>
            </p:cNvSpPr>
            <p:nvPr/>
          </p:nvSpPr>
          <p:spPr bwMode="auto">
            <a:xfrm>
              <a:off x="2680" y="1314"/>
              <a:ext cx="1208" cy="624"/>
            </a:xfrm>
            <a:prstGeom prst="rect">
              <a:avLst/>
            </a:prstGeom>
            <a:noFill/>
            <a:ln w="12700">
              <a:solidFill>
                <a:srgbClr val="80808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183781" name="Picture 37" descr="13STAT">
            <a:extLst>
              <a:ext uri="{FF2B5EF4-FFF2-40B4-BE49-F238E27FC236}">
                <a16:creationId xmlns:a16="http://schemas.microsoft.com/office/drawing/2014/main" id="{D08D2D2D-8691-4C80-941F-BEF817EE7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762000"/>
            <a:ext cx="2273300" cy="2286000"/>
          </a:xfrm>
          <a:prstGeom prst="rect">
            <a:avLst/>
          </a:prstGeom>
          <a:noFill/>
          <a:extLst>
            <a:ext uri="{909E8E84-426E-40DD-AFC4-6F175D3DCCD1}">
              <a14:hiddenFill xmlns:a14="http://schemas.microsoft.com/office/drawing/2010/main">
                <a:solidFill>
                  <a:srgbClr val="FFFFFF"/>
                </a:solidFill>
              </a14:hiddenFill>
            </a:ext>
          </a:extLst>
        </p:spPr>
      </p:pic>
      <p:grpSp>
        <p:nvGrpSpPr>
          <p:cNvPr id="1183782" name="Group 38">
            <a:extLst>
              <a:ext uri="{FF2B5EF4-FFF2-40B4-BE49-F238E27FC236}">
                <a16:creationId xmlns:a16="http://schemas.microsoft.com/office/drawing/2014/main" id="{D55C1112-E7AC-460C-B9E3-DB3A7E43D35A}"/>
              </a:ext>
            </a:extLst>
          </p:cNvPr>
          <p:cNvGrpSpPr>
            <a:grpSpLocks/>
          </p:cNvGrpSpPr>
          <p:nvPr/>
        </p:nvGrpSpPr>
        <p:grpSpPr bwMode="auto">
          <a:xfrm>
            <a:off x="22225" y="1447800"/>
            <a:ext cx="2441575" cy="2209800"/>
            <a:chOff x="14" y="912"/>
            <a:chExt cx="1538" cy="1392"/>
          </a:xfrm>
        </p:grpSpPr>
        <p:sp>
          <p:nvSpPr>
            <p:cNvPr id="1183783" name="Rectangle 39">
              <a:extLst>
                <a:ext uri="{FF2B5EF4-FFF2-40B4-BE49-F238E27FC236}">
                  <a16:creationId xmlns:a16="http://schemas.microsoft.com/office/drawing/2014/main" id="{584665F7-C8E5-4AD2-8D6B-F7ECB47153B5}"/>
                </a:ext>
              </a:extLst>
            </p:cNvPr>
            <p:cNvSpPr>
              <a:spLocks noChangeArrowheads="1"/>
            </p:cNvSpPr>
            <p:nvPr/>
          </p:nvSpPr>
          <p:spPr bwMode="auto">
            <a:xfrm>
              <a:off x="16" y="912"/>
              <a:ext cx="1536" cy="139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3784" name="Picture 40" descr="YPbPr">
              <a:extLst>
                <a:ext uri="{FF2B5EF4-FFF2-40B4-BE49-F238E27FC236}">
                  <a16:creationId xmlns:a16="http://schemas.microsoft.com/office/drawing/2014/main" id="{2292A259-0AEB-415D-B911-50DAF15B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 y="912"/>
              <a:ext cx="1327" cy="1392"/>
            </a:xfrm>
            <a:prstGeom prst="rect">
              <a:avLst/>
            </a:prstGeom>
            <a:noFill/>
            <a:extLst>
              <a:ext uri="{909E8E84-426E-40DD-AFC4-6F175D3DCCD1}">
                <a14:hiddenFill xmlns:a14="http://schemas.microsoft.com/office/drawing/2010/main">
                  <a:solidFill>
                    <a:srgbClr val="FFFFFF"/>
                  </a:solidFill>
                </a14:hiddenFill>
              </a:ext>
            </a:extLst>
          </p:spPr>
        </p:pic>
        <p:sp>
          <p:nvSpPr>
            <p:cNvPr id="1183785" name="Rectangle 41">
              <a:extLst>
                <a:ext uri="{FF2B5EF4-FFF2-40B4-BE49-F238E27FC236}">
                  <a16:creationId xmlns:a16="http://schemas.microsoft.com/office/drawing/2014/main" id="{85AD8FF4-9B6E-4BC2-8FBB-57E18C1F1157}"/>
                </a:ext>
              </a:extLst>
            </p:cNvPr>
            <p:cNvSpPr>
              <a:spLocks noChangeArrowheads="1"/>
            </p:cNvSpPr>
            <p:nvPr/>
          </p:nvSpPr>
          <p:spPr bwMode="auto">
            <a:xfrm>
              <a:off x="94" y="1224"/>
              <a:ext cx="2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solidFill>
                    <a:srgbClr val="FFFFFF"/>
                  </a:solidFill>
                  <a:latin typeface="Arial Narrow" panose="020B0606020202030204" pitchFamily="34" charset="0"/>
                </a:rPr>
                <a:t>Y</a:t>
              </a:r>
            </a:p>
          </p:txBody>
        </p:sp>
        <p:sp>
          <p:nvSpPr>
            <p:cNvPr id="1183786" name="Rectangle 42">
              <a:extLst>
                <a:ext uri="{FF2B5EF4-FFF2-40B4-BE49-F238E27FC236}">
                  <a16:creationId xmlns:a16="http://schemas.microsoft.com/office/drawing/2014/main" id="{B0E581F4-01D1-403B-A6A2-90550788C23D}"/>
                </a:ext>
              </a:extLst>
            </p:cNvPr>
            <p:cNvSpPr>
              <a:spLocks noChangeArrowheads="1"/>
            </p:cNvSpPr>
            <p:nvPr/>
          </p:nvSpPr>
          <p:spPr bwMode="auto">
            <a:xfrm>
              <a:off x="43" y="1608"/>
              <a:ext cx="2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solidFill>
                    <a:srgbClr val="FFFFFF"/>
                  </a:solidFill>
                  <a:latin typeface="Arial Narrow" panose="020B0606020202030204" pitchFamily="34" charset="0"/>
                </a:rPr>
                <a:t>Pr</a:t>
              </a:r>
            </a:p>
          </p:txBody>
        </p:sp>
        <p:sp>
          <p:nvSpPr>
            <p:cNvPr id="1183787" name="Rectangle 43">
              <a:extLst>
                <a:ext uri="{FF2B5EF4-FFF2-40B4-BE49-F238E27FC236}">
                  <a16:creationId xmlns:a16="http://schemas.microsoft.com/office/drawing/2014/main" id="{A8E51EFD-5486-4390-A6E1-3AA96623E7A6}"/>
                </a:ext>
              </a:extLst>
            </p:cNvPr>
            <p:cNvSpPr>
              <a:spLocks noChangeArrowheads="1"/>
            </p:cNvSpPr>
            <p:nvPr/>
          </p:nvSpPr>
          <p:spPr bwMode="auto">
            <a:xfrm>
              <a:off x="14" y="1992"/>
              <a:ext cx="2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solidFill>
                    <a:srgbClr val="FFFFFF"/>
                  </a:solidFill>
                  <a:latin typeface="Arial Narrow" panose="020B0606020202030204" pitchFamily="34" charset="0"/>
                </a:rPr>
                <a:t>Pb</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3782"/>
                                        </p:tgtEl>
                                        <p:attrNameLst>
                                          <p:attrName>style.visibility</p:attrName>
                                        </p:attrNameLst>
                                      </p:cBhvr>
                                      <p:to>
                                        <p:strVal val="visible"/>
                                      </p:to>
                                    </p:set>
                                    <p:animEffect transition="in" filter="dissolve">
                                      <p:cBhvr>
                                        <p:cTn id="7" dur="500"/>
                                        <p:tgtEl>
                                          <p:spTgt spid="118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4770" name="Group 2">
            <a:extLst>
              <a:ext uri="{FF2B5EF4-FFF2-40B4-BE49-F238E27FC236}">
                <a16:creationId xmlns:a16="http://schemas.microsoft.com/office/drawing/2014/main" id="{284B94BF-1A9C-440F-A6E1-129C5464746B}"/>
              </a:ext>
            </a:extLst>
          </p:cNvPr>
          <p:cNvGrpSpPr>
            <a:grpSpLocks/>
          </p:cNvGrpSpPr>
          <p:nvPr/>
        </p:nvGrpSpPr>
        <p:grpSpPr bwMode="auto">
          <a:xfrm>
            <a:off x="7496175" y="2246313"/>
            <a:ext cx="890588" cy="1050925"/>
            <a:chOff x="4722" y="1415"/>
            <a:chExt cx="561" cy="662"/>
          </a:xfrm>
        </p:grpSpPr>
        <p:grpSp>
          <p:nvGrpSpPr>
            <p:cNvPr id="1184771" name="Group 3">
              <a:extLst>
                <a:ext uri="{FF2B5EF4-FFF2-40B4-BE49-F238E27FC236}">
                  <a16:creationId xmlns:a16="http://schemas.microsoft.com/office/drawing/2014/main" id="{808CA07F-774A-4230-9B1F-B4F8919AD2D0}"/>
                </a:ext>
              </a:extLst>
            </p:cNvPr>
            <p:cNvGrpSpPr>
              <a:grpSpLocks/>
            </p:cNvGrpSpPr>
            <p:nvPr/>
          </p:nvGrpSpPr>
          <p:grpSpPr bwMode="auto">
            <a:xfrm>
              <a:off x="4940" y="1415"/>
              <a:ext cx="264" cy="97"/>
              <a:chOff x="4940" y="1415"/>
              <a:chExt cx="264" cy="97"/>
            </a:xfrm>
          </p:grpSpPr>
          <p:sp>
            <p:nvSpPr>
              <p:cNvPr id="1184772" name="Rectangle 4">
                <a:extLst>
                  <a:ext uri="{FF2B5EF4-FFF2-40B4-BE49-F238E27FC236}">
                    <a16:creationId xmlns:a16="http://schemas.microsoft.com/office/drawing/2014/main" id="{4DCE89BF-0545-445A-9B1F-B9B191D197A8}"/>
                  </a:ext>
                </a:extLst>
              </p:cNvPr>
              <p:cNvSpPr>
                <a:spLocks noChangeArrowheads="1"/>
              </p:cNvSpPr>
              <p:nvPr/>
            </p:nvSpPr>
            <p:spPr bwMode="auto">
              <a:xfrm rot="10800000">
                <a:off x="5116" y="1415"/>
                <a:ext cx="88" cy="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773" name="Rectangle 5">
                <a:extLst>
                  <a:ext uri="{FF2B5EF4-FFF2-40B4-BE49-F238E27FC236}">
                    <a16:creationId xmlns:a16="http://schemas.microsoft.com/office/drawing/2014/main" id="{F96609BA-CDF6-4F77-BD60-9D6A787E32D2}"/>
                  </a:ext>
                </a:extLst>
              </p:cNvPr>
              <p:cNvSpPr>
                <a:spLocks noChangeArrowheads="1"/>
              </p:cNvSpPr>
              <p:nvPr/>
            </p:nvSpPr>
            <p:spPr bwMode="auto">
              <a:xfrm rot="10800000">
                <a:off x="5028" y="1416"/>
                <a:ext cx="88" cy="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774" name="Rectangle 6">
                <a:extLst>
                  <a:ext uri="{FF2B5EF4-FFF2-40B4-BE49-F238E27FC236}">
                    <a16:creationId xmlns:a16="http://schemas.microsoft.com/office/drawing/2014/main" id="{71B17293-7186-4DE2-8570-71C73B835FCF}"/>
                  </a:ext>
                </a:extLst>
              </p:cNvPr>
              <p:cNvSpPr>
                <a:spLocks noChangeArrowheads="1"/>
              </p:cNvSpPr>
              <p:nvPr/>
            </p:nvSpPr>
            <p:spPr bwMode="auto">
              <a:xfrm rot="10800000">
                <a:off x="4940" y="1415"/>
                <a:ext cx="88" cy="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184775" name="Picture 7" descr="component">
              <a:extLst>
                <a:ext uri="{FF2B5EF4-FFF2-40B4-BE49-F238E27FC236}">
                  <a16:creationId xmlns:a16="http://schemas.microsoft.com/office/drawing/2014/main" id="{EC5C2ABA-1A79-49C6-AE63-2A441610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 y="1419"/>
              <a:ext cx="561" cy="658"/>
            </a:xfrm>
            <a:prstGeom prst="rect">
              <a:avLst/>
            </a:prstGeom>
            <a:noFill/>
            <a:extLst>
              <a:ext uri="{909E8E84-426E-40DD-AFC4-6F175D3DCCD1}">
                <a14:hiddenFill xmlns:a14="http://schemas.microsoft.com/office/drawing/2010/main">
                  <a:solidFill>
                    <a:srgbClr val="FFFFFF"/>
                  </a:solidFill>
                </a14:hiddenFill>
              </a:ext>
            </a:extLst>
          </p:spPr>
        </p:pic>
      </p:grpSp>
      <p:sp>
        <p:nvSpPr>
          <p:cNvPr id="1184776" name="Rectangle 8">
            <a:extLst>
              <a:ext uri="{FF2B5EF4-FFF2-40B4-BE49-F238E27FC236}">
                <a16:creationId xmlns:a16="http://schemas.microsoft.com/office/drawing/2014/main" id="{18C25959-19EC-4A74-A39A-CEE7077D5247}"/>
              </a:ext>
            </a:extLst>
          </p:cNvPr>
          <p:cNvSpPr>
            <a:spLocks noGrp="1" noChangeArrowheads="1"/>
          </p:cNvSpPr>
          <p:nvPr>
            <p:ph type="title"/>
          </p:nvPr>
        </p:nvSpPr>
        <p:spPr/>
        <p:txBody>
          <a:bodyPr/>
          <a:lstStyle/>
          <a:p>
            <a:r>
              <a:rPr lang="en-US" altLang="en-US"/>
              <a:t>Video H/W Interfaces</a:t>
            </a:r>
          </a:p>
        </p:txBody>
      </p:sp>
      <p:pic>
        <p:nvPicPr>
          <p:cNvPr id="1184777" name="Picture 9" descr="HH00715_">
            <a:extLst>
              <a:ext uri="{FF2B5EF4-FFF2-40B4-BE49-F238E27FC236}">
                <a16:creationId xmlns:a16="http://schemas.microsoft.com/office/drawing/2014/main" id="{4E0FF76D-5F33-4820-95F6-8611F36CF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595"/>
          <a:stretch>
            <a:fillRect/>
          </a:stretch>
        </p:blipFill>
        <p:spPr bwMode="auto">
          <a:xfrm flipH="1">
            <a:off x="6477000" y="5486400"/>
            <a:ext cx="1409700" cy="1187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84778" name="Group 10">
            <a:extLst>
              <a:ext uri="{FF2B5EF4-FFF2-40B4-BE49-F238E27FC236}">
                <a16:creationId xmlns:a16="http://schemas.microsoft.com/office/drawing/2014/main" id="{157136A0-9C39-4BFE-AA8F-9182B10D5427}"/>
              </a:ext>
            </a:extLst>
          </p:cNvPr>
          <p:cNvGraphicFramePr>
            <a:graphicFrameLocks noGrp="1"/>
          </p:cNvGraphicFramePr>
          <p:nvPr/>
        </p:nvGraphicFramePr>
        <p:xfrm>
          <a:off x="2743200" y="2590800"/>
          <a:ext cx="2209800" cy="3582354"/>
        </p:xfrm>
        <a:graphic>
          <a:graphicData uri="http://schemas.openxmlformats.org/drawingml/2006/table">
            <a:tbl>
              <a:tblPr/>
              <a:tblGrid>
                <a:gridCol w="2209800">
                  <a:extLst>
                    <a:ext uri="{9D8B030D-6E8A-4147-A177-3AD203B41FA5}">
                      <a16:colId xmlns:a16="http://schemas.microsoft.com/office/drawing/2014/main" val="4065984887"/>
                    </a:ext>
                  </a:extLst>
                </a:gridCol>
              </a:tblGrid>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Digital Data Format</a:t>
                      </a: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088267908"/>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87304962"/>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87899402"/>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3129334766"/>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24308402"/>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865580934"/>
                  </a:ext>
                </a:extLst>
              </a:tr>
            </a:tbl>
          </a:graphicData>
        </a:graphic>
      </p:graphicFrame>
      <p:cxnSp>
        <p:nvCxnSpPr>
          <p:cNvPr id="1184797" name="AutoShape 29">
            <a:extLst>
              <a:ext uri="{FF2B5EF4-FFF2-40B4-BE49-F238E27FC236}">
                <a16:creationId xmlns:a16="http://schemas.microsoft.com/office/drawing/2014/main" id="{25CC9ACE-7567-4666-9213-CE0E73471B79}"/>
              </a:ext>
            </a:extLst>
          </p:cNvPr>
          <p:cNvCxnSpPr>
            <a:cxnSpLocks noChangeShapeType="1"/>
            <a:stCxn id="1184802" idx="2"/>
            <a:endCxn id="1184773" idx="2"/>
          </p:cNvCxnSpPr>
          <p:nvPr/>
        </p:nvCxnSpPr>
        <p:spPr bwMode="auto">
          <a:xfrm>
            <a:off x="7150100" y="1612900"/>
            <a:ext cx="901700" cy="635000"/>
          </a:xfrm>
          <a:prstGeom prst="bentConnector2">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798" name="AutoShape 30">
            <a:extLst>
              <a:ext uri="{FF2B5EF4-FFF2-40B4-BE49-F238E27FC236}">
                <a16:creationId xmlns:a16="http://schemas.microsoft.com/office/drawing/2014/main" id="{5AEBE58F-43B0-43DA-9396-79BDC0E4A404}"/>
              </a:ext>
            </a:extLst>
          </p:cNvPr>
          <p:cNvCxnSpPr>
            <a:cxnSpLocks noChangeShapeType="1"/>
            <a:stCxn id="1184801" idx="2"/>
            <a:endCxn id="1184774" idx="2"/>
          </p:cNvCxnSpPr>
          <p:nvPr/>
        </p:nvCxnSpPr>
        <p:spPr bwMode="auto">
          <a:xfrm>
            <a:off x="7150100" y="1752600"/>
            <a:ext cx="762000" cy="493713"/>
          </a:xfrm>
          <a:prstGeom prst="bentConnector2">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799" name="AutoShape 31">
            <a:extLst>
              <a:ext uri="{FF2B5EF4-FFF2-40B4-BE49-F238E27FC236}">
                <a16:creationId xmlns:a16="http://schemas.microsoft.com/office/drawing/2014/main" id="{F66DFD07-A3FA-4F6C-9A4A-5E77E60D487B}"/>
              </a:ext>
            </a:extLst>
          </p:cNvPr>
          <p:cNvCxnSpPr>
            <a:cxnSpLocks noChangeShapeType="1"/>
            <a:stCxn id="1184803" idx="2"/>
            <a:endCxn id="1184772" idx="2"/>
          </p:cNvCxnSpPr>
          <p:nvPr/>
        </p:nvCxnSpPr>
        <p:spPr bwMode="auto">
          <a:xfrm>
            <a:off x="7150100" y="1473200"/>
            <a:ext cx="1041400" cy="773113"/>
          </a:xfrm>
          <a:prstGeom prst="bentConnector2">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4800" name="Group 32">
            <a:extLst>
              <a:ext uri="{FF2B5EF4-FFF2-40B4-BE49-F238E27FC236}">
                <a16:creationId xmlns:a16="http://schemas.microsoft.com/office/drawing/2014/main" id="{80A5DC6A-BD12-4D5D-9AF2-162B19585650}"/>
              </a:ext>
            </a:extLst>
          </p:cNvPr>
          <p:cNvGrpSpPr>
            <a:grpSpLocks/>
          </p:cNvGrpSpPr>
          <p:nvPr/>
        </p:nvGrpSpPr>
        <p:grpSpPr bwMode="auto">
          <a:xfrm rot="-5400000">
            <a:off x="6864350" y="1536700"/>
            <a:ext cx="419100" cy="152400"/>
            <a:chOff x="192" y="2240"/>
            <a:chExt cx="264" cy="96"/>
          </a:xfrm>
        </p:grpSpPr>
        <p:sp>
          <p:nvSpPr>
            <p:cNvPr id="1184801" name="Rectangle 33">
              <a:extLst>
                <a:ext uri="{FF2B5EF4-FFF2-40B4-BE49-F238E27FC236}">
                  <a16:creationId xmlns:a16="http://schemas.microsoft.com/office/drawing/2014/main" id="{41CCF628-6B63-4366-8C67-0D8D2532CCFA}"/>
                </a:ext>
              </a:extLst>
            </p:cNvPr>
            <p:cNvSpPr>
              <a:spLocks noChangeArrowheads="1"/>
            </p:cNvSpPr>
            <p:nvPr/>
          </p:nvSpPr>
          <p:spPr bwMode="auto">
            <a:xfrm>
              <a:off x="192" y="2240"/>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802" name="Rectangle 34">
              <a:extLst>
                <a:ext uri="{FF2B5EF4-FFF2-40B4-BE49-F238E27FC236}">
                  <a16:creationId xmlns:a16="http://schemas.microsoft.com/office/drawing/2014/main" id="{28259829-1D06-4518-A80C-AEED86043DE8}"/>
                </a:ext>
              </a:extLst>
            </p:cNvPr>
            <p:cNvSpPr>
              <a:spLocks noChangeArrowheads="1"/>
            </p:cNvSpPr>
            <p:nvPr/>
          </p:nvSpPr>
          <p:spPr bwMode="auto">
            <a:xfrm>
              <a:off x="280" y="2240"/>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803" name="Rectangle 35">
              <a:extLst>
                <a:ext uri="{FF2B5EF4-FFF2-40B4-BE49-F238E27FC236}">
                  <a16:creationId xmlns:a16="http://schemas.microsoft.com/office/drawing/2014/main" id="{FF56CDF0-DDDC-40BA-A477-3A3FD6DA6883}"/>
                </a:ext>
              </a:extLst>
            </p:cNvPr>
            <p:cNvSpPr>
              <a:spLocks noChangeArrowheads="1"/>
            </p:cNvSpPr>
            <p:nvPr/>
          </p:nvSpPr>
          <p:spPr bwMode="auto">
            <a:xfrm>
              <a:off x="368" y="2240"/>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4804" name="Rectangle 36">
            <a:extLst>
              <a:ext uri="{FF2B5EF4-FFF2-40B4-BE49-F238E27FC236}">
                <a16:creationId xmlns:a16="http://schemas.microsoft.com/office/drawing/2014/main" id="{A039D75D-6D2B-4B22-B2B4-1841A12D6458}"/>
              </a:ext>
            </a:extLst>
          </p:cNvPr>
          <p:cNvSpPr>
            <a:spLocks noChangeArrowheads="1"/>
          </p:cNvSpPr>
          <p:nvPr/>
        </p:nvSpPr>
        <p:spPr bwMode="auto">
          <a:xfrm>
            <a:off x="5689600" y="812800"/>
            <a:ext cx="1460500" cy="15875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r>
              <a:rPr lang="en-US" altLang="en-US" b="1">
                <a:latin typeface="Arial Narrow" panose="020B0606020202030204" pitchFamily="34" charset="0"/>
              </a:rPr>
              <a:t>Video</a:t>
            </a:r>
          </a:p>
          <a:p>
            <a:pPr algn="ctr" eaLnBrk="0" hangingPunct="0"/>
            <a:r>
              <a:rPr lang="en-US" altLang="en-US" b="1">
                <a:latin typeface="Arial Narrow" panose="020B0606020202030204" pitchFamily="34" charset="0"/>
              </a:rPr>
              <a:t>DAC</a:t>
            </a:r>
          </a:p>
          <a:p>
            <a:pPr algn="ctr" eaLnBrk="0" hangingPunct="0"/>
            <a:r>
              <a:rPr lang="en-US" altLang="en-US" sz="2000" b="1">
                <a:latin typeface="Arial Narrow" panose="020B0606020202030204" pitchFamily="34" charset="0"/>
              </a:rPr>
              <a:t>(Encoder)</a:t>
            </a:r>
          </a:p>
        </p:txBody>
      </p:sp>
      <p:pic>
        <p:nvPicPr>
          <p:cNvPr id="1184805" name="Picture 37" descr="TV inputs">
            <a:extLst>
              <a:ext uri="{FF2B5EF4-FFF2-40B4-BE49-F238E27FC236}">
                <a16:creationId xmlns:a16="http://schemas.microsoft.com/office/drawing/2014/main" id="{CE0AB315-CDE0-42B1-BBE6-050B9292C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9535" t="17085"/>
          <a:stretch>
            <a:fillRect/>
          </a:stretch>
        </p:blipFill>
        <p:spPr bwMode="auto">
          <a:xfrm>
            <a:off x="7305675" y="3365500"/>
            <a:ext cx="13811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184806" name="AutoShape 38">
            <a:extLst>
              <a:ext uri="{FF2B5EF4-FFF2-40B4-BE49-F238E27FC236}">
                <a16:creationId xmlns:a16="http://schemas.microsoft.com/office/drawing/2014/main" id="{3E3C07CB-15F1-405A-9510-49DED5CC6813}"/>
              </a:ext>
            </a:extLst>
          </p:cNvPr>
          <p:cNvSpPr>
            <a:spLocks noChangeArrowheads="1"/>
          </p:cNvSpPr>
          <p:nvPr/>
        </p:nvSpPr>
        <p:spPr bwMode="auto">
          <a:xfrm>
            <a:off x="2905125" y="901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pic>
        <p:nvPicPr>
          <p:cNvPr id="1184807" name="Picture 39" descr="IDK_1">
            <a:extLst>
              <a:ext uri="{FF2B5EF4-FFF2-40B4-BE49-F238E27FC236}">
                <a16:creationId xmlns:a16="http://schemas.microsoft.com/office/drawing/2014/main" id="{824BC58E-1959-4CEA-B44D-6B355ADBA8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953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184808" name="AutoShape 40">
            <a:extLst>
              <a:ext uri="{FF2B5EF4-FFF2-40B4-BE49-F238E27FC236}">
                <a16:creationId xmlns:a16="http://schemas.microsoft.com/office/drawing/2014/main" id="{4CEC0937-5B42-484C-825D-3081EE025586}"/>
              </a:ext>
            </a:extLst>
          </p:cNvPr>
          <p:cNvSpPr>
            <a:spLocks noChangeArrowheads="1"/>
          </p:cNvSpPr>
          <p:nvPr/>
        </p:nvSpPr>
        <p:spPr bwMode="auto">
          <a:xfrm>
            <a:off x="1524000" y="9779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cxnSp>
        <p:nvCxnSpPr>
          <p:cNvPr id="1184809" name="AutoShape 41">
            <a:extLst>
              <a:ext uri="{FF2B5EF4-FFF2-40B4-BE49-F238E27FC236}">
                <a16:creationId xmlns:a16="http://schemas.microsoft.com/office/drawing/2014/main" id="{661BEC8F-E599-4B54-B44D-5AB652351608}"/>
              </a:ext>
            </a:extLst>
          </p:cNvPr>
          <p:cNvCxnSpPr>
            <a:cxnSpLocks noChangeShapeType="1"/>
            <a:stCxn id="1184807" idx="3"/>
            <a:endCxn id="1184808" idx="1"/>
          </p:cNvCxnSpPr>
          <p:nvPr/>
        </p:nvCxnSpPr>
        <p:spPr bwMode="auto">
          <a:xfrm>
            <a:off x="1109663" y="1606550"/>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810" name="AutoShape 42">
            <a:extLst>
              <a:ext uri="{FF2B5EF4-FFF2-40B4-BE49-F238E27FC236}">
                <a16:creationId xmlns:a16="http://schemas.microsoft.com/office/drawing/2014/main" id="{F2E8A3C4-B4AC-4808-BA45-50A274C7C44F}"/>
              </a:ext>
            </a:extLst>
          </p:cNvPr>
          <p:cNvCxnSpPr>
            <a:cxnSpLocks noChangeShapeType="1"/>
            <a:stCxn id="1184808" idx="3"/>
            <a:endCxn id="1184806" idx="1"/>
          </p:cNvCxnSpPr>
          <p:nvPr/>
        </p:nvCxnSpPr>
        <p:spPr bwMode="auto">
          <a:xfrm>
            <a:off x="2590800" y="1606550"/>
            <a:ext cx="31432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811" name="AutoShape 43">
            <a:extLst>
              <a:ext uri="{FF2B5EF4-FFF2-40B4-BE49-F238E27FC236}">
                <a16:creationId xmlns:a16="http://schemas.microsoft.com/office/drawing/2014/main" id="{84521143-A0D6-4ECC-9CC5-EECE8C0A6745}"/>
              </a:ext>
            </a:extLst>
          </p:cNvPr>
          <p:cNvCxnSpPr>
            <a:cxnSpLocks noChangeShapeType="1"/>
            <a:stCxn id="1184806" idx="3"/>
            <a:endCxn id="1184804" idx="1"/>
          </p:cNvCxnSpPr>
          <p:nvPr/>
        </p:nvCxnSpPr>
        <p:spPr bwMode="auto">
          <a:xfrm>
            <a:off x="4343400" y="1606550"/>
            <a:ext cx="1346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4994" name="Group 2">
            <a:extLst>
              <a:ext uri="{FF2B5EF4-FFF2-40B4-BE49-F238E27FC236}">
                <a16:creationId xmlns:a16="http://schemas.microsoft.com/office/drawing/2014/main" id="{7ADE6DED-7072-4176-8C54-81CEBDDEA8AF}"/>
              </a:ext>
            </a:extLst>
          </p:cNvPr>
          <p:cNvGrpSpPr>
            <a:grpSpLocks/>
          </p:cNvGrpSpPr>
          <p:nvPr/>
        </p:nvGrpSpPr>
        <p:grpSpPr bwMode="auto">
          <a:xfrm>
            <a:off x="7707313" y="3665538"/>
            <a:ext cx="419100" cy="152400"/>
            <a:chOff x="4855" y="2301"/>
            <a:chExt cx="264" cy="96"/>
          </a:xfrm>
        </p:grpSpPr>
        <p:sp>
          <p:nvSpPr>
            <p:cNvPr id="1364995" name="Rectangle 3">
              <a:extLst>
                <a:ext uri="{FF2B5EF4-FFF2-40B4-BE49-F238E27FC236}">
                  <a16:creationId xmlns:a16="http://schemas.microsoft.com/office/drawing/2014/main" id="{6CCA1915-D5E7-456F-A380-97BEB56ACEF7}"/>
                </a:ext>
              </a:extLst>
            </p:cNvPr>
            <p:cNvSpPr>
              <a:spLocks noChangeArrowheads="1"/>
            </p:cNvSpPr>
            <p:nvPr/>
          </p:nvSpPr>
          <p:spPr bwMode="auto">
            <a:xfrm>
              <a:off x="4855" y="2301"/>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96" name="Rectangle 4">
              <a:extLst>
                <a:ext uri="{FF2B5EF4-FFF2-40B4-BE49-F238E27FC236}">
                  <a16:creationId xmlns:a16="http://schemas.microsoft.com/office/drawing/2014/main" id="{09F3B927-FA59-42D1-B803-AAE4F2DA4D4F}"/>
                </a:ext>
              </a:extLst>
            </p:cNvPr>
            <p:cNvSpPr>
              <a:spLocks noChangeArrowheads="1"/>
            </p:cNvSpPr>
            <p:nvPr/>
          </p:nvSpPr>
          <p:spPr bwMode="auto">
            <a:xfrm>
              <a:off x="4943" y="2301"/>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97" name="Rectangle 5">
              <a:extLst>
                <a:ext uri="{FF2B5EF4-FFF2-40B4-BE49-F238E27FC236}">
                  <a16:creationId xmlns:a16="http://schemas.microsoft.com/office/drawing/2014/main" id="{5731AFFD-E99B-45F1-A2EB-5A24418A1496}"/>
                </a:ext>
              </a:extLst>
            </p:cNvPr>
            <p:cNvSpPr>
              <a:spLocks noChangeArrowheads="1"/>
            </p:cNvSpPr>
            <p:nvPr/>
          </p:nvSpPr>
          <p:spPr bwMode="auto">
            <a:xfrm>
              <a:off x="5031" y="2301"/>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64998" name="Rectangle 6">
            <a:extLst>
              <a:ext uri="{FF2B5EF4-FFF2-40B4-BE49-F238E27FC236}">
                <a16:creationId xmlns:a16="http://schemas.microsoft.com/office/drawing/2014/main" id="{10BCCAE1-EC03-4D03-A98F-8975C0BB1135}"/>
              </a:ext>
            </a:extLst>
          </p:cNvPr>
          <p:cNvSpPr>
            <a:spLocks noChangeArrowheads="1"/>
          </p:cNvSpPr>
          <p:nvPr/>
        </p:nvSpPr>
        <p:spPr bwMode="auto">
          <a:xfrm>
            <a:off x="7705725" y="2249488"/>
            <a:ext cx="1397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99" name="Rectangle 7">
            <a:extLst>
              <a:ext uri="{FF2B5EF4-FFF2-40B4-BE49-F238E27FC236}">
                <a16:creationId xmlns:a16="http://schemas.microsoft.com/office/drawing/2014/main" id="{EC18D579-896E-4E69-87D7-8041A412575C}"/>
              </a:ext>
            </a:extLst>
          </p:cNvPr>
          <p:cNvSpPr>
            <a:spLocks noChangeArrowheads="1"/>
          </p:cNvSpPr>
          <p:nvPr/>
        </p:nvSpPr>
        <p:spPr bwMode="auto">
          <a:xfrm>
            <a:off x="7845425" y="2249488"/>
            <a:ext cx="1397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000" name="Rectangle 8">
            <a:extLst>
              <a:ext uri="{FF2B5EF4-FFF2-40B4-BE49-F238E27FC236}">
                <a16:creationId xmlns:a16="http://schemas.microsoft.com/office/drawing/2014/main" id="{B384A753-D55F-4935-89E3-F390C966FBA8}"/>
              </a:ext>
            </a:extLst>
          </p:cNvPr>
          <p:cNvSpPr>
            <a:spLocks noChangeArrowheads="1"/>
          </p:cNvSpPr>
          <p:nvPr/>
        </p:nvSpPr>
        <p:spPr bwMode="auto">
          <a:xfrm>
            <a:off x="7985125" y="2249488"/>
            <a:ext cx="1397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001" name="Rectangle 9">
            <a:extLst>
              <a:ext uri="{FF2B5EF4-FFF2-40B4-BE49-F238E27FC236}">
                <a16:creationId xmlns:a16="http://schemas.microsoft.com/office/drawing/2014/main" id="{9B3803C0-AD30-4FE0-AD86-4E81FB23CB5D}"/>
              </a:ext>
            </a:extLst>
          </p:cNvPr>
          <p:cNvSpPr>
            <a:spLocks noGrp="1" noChangeArrowheads="1"/>
          </p:cNvSpPr>
          <p:nvPr>
            <p:ph type="title"/>
          </p:nvPr>
        </p:nvSpPr>
        <p:spPr/>
        <p:txBody>
          <a:bodyPr/>
          <a:lstStyle/>
          <a:p>
            <a:r>
              <a:rPr lang="en-US" altLang="en-US"/>
              <a:t>Video H/W Interfaces</a:t>
            </a:r>
          </a:p>
        </p:txBody>
      </p:sp>
      <p:pic>
        <p:nvPicPr>
          <p:cNvPr id="1365002" name="Picture 10" descr="HH00715_">
            <a:extLst>
              <a:ext uri="{FF2B5EF4-FFF2-40B4-BE49-F238E27FC236}">
                <a16:creationId xmlns:a16="http://schemas.microsoft.com/office/drawing/2014/main" id="{099B36A3-DD9A-4089-9B84-F70F246B9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7595"/>
          <a:stretch>
            <a:fillRect/>
          </a:stretch>
        </p:blipFill>
        <p:spPr bwMode="auto">
          <a:xfrm flipH="1">
            <a:off x="6477000" y="5486400"/>
            <a:ext cx="1409700" cy="1187450"/>
          </a:xfrm>
          <a:prstGeom prst="rect">
            <a:avLst/>
          </a:prstGeom>
          <a:noFill/>
          <a:extLst>
            <a:ext uri="{909E8E84-426E-40DD-AFC4-6F175D3DCCD1}">
              <a14:hiddenFill xmlns:a14="http://schemas.microsoft.com/office/drawing/2010/main">
                <a:solidFill>
                  <a:srgbClr val="FFFFFF"/>
                </a:solidFill>
              </a14:hiddenFill>
            </a:ext>
          </a:extLst>
        </p:spPr>
      </p:pic>
      <p:cxnSp>
        <p:nvCxnSpPr>
          <p:cNvPr id="1365003" name="AutoShape 11">
            <a:extLst>
              <a:ext uri="{FF2B5EF4-FFF2-40B4-BE49-F238E27FC236}">
                <a16:creationId xmlns:a16="http://schemas.microsoft.com/office/drawing/2014/main" id="{2A581347-3330-45FD-BC8F-D25397238434}"/>
              </a:ext>
            </a:extLst>
          </p:cNvPr>
          <p:cNvCxnSpPr>
            <a:cxnSpLocks noChangeShapeType="1"/>
            <a:stCxn id="1364998" idx="2"/>
            <a:endCxn id="1364995" idx="0"/>
          </p:cNvCxnSpPr>
          <p:nvPr/>
        </p:nvCxnSpPr>
        <p:spPr bwMode="auto">
          <a:xfrm rot="16200000" flipH="1">
            <a:off x="7144544" y="3032919"/>
            <a:ext cx="1263650" cy="1588"/>
          </a:xfrm>
          <a:prstGeom prst="bentConnector3">
            <a:avLst>
              <a:gd name="adj1" fmla="val 50000"/>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5004" name="AutoShape 12">
            <a:extLst>
              <a:ext uri="{FF2B5EF4-FFF2-40B4-BE49-F238E27FC236}">
                <a16:creationId xmlns:a16="http://schemas.microsoft.com/office/drawing/2014/main" id="{3F6AD8B2-B336-47ED-82A3-D968E74415B8}"/>
              </a:ext>
            </a:extLst>
          </p:cNvPr>
          <p:cNvCxnSpPr>
            <a:cxnSpLocks noChangeShapeType="1"/>
            <a:stCxn id="1365000" idx="2"/>
            <a:endCxn id="1364997" idx="0"/>
          </p:cNvCxnSpPr>
          <p:nvPr/>
        </p:nvCxnSpPr>
        <p:spPr bwMode="auto">
          <a:xfrm rot="16200000" flipH="1">
            <a:off x="7423944" y="3032919"/>
            <a:ext cx="1263650" cy="1588"/>
          </a:xfrm>
          <a:prstGeom prst="bentConnector3">
            <a:avLst>
              <a:gd name="adj1" fmla="val 50000"/>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5005" name="Rectangle 13">
            <a:extLst>
              <a:ext uri="{FF2B5EF4-FFF2-40B4-BE49-F238E27FC236}">
                <a16:creationId xmlns:a16="http://schemas.microsoft.com/office/drawing/2014/main" id="{943894A4-ACAE-4043-8E26-29A792B88269}"/>
              </a:ext>
            </a:extLst>
          </p:cNvPr>
          <p:cNvSpPr>
            <a:spLocks noChangeArrowheads="1"/>
          </p:cNvSpPr>
          <p:nvPr/>
        </p:nvSpPr>
        <p:spPr bwMode="auto">
          <a:xfrm>
            <a:off x="7162800" y="814388"/>
            <a:ext cx="1460500" cy="15875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r>
              <a:rPr lang="en-US" altLang="en-US" b="1">
                <a:latin typeface="Arial Narrow" panose="020B0606020202030204" pitchFamily="34" charset="0"/>
              </a:rPr>
              <a:t>Video</a:t>
            </a:r>
          </a:p>
          <a:p>
            <a:pPr algn="ctr" eaLnBrk="0" hangingPunct="0"/>
            <a:r>
              <a:rPr lang="en-US" altLang="en-US" b="1">
                <a:latin typeface="Arial Narrow" panose="020B0606020202030204" pitchFamily="34" charset="0"/>
              </a:rPr>
              <a:t>DAC</a:t>
            </a:r>
          </a:p>
          <a:p>
            <a:pPr algn="ctr" eaLnBrk="0" hangingPunct="0"/>
            <a:r>
              <a:rPr lang="en-US" altLang="en-US" sz="2000" b="1">
                <a:latin typeface="Arial Narrow" panose="020B0606020202030204" pitchFamily="34" charset="0"/>
              </a:rPr>
              <a:t>(Encoder)</a:t>
            </a:r>
          </a:p>
        </p:txBody>
      </p:sp>
      <p:pic>
        <p:nvPicPr>
          <p:cNvPr id="1365006" name="Picture 14" descr="TV inputs">
            <a:extLst>
              <a:ext uri="{FF2B5EF4-FFF2-40B4-BE49-F238E27FC236}">
                <a16:creationId xmlns:a16="http://schemas.microsoft.com/office/drawing/2014/main" id="{BEF55880-387A-4F37-A098-205D76537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535" t="17085"/>
          <a:stretch>
            <a:fillRect/>
          </a:stretch>
        </p:blipFill>
        <p:spPr bwMode="auto">
          <a:xfrm>
            <a:off x="7297738" y="3654425"/>
            <a:ext cx="1190625" cy="1806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65007" name="Group 15">
            <a:extLst>
              <a:ext uri="{FF2B5EF4-FFF2-40B4-BE49-F238E27FC236}">
                <a16:creationId xmlns:a16="http://schemas.microsoft.com/office/drawing/2014/main" id="{98C7FA14-5ABB-4966-B97A-2DF20BBE87FD}"/>
              </a:ext>
            </a:extLst>
          </p:cNvPr>
          <p:cNvGraphicFramePr>
            <a:graphicFrameLocks noGrp="1"/>
          </p:cNvGraphicFramePr>
          <p:nvPr/>
        </p:nvGraphicFramePr>
        <p:xfrm>
          <a:off x="2743200" y="2590800"/>
          <a:ext cx="2209800" cy="3582354"/>
        </p:xfrm>
        <a:graphic>
          <a:graphicData uri="http://schemas.openxmlformats.org/drawingml/2006/table">
            <a:tbl>
              <a:tblPr/>
              <a:tblGrid>
                <a:gridCol w="2209800">
                  <a:extLst>
                    <a:ext uri="{9D8B030D-6E8A-4147-A177-3AD203B41FA5}">
                      <a16:colId xmlns:a16="http://schemas.microsoft.com/office/drawing/2014/main" val="901495492"/>
                    </a:ext>
                  </a:extLst>
                </a:gridCol>
              </a:tblGrid>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541659062"/>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750602566"/>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247953604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2793876213"/>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31101835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689943570"/>
                  </a:ext>
                </a:extLst>
              </a:tr>
            </a:tbl>
          </a:graphicData>
        </a:graphic>
      </p:graphicFrame>
      <p:graphicFrame>
        <p:nvGraphicFramePr>
          <p:cNvPr id="1365023" name="Group 31">
            <a:extLst>
              <a:ext uri="{FF2B5EF4-FFF2-40B4-BE49-F238E27FC236}">
                <a16:creationId xmlns:a16="http://schemas.microsoft.com/office/drawing/2014/main" id="{396ADA7C-FB9E-4000-B2BB-F945778AEF63}"/>
              </a:ext>
            </a:extLst>
          </p:cNvPr>
          <p:cNvGraphicFramePr>
            <a:graphicFrameLocks noGrp="1"/>
          </p:cNvGraphicFramePr>
          <p:nvPr/>
        </p:nvGraphicFramePr>
        <p:xfrm>
          <a:off x="5029200" y="914400"/>
          <a:ext cx="1676400" cy="1402080"/>
        </p:xfrm>
        <a:graphic>
          <a:graphicData uri="http://schemas.openxmlformats.org/drawingml/2006/table">
            <a:tbl>
              <a:tblPr/>
              <a:tblGrid>
                <a:gridCol w="1676400">
                  <a:extLst>
                    <a:ext uri="{9D8B030D-6E8A-4147-A177-3AD203B41FA5}">
                      <a16:colId xmlns:a16="http://schemas.microsoft.com/office/drawing/2014/main" val="1949460760"/>
                    </a:ext>
                  </a:extLst>
                </a:gridCol>
              </a:tblGrid>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YCbCr</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4:2:2</a:t>
                      </a:r>
                    </a:p>
                  </a:txBody>
                  <a:tcPr anchor="ctr" horzOverflow="overflow">
                    <a:lnL cap="flat">
                      <a:noFill/>
                    </a:lnL>
                    <a:lnR cap="flat">
                      <a:noFill/>
                    </a:lnR>
                    <a:lnT cap="fla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2102441"/>
                  </a:ext>
                </a:extLst>
              </a:tr>
              <a:tr h="5191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BT.656</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1" u="none" strike="noStrike" cap="none" normalizeH="0" baseline="0">
                          <a:ln>
                            <a:noFill/>
                          </a:ln>
                          <a:solidFill>
                            <a:schemeClr val="tx1"/>
                          </a:solidFill>
                          <a:effectLst/>
                          <a:latin typeface="Arial Narrow" panose="020B0606020202030204" pitchFamily="34" charset="0"/>
                        </a:rPr>
                        <a:t>(shown later)</a:t>
                      </a:r>
                    </a:p>
                  </a:txBody>
                  <a:tcPr anchor="ctr" horzOverflow="overflow">
                    <a:lnL cap="flat">
                      <a:noFill/>
                    </a:lnL>
                    <a:lnR cap="flat">
                      <a:noFill/>
                    </a:lnR>
                    <a:lnT>
                      <a:noFill/>
                    </a:lnT>
                    <a:lnB cap="flat">
                      <a:noFill/>
                    </a:lnB>
                    <a:lnTlToBr>
                      <a:noFill/>
                    </a:lnTlToBr>
                    <a:lnBlToTr>
                      <a:noFill/>
                    </a:lnBlToTr>
                    <a:solidFill>
                      <a:schemeClr val="hlink"/>
                    </a:solidFill>
                  </a:tcPr>
                </a:tc>
                <a:extLst>
                  <a:ext uri="{0D108BD9-81ED-4DB2-BD59-A6C34878D82A}">
                    <a16:rowId xmlns:a16="http://schemas.microsoft.com/office/drawing/2014/main" val="420767088"/>
                  </a:ext>
                </a:extLst>
              </a:tr>
            </a:tbl>
          </a:graphicData>
        </a:graphic>
      </p:graphicFrame>
      <p:cxnSp>
        <p:nvCxnSpPr>
          <p:cNvPr id="1365032" name="AutoShape 40">
            <a:extLst>
              <a:ext uri="{FF2B5EF4-FFF2-40B4-BE49-F238E27FC236}">
                <a16:creationId xmlns:a16="http://schemas.microsoft.com/office/drawing/2014/main" id="{4195DF4E-BE6F-43F4-BDD4-4734B947B162}"/>
              </a:ext>
            </a:extLst>
          </p:cNvPr>
          <p:cNvCxnSpPr>
            <a:cxnSpLocks noChangeShapeType="1"/>
            <a:stCxn id="1365035" idx="3"/>
            <a:endCxn id="1365005" idx="1"/>
          </p:cNvCxnSpPr>
          <p:nvPr/>
        </p:nvCxnSpPr>
        <p:spPr bwMode="auto">
          <a:xfrm>
            <a:off x="4343400" y="1606550"/>
            <a:ext cx="2819400" cy="1588"/>
          </a:xfrm>
          <a:prstGeom prst="bentConnector3">
            <a:avLst>
              <a:gd name="adj1" fmla="val 50000"/>
            </a:avLst>
          </a:prstGeom>
          <a:noFill/>
          <a:ln w="3810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5033" name="AutoShape 41">
            <a:extLst>
              <a:ext uri="{FF2B5EF4-FFF2-40B4-BE49-F238E27FC236}">
                <a16:creationId xmlns:a16="http://schemas.microsoft.com/office/drawing/2014/main" id="{4486F5E8-FF43-4C5D-B273-9D978A015712}"/>
              </a:ext>
            </a:extLst>
          </p:cNvPr>
          <p:cNvSpPr>
            <a:spLocks noChangeArrowheads="1"/>
          </p:cNvSpPr>
          <p:nvPr/>
        </p:nvSpPr>
        <p:spPr bwMode="auto">
          <a:xfrm rot="5400000" flipH="1">
            <a:off x="5181600" y="2362200"/>
            <a:ext cx="914400" cy="1066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365034" name="AutoShape 42">
            <a:extLst>
              <a:ext uri="{FF2B5EF4-FFF2-40B4-BE49-F238E27FC236}">
                <a16:creationId xmlns:a16="http://schemas.microsoft.com/office/drawing/2014/main" id="{D4822DE5-FF9D-4349-B687-DF01F9BABFEB}"/>
              </a:ext>
            </a:extLst>
          </p:cNvPr>
          <p:cNvCxnSpPr>
            <a:cxnSpLocks noChangeShapeType="1"/>
            <a:stCxn id="1364999" idx="2"/>
            <a:endCxn id="1364996" idx="0"/>
          </p:cNvCxnSpPr>
          <p:nvPr/>
        </p:nvCxnSpPr>
        <p:spPr bwMode="auto">
          <a:xfrm>
            <a:off x="7915275" y="2401888"/>
            <a:ext cx="1588" cy="1263650"/>
          </a:xfrm>
          <a:prstGeom prst="straightConnector1">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5035" name="AutoShape 43">
            <a:extLst>
              <a:ext uri="{FF2B5EF4-FFF2-40B4-BE49-F238E27FC236}">
                <a16:creationId xmlns:a16="http://schemas.microsoft.com/office/drawing/2014/main" id="{14CD0FCE-B6E5-4238-B449-367FEE70F66C}"/>
              </a:ext>
            </a:extLst>
          </p:cNvPr>
          <p:cNvSpPr>
            <a:spLocks noChangeArrowheads="1"/>
          </p:cNvSpPr>
          <p:nvPr/>
        </p:nvSpPr>
        <p:spPr bwMode="auto">
          <a:xfrm>
            <a:off x="2905125" y="901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pic>
        <p:nvPicPr>
          <p:cNvPr id="1365036" name="Picture 44" descr="IDK_1">
            <a:extLst>
              <a:ext uri="{FF2B5EF4-FFF2-40B4-BE49-F238E27FC236}">
                <a16:creationId xmlns:a16="http://schemas.microsoft.com/office/drawing/2014/main" id="{F9BBEE21-4042-47AC-9E11-D826D29D88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953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365037" name="AutoShape 45">
            <a:extLst>
              <a:ext uri="{FF2B5EF4-FFF2-40B4-BE49-F238E27FC236}">
                <a16:creationId xmlns:a16="http://schemas.microsoft.com/office/drawing/2014/main" id="{1C674326-D810-4BBB-ABC1-0322A8BF79A5}"/>
              </a:ext>
            </a:extLst>
          </p:cNvPr>
          <p:cNvSpPr>
            <a:spLocks noChangeArrowheads="1"/>
          </p:cNvSpPr>
          <p:nvPr/>
        </p:nvSpPr>
        <p:spPr bwMode="auto">
          <a:xfrm>
            <a:off x="1524000" y="9779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cxnSp>
        <p:nvCxnSpPr>
          <p:cNvPr id="1365038" name="AutoShape 46">
            <a:extLst>
              <a:ext uri="{FF2B5EF4-FFF2-40B4-BE49-F238E27FC236}">
                <a16:creationId xmlns:a16="http://schemas.microsoft.com/office/drawing/2014/main" id="{FCC3EA45-FCE3-4D1C-A482-91B839B0660D}"/>
              </a:ext>
            </a:extLst>
          </p:cNvPr>
          <p:cNvCxnSpPr>
            <a:cxnSpLocks noChangeShapeType="1"/>
            <a:stCxn id="1365036" idx="3"/>
            <a:endCxn id="1365037" idx="1"/>
          </p:cNvCxnSpPr>
          <p:nvPr/>
        </p:nvCxnSpPr>
        <p:spPr bwMode="auto">
          <a:xfrm>
            <a:off x="1109663" y="1606550"/>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5039" name="AutoShape 47">
            <a:extLst>
              <a:ext uri="{FF2B5EF4-FFF2-40B4-BE49-F238E27FC236}">
                <a16:creationId xmlns:a16="http://schemas.microsoft.com/office/drawing/2014/main" id="{0A29CC3F-BFF2-41AF-BA26-F0A2FCB9BF12}"/>
              </a:ext>
            </a:extLst>
          </p:cNvPr>
          <p:cNvCxnSpPr>
            <a:cxnSpLocks noChangeShapeType="1"/>
            <a:stCxn id="1365037" idx="3"/>
            <a:endCxn id="1365035" idx="1"/>
          </p:cNvCxnSpPr>
          <p:nvPr/>
        </p:nvCxnSpPr>
        <p:spPr bwMode="auto">
          <a:xfrm>
            <a:off x="2590800" y="1606550"/>
            <a:ext cx="31432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a:extLst>
              <a:ext uri="{FF2B5EF4-FFF2-40B4-BE49-F238E27FC236}">
                <a16:creationId xmlns:a16="http://schemas.microsoft.com/office/drawing/2014/main" id="{67355CD1-D147-45E6-92BD-626BE3802165}"/>
              </a:ext>
            </a:extLst>
          </p:cNvPr>
          <p:cNvSpPr>
            <a:spLocks noGrp="1" noChangeArrowheads="1"/>
          </p:cNvSpPr>
          <p:nvPr>
            <p:ph type="title"/>
          </p:nvPr>
        </p:nvSpPr>
        <p:spPr/>
        <p:txBody>
          <a:bodyPr/>
          <a:lstStyle/>
          <a:p>
            <a:r>
              <a:rPr lang="en-US" altLang="en-US"/>
              <a:t>Output Summary</a:t>
            </a:r>
          </a:p>
        </p:txBody>
      </p:sp>
      <p:graphicFrame>
        <p:nvGraphicFramePr>
          <p:cNvPr id="1186819" name="Group 3">
            <a:extLst>
              <a:ext uri="{FF2B5EF4-FFF2-40B4-BE49-F238E27FC236}">
                <a16:creationId xmlns:a16="http://schemas.microsoft.com/office/drawing/2014/main" id="{B83C982D-A0BB-4BF0-A229-49EB054DDB4D}"/>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1417847103"/>
                    </a:ext>
                  </a:extLst>
                </a:gridCol>
                <a:gridCol w="2438400">
                  <a:extLst>
                    <a:ext uri="{9D8B030D-6E8A-4147-A177-3AD203B41FA5}">
                      <a16:colId xmlns:a16="http://schemas.microsoft.com/office/drawing/2014/main" val="1171068660"/>
                    </a:ext>
                  </a:extLst>
                </a:gridCol>
                <a:gridCol w="2438400">
                  <a:extLst>
                    <a:ext uri="{9D8B030D-6E8A-4147-A177-3AD203B41FA5}">
                      <a16:colId xmlns:a16="http://schemas.microsoft.com/office/drawing/2014/main" val="2238123351"/>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cap="flat">
                      <a:noFill/>
                    </a:lnL>
                    <a:lnR>
                      <a:noFill/>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Video Processing</a:t>
                      </a:r>
                    </a:p>
                  </a:txBody>
                  <a:tcPr anchor="ctr" horzOverflow="overflow">
                    <a:lnL>
                      <a:noFill/>
                    </a:lnL>
                    <a:lnR>
                      <a:noFill/>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3948267647"/>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24024262"/>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2920266070"/>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973380025"/>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(Video ADC)</a:t>
                      </a:r>
                    </a:p>
                  </a:txBody>
                  <a:tcPr anchor="ct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348320339"/>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413486125"/>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Hardware </a:t>
                      </a:r>
                      <a:r>
                        <a:rPr kumimoji="0" lang="en-US" altLang="en-US" sz="1800" b="1" i="0" u="none" strike="noStrike" cap="none" normalizeH="0" baseline="0">
                          <a:ln>
                            <a:noFill/>
                          </a:ln>
                          <a:solidFill>
                            <a:schemeClr val="bg1"/>
                          </a:solidFill>
                          <a:effectLst/>
                          <a:latin typeface="Arial Narrow" panose="020B0606020202030204" pitchFamily="34" charset="0"/>
                        </a:rPr>
                        <a:t>I/F</a:t>
                      </a: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87619940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Camera</a:t>
                      </a:r>
                    </a:p>
                  </a:txBody>
                  <a:tcPr anchor="ctr" horzOverflow="overflow">
                    <a:lnL cap="flat">
                      <a:noFill/>
                    </a:lnL>
                    <a:lnR>
                      <a:noFill/>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502526468"/>
                  </a:ext>
                </a:extLst>
              </a:tr>
            </a:tbl>
          </a:graphicData>
        </a:graphic>
      </p:graphicFrame>
      <p:sp>
        <p:nvSpPr>
          <p:cNvPr id="1186868" name="Line 52">
            <a:extLst>
              <a:ext uri="{FF2B5EF4-FFF2-40B4-BE49-F238E27FC236}">
                <a16:creationId xmlns:a16="http://schemas.microsoft.com/office/drawing/2014/main" id="{C4DA67F5-36AC-45B5-BDFA-C407C2C227C3}"/>
              </a:ext>
            </a:extLst>
          </p:cNvPr>
          <p:cNvSpPr>
            <a:spLocks noChangeShapeType="1"/>
          </p:cNvSpPr>
          <p:nvPr/>
        </p:nvSpPr>
        <p:spPr bwMode="auto">
          <a:xfrm>
            <a:off x="5567363" y="1874838"/>
            <a:ext cx="223837" cy="1144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6869" name="Line 53">
            <a:extLst>
              <a:ext uri="{FF2B5EF4-FFF2-40B4-BE49-F238E27FC236}">
                <a16:creationId xmlns:a16="http://schemas.microsoft.com/office/drawing/2014/main" id="{E58C4847-F1C6-40D8-9C53-6F001F9324F5}"/>
              </a:ext>
            </a:extLst>
          </p:cNvPr>
          <p:cNvSpPr>
            <a:spLocks noChangeShapeType="1"/>
          </p:cNvSpPr>
          <p:nvPr/>
        </p:nvSpPr>
        <p:spPr bwMode="auto">
          <a:xfrm flipH="1">
            <a:off x="8229600" y="1905000"/>
            <a:ext cx="533400" cy="111442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6870" name="AutoShape 54">
            <a:extLst>
              <a:ext uri="{FF2B5EF4-FFF2-40B4-BE49-F238E27FC236}">
                <a16:creationId xmlns:a16="http://schemas.microsoft.com/office/drawing/2014/main" id="{1F131420-1391-461C-9C77-6BC9C1C0276F}"/>
              </a:ext>
            </a:extLst>
          </p:cNvPr>
          <p:cNvSpPr>
            <a:spLocks noChangeArrowheads="1"/>
          </p:cNvSpPr>
          <p:nvPr/>
        </p:nvSpPr>
        <p:spPr bwMode="auto">
          <a:xfrm>
            <a:off x="3454400" y="647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pic>
        <p:nvPicPr>
          <p:cNvPr id="1186871" name="Picture 55" descr="IDK_1">
            <a:extLst>
              <a:ext uri="{FF2B5EF4-FFF2-40B4-BE49-F238E27FC236}">
                <a16:creationId xmlns:a16="http://schemas.microsoft.com/office/drawing/2014/main" id="{5773B9BD-3C0C-4CE7-963A-C31C23E86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41388"/>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86872" name="AutoShape 56">
            <a:extLst>
              <a:ext uri="{FF2B5EF4-FFF2-40B4-BE49-F238E27FC236}">
                <a16:creationId xmlns:a16="http://schemas.microsoft.com/office/drawing/2014/main" id="{2BBFBFF0-5096-4EB1-AE53-63B26B611418}"/>
              </a:ext>
            </a:extLst>
          </p:cNvPr>
          <p:cNvCxnSpPr>
            <a:cxnSpLocks noChangeShapeType="1"/>
            <a:stCxn id="1186871" idx="3"/>
            <a:endCxn id="1186880" idx="1"/>
          </p:cNvCxnSpPr>
          <p:nvPr/>
        </p:nvCxnSpPr>
        <p:spPr bwMode="auto">
          <a:xfrm>
            <a:off x="1109663" y="1352550"/>
            <a:ext cx="638175"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6873" name="AutoShape 57">
            <a:extLst>
              <a:ext uri="{FF2B5EF4-FFF2-40B4-BE49-F238E27FC236}">
                <a16:creationId xmlns:a16="http://schemas.microsoft.com/office/drawing/2014/main" id="{E6B5790C-D1A3-4B03-8619-8ECF451D2861}"/>
              </a:ext>
            </a:extLst>
          </p:cNvPr>
          <p:cNvCxnSpPr>
            <a:cxnSpLocks noChangeShapeType="1"/>
            <a:stCxn id="1186880" idx="3"/>
            <a:endCxn id="1186870" idx="1"/>
          </p:cNvCxnSpPr>
          <p:nvPr/>
        </p:nvCxnSpPr>
        <p:spPr bwMode="auto">
          <a:xfrm flipV="1">
            <a:off x="2814638" y="1352550"/>
            <a:ext cx="639762"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6874" name="AutoShape 58">
            <a:extLst>
              <a:ext uri="{FF2B5EF4-FFF2-40B4-BE49-F238E27FC236}">
                <a16:creationId xmlns:a16="http://schemas.microsoft.com/office/drawing/2014/main" id="{CB255D4D-F134-4291-8B08-916B0A355CB3}"/>
              </a:ext>
            </a:extLst>
          </p:cNvPr>
          <p:cNvCxnSpPr>
            <a:cxnSpLocks noChangeShapeType="1"/>
            <a:stCxn id="1186870" idx="3"/>
            <a:endCxn id="1186883" idx="1"/>
          </p:cNvCxnSpPr>
          <p:nvPr/>
        </p:nvCxnSpPr>
        <p:spPr bwMode="auto">
          <a:xfrm>
            <a:off x="4892675" y="1352550"/>
            <a:ext cx="639763"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6875" name="Group 59">
            <a:extLst>
              <a:ext uri="{FF2B5EF4-FFF2-40B4-BE49-F238E27FC236}">
                <a16:creationId xmlns:a16="http://schemas.microsoft.com/office/drawing/2014/main" id="{C47EF2CA-8794-41AF-9D09-F1ABCB5604EB}"/>
              </a:ext>
            </a:extLst>
          </p:cNvPr>
          <p:cNvGrpSpPr>
            <a:grpSpLocks/>
          </p:cNvGrpSpPr>
          <p:nvPr/>
        </p:nvGrpSpPr>
        <p:grpSpPr bwMode="auto">
          <a:xfrm>
            <a:off x="7467600" y="782638"/>
            <a:ext cx="1371600" cy="1138237"/>
            <a:chOff x="4608" y="1289"/>
            <a:chExt cx="825" cy="621"/>
          </a:xfrm>
        </p:grpSpPr>
        <p:pic>
          <p:nvPicPr>
            <p:cNvPr id="1186876" name="Picture 60" descr="pc">
              <a:extLst>
                <a:ext uri="{FF2B5EF4-FFF2-40B4-BE49-F238E27FC236}">
                  <a16:creationId xmlns:a16="http://schemas.microsoft.com/office/drawing/2014/main" id="{23AF17E9-D6AC-40C2-9D80-55DE4A30D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289"/>
              <a:ext cx="825" cy="621"/>
            </a:xfrm>
            <a:prstGeom prst="rect">
              <a:avLst/>
            </a:prstGeom>
            <a:noFill/>
            <a:extLst>
              <a:ext uri="{909E8E84-426E-40DD-AFC4-6F175D3DCCD1}">
                <a14:hiddenFill xmlns:a14="http://schemas.microsoft.com/office/drawing/2010/main">
                  <a:solidFill>
                    <a:srgbClr val="FFFFFF"/>
                  </a:solidFill>
                </a14:hiddenFill>
              </a:ext>
            </a:extLst>
          </p:spPr>
        </p:pic>
        <p:pic>
          <p:nvPicPr>
            <p:cNvPr id="1186877" name="Picture 61">
              <a:extLst>
                <a:ext uri="{FF2B5EF4-FFF2-40B4-BE49-F238E27FC236}">
                  <a16:creationId xmlns:a16="http://schemas.microsoft.com/office/drawing/2014/main" id="{AEFE5725-442A-436C-BAFA-4C09D2967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760" r="3809" b="9195"/>
            <a:stretch>
              <a:fillRect/>
            </a:stretch>
          </p:blipFill>
          <p:spPr bwMode="auto">
            <a:xfrm>
              <a:off x="4704" y="1377"/>
              <a:ext cx="644" cy="44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86878" name="AutoShape 62">
            <a:extLst>
              <a:ext uri="{FF2B5EF4-FFF2-40B4-BE49-F238E27FC236}">
                <a16:creationId xmlns:a16="http://schemas.microsoft.com/office/drawing/2014/main" id="{669239AC-7F79-495C-8A88-5773B39BB790}"/>
              </a:ext>
            </a:extLst>
          </p:cNvPr>
          <p:cNvCxnSpPr>
            <a:cxnSpLocks noChangeShapeType="1"/>
            <a:stCxn id="1186883" idx="3"/>
            <a:endCxn id="1186876" idx="1"/>
          </p:cNvCxnSpPr>
          <p:nvPr/>
        </p:nvCxnSpPr>
        <p:spPr bwMode="auto">
          <a:xfrm>
            <a:off x="6827838" y="1352550"/>
            <a:ext cx="639762"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6879" name="Group 63">
            <a:extLst>
              <a:ext uri="{FF2B5EF4-FFF2-40B4-BE49-F238E27FC236}">
                <a16:creationId xmlns:a16="http://schemas.microsoft.com/office/drawing/2014/main" id="{F7690B3A-0556-4C0C-8B3E-4786DCBDD0CB}"/>
              </a:ext>
            </a:extLst>
          </p:cNvPr>
          <p:cNvGrpSpPr>
            <a:grpSpLocks/>
          </p:cNvGrpSpPr>
          <p:nvPr/>
        </p:nvGrpSpPr>
        <p:grpSpPr bwMode="auto">
          <a:xfrm>
            <a:off x="1747838" y="725488"/>
            <a:ext cx="1066800" cy="1255712"/>
            <a:chOff x="960" y="457"/>
            <a:chExt cx="672" cy="791"/>
          </a:xfrm>
        </p:grpSpPr>
        <p:sp>
          <p:nvSpPr>
            <p:cNvPr id="1186880" name="AutoShape 64">
              <a:extLst>
                <a:ext uri="{FF2B5EF4-FFF2-40B4-BE49-F238E27FC236}">
                  <a16:creationId xmlns:a16="http://schemas.microsoft.com/office/drawing/2014/main" id="{0FAB80C7-92ED-4EFA-A637-14C3C56E32AC}"/>
                </a:ext>
              </a:extLst>
            </p:cNvPr>
            <p:cNvSpPr>
              <a:spLocks noChangeArrowheads="1"/>
            </p:cNvSpPr>
            <p:nvPr/>
          </p:nvSpPr>
          <p:spPr bwMode="auto">
            <a:xfrm>
              <a:off x="960" y="457"/>
              <a:ext cx="672"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86881" name="Text Box 65">
              <a:extLst>
                <a:ext uri="{FF2B5EF4-FFF2-40B4-BE49-F238E27FC236}">
                  <a16:creationId xmlns:a16="http://schemas.microsoft.com/office/drawing/2014/main" id="{256A51A6-F631-4986-BA03-6357D276D61D}"/>
                </a:ext>
              </a:extLst>
            </p:cNvPr>
            <p:cNvSpPr txBox="1">
              <a:spLocks noChangeArrowheads="1"/>
            </p:cNvSpPr>
            <p:nvPr/>
          </p:nvSpPr>
          <p:spPr bwMode="auto">
            <a:xfrm>
              <a:off x="1033" y="920"/>
              <a:ext cx="513" cy="252"/>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grpSp>
      <p:grpSp>
        <p:nvGrpSpPr>
          <p:cNvPr id="1186882" name="Group 66">
            <a:extLst>
              <a:ext uri="{FF2B5EF4-FFF2-40B4-BE49-F238E27FC236}">
                <a16:creationId xmlns:a16="http://schemas.microsoft.com/office/drawing/2014/main" id="{9E62F3FF-124D-4CBA-BB51-31C4D60F6A19}"/>
              </a:ext>
            </a:extLst>
          </p:cNvPr>
          <p:cNvGrpSpPr>
            <a:grpSpLocks/>
          </p:cNvGrpSpPr>
          <p:nvPr/>
        </p:nvGrpSpPr>
        <p:grpSpPr bwMode="auto">
          <a:xfrm>
            <a:off x="5532438" y="723900"/>
            <a:ext cx="1295400" cy="1255713"/>
            <a:chOff x="2880" y="456"/>
            <a:chExt cx="816" cy="791"/>
          </a:xfrm>
        </p:grpSpPr>
        <p:sp>
          <p:nvSpPr>
            <p:cNvPr id="1186883" name="AutoShape 67">
              <a:extLst>
                <a:ext uri="{FF2B5EF4-FFF2-40B4-BE49-F238E27FC236}">
                  <a16:creationId xmlns:a16="http://schemas.microsoft.com/office/drawing/2014/main" id="{1E4C3FF9-944F-404F-B5B9-4645F25AC054}"/>
                </a:ext>
              </a:extLst>
            </p:cNvPr>
            <p:cNvSpPr>
              <a:spLocks noChangeArrowheads="1"/>
            </p:cNvSpPr>
            <p:nvPr/>
          </p:nvSpPr>
          <p:spPr bwMode="auto">
            <a:xfrm>
              <a:off x="2880" y="456"/>
              <a:ext cx="816"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1186884" name="Text Box 68">
              <a:extLst>
                <a:ext uri="{FF2B5EF4-FFF2-40B4-BE49-F238E27FC236}">
                  <a16:creationId xmlns:a16="http://schemas.microsoft.com/office/drawing/2014/main" id="{3F6F8FBB-7C71-4F58-9631-CD4393C4953F}"/>
                </a:ext>
              </a:extLst>
            </p:cNvPr>
            <p:cNvSpPr txBox="1">
              <a:spLocks noChangeArrowheads="1"/>
            </p:cNvSpPr>
            <p:nvPr/>
          </p:nvSpPr>
          <p:spPr bwMode="auto">
            <a:xfrm>
              <a:off x="3071" y="937"/>
              <a:ext cx="463" cy="22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a:extLst>
              <a:ext uri="{FF2B5EF4-FFF2-40B4-BE49-F238E27FC236}">
                <a16:creationId xmlns:a16="http://schemas.microsoft.com/office/drawing/2014/main" id="{B409CE5B-A9C0-4145-8736-4F59126DEF73}"/>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843" name="Rectangle 3">
            <a:extLst>
              <a:ext uri="{FF2B5EF4-FFF2-40B4-BE49-F238E27FC236}">
                <a16:creationId xmlns:a16="http://schemas.microsoft.com/office/drawing/2014/main" id="{B1DB7BEE-6889-4BA4-84A8-39D89EC6F00E}"/>
              </a:ext>
            </a:extLst>
          </p:cNvPr>
          <p:cNvSpPr>
            <a:spLocks noGrp="1" noChangeArrowheads="1"/>
          </p:cNvSpPr>
          <p:nvPr>
            <p:ph type="title"/>
          </p:nvPr>
        </p:nvSpPr>
        <p:spPr/>
        <p:txBody>
          <a:bodyPr/>
          <a:lstStyle/>
          <a:p>
            <a:r>
              <a:rPr lang="en-US" altLang="en-US"/>
              <a:t>Input and Output</a:t>
            </a:r>
          </a:p>
        </p:txBody>
      </p:sp>
      <p:graphicFrame>
        <p:nvGraphicFramePr>
          <p:cNvPr id="1187844" name="Group 4">
            <a:extLst>
              <a:ext uri="{FF2B5EF4-FFF2-40B4-BE49-F238E27FC236}">
                <a16:creationId xmlns:a16="http://schemas.microsoft.com/office/drawing/2014/main" id="{0D65A051-04B8-4DFD-B144-921C774C5C99}"/>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1982629126"/>
                    </a:ext>
                  </a:extLst>
                </a:gridCol>
                <a:gridCol w="2438400">
                  <a:extLst>
                    <a:ext uri="{9D8B030D-6E8A-4147-A177-3AD203B41FA5}">
                      <a16:colId xmlns:a16="http://schemas.microsoft.com/office/drawing/2014/main" val="770708554"/>
                    </a:ext>
                  </a:extLst>
                </a:gridCol>
                <a:gridCol w="2438400">
                  <a:extLst>
                    <a:ext uri="{9D8B030D-6E8A-4147-A177-3AD203B41FA5}">
                      <a16:colId xmlns:a16="http://schemas.microsoft.com/office/drawing/2014/main" val="637796988"/>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744422599"/>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76640047"/>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1427732313"/>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7282738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2302257487"/>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076246212"/>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48252375"/>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1630954152"/>
                  </a:ext>
                </a:extLst>
              </a:tr>
            </a:tbl>
          </a:graphicData>
        </a:graphic>
      </p:graphicFrame>
      <p:cxnSp>
        <p:nvCxnSpPr>
          <p:cNvPr id="1187898" name="AutoShape 58">
            <a:extLst>
              <a:ext uri="{FF2B5EF4-FFF2-40B4-BE49-F238E27FC236}">
                <a16:creationId xmlns:a16="http://schemas.microsoft.com/office/drawing/2014/main" id="{7C8F9F2F-87FD-4287-B837-9CC9C0C30770}"/>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899" name="AutoShape 59">
            <a:extLst>
              <a:ext uri="{FF2B5EF4-FFF2-40B4-BE49-F238E27FC236}">
                <a16:creationId xmlns:a16="http://schemas.microsoft.com/office/drawing/2014/main" id="{1BEC3B0D-B5FE-49C2-A675-40A36CE0ACE6}"/>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7900" name="AutoShape 60">
            <a:extLst>
              <a:ext uri="{FF2B5EF4-FFF2-40B4-BE49-F238E27FC236}">
                <a16:creationId xmlns:a16="http://schemas.microsoft.com/office/drawing/2014/main" id="{223D6CE1-5458-4A7A-9946-B8CDD942C6BE}"/>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grpSp>
        <p:nvGrpSpPr>
          <p:cNvPr id="1187901" name="Group 61">
            <a:extLst>
              <a:ext uri="{FF2B5EF4-FFF2-40B4-BE49-F238E27FC236}">
                <a16:creationId xmlns:a16="http://schemas.microsoft.com/office/drawing/2014/main" id="{55779F75-72B0-4BFC-B793-6717E4997069}"/>
              </a:ext>
            </a:extLst>
          </p:cNvPr>
          <p:cNvGrpSpPr>
            <a:grpSpLocks/>
          </p:cNvGrpSpPr>
          <p:nvPr/>
        </p:nvGrpSpPr>
        <p:grpSpPr bwMode="auto">
          <a:xfrm>
            <a:off x="7162800" y="533400"/>
            <a:ext cx="1295400" cy="974725"/>
            <a:chOff x="4512" y="336"/>
            <a:chExt cx="816" cy="614"/>
          </a:xfrm>
        </p:grpSpPr>
        <p:pic>
          <p:nvPicPr>
            <p:cNvPr id="1187902" name="Picture 62" descr="pc">
              <a:extLst>
                <a:ext uri="{FF2B5EF4-FFF2-40B4-BE49-F238E27FC236}">
                  <a16:creationId xmlns:a16="http://schemas.microsoft.com/office/drawing/2014/main" id="{76DA6186-C1D6-4D16-890F-6642916F4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336"/>
              <a:ext cx="816" cy="614"/>
            </a:xfrm>
            <a:prstGeom prst="rect">
              <a:avLst/>
            </a:prstGeom>
            <a:noFill/>
            <a:extLst>
              <a:ext uri="{909E8E84-426E-40DD-AFC4-6F175D3DCCD1}">
                <a14:hiddenFill xmlns:a14="http://schemas.microsoft.com/office/drawing/2010/main">
                  <a:solidFill>
                    <a:srgbClr val="FFFFFF"/>
                  </a:solidFill>
                </a14:hiddenFill>
              </a:ext>
            </a:extLst>
          </p:spPr>
        </p:pic>
        <p:pic>
          <p:nvPicPr>
            <p:cNvPr id="1187903" name="Picture 63">
              <a:extLst>
                <a:ext uri="{FF2B5EF4-FFF2-40B4-BE49-F238E27FC236}">
                  <a16:creationId xmlns:a16="http://schemas.microsoft.com/office/drawing/2014/main" id="{963DA85B-0408-461B-A6A6-05BE1229F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4606" y="420"/>
              <a:ext cx="639" cy="446"/>
            </a:xfrm>
            <a:prstGeom prst="rect">
              <a:avLst/>
            </a:prstGeom>
            <a:noFill/>
            <a:extLst>
              <a:ext uri="{909E8E84-426E-40DD-AFC4-6F175D3DCCD1}">
                <a14:hiddenFill xmlns:a14="http://schemas.microsoft.com/office/drawing/2010/main">
                  <a:solidFill>
                    <a:srgbClr val="FFFFFF"/>
                  </a:solidFill>
                </a14:hiddenFill>
              </a:ext>
            </a:extLst>
          </p:spPr>
        </p:pic>
      </p:grpSp>
      <p:pic>
        <p:nvPicPr>
          <p:cNvPr id="1187904" name="Picture 64" descr="IDK_1">
            <a:extLst>
              <a:ext uri="{FF2B5EF4-FFF2-40B4-BE49-F238E27FC236}">
                <a16:creationId xmlns:a16="http://schemas.microsoft.com/office/drawing/2014/main" id="{D98713A0-679F-47C4-85F9-820B43907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87905" name="AutoShape 65">
            <a:extLst>
              <a:ext uri="{FF2B5EF4-FFF2-40B4-BE49-F238E27FC236}">
                <a16:creationId xmlns:a16="http://schemas.microsoft.com/office/drawing/2014/main" id="{850F8B3A-9EA4-4CA9-9A5A-B4EC872267B4}"/>
              </a:ext>
            </a:extLst>
          </p:cNvPr>
          <p:cNvCxnSpPr>
            <a:cxnSpLocks noChangeShapeType="1"/>
            <a:stCxn id="1187904" idx="3"/>
            <a:endCxn id="1187907" idx="1"/>
          </p:cNvCxnSpPr>
          <p:nvPr/>
        </p:nvCxnSpPr>
        <p:spPr bwMode="auto">
          <a:xfrm>
            <a:off x="1643063" y="1020763"/>
            <a:ext cx="3381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06" name="AutoShape 66">
            <a:extLst>
              <a:ext uri="{FF2B5EF4-FFF2-40B4-BE49-F238E27FC236}">
                <a16:creationId xmlns:a16="http://schemas.microsoft.com/office/drawing/2014/main" id="{F42BAAAC-9776-4C5E-AE13-C96E01BD73E7}"/>
              </a:ext>
            </a:extLst>
          </p:cNvPr>
          <p:cNvCxnSpPr>
            <a:cxnSpLocks noChangeShapeType="1"/>
            <a:stCxn id="1187907" idx="3"/>
            <a:endCxn id="1187900" idx="1"/>
          </p:cNvCxnSpPr>
          <p:nvPr/>
        </p:nvCxnSpPr>
        <p:spPr bwMode="auto">
          <a:xfrm>
            <a:off x="3048000" y="1022350"/>
            <a:ext cx="9588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7907" name="AutoShape 67">
            <a:extLst>
              <a:ext uri="{FF2B5EF4-FFF2-40B4-BE49-F238E27FC236}">
                <a16:creationId xmlns:a16="http://schemas.microsoft.com/office/drawing/2014/main" id="{956E7957-4008-422D-9A79-6F63C48FFF6B}"/>
              </a:ext>
            </a:extLst>
          </p:cNvPr>
          <p:cNvSpPr>
            <a:spLocks noChangeArrowheads="1"/>
          </p:cNvSpPr>
          <p:nvPr/>
        </p:nvSpPr>
        <p:spPr bwMode="auto">
          <a:xfrm>
            <a:off x="19812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87908" name="Text Box 68">
            <a:extLst>
              <a:ext uri="{FF2B5EF4-FFF2-40B4-BE49-F238E27FC236}">
                <a16:creationId xmlns:a16="http://schemas.microsoft.com/office/drawing/2014/main" id="{DC0BE33C-9D01-407C-8D8A-1CF853657548}"/>
              </a:ext>
            </a:extLst>
          </p:cNvPr>
          <p:cNvSpPr txBox="1">
            <a:spLocks noChangeArrowheads="1"/>
          </p:cNvSpPr>
          <p:nvPr/>
        </p:nvSpPr>
        <p:spPr bwMode="auto">
          <a:xfrm>
            <a:off x="20812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187909" name="AutoShape 69">
            <a:extLst>
              <a:ext uri="{FF2B5EF4-FFF2-40B4-BE49-F238E27FC236}">
                <a16:creationId xmlns:a16="http://schemas.microsoft.com/office/drawing/2014/main" id="{96159516-A69B-4334-B9EE-CEE3B01E071D}"/>
              </a:ext>
            </a:extLst>
          </p:cNvPr>
          <p:cNvSpPr>
            <a:spLocks noChangeArrowheads="1"/>
          </p:cNvSpPr>
          <p:nvPr/>
        </p:nvSpPr>
        <p:spPr bwMode="auto">
          <a:xfrm>
            <a:off x="58674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1187910" name="Text Box 70">
            <a:extLst>
              <a:ext uri="{FF2B5EF4-FFF2-40B4-BE49-F238E27FC236}">
                <a16:creationId xmlns:a16="http://schemas.microsoft.com/office/drawing/2014/main" id="{BBBE464C-E621-4F41-9B11-55E78E15F013}"/>
              </a:ext>
            </a:extLst>
          </p:cNvPr>
          <p:cNvSpPr txBox="1">
            <a:spLocks noChangeArrowheads="1"/>
          </p:cNvSpPr>
          <p:nvPr/>
        </p:nvSpPr>
        <p:spPr bwMode="auto">
          <a:xfrm>
            <a:off x="5970588" y="1025525"/>
            <a:ext cx="735012" cy="363538"/>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cxnSp>
        <p:nvCxnSpPr>
          <p:cNvPr id="1187911" name="AutoShape 71">
            <a:extLst>
              <a:ext uri="{FF2B5EF4-FFF2-40B4-BE49-F238E27FC236}">
                <a16:creationId xmlns:a16="http://schemas.microsoft.com/office/drawing/2014/main" id="{BD7EB0F4-6534-44AC-BDA7-7D0412D60604}"/>
              </a:ext>
            </a:extLst>
          </p:cNvPr>
          <p:cNvCxnSpPr>
            <a:cxnSpLocks noChangeShapeType="1"/>
            <a:stCxn id="1187909" idx="3"/>
            <a:endCxn id="1187902" idx="1"/>
          </p:cNvCxnSpPr>
          <p:nvPr/>
        </p:nvCxnSpPr>
        <p:spPr bwMode="auto">
          <a:xfrm flipV="1">
            <a:off x="6858000" y="1020763"/>
            <a:ext cx="304800"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12" name="AutoShape 72">
            <a:extLst>
              <a:ext uri="{FF2B5EF4-FFF2-40B4-BE49-F238E27FC236}">
                <a16:creationId xmlns:a16="http://schemas.microsoft.com/office/drawing/2014/main" id="{EC89712A-F4D8-4E90-8FA5-AAAEFABAD79F}"/>
              </a:ext>
            </a:extLst>
          </p:cNvPr>
          <p:cNvCxnSpPr>
            <a:cxnSpLocks noChangeShapeType="1"/>
            <a:stCxn id="1187900" idx="3"/>
            <a:endCxn id="1187909" idx="1"/>
          </p:cNvCxnSpPr>
          <p:nvPr/>
        </p:nvCxnSpPr>
        <p:spPr bwMode="auto">
          <a:xfrm>
            <a:off x="5029200" y="1022350"/>
            <a:ext cx="838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a:extLst>
              <a:ext uri="{FF2B5EF4-FFF2-40B4-BE49-F238E27FC236}">
                <a16:creationId xmlns:a16="http://schemas.microsoft.com/office/drawing/2014/main" id="{70FC4F24-2EF1-4598-ADD5-2039864BDC21}"/>
              </a:ext>
            </a:extLst>
          </p:cNvPr>
          <p:cNvSpPr>
            <a:spLocks noGrp="1" noChangeArrowheads="1"/>
          </p:cNvSpPr>
          <p:nvPr>
            <p:ph type="ctrTitle" idx="4294967295"/>
          </p:nvPr>
        </p:nvSpPr>
        <p:spPr>
          <a:xfrm>
            <a:off x="0" y="1676400"/>
            <a:ext cx="9144000" cy="1470025"/>
          </a:xfrm>
        </p:spPr>
        <p:txBody>
          <a:bodyPr/>
          <a:lstStyle/>
          <a:p>
            <a:pPr algn="ctr"/>
            <a:r>
              <a:rPr lang="en-US" altLang="en-US"/>
              <a:t>What if it's a Digital Display?</a:t>
            </a:r>
          </a:p>
        </p:txBody>
      </p:sp>
      <p:pic>
        <p:nvPicPr>
          <p:cNvPr id="1188868" name="Picture 4" descr="13STAT">
            <a:extLst>
              <a:ext uri="{FF2B5EF4-FFF2-40B4-BE49-F238E27FC236}">
                <a16:creationId xmlns:a16="http://schemas.microsoft.com/office/drawing/2014/main" id="{430BE29A-7E81-4832-A792-6D6EDD3AA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0"/>
            <a:ext cx="2955925"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a:extLst>
              <a:ext uri="{FF2B5EF4-FFF2-40B4-BE49-F238E27FC236}">
                <a16:creationId xmlns:a16="http://schemas.microsoft.com/office/drawing/2014/main" id="{B5FC6ECF-044D-424C-9CE6-3E5E59C850B5}"/>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043" name="Rectangle 3">
            <a:extLst>
              <a:ext uri="{FF2B5EF4-FFF2-40B4-BE49-F238E27FC236}">
                <a16:creationId xmlns:a16="http://schemas.microsoft.com/office/drawing/2014/main" id="{0211EABC-6CB8-4846-A91B-47A62BF00B30}"/>
              </a:ext>
            </a:extLst>
          </p:cNvPr>
          <p:cNvSpPr>
            <a:spLocks noGrp="1" noChangeArrowheads="1"/>
          </p:cNvSpPr>
          <p:nvPr>
            <p:ph type="title"/>
          </p:nvPr>
        </p:nvSpPr>
        <p:spPr/>
        <p:txBody>
          <a:bodyPr/>
          <a:lstStyle/>
          <a:p>
            <a:r>
              <a:rPr lang="en-US" altLang="en-US"/>
              <a:t>Digital Display</a:t>
            </a:r>
            <a:r>
              <a:rPr lang="en-US" altLang="en-US" sz="3200"/>
              <a:t> (e.g. DTV, Computer)</a:t>
            </a:r>
          </a:p>
        </p:txBody>
      </p:sp>
      <p:graphicFrame>
        <p:nvGraphicFramePr>
          <p:cNvPr id="1367044" name="Group 4">
            <a:extLst>
              <a:ext uri="{FF2B5EF4-FFF2-40B4-BE49-F238E27FC236}">
                <a16:creationId xmlns:a16="http://schemas.microsoft.com/office/drawing/2014/main" id="{89E5EF8D-1736-413B-9CB2-AF1DF9A10529}"/>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2836230621"/>
                    </a:ext>
                  </a:extLst>
                </a:gridCol>
                <a:gridCol w="2438400">
                  <a:extLst>
                    <a:ext uri="{9D8B030D-6E8A-4147-A177-3AD203B41FA5}">
                      <a16:colId xmlns:a16="http://schemas.microsoft.com/office/drawing/2014/main" val="1927233249"/>
                    </a:ext>
                  </a:extLst>
                </a:gridCol>
                <a:gridCol w="2438400">
                  <a:extLst>
                    <a:ext uri="{9D8B030D-6E8A-4147-A177-3AD203B41FA5}">
                      <a16:colId xmlns:a16="http://schemas.microsoft.com/office/drawing/2014/main" val="689286629"/>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403480830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52014078"/>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2531292157"/>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37795934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ctr" horzOverflow="overflow">
                    <a:lnL>
                      <a:noFill/>
                    </a:lnL>
                    <a:lnR cap="flat">
                      <a:noFill/>
                    </a:lnR>
                    <a:lnT w="28575"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3472786849"/>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802234462"/>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2242199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Display</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2375324355"/>
                  </a:ext>
                </a:extLst>
              </a:tr>
            </a:tbl>
          </a:graphicData>
        </a:graphic>
      </p:graphicFrame>
      <p:cxnSp>
        <p:nvCxnSpPr>
          <p:cNvPr id="1367101" name="AutoShape 61">
            <a:extLst>
              <a:ext uri="{FF2B5EF4-FFF2-40B4-BE49-F238E27FC236}">
                <a16:creationId xmlns:a16="http://schemas.microsoft.com/office/drawing/2014/main" id="{4B9072A2-6D89-44BF-9B28-91ECD8E36624}"/>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02" name="AutoShape 62">
            <a:extLst>
              <a:ext uri="{FF2B5EF4-FFF2-40B4-BE49-F238E27FC236}">
                <a16:creationId xmlns:a16="http://schemas.microsoft.com/office/drawing/2014/main" id="{FB3AC3AD-68A0-4277-8D27-5E71E9CCD55A}"/>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03" name="AutoShape 63">
            <a:extLst>
              <a:ext uri="{FF2B5EF4-FFF2-40B4-BE49-F238E27FC236}">
                <a16:creationId xmlns:a16="http://schemas.microsoft.com/office/drawing/2014/main" id="{69A7E134-934E-4860-83A1-257D0D555172}"/>
              </a:ext>
            </a:extLst>
          </p:cNvPr>
          <p:cNvCxnSpPr>
            <a:cxnSpLocks noChangeShapeType="1"/>
            <a:stCxn id="0" idx="2"/>
            <a:endCxn id="0" idx="2"/>
          </p:cNvCxnSpPr>
          <p:nvPr/>
        </p:nvCxnSpPr>
        <p:spPr bwMode="auto">
          <a:xfrm>
            <a:off x="7010400" y="4140200"/>
            <a:ext cx="0" cy="1879600"/>
          </a:xfrm>
          <a:prstGeom prst="straightConnector1">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7104" name="Freeform 64">
            <a:extLst>
              <a:ext uri="{FF2B5EF4-FFF2-40B4-BE49-F238E27FC236}">
                <a16:creationId xmlns:a16="http://schemas.microsoft.com/office/drawing/2014/main" id="{236E3FE2-31FB-4196-B1D3-3828782ED41C}"/>
              </a:ext>
            </a:extLst>
          </p:cNvPr>
          <p:cNvSpPr>
            <a:spLocks/>
          </p:cNvSpPr>
          <p:nvPr/>
        </p:nvSpPr>
        <p:spPr bwMode="auto">
          <a:xfrm>
            <a:off x="5737225" y="3567113"/>
            <a:ext cx="2492375" cy="573087"/>
          </a:xfrm>
          <a:custGeom>
            <a:avLst/>
            <a:gdLst>
              <a:gd name="T0" fmla="*/ 16 w 1570"/>
              <a:gd name="T1" fmla="*/ 2 h 722"/>
              <a:gd name="T2" fmla="*/ 184 w 1570"/>
              <a:gd name="T3" fmla="*/ 10 h 722"/>
              <a:gd name="T4" fmla="*/ 240 w 1570"/>
              <a:gd name="T5" fmla="*/ 26 h 722"/>
              <a:gd name="T6" fmla="*/ 528 w 1570"/>
              <a:gd name="T7" fmla="*/ 2 h 722"/>
              <a:gd name="T8" fmla="*/ 1328 w 1570"/>
              <a:gd name="T9" fmla="*/ 10 h 722"/>
              <a:gd name="T10" fmla="*/ 1496 w 1570"/>
              <a:gd name="T11" fmla="*/ 26 h 722"/>
              <a:gd name="T12" fmla="*/ 1544 w 1570"/>
              <a:gd name="T13" fmla="*/ 42 h 722"/>
              <a:gd name="T14" fmla="*/ 1568 w 1570"/>
              <a:gd name="T15" fmla="*/ 586 h 722"/>
              <a:gd name="T16" fmla="*/ 1400 w 1570"/>
              <a:gd name="T17" fmla="*/ 690 h 722"/>
              <a:gd name="T18" fmla="*/ 176 w 1570"/>
              <a:gd name="T19" fmla="*/ 658 h 722"/>
              <a:gd name="T20" fmla="*/ 0 w 1570"/>
              <a:gd name="T21" fmla="*/ 618 h 722"/>
              <a:gd name="T22" fmla="*/ 8 w 1570"/>
              <a:gd name="T23" fmla="*/ 306 h 722"/>
              <a:gd name="T24" fmla="*/ 16 w 1570"/>
              <a:gd name="T25" fmla="*/ 226 h 722"/>
              <a:gd name="T26" fmla="*/ 24 w 1570"/>
              <a:gd name="T27" fmla="*/ 26 h 722"/>
              <a:gd name="T28" fmla="*/ 48 w 1570"/>
              <a:gd name="T29" fmla="*/ 10 h 722"/>
              <a:gd name="T30" fmla="*/ 16 w 1570"/>
              <a:gd name="T31" fmla="*/ 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0" h="722">
                <a:moveTo>
                  <a:pt x="16" y="2"/>
                </a:moveTo>
                <a:cubicBezTo>
                  <a:pt x="72" y="5"/>
                  <a:pt x="128" y="4"/>
                  <a:pt x="184" y="10"/>
                </a:cubicBezTo>
                <a:cubicBezTo>
                  <a:pt x="203" y="12"/>
                  <a:pt x="221" y="26"/>
                  <a:pt x="240" y="26"/>
                </a:cubicBezTo>
                <a:cubicBezTo>
                  <a:pt x="294" y="26"/>
                  <a:pt x="448" y="10"/>
                  <a:pt x="528" y="2"/>
                </a:cubicBezTo>
                <a:cubicBezTo>
                  <a:pt x="854" y="15"/>
                  <a:pt x="923" y="22"/>
                  <a:pt x="1328" y="10"/>
                </a:cubicBezTo>
                <a:cubicBezTo>
                  <a:pt x="1384" y="15"/>
                  <a:pt x="1440" y="18"/>
                  <a:pt x="1496" y="26"/>
                </a:cubicBezTo>
                <a:cubicBezTo>
                  <a:pt x="1513" y="28"/>
                  <a:pt x="1544" y="42"/>
                  <a:pt x="1544" y="42"/>
                </a:cubicBezTo>
                <a:cubicBezTo>
                  <a:pt x="1570" y="222"/>
                  <a:pt x="1548" y="405"/>
                  <a:pt x="1568" y="586"/>
                </a:cubicBezTo>
                <a:cubicBezTo>
                  <a:pt x="1554" y="715"/>
                  <a:pt x="1557" y="681"/>
                  <a:pt x="1400" y="690"/>
                </a:cubicBezTo>
                <a:cubicBezTo>
                  <a:pt x="924" y="686"/>
                  <a:pt x="591" y="722"/>
                  <a:pt x="176" y="658"/>
                </a:cubicBezTo>
                <a:cubicBezTo>
                  <a:pt x="90" y="669"/>
                  <a:pt x="19" y="712"/>
                  <a:pt x="0" y="618"/>
                </a:cubicBezTo>
                <a:cubicBezTo>
                  <a:pt x="3" y="514"/>
                  <a:pt x="4" y="410"/>
                  <a:pt x="8" y="306"/>
                </a:cubicBezTo>
                <a:cubicBezTo>
                  <a:pt x="9" y="279"/>
                  <a:pt x="14" y="253"/>
                  <a:pt x="16" y="226"/>
                </a:cubicBezTo>
                <a:cubicBezTo>
                  <a:pt x="20" y="159"/>
                  <a:pt x="14" y="92"/>
                  <a:pt x="24" y="26"/>
                </a:cubicBezTo>
                <a:cubicBezTo>
                  <a:pt x="25" y="16"/>
                  <a:pt x="51" y="19"/>
                  <a:pt x="48" y="10"/>
                </a:cubicBezTo>
                <a:cubicBezTo>
                  <a:pt x="45" y="0"/>
                  <a:pt x="27" y="5"/>
                  <a:pt x="16" y="2"/>
                </a:cubicBezTo>
                <a:close/>
              </a:path>
            </a:pathLst>
          </a:custGeom>
          <a:noFill/>
          <a:ln w="571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7105" name="AutoShape 65">
            <a:extLst>
              <a:ext uri="{FF2B5EF4-FFF2-40B4-BE49-F238E27FC236}">
                <a16:creationId xmlns:a16="http://schemas.microsoft.com/office/drawing/2014/main" id="{8C2506ED-8100-476F-94FF-7C4EDEA17C9A}"/>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pic>
        <p:nvPicPr>
          <p:cNvPr id="1367106" name="Picture 66" descr="IDK_1">
            <a:extLst>
              <a:ext uri="{FF2B5EF4-FFF2-40B4-BE49-F238E27FC236}">
                <a16:creationId xmlns:a16="http://schemas.microsoft.com/office/drawing/2014/main" id="{5629F888-8CCE-4C9C-84D6-96B06734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367107" name="AutoShape 67">
            <a:extLst>
              <a:ext uri="{FF2B5EF4-FFF2-40B4-BE49-F238E27FC236}">
                <a16:creationId xmlns:a16="http://schemas.microsoft.com/office/drawing/2014/main" id="{B8018A88-6987-48B0-9E98-660BDA166EEE}"/>
              </a:ext>
            </a:extLst>
          </p:cNvPr>
          <p:cNvCxnSpPr>
            <a:cxnSpLocks noChangeShapeType="1"/>
            <a:stCxn id="1367106" idx="3"/>
            <a:endCxn id="1367109" idx="1"/>
          </p:cNvCxnSpPr>
          <p:nvPr/>
        </p:nvCxnSpPr>
        <p:spPr bwMode="auto">
          <a:xfrm>
            <a:off x="1643063" y="1020763"/>
            <a:ext cx="2619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08" name="AutoShape 68">
            <a:extLst>
              <a:ext uri="{FF2B5EF4-FFF2-40B4-BE49-F238E27FC236}">
                <a16:creationId xmlns:a16="http://schemas.microsoft.com/office/drawing/2014/main" id="{C6A48A72-A04F-4FF8-ACDC-8853071A92B6}"/>
              </a:ext>
            </a:extLst>
          </p:cNvPr>
          <p:cNvCxnSpPr>
            <a:cxnSpLocks noChangeShapeType="1"/>
            <a:stCxn id="1367109" idx="3"/>
            <a:endCxn id="1367105" idx="1"/>
          </p:cNvCxnSpPr>
          <p:nvPr/>
        </p:nvCxnSpPr>
        <p:spPr bwMode="auto">
          <a:xfrm>
            <a:off x="2971800" y="1022350"/>
            <a:ext cx="10350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7109" name="AutoShape 69">
            <a:extLst>
              <a:ext uri="{FF2B5EF4-FFF2-40B4-BE49-F238E27FC236}">
                <a16:creationId xmlns:a16="http://schemas.microsoft.com/office/drawing/2014/main" id="{6467E7F4-9D2D-4D23-B058-3D5E253B56B4}"/>
              </a:ext>
            </a:extLst>
          </p:cNvPr>
          <p:cNvSpPr>
            <a:spLocks noChangeArrowheads="1"/>
          </p:cNvSpPr>
          <p:nvPr/>
        </p:nvSpPr>
        <p:spPr bwMode="auto">
          <a:xfrm>
            <a:off x="19050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367110" name="Text Box 70">
            <a:extLst>
              <a:ext uri="{FF2B5EF4-FFF2-40B4-BE49-F238E27FC236}">
                <a16:creationId xmlns:a16="http://schemas.microsoft.com/office/drawing/2014/main" id="{F3BBFA91-09C5-40AB-91F5-31C5249499CB}"/>
              </a:ext>
            </a:extLst>
          </p:cNvPr>
          <p:cNvSpPr txBox="1">
            <a:spLocks noChangeArrowheads="1"/>
          </p:cNvSpPr>
          <p:nvPr/>
        </p:nvSpPr>
        <p:spPr bwMode="auto">
          <a:xfrm>
            <a:off x="20050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367111" name="AutoShape 71">
            <a:extLst>
              <a:ext uri="{FF2B5EF4-FFF2-40B4-BE49-F238E27FC236}">
                <a16:creationId xmlns:a16="http://schemas.microsoft.com/office/drawing/2014/main" id="{614F3B08-7BE5-43BD-BDB2-9C6D3BEBC5CF}"/>
              </a:ext>
            </a:extLst>
          </p:cNvPr>
          <p:cNvSpPr>
            <a:spLocks noChangeArrowheads="1"/>
          </p:cNvSpPr>
          <p:nvPr/>
        </p:nvSpPr>
        <p:spPr bwMode="auto">
          <a:xfrm>
            <a:off x="59436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367112" name="AutoShape 72">
            <a:extLst>
              <a:ext uri="{FF2B5EF4-FFF2-40B4-BE49-F238E27FC236}">
                <a16:creationId xmlns:a16="http://schemas.microsoft.com/office/drawing/2014/main" id="{C97F6C42-E0A4-4DAF-9F6E-2A9BDA3F4C4D}"/>
              </a:ext>
            </a:extLst>
          </p:cNvPr>
          <p:cNvCxnSpPr>
            <a:cxnSpLocks noChangeShapeType="1"/>
            <a:stCxn id="1367111" idx="3"/>
          </p:cNvCxnSpPr>
          <p:nvPr/>
        </p:nvCxnSpPr>
        <p:spPr bwMode="auto">
          <a:xfrm flipV="1">
            <a:off x="6934200" y="1020763"/>
            <a:ext cx="288925"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13" name="AutoShape 73">
            <a:extLst>
              <a:ext uri="{FF2B5EF4-FFF2-40B4-BE49-F238E27FC236}">
                <a16:creationId xmlns:a16="http://schemas.microsoft.com/office/drawing/2014/main" id="{F6A7FB26-6107-411C-ADD9-320D426B513B}"/>
              </a:ext>
            </a:extLst>
          </p:cNvPr>
          <p:cNvCxnSpPr>
            <a:cxnSpLocks noChangeShapeType="1"/>
            <a:stCxn id="1367105" idx="3"/>
            <a:endCxn id="1367111" idx="1"/>
          </p:cNvCxnSpPr>
          <p:nvPr/>
        </p:nvCxnSpPr>
        <p:spPr bwMode="auto">
          <a:xfrm>
            <a:off x="5029200" y="1022350"/>
            <a:ext cx="9144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67114" name="Picture 74" descr="13STAT">
            <a:extLst>
              <a:ext uri="{FF2B5EF4-FFF2-40B4-BE49-F238E27FC236}">
                <a16:creationId xmlns:a16="http://schemas.microsoft.com/office/drawing/2014/main" id="{38E121E0-D20D-4C10-B11A-FB727B596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9600"/>
            <a:ext cx="1635125"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67104"/>
                                        </p:tgtEl>
                                        <p:attrNameLst>
                                          <p:attrName>style.visibility</p:attrName>
                                        </p:attrNameLst>
                                      </p:cBhvr>
                                      <p:to>
                                        <p:strVal val="visible"/>
                                      </p:to>
                                    </p:set>
                                    <p:animEffect transition="in" filter="dissolve">
                                      <p:cBhvr>
                                        <p:cTn id="7" dur="500"/>
                                        <p:tgtEl>
                                          <p:spTgt spid="1367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a:extLst>
              <a:ext uri="{FF2B5EF4-FFF2-40B4-BE49-F238E27FC236}">
                <a16:creationId xmlns:a16="http://schemas.microsoft.com/office/drawing/2014/main" id="{66BE8CA6-38BD-476F-9C37-63B8346C7B39}"/>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915" name="Rectangle 3">
            <a:extLst>
              <a:ext uri="{FF2B5EF4-FFF2-40B4-BE49-F238E27FC236}">
                <a16:creationId xmlns:a16="http://schemas.microsoft.com/office/drawing/2014/main" id="{A552298D-E54B-46B9-9BF9-3108F8E956DF}"/>
              </a:ext>
            </a:extLst>
          </p:cNvPr>
          <p:cNvSpPr>
            <a:spLocks noGrp="1" noChangeArrowheads="1"/>
          </p:cNvSpPr>
          <p:nvPr>
            <p:ph type="title"/>
          </p:nvPr>
        </p:nvSpPr>
        <p:spPr/>
        <p:txBody>
          <a:bodyPr/>
          <a:lstStyle/>
          <a:p>
            <a:r>
              <a:rPr lang="en-US" altLang="en-US"/>
              <a:t>Digital Display</a:t>
            </a:r>
            <a:r>
              <a:rPr lang="en-US" altLang="en-US" sz="3200"/>
              <a:t> (e.g. DTV, Computer)</a:t>
            </a:r>
          </a:p>
        </p:txBody>
      </p:sp>
      <p:graphicFrame>
        <p:nvGraphicFramePr>
          <p:cNvPr id="1190916" name="Group 4">
            <a:extLst>
              <a:ext uri="{FF2B5EF4-FFF2-40B4-BE49-F238E27FC236}">
                <a16:creationId xmlns:a16="http://schemas.microsoft.com/office/drawing/2014/main" id="{57F79EA1-BFA1-4C71-8575-490BC9163279}"/>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260839961"/>
                    </a:ext>
                  </a:extLst>
                </a:gridCol>
                <a:gridCol w="2438400">
                  <a:extLst>
                    <a:ext uri="{9D8B030D-6E8A-4147-A177-3AD203B41FA5}">
                      <a16:colId xmlns:a16="http://schemas.microsoft.com/office/drawing/2014/main" val="2042818690"/>
                    </a:ext>
                  </a:extLst>
                </a:gridCol>
                <a:gridCol w="2438400">
                  <a:extLst>
                    <a:ext uri="{9D8B030D-6E8A-4147-A177-3AD203B41FA5}">
                      <a16:colId xmlns:a16="http://schemas.microsoft.com/office/drawing/2014/main" val="3749427655"/>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37138049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97048780"/>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2471862558"/>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85986696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ctr" horzOverflow="overflow">
                    <a:lnL>
                      <a:noFill/>
                    </a:lnL>
                    <a:lnR cap="flat">
                      <a:noFill/>
                    </a:lnR>
                    <a:lnT w="28575"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268852184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581621014"/>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3482883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Display</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89902218"/>
                  </a:ext>
                </a:extLst>
              </a:tr>
            </a:tbl>
          </a:graphicData>
        </a:graphic>
      </p:graphicFrame>
      <p:cxnSp>
        <p:nvCxnSpPr>
          <p:cNvPr id="1190973" name="AutoShape 61">
            <a:extLst>
              <a:ext uri="{FF2B5EF4-FFF2-40B4-BE49-F238E27FC236}">
                <a16:creationId xmlns:a16="http://schemas.microsoft.com/office/drawing/2014/main" id="{3686122D-661F-4B26-94F6-E12E490DC678}"/>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0974" name="AutoShape 62">
            <a:extLst>
              <a:ext uri="{FF2B5EF4-FFF2-40B4-BE49-F238E27FC236}">
                <a16:creationId xmlns:a16="http://schemas.microsoft.com/office/drawing/2014/main" id="{A54E0AC7-D3BB-42F9-998B-3B47924B169C}"/>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0975" name="AutoShape 63">
            <a:extLst>
              <a:ext uri="{FF2B5EF4-FFF2-40B4-BE49-F238E27FC236}">
                <a16:creationId xmlns:a16="http://schemas.microsoft.com/office/drawing/2014/main" id="{64E53BF8-026B-4F2A-8E75-EFB6CC3A428A}"/>
              </a:ext>
            </a:extLst>
          </p:cNvPr>
          <p:cNvCxnSpPr>
            <a:cxnSpLocks noChangeShapeType="1"/>
            <a:stCxn id="0" idx="2"/>
            <a:endCxn id="0" idx="2"/>
          </p:cNvCxnSpPr>
          <p:nvPr/>
        </p:nvCxnSpPr>
        <p:spPr bwMode="auto">
          <a:xfrm>
            <a:off x="7010400" y="4140200"/>
            <a:ext cx="0" cy="1879600"/>
          </a:xfrm>
          <a:prstGeom prst="straightConnector1">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90976" name="Group 64">
            <a:extLst>
              <a:ext uri="{FF2B5EF4-FFF2-40B4-BE49-F238E27FC236}">
                <a16:creationId xmlns:a16="http://schemas.microsoft.com/office/drawing/2014/main" id="{6AF927C0-C374-46F1-BEFF-E14F84CF01D5}"/>
              </a:ext>
            </a:extLst>
          </p:cNvPr>
          <p:cNvGrpSpPr>
            <a:grpSpLocks/>
          </p:cNvGrpSpPr>
          <p:nvPr/>
        </p:nvGrpSpPr>
        <p:grpSpPr bwMode="auto">
          <a:xfrm>
            <a:off x="5791200" y="3611563"/>
            <a:ext cx="2438400" cy="968375"/>
            <a:chOff x="1728" y="2535"/>
            <a:chExt cx="1044" cy="976"/>
          </a:xfrm>
        </p:grpSpPr>
        <p:sp>
          <p:nvSpPr>
            <p:cNvPr id="1190977" name="AutoShape 65">
              <a:extLst>
                <a:ext uri="{FF2B5EF4-FFF2-40B4-BE49-F238E27FC236}">
                  <a16:creationId xmlns:a16="http://schemas.microsoft.com/office/drawing/2014/main" id="{B11100EA-C650-467C-BB2A-9E51F7D207A8}"/>
                </a:ext>
              </a:extLst>
            </p:cNvPr>
            <p:cNvSpPr>
              <a:spLocks noChangeArrowheads="1"/>
            </p:cNvSpPr>
            <p:nvPr/>
          </p:nvSpPr>
          <p:spPr bwMode="auto">
            <a:xfrm rot="16200000">
              <a:off x="2110" y="2849"/>
              <a:ext cx="976" cy="348"/>
            </a:xfrm>
            <a:prstGeom prst="roundRect">
              <a:avLst>
                <a:gd name="adj" fmla="val 16667"/>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algn="ctr">
                <a:buFont typeface="Wingdings" panose="05000000000000000000" pitchFamily="2" charset="2"/>
                <a:buNone/>
              </a:pPr>
              <a:r>
                <a:rPr lang="en-US" altLang="en-US" sz="2000">
                  <a:latin typeface="Arial Narrow" panose="020B0606020202030204" pitchFamily="34" charset="0"/>
                </a:rPr>
                <a:t>IEEE 1394</a:t>
              </a:r>
            </a:p>
          </p:txBody>
        </p:sp>
        <p:sp>
          <p:nvSpPr>
            <p:cNvPr id="1190978" name="AutoShape 66">
              <a:extLst>
                <a:ext uri="{FF2B5EF4-FFF2-40B4-BE49-F238E27FC236}">
                  <a16:creationId xmlns:a16="http://schemas.microsoft.com/office/drawing/2014/main" id="{0534353D-7329-4D2D-B452-942E981D539F}"/>
                </a:ext>
              </a:extLst>
            </p:cNvPr>
            <p:cNvSpPr>
              <a:spLocks noChangeArrowheads="1"/>
            </p:cNvSpPr>
            <p:nvPr/>
          </p:nvSpPr>
          <p:spPr bwMode="auto">
            <a:xfrm rot="16200000">
              <a:off x="1762" y="2849"/>
              <a:ext cx="976" cy="348"/>
            </a:xfrm>
            <a:prstGeom prst="roundRect">
              <a:avLst>
                <a:gd name="adj" fmla="val 16667"/>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algn="ctr">
                <a:buFont typeface="Wingdings" panose="05000000000000000000" pitchFamily="2" charset="2"/>
                <a:buNone/>
              </a:pPr>
              <a:r>
                <a:rPr lang="en-US" altLang="en-US" sz="2000">
                  <a:latin typeface="Arial Narrow" panose="020B0606020202030204" pitchFamily="34" charset="0"/>
                </a:rPr>
                <a:t>DVI</a:t>
              </a:r>
            </a:p>
          </p:txBody>
        </p:sp>
        <p:sp>
          <p:nvSpPr>
            <p:cNvPr id="1190979" name="AutoShape 67">
              <a:extLst>
                <a:ext uri="{FF2B5EF4-FFF2-40B4-BE49-F238E27FC236}">
                  <a16:creationId xmlns:a16="http://schemas.microsoft.com/office/drawing/2014/main" id="{B254F684-B95A-4398-9E69-EA98AC59577D}"/>
                </a:ext>
              </a:extLst>
            </p:cNvPr>
            <p:cNvSpPr>
              <a:spLocks noChangeArrowheads="1"/>
            </p:cNvSpPr>
            <p:nvPr/>
          </p:nvSpPr>
          <p:spPr bwMode="auto">
            <a:xfrm rot="16200000">
              <a:off x="1414" y="2849"/>
              <a:ext cx="976" cy="348"/>
            </a:xfrm>
            <a:prstGeom prst="roundRect">
              <a:avLst>
                <a:gd name="adj" fmla="val 16667"/>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algn="ctr">
                <a:buFont typeface="Wingdings" panose="05000000000000000000" pitchFamily="2" charset="2"/>
                <a:buNone/>
              </a:pPr>
              <a:r>
                <a:rPr lang="en-US" altLang="en-US" sz="2000">
                  <a:latin typeface="Arial Narrow" panose="020B0606020202030204" pitchFamily="34" charset="0"/>
                </a:rPr>
                <a:t>BT.656</a:t>
              </a:r>
            </a:p>
          </p:txBody>
        </p:sp>
      </p:grpSp>
      <p:sp>
        <p:nvSpPr>
          <p:cNvPr id="1190980" name="Freeform 68">
            <a:extLst>
              <a:ext uri="{FF2B5EF4-FFF2-40B4-BE49-F238E27FC236}">
                <a16:creationId xmlns:a16="http://schemas.microsoft.com/office/drawing/2014/main" id="{750A5E9F-09DC-4511-B356-4ED994112CAA}"/>
              </a:ext>
            </a:extLst>
          </p:cNvPr>
          <p:cNvSpPr>
            <a:spLocks/>
          </p:cNvSpPr>
          <p:nvPr/>
        </p:nvSpPr>
        <p:spPr bwMode="auto">
          <a:xfrm>
            <a:off x="5737225" y="3567113"/>
            <a:ext cx="2492375" cy="1089025"/>
          </a:xfrm>
          <a:custGeom>
            <a:avLst/>
            <a:gdLst>
              <a:gd name="T0" fmla="*/ 16 w 1570"/>
              <a:gd name="T1" fmla="*/ 2 h 722"/>
              <a:gd name="T2" fmla="*/ 184 w 1570"/>
              <a:gd name="T3" fmla="*/ 10 h 722"/>
              <a:gd name="T4" fmla="*/ 240 w 1570"/>
              <a:gd name="T5" fmla="*/ 26 h 722"/>
              <a:gd name="T6" fmla="*/ 528 w 1570"/>
              <a:gd name="T7" fmla="*/ 2 h 722"/>
              <a:gd name="T8" fmla="*/ 1328 w 1570"/>
              <a:gd name="T9" fmla="*/ 10 h 722"/>
              <a:gd name="T10" fmla="*/ 1496 w 1570"/>
              <a:gd name="T11" fmla="*/ 26 h 722"/>
              <a:gd name="T12" fmla="*/ 1544 w 1570"/>
              <a:gd name="T13" fmla="*/ 42 h 722"/>
              <a:gd name="T14" fmla="*/ 1568 w 1570"/>
              <a:gd name="T15" fmla="*/ 586 h 722"/>
              <a:gd name="T16" fmla="*/ 1400 w 1570"/>
              <a:gd name="T17" fmla="*/ 690 h 722"/>
              <a:gd name="T18" fmla="*/ 176 w 1570"/>
              <a:gd name="T19" fmla="*/ 658 h 722"/>
              <a:gd name="T20" fmla="*/ 0 w 1570"/>
              <a:gd name="T21" fmla="*/ 618 h 722"/>
              <a:gd name="T22" fmla="*/ 8 w 1570"/>
              <a:gd name="T23" fmla="*/ 306 h 722"/>
              <a:gd name="T24" fmla="*/ 16 w 1570"/>
              <a:gd name="T25" fmla="*/ 226 h 722"/>
              <a:gd name="T26" fmla="*/ 24 w 1570"/>
              <a:gd name="T27" fmla="*/ 26 h 722"/>
              <a:gd name="T28" fmla="*/ 48 w 1570"/>
              <a:gd name="T29" fmla="*/ 10 h 722"/>
              <a:gd name="T30" fmla="*/ 16 w 1570"/>
              <a:gd name="T31" fmla="*/ 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0" h="722">
                <a:moveTo>
                  <a:pt x="16" y="2"/>
                </a:moveTo>
                <a:cubicBezTo>
                  <a:pt x="72" y="5"/>
                  <a:pt x="128" y="4"/>
                  <a:pt x="184" y="10"/>
                </a:cubicBezTo>
                <a:cubicBezTo>
                  <a:pt x="203" y="12"/>
                  <a:pt x="221" y="26"/>
                  <a:pt x="240" y="26"/>
                </a:cubicBezTo>
                <a:cubicBezTo>
                  <a:pt x="294" y="26"/>
                  <a:pt x="448" y="10"/>
                  <a:pt x="528" y="2"/>
                </a:cubicBezTo>
                <a:cubicBezTo>
                  <a:pt x="854" y="15"/>
                  <a:pt x="923" y="22"/>
                  <a:pt x="1328" y="10"/>
                </a:cubicBezTo>
                <a:cubicBezTo>
                  <a:pt x="1384" y="15"/>
                  <a:pt x="1440" y="18"/>
                  <a:pt x="1496" y="26"/>
                </a:cubicBezTo>
                <a:cubicBezTo>
                  <a:pt x="1513" y="28"/>
                  <a:pt x="1544" y="42"/>
                  <a:pt x="1544" y="42"/>
                </a:cubicBezTo>
                <a:cubicBezTo>
                  <a:pt x="1570" y="222"/>
                  <a:pt x="1548" y="405"/>
                  <a:pt x="1568" y="586"/>
                </a:cubicBezTo>
                <a:cubicBezTo>
                  <a:pt x="1554" y="715"/>
                  <a:pt x="1557" y="681"/>
                  <a:pt x="1400" y="690"/>
                </a:cubicBezTo>
                <a:cubicBezTo>
                  <a:pt x="924" y="686"/>
                  <a:pt x="591" y="722"/>
                  <a:pt x="176" y="658"/>
                </a:cubicBezTo>
                <a:cubicBezTo>
                  <a:pt x="90" y="669"/>
                  <a:pt x="19" y="712"/>
                  <a:pt x="0" y="618"/>
                </a:cubicBezTo>
                <a:cubicBezTo>
                  <a:pt x="3" y="514"/>
                  <a:pt x="4" y="410"/>
                  <a:pt x="8" y="306"/>
                </a:cubicBezTo>
                <a:cubicBezTo>
                  <a:pt x="9" y="279"/>
                  <a:pt x="14" y="253"/>
                  <a:pt x="16" y="226"/>
                </a:cubicBezTo>
                <a:cubicBezTo>
                  <a:pt x="20" y="159"/>
                  <a:pt x="14" y="92"/>
                  <a:pt x="24" y="26"/>
                </a:cubicBezTo>
                <a:cubicBezTo>
                  <a:pt x="25" y="16"/>
                  <a:pt x="51" y="19"/>
                  <a:pt x="48" y="10"/>
                </a:cubicBezTo>
                <a:cubicBezTo>
                  <a:pt x="45" y="0"/>
                  <a:pt x="27" y="5"/>
                  <a:pt x="16" y="2"/>
                </a:cubicBezTo>
                <a:close/>
              </a:path>
            </a:pathLst>
          </a:custGeom>
          <a:noFill/>
          <a:ln w="571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90981" name="Group 69">
            <a:extLst>
              <a:ext uri="{FF2B5EF4-FFF2-40B4-BE49-F238E27FC236}">
                <a16:creationId xmlns:a16="http://schemas.microsoft.com/office/drawing/2014/main" id="{3B1CE1C1-2EB3-4F50-B1A6-74C29D7A6CE4}"/>
              </a:ext>
            </a:extLst>
          </p:cNvPr>
          <p:cNvGrpSpPr>
            <a:grpSpLocks/>
          </p:cNvGrpSpPr>
          <p:nvPr/>
        </p:nvGrpSpPr>
        <p:grpSpPr bwMode="auto">
          <a:xfrm>
            <a:off x="3606800" y="4318000"/>
            <a:ext cx="2311400" cy="1562100"/>
            <a:chOff x="2272" y="2720"/>
            <a:chExt cx="1456" cy="984"/>
          </a:xfrm>
        </p:grpSpPr>
        <p:sp>
          <p:nvSpPr>
            <p:cNvPr id="1190982" name="Rectangle 70">
              <a:extLst>
                <a:ext uri="{FF2B5EF4-FFF2-40B4-BE49-F238E27FC236}">
                  <a16:creationId xmlns:a16="http://schemas.microsoft.com/office/drawing/2014/main" id="{C2C96B0E-B0AA-485F-A2D4-AE80DC87BA58}"/>
                </a:ext>
              </a:extLst>
            </p:cNvPr>
            <p:cNvSpPr>
              <a:spLocks noChangeArrowheads="1"/>
            </p:cNvSpPr>
            <p:nvPr/>
          </p:nvSpPr>
          <p:spPr bwMode="auto">
            <a:xfrm rot="-1630866">
              <a:off x="2272" y="3040"/>
              <a:ext cx="1384"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solidFill>
                    <a:schemeClr val="tx2"/>
                  </a:solidFill>
                  <a:latin typeface="Arial Narrow" panose="020B0606020202030204" pitchFamily="34" charset="0"/>
                </a:rPr>
                <a:t>BT.656 is a</a:t>
              </a:r>
            </a:p>
            <a:p>
              <a:pPr algn="ctr" eaLnBrk="0" hangingPunct="0"/>
              <a:r>
                <a:rPr lang="en-US" altLang="en-US" b="1">
                  <a:solidFill>
                    <a:schemeClr val="tx2"/>
                  </a:solidFill>
                  <a:latin typeface="Arial Narrow" panose="020B0606020202030204" pitchFamily="34" charset="0"/>
                </a:rPr>
                <a:t>very popular</a:t>
              </a:r>
            </a:p>
            <a:p>
              <a:pPr algn="ctr" eaLnBrk="0" hangingPunct="0"/>
              <a:r>
                <a:rPr lang="en-US" altLang="en-US" b="1">
                  <a:solidFill>
                    <a:schemeClr val="tx2"/>
                  </a:solidFill>
                  <a:latin typeface="Arial Narrow" panose="020B0606020202030204" pitchFamily="34" charset="0"/>
                </a:rPr>
                <a:t>chip-level interconnect</a:t>
              </a:r>
            </a:p>
          </p:txBody>
        </p:sp>
        <p:sp>
          <p:nvSpPr>
            <p:cNvPr id="1190983" name="Line 71">
              <a:extLst>
                <a:ext uri="{FF2B5EF4-FFF2-40B4-BE49-F238E27FC236}">
                  <a16:creationId xmlns:a16="http://schemas.microsoft.com/office/drawing/2014/main" id="{D66B3DBE-8669-45B6-A343-F45597EF88A3}"/>
                </a:ext>
              </a:extLst>
            </p:cNvPr>
            <p:cNvSpPr>
              <a:spLocks noChangeShapeType="1"/>
            </p:cNvSpPr>
            <p:nvPr/>
          </p:nvSpPr>
          <p:spPr bwMode="auto">
            <a:xfrm flipV="1">
              <a:off x="3632" y="2720"/>
              <a:ext cx="96" cy="296"/>
            </a:xfrm>
            <a:prstGeom prst="line">
              <a:avLst/>
            </a:prstGeom>
            <a:noFill/>
            <a:ln w="28575">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90995" name="AutoShape 83">
            <a:extLst>
              <a:ext uri="{FF2B5EF4-FFF2-40B4-BE49-F238E27FC236}">
                <a16:creationId xmlns:a16="http://schemas.microsoft.com/office/drawing/2014/main" id="{7A9CDC67-4B6E-4103-A0C1-FCADCF958AFA}"/>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pic>
        <p:nvPicPr>
          <p:cNvPr id="1190996" name="Picture 84" descr="IDK_1">
            <a:extLst>
              <a:ext uri="{FF2B5EF4-FFF2-40B4-BE49-F238E27FC236}">
                <a16:creationId xmlns:a16="http://schemas.microsoft.com/office/drawing/2014/main" id="{ED084F38-56B2-4EB1-8371-8E0147621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90997" name="AutoShape 85">
            <a:extLst>
              <a:ext uri="{FF2B5EF4-FFF2-40B4-BE49-F238E27FC236}">
                <a16:creationId xmlns:a16="http://schemas.microsoft.com/office/drawing/2014/main" id="{88BE5D22-F003-4A61-9078-1F1505DCB697}"/>
              </a:ext>
            </a:extLst>
          </p:cNvPr>
          <p:cNvCxnSpPr>
            <a:cxnSpLocks noChangeShapeType="1"/>
            <a:stCxn id="1190996" idx="3"/>
            <a:endCxn id="1190999" idx="1"/>
          </p:cNvCxnSpPr>
          <p:nvPr/>
        </p:nvCxnSpPr>
        <p:spPr bwMode="auto">
          <a:xfrm>
            <a:off x="1643063" y="1020763"/>
            <a:ext cx="2619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0998" name="AutoShape 86">
            <a:extLst>
              <a:ext uri="{FF2B5EF4-FFF2-40B4-BE49-F238E27FC236}">
                <a16:creationId xmlns:a16="http://schemas.microsoft.com/office/drawing/2014/main" id="{01F7873A-D883-4DB9-BD69-9032E3A8BB50}"/>
              </a:ext>
            </a:extLst>
          </p:cNvPr>
          <p:cNvCxnSpPr>
            <a:cxnSpLocks noChangeShapeType="1"/>
            <a:stCxn id="1190999" idx="3"/>
            <a:endCxn id="1190995" idx="1"/>
          </p:cNvCxnSpPr>
          <p:nvPr/>
        </p:nvCxnSpPr>
        <p:spPr bwMode="auto">
          <a:xfrm>
            <a:off x="2971800" y="1022350"/>
            <a:ext cx="10350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0999" name="AutoShape 87">
            <a:extLst>
              <a:ext uri="{FF2B5EF4-FFF2-40B4-BE49-F238E27FC236}">
                <a16:creationId xmlns:a16="http://schemas.microsoft.com/office/drawing/2014/main" id="{3FFC86DB-2E8B-45E0-BB8A-D16551D3C737}"/>
              </a:ext>
            </a:extLst>
          </p:cNvPr>
          <p:cNvSpPr>
            <a:spLocks noChangeArrowheads="1"/>
          </p:cNvSpPr>
          <p:nvPr/>
        </p:nvSpPr>
        <p:spPr bwMode="auto">
          <a:xfrm>
            <a:off x="19050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91000" name="Text Box 88">
            <a:extLst>
              <a:ext uri="{FF2B5EF4-FFF2-40B4-BE49-F238E27FC236}">
                <a16:creationId xmlns:a16="http://schemas.microsoft.com/office/drawing/2014/main" id="{D4959DBA-C5E5-47C3-9B56-26DF00FDE4F1}"/>
              </a:ext>
            </a:extLst>
          </p:cNvPr>
          <p:cNvSpPr txBox="1">
            <a:spLocks noChangeArrowheads="1"/>
          </p:cNvSpPr>
          <p:nvPr/>
        </p:nvSpPr>
        <p:spPr bwMode="auto">
          <a:xfrm>
            <a:off x="20050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191001" name="AutoShape 89">
            <a:extLst>
              <a:ext uri="{FF2B5EF4-FFF2-40B4-BE49-F238E27FC236}">
                <a16:creationId xmlns:a16="http://schemas.microsoft.com/office/drawing/2014/main" id="{B71BD77D-A0DA-41BB-9C5A-C53851D83880}"/>
              </a:ext>
            </a:extLst>
          </p:cNvPr>
          <p:cNvSpPr>
            <a:spLocks noChangeArrowheads="1"/>
          </p:cNvSpPr>
          <p:nvPr/>
        </p:nvSpPr>
        <p:spPr bwMode="auto">
          <a:xfrm>
            <a:off x="59436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191003" name="AutoShape 91">
            <a:extLst>
              <a:ext uri="{FF2B5EF4-FFF2-40B4-BE49-F238E27FC236}">
                <a16:creationId xmlns:a16="http://schemas.microsoft.com/office/drawing/2014/main" id="{232153FF-B2BE-455A-A3CC-31C56F4EA9C3}"/>
              </a:ext>
            </a:extLst>
          </p:cNvPr>
          <p:cNvCxnSpPr>
            <a:cxnSpLocks noChangeShapeType="1"/>
            <a:stCxn id="1191001" idx="3"/>
          </p:cNvCxnSpPr>
          <p:nvPr/>
        </p:nvCxnSpPr>
        <p:spPr bwMode="auto">
          <a:xfrm flipV="1">
            <a:off x="6934200" y="1020763"/>
            <a:ext cx="288925"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1004" name="AutoShape 92">
            <a:extLst>
              <a:ext uri="{FF2B5EF4-FFF2-40B4-BE49-F238E27FC236}">
                <a16:creationId xmlns:a16="http://schemas.microsoft.com/office/drawing/2014/main" id="{F7AE3A4C-9F90-4984-819C-5C920252DF7D}"/>
              </a:ext>
            </a:extLst>
          </p:cNvPr>
          <p:cNvCxnSpPr>
            <a:cxnSpLocks noChangeShapeType="1"/>
            <a:stCxn id="1190995" idx="3"/>
            <a:endCxn id="1191001" idx="1"/>
          </p:cNvCxnSpPr>
          <p:nvPr/>
        </p:nvCxnSpPr>
        <p:spPr bwMode="auto">
          <a:xfrm>
            <a:off x="5029200" y="1022350"/>
            <a:ext cx="9144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1005" name="Picture 93" descr="13STAT">
            <a:extLst>
              <a:ext uri="{FF2B5EF4-FFF2-40B4-BE49-F238E27FC236}">
                <a16:creationId xmlns:a16="http://schemas.microsoft.com/office/drawing/2014/main" id="{CEAC7243-EA28-4605-88DB-14D39F61D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9600"/>
            <a:ext cx="1635125"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0981"/>
                                        </p:tgtEl>
                                        <p:attrNameLst>
                                          <p:attrName>style.visibility</p:attrName>
                                        </p:attrNameLst>
                                      </p:cBhvr>
                                      <p:to>
                                        <p:strVal val="visible"/>
                                      </p:to>
                                    </p:set>
                                    <p:animEffect transition="in" filter="dissolve">
                                      <p:cBhvr>
                                        <p:cTn id="7" dur="500"/>
                                        <p:tgtEl>
                                          <p:spTgt spid="119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Freeform 2">
            <a:extLst>
              <a:ext uri="{FF2B5EF4-FFF2-40B4-BE49-F238E27FC236}">
                <a16:creationId xmlns:a16="http://schemas.microsoft.com/office/drawing/2014/main" id="{A7427257-07F4-4390-BE18-3C394B56A950}"/>
              </a:ext>
            </a:extLst>
          </p:cNvPr>
          <p:cNvSpPr>
            <a:spLocks/>
          </p:cNvSpPr>
          <p:nvPr/>
        </p:nvSpPr>
        <p:spPr bwMode="auto">
          <a:xfrm>
            <a:off x="49213" y="76200"/>
            <a:ext cx="9039225" cy="35814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1939" name="Rectangle 3">
            <a:extLst>
              <a:ext uri="{FF2B5EF4-FFF2-40B4-BE49-F238E27FC236}">
                <a16:creationId xmlns:a16="http://schemas.microsoft.com/office/drawing/2014/main" id="{C1534584-CD78-4CA9-BB2E-7DE42EF034C8}"/>
              </a:ext>
            </a:extLst>
          </p:cNvPr>
          <p:cNvSpPr>
            <a:spLocks noGrp="1" noChangeArrowheads="1"/>
          </p:cNvSpPr>
          <p:nvPr>
            <p:ph type="title"/>
          </p:nvPr>
        </p:nvSpPr>
        <p:spPr/>
        <p:txBody>
          <a:bodyPr/>
          <a:lstStyle/>
          <a:p>
            <a:r>
              <a:rPr lang="en-US" altLang="en-US"/>
              <a:t>Video Connections:  DVI</a:t>
            </a:r>
            <a:endParaRPr lang="en-US" altLang="en-US" sz="3200"/>
          </a:p>
        </p:txBody>
      </p:sp>
      <p:sp>
        <p:nvSpPr>
          <p:cNvPr id="1191940" name="Text Box 4">
            <a:extLst>
              <a:ext uri="{FF2B5EF4-FFF2-40B4-BE49-F238E27FC236}">
                <a16:creationId xmlns:a16="http://schemas.microsoft.com/office/drawing/2014/main" id="{431BDFA0-BC67-49ED-B4BE-01C58E2645B9}"/>
              </a:ext>
            </a:extLst>
          </p:cNvPr>
          <p:cNvSpPr txBox="1">
            <a:spLocks noChangeArrowheads="1"/>
          </p:cNvSpPr>
          <p:nvPr/>
        </p:nvSpPr>
        <p:spPr bwMode="auto">
          <a:xfrm>
            <a:off x="88900" y="3657600"/>
            <a:ext cx="8991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tabLst>
                <a:tab pos="1146175" algn="l"/>
              </a:tabLst>
              <a:defRPr sz="2400">
                <a:solidFill>
                  <a:schemeClr val="tx1"/>
                </a:solidFill>
                <a:latin typeface="Times New Roman" panose="02020603050405020304" pitchFamily="18" charset="0"/>
              </a:defRPr>
            </a:lvl1pPr>
            <a:lvl2pPr marL="800100" indent="-342900">
              <a:tabLst>
                <a:tab pos="1146175" algn="l"/>
              </a:tabLst>
              <a:defRPr sz="2400">
                <a:solidFill>
                  <a:schemeClr val="tx1"/>
                </a:solidFill>
                <a:latin typeface="Times New Roman" panose="02020603050405020304" pitchFamily="18" charset="0"/>
              </a:defRPr>
            </a:lvl2pPr>
            <a:lvl3pPr marL="1206500" indent="-342900">
              <a:tabLst>
                <a:tab pos="1146175" algn="l"/>
              </a:tabLst>
              <a:defRPr sz="2400">
                <a:solidFill>
                  <a:schemeClr val="tx1"/>
                </a:solidFill>
                <a:latin typeface="Times New Roman" panose="02020603050405020304" pitchFamily="18" charset="0"/>
              </a:defRPr>
            </a:lvl3pPr>
            <a:lvl4pPr marL="1714500" indent="-342900">
              <a:tabLst>
                <a:tab pos="1146175" algn="l"/>
              </a:tabLst>
              <a:defRPr sz="2400">
                <a:solidFill>
                  <a:schemeClr val="tx1"/>
                </a:solidFill>
                <a:latin typeface="Times New Roman" panose="02020603050405020304" pitchFamily="18" charset="0"/>
              </a:defRPr>
            </a:lvl4pPr>
            <a:lvl5pPr marL="2171700" indent="-342900">
              <a:tabLst>
                <a:tab pos="1146175" algn="l"/>
              </a:tabLst>
              <a:defRPr sz="2400">
                <a:solidFill>
                  <a:schemeClr val="tx1"/>
                </a:solidFill>
                <a:latin typeface="Times New Roman" panose="02020603050405020304" pitchFamily="18" charset="0"/>
              </a:defRPr>
            </a:lvl5pPr>
            <a:lvl6pPr marL="2628900" indent="-342900" fontAlgn="base">
              <a:spcBef>
                <a:spcPct val="0"/>
              </a:spcBef>
              <a:spcAft>
                <a:spcPct val="0"/>
              </a:spcAft>
              <a:tabLst>
                <a:tab pos="1146175" algn="l"/>
              </a:tabLst>
              <a:defRPr sz="2400">
                <a:solidFill>
                  <a:schemeClr val="tx1"/>
                </a:solidFill>
                <a:latin typeface="Times New Roman" panose="02020603050405020304" pitchFamily="18" charset="0"/>
              </a:defRPr>
            </a:lvl6pPr>
            <a:lvl7pPr marL="3086100" indent="-342900" fontAlgn="base">
              <a:spcBef>
                <a:spcPct val="0"/>
              </a:spcBef>
              <a:spcAft>
                <a:spcPct val="0"/>
              </a:spcAft>
              <a:tabLst>
                <a:tab pos="1146175" algn="l"/>
              </a:tabLst>
              <a:defRPr sz="2400">
                <a:solidFill>
                  <a:schemeClr val="tx1"/>
                </a:solidFill>
                <a:latin typeface="Times New Roman" panose="02020603050405020304" pitchFamily="18" charset="0"/>
              </a:defRPr>
            </a:lvl7pPr>
            <a:lvl8pPr marL="3543300" indent="-342900" fontAlgn="base">
              <a:spcBef>
                <a:spcPct val="0"/>
              </a:spcBef>
              <a:spcAft>
                <a:spcPct val="0"/>
              </a:spcAft>
              <a:tabLst>
                <a:tab pos="1146175" algn="l"/>
              </a:tabLst>
              <a:defRPr sz="2400">
                <a:solidFill>
                  <a:schemeClr val="tx1"/>
                </a:solidFill>
                <a:latin typeface="Times New Roman" panose="02020603050405020304" pitchFamily="18" charset="0"/>
              </a:defRPr>
            </a:lvl8pPr>
            <a:lvl9pPr marL="4000500" indent="-342900" fontAlgn="base">
              <a:spcBef>
                <a:spcPct val="0"/>
              </a:spcBef>
              <a:spcAft>
                <a:spcPct val="0"/>
              </a:spcAft>
              <a:tabLst>
                <a:tab pos="1146175" algn="l"/>
              </a:tabLs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The latest consumer video interface is the DVI (Digital Video Interface) connector. </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While it is the first digital video I/F for the consumer market, many digital computer monitors use it as well. (It transfers 24-bit RGB or 24-bit YCbCr.)</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solidFill>
                  <a:schemeClr val="tx2"/>
                </a:solidFill>
                <a:latin typeface="Arial Narrow" panose="020B0606020202030204" pitchFamily="34" charset="0"/>
              </a:rPr>
              <a:t>DVI</a:t>
            </a:r>
            <a:r>
              <a:rPr lang="en-US" altLang="en-US" sz="2000" b="1">
                <a:latin typeface="Arial Narrow" panose="020B0606020202030204" pitchFamily="34" charset="0"/>
              </a:rPr>
              <a:t> can be found in three variations:</a:t>
            </a:r>
          </a:p>
          <a:p>
            <a:pPr lvl="1" eaLnBrk="0" hangingPunct="0">
              <a:buClr>
                <a:schemeClr val="tx2"/>
              </a:buClr>
              <a:buSzPct val="75000"/>
              <a:buFont typeface="Wingdings" panose="05000000000000000000" pitchFamily="2" charset="2"/>
              <a:buChar char=""/>
            </a:pPr>
            <a:r>
              <a:rPr lang="en-US" altLang="en-US" sz="2000" b="1">
                <a:latin typeface="Arial Narrow" panose="020B0606020202030204" pitchFamily="34" charset="0"/>
              </a:rPr>
              <a:t>DVI-D 	– Digital signals (24 signals)</a:t>
            </a:r>
          </a:p>
          <a:p>
            <a:pPr lvl="1" eaLnBrk="0" hangingPunct="0">
              <a:buClr>
                <a:schemeClr val="tx2"/>
              </a:buClr>
              <a:buSzPct val="75000"/>
              <a:buFont typeface="Wingdings" panose="05000000000000000000" pitchFamily="2" charset="2"/>
              <a:buChar char=""/>
            </a:pPr>
            <a:r>
              <a:rPr lang="en-US" altLang="en-US" sz="2000" b="1">
                <a:latin typeface="Arial Narrow" panose="020B0606020202030204" pitchFamily="34" charset="0"/>
              </a:rPr>
              <a:t>DVI-A 	– Analog signals (5 analog signals similar to VGA: RGBHV)</a:t>
            </a:r>
          </a:p>
          <a:p>
            <a:pPr lvl="1" eaLnBrk="0" hangingPunct="0">
              <a:buClr>
                <a:schemeClr val="tx2"/>
              </a:buClr>
              <a:buSzPct val="75000"/>
              <a:buFont typeface="Wingdings" panose="05000000000000000000" pitchFamily="2" charset="2"/>
              <a:buChar char=""/>
            </a:pPr>
            <a:r>
              <a:rPr lang="en-US" altLang="en-US" sz="2000" b="1">
                <a:latin typeface="Arial Narrow" panose="020B0606020202030204" pitchFamily="34" charset="0"/>
              </a:rPr>
              <a:t>DVI-A/D 	– Analog and digital signals (24+5 = 29 signals)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Supports High-Bandwidth Digital Content Protection (HDCP) to ensure unauthorized copying of material is prevented</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Audio is</a:t>
            </a:r>
            <a:r>
              <a:rPr lang="en-US" altLang="en-US" sz="1000">
                <a:latin typeface="Arial Narrow" panose="020B0606020202030204" pitchFamily="34" charset="0"/>
              </a:rPr>
              <a:t> </a:t>
            </a:r>
            <a:r>
              <a:rPr lang="en-US" altLang="en-US" sz="2000">
                <a:latin typeface="Arial Narrow" panose="020B0606020202030204" pitchFamily="34" charset="0"/>
              </a:rPr>
              <a:t>(still) </a:t>
            </a:r>
            <a:r>
              <a:rPr lang="en-US" altLang="en-US" sz="2000" b="1">
                <a:latin typeface="Arial Narrow" panose="020B0606020202030204" pitchFamily="34" charset="0"/>
              </a:rPr>
              <a:t>provided separately</a:t>
            </a:r>
            <a:r>
              <a:rPr lang="en-US" altLang="en-US" sz="2000">
                <a:latin typeface="Arial Narrow" panose="020B0606020202030204" pitchFamily="34" charset="0"/>
              </a:rPr>
              <a:t> (will discuss later)</a:t>
            </a:r>
          </a:p>
        </p:txBody>
      </p:sp>
      <p:sp>
        <p:nvSpPr>
          <p:cNvPr id="1191941" name="Text Box 5">
            <a:extLst>
              <a:ext uri="{FF2B5EF4-FFF2-40B4-BE49-F238E27FC236}">
                <a16:creationId xmlns:a16="http://schemas.microsoft.com/office/drawing/2014/main" id="{C00B6EF5-707E-409D-B5CA-2BE74B4E605E}"/>
              </a:ext>
            </a:extLst>
          </p:cNvPr>
          <p:cNvSpPr txBox="1">
            <a:spLocks noChangeArrowheads="1"/>
          </p:cNvSpPr>
          <p:nvPr/>
        </p:nvSpPr>
        <p:spPr bwMode="auto">
          <a:xfrm>
            <a:off x="7524750" y="3276600"/>
            <a:ext cx="1085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Digital TV</a:t>
            </a:r>
          </a:p>
        </p:txBody>
      </p:sp>
      <p:cxnSp>
        <p:nvCxnSpPr>
          <p:cNvPr id="1191942" name="AutoShape 6">
            <a:extLst>
              <a:ext uri="{FF2B5EF4-FFF2-40B4-BE49-F238E27FC236}">
                <a16:creationId xmlns:a16="http://schemas.microsoft.com/office/drawing/2014/main" id="{3DE516D0-1FA8-4E32-940A-F1CE30FB25AB}"/>
              </a:ext>
            </a:extLst>
          </p:cNvPr>
          <p:cNvCxnSpPr>
            <a:cxnSpLocks noChangeShapeType="1"/>
            <a:stCxn id="1191949" idx="3"/>
            <a:endCxn id="1191947" idx="1"/>
          </p:cNvCxnSpPr>
          <p:nvPr/>
        </p:nvCxnSpPr>
        <p:spPr bwMode="auto">
          <a:xfrm>
            <a:off x="5410200" y="2254250"/>
            <a:ext cx="909638"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1943" name="AutoShape 7">
            <a:extLst>
              <a:ext uri="{FF2B5EF4-FFF2-40B4-BE49-F238E27FC236}">
                <a16:creationId xmlns:a16="http://schemas.microsoft.com/office/drawing/2014/main" id="{DF9CDB17-8A05-4DD8-ABEF-A91123D14CF1}"/>
              </a:ext>
            </a:extLst>
          </p:cNvPr>
          <p:cNvCxnSpPr>
            <a:cxnSpLocks noChangeShapeType="1"/>
            <a:stCxn id="1191958" idx="1"/>
            <a:endCxn id="1191945" idx="1"/>
          </p:cNvCxnSpPr>
          <p:nvPr/>
        </p:nvCxnSpPr>
        <p:spPr bwMode="auto">
          <a:xfrm rot="16200000" flipH="1">
            <a:off x="5056981" y="1610519"/>
            <a:ext cx="320675" cy="22812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1944" name="AutoShape 8">
            <a:extLst>
              <a:ext uri="{FF2B5EF4-FFF2-40B4-BE49-F238E27FC236}">
                <a16:creationId xmlns:a16="http://schemas.microsoft.com/office/drawing/2014/main" id="{014AA941-FDD4-4886-BA7F-B1EDB27EEC36}"/>
              </a:ext>
            </a:extLst>
          </p:cNvPr>
          <p:cNvCxnSpPr>
            <a:cxnSpLocks noChangeShapeType="1"/>
            <a:stCxn id="1191957" idx="1"/>
            <a:endCxn id="1191946" idx="1"/>
          </p:cNvCxnSpPr>
          <p:nvPr/>
        </p:nvCxnSpPr>
        <p:spPr bwMode="auto">
          <a:xfrm rot="16200000" flipH="1">
            <a:off x="4980781" y="1610519"/>
            <a:ext cx="396875" cy="23574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1945" name="AutoShape 9">
            <a:extLst>
              <a:ext uri="{FF2B5EF4-FFF2-40B4-BE49-F238E27FC236}">
                <a16:creationId xmlns:a16="http://schemas.microsoft.com/office/drawing/2014/main" id="{FA8D32A3-BC84-4984-9B25-44B8C0338467}"/>
              </a:ext>
            </a:extLst>
          </p:cNvPr>
          <p:cNvSpPr>
            <a:spLocks noChangeArrowheads="1"/>
          </p:cNvSpPr>
          <p:nvPr/>
        </p:nvSpPr>
        <p:spPr bwMode="auto">
          <a:xfrm>
            <a:off x="6262688" y="284797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46" name="AutoShape 10">
            <a:extLst>
              <a:ext uri="{FF2B5EF4-FFF2-40B4-BE49-F238E27FC236}">
                <a16:creationId xmlns:a16="http://schemas.microsoft.com/office/drawing/2014/main" id="{9B726613-81F4-4EF7-943D-0C82053931A9}"/>
              </a:ext>
            </a:extLst>
          </p:cNvPr>
          <p:cNvSpPr>
            <a:spLocks noChangeArrowheads="1"/>
          </p:cNvSpPr>
          <p:nvPr/>
        </p:nvSpPr>
        <p:spPr bwMode="auto">
          <a:xfrm>
            <a:off x="6262688" y="292417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47" name="AutoShape 11" descr="Newsprint">
            <a:extLst>
              <a:ext uri="{FF2B5EF4-FFF2-40B4-BE49-F238E27FC236}">
                <a16:creationId xmlns:a16="http://schemas.microsoft.com/office/drawing/2014/main" id="{3F10FFB9-07D4-48E0-9CAF-DB5F51F1EC77}"/>
              </a:ext>
            </a:extLst>
          </p:cNvPr>
          <p:cNvSpPr>
            <a:spLocks noChangeArrowheads="1"/>
          </p:cNvSpPr>
          <p:nvPr/>
        </p:nvSpPr>
        <p:spPr bwMode="auto">
          <a:xfrm>
            <a:off x="6205538" y="2178050"/>
            <a:ext cx="457200" cy="152400"/>
          </a:xfrm>
          <a:prstGeom prst="chevron">
            <a:avLst>
              <a:gd name="adj" fmla="val 75000"/>
            </a:avLst>
          </a:prstGeom>
          <a:blipFill dpi="0" rotWithShape="1">
            <a:blip r:embed="rId2"/>
            <a:srcRect/>
            <a:tile tx="0" ty="0" sx="100000" sy="100000" flip="none" algn="tl"/>
          </a:blipFill>
          <a:ln w="6350">
            <a:solidFill>
              <a:srgbClr val="8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1948" name="AutoShape 12">
            <a:extLst>
              <a:ext uri="{FF2B5EF4-FFF2-40B4-BE49-F238E27FC236}">
                <a16:creationId xmlns:a16="http://schemas.microsoft.com/office/drawing/2014/main" id="{A3FF23DA-AB67-42D2-927D-62B2FE6CCE6B}"/>
              </a:ext>
            </a:extLst>
          </p:cNvPr>
          <p:cNvCxnSpPr>
            <a:cxnSpLocks noChangeShapeType="1"/>
            <a:stCxn id="1191951" idx="3"/>
            <a:endCxn id="1191949" idx="1"/>
          </p:cNvCxnSpPr>
          <p:nvPr/>
        </p:nvCxnSpPr>
        <p:spPr bwMode="auto">
          <a:xfrm>
            <a:off x="1609725" y="2251075"/>
            <a:ext cx="1209675" cy="3175"/>
          </a:xfrm>
          <a:prstGeom prst="bentConnector3">
            <a:avLst>
              <a:gd name="adj1" fmla="val 50000"/>
            </a:avLst>
          </a:prstGeom>
          <a:noFill/>
          <a:ln w="12700">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1949" name="Rectangle 13">
            <a:extLst>
              <a:ext uri="{FF2B5EF4-FFF2-40B4-BE49-F238E27FC236}">
                <a16:creationId xmlns:a16="http://schemas.microsoft.com/office/drawing/2014/main" id="{31B139F9-8163-4010-A6CA-667D0ED73C0E}"/>
              </a:ext>
            </a:extLst>
          </p:cNvPr>
          <p:cNvSpPr>
            <a:spLocks noChangeArrowheads="1"/>
          </p:cNvSpPr>
          <p:nvPr/>
        </p:nvSpPr>
        <p:spPr bwMode="auto">
          <a:xfrm>
            <a:off x="2819400" y="1911350"/>
            <a:ext cx="2590800" cy="685800"/>
          </a:xfrm>
          <a:prstGeom prst="rect">
            <a:avLst/>
          </a:prstGeom>
          <a:solidFill>
            <a:srgbClr val="EAEAEA"/>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80000"/>
              </a:lnSpc>
              <a:spcBef>
                <a:spcPct val="50000"/>
              </a:spcBef>
            </a:pPr>
            <a:endParaRPr lang="en-US" altLang="en-US" b="1">
              <a:latin typeface="Arial" panose="020B0604020202020204" pitchFamily="34" charset="0"/>
            </a:endParaRPr>
          </a:p>
        </p:txBody>
      </p:sp>
      <p:sp>
        <p:nvSpPr>
          <p:cNvPr id="1191950" name="Rectangle 14">
            <a:extLst>
              <a:ext uri="{FF2B5EF4-FFF2-40B4-BE49-F238E27FC236}">
                <a16:creationId xmlns:a16="http://schemas.microsoft.com/office/drawing/2014/main" id="{39C4A60C-F00C-4490-BCC4-EBA23CA2AEEB}"/>
              </a:ext>
            </a:extLst>
          </p:cNvPr>
          <p:cNvSpPr>
            <a:spLocks noChangeArrowheads="1"/>
          </p:cNvSpPr>
          <p:nvPr/>
        </p:nvSpPr>
        <p:spPr bwMode="auto">
          <a:xfrm>
            <a:off x="2909888" y="1447800"/>
            <a:ext cx="237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HDTV Receiver</a:t>
            </a:r>
          </a:p>
        </p:txBody>
      </p:sp>
      <p:pic>
        <p:nvPicPr>
          <p:cNvPr id="1191951" name="Picture 15" descr="Sat antenna1">
            <a:extLst>
              <a:ext uri="{FF2B5EF4-FFF2-40B4-BE49-F238E27FC236}">
                <a16:creationId xmlns:a16="http://schemas.microsoft.com/office/drawing/2014/main" id="{D3314FE9-5AA3-4602-9F38-7610802FD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49400"/>
            <a:ext cx="1457325" cy="1403350"/>
          </a:xfrm>
          <a:prstGeom prst="rect">
            <a:avLst/>
          </a:prstGeom>
          <a:noFill/>
          <a:extLst>
            <a:ext uri="{909E8E84-426E-40DD-AFC4-6F175D3DCCD1}">
              <a14:hiddenFill xmlns:a14="http://schemas.microsoft.com/office/drawing/2010/main">
                <a:solidFill>
                  <a:srgbClr val="FFFFFF"/>
                </a:solidFill>
              </a14:hiddenFill>
            </a:ext>
          </a:extLst>
        </p:spPr>
      </p:pic>
      <p:sp>
        <p:nvSpPr>
          <p:cNvPr id="1191952" name="Freeform 16">
            <a:extLst>
              <a:ext uri="{FF2B5EF4-FFF2-40B4-BE49-F238E27FC236}">
                <a16:creationId xmlns:a16="http://schemas.microsoft.com/office/drawing/2014/main" id="{A242E968-9613-4BBD-A0FF-4160D7A9CA64}"/>
              </a:ext>
            </a:extLst>
          </p:cNvPr>
          <p:cNvSpPr>
            <a:spLocks/>
          </p:cNvSpPr>
          <p:nvPr/>
        </p:nvSpPr>
        <p:spPr bwMode="auto">
          <a:xfrm>
            <a:off x="3403600" y="1952625"/>
            <a:ext cx="1422400" cy="663575"/>
          </a:xfrm>
          <a:custGeom>
            <a:avLst/>
            <a:gdLst>
              <a:gd name="T0" fmla="*/ 157 w 896"/>
              <a:gd name="T1" fmla="*/ 403 h 418"/>
              <a:gd name="T2" fmla="*/ 179 w 896"/>
              <a:gd name="T3" fmla="*/ 234 h 418"/>
              <a:gd name="T4" fmla="*/ 106 w 896"/>
              <a:gd name="T5" fmla="*/ 67 h 418"/>
              <a:gd name="T6" fmla="*/ 766 w 896"/>
              <a:gd name="T7" fmla="*/ 25 h 418"/>
              <a:gd name="T8" fmla="*/ 718 w 896"/>
              <a:gd name="T9" fmla="*/ 217 h 418"/>
              <a:gd name="T10" fmla="*/ 856 w 896"/>
              <a:gd name="T11" fmla="*/ 387 h 418"/>
              <a:gd name="T12" fmla="*/ 481 w 896"/>
              <a:gd name="T13" fmla="*/ 403 h 418"/>
              <a:gd name="T14" fmla="*/ 157 w 896"/>
              <a:gd name="T15" fmla="*/ 403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 h="418">
                <a:moveTo>
                  <a:pt x="157" y="403"/>
                </a:moveTo>
                <a:cubicBezTo>
                  <a:pt x="148" y="358"/>
                  <a:pt x="0" y="300"/>
                  <a:pt x="179" y="234"/>
                </a:cubicBezTo>
                <a:cubicBezTo>
                  <a:pt x="288" y="179"/>
                  <a:pt x="8" y="102"/>
                  <a:pt x="106" y="67"/>
                </a:cubicBezTo>
                <a:cubicBezTo>
                  <a:pt x="204" y="32"/>
                  <a:pt x="664" y="0"/>
                  <a:pt x="766" y="25"/>
                </a:cubicBezTo>
                <a:cubicBezTo>
                  <a:pt x="856" y="25"/>
                  <a:pt x="718" y="151"/>
                  <a:pt x="718" y="217"/>
                </a:cubicBezTo>
                <a:cubicBezTo>
                  <a:pt x="718" y="283"/>
                  <a:pt x="896" y="356"/>
                  <a:pt x="856" y="387"/>
                </a:cubicBezTo>
                <a:cubicBezTo>
                  <a:pt x="816" y="418"/>
                  <a:pt x="597" y="400"/>
                  <a:pt x="481" y="403"/>
                </a:cubicBezTo>
                <a:cubicBezTo>
                  <a:pt x="365" y="406"/>
                  <a:pt x="224" y="403"/>
                  <a:pt x="157" y="403"/>
                </a:cubicBezTo>
                <a:close/>
              </a:path>
            </a:pathLst>
          </a:custGeom>
          <a:solidFill>
            <a:srgbClr val="008080">
              <a:alpha val="50000"/>
            </a:srgbClr>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1953" name="Rectangle 17">
            <a:extLst>
              <a:ext uri="{FF2B5EF4-FFF2-40B4-BE49-F238E27FC236}">
                <a16:creationId xmlns:a16="http://schemas.microsoft.com/office/drawing/2014/main" id="{A639887A-DA9D-43A7-AD58-7B05B8E6B578}"/>
              </a:ext>
            </a:extLst>
          </p:cNvPr>
          <p:cNvSpPr>
            <a:spLocks noChangeArrowheads="1"/>
          </p:cNvSpPr>
          <p:nvPr/>
        </p:nvSpPr>
        <p:spPr bwMode="auto">
          <a:xfrm>
            <a:off x="3754438" y="2108200"/>
            <a:ext cx="725487" cy="29368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18288" rIns="45720" bIns="18288" anchor="ctr">
            <a:spAutoFit/>
          </a:bodyPr>
          <a:lstStyle/>
          <a:p>
            <a:pPr algn="ctr" eaLnBrk="0" hangingPunct="0">
              <a:lnSpc>
                <a:spcPct val="140000"/>
              </a:lnSpc>
            </a:pPr>
            <a:r>
              <a:rPr lang="en-US" altLang="en-US" sz="1200" b="1">
                <a:solidFill>
                  <a:srgbClr val="00CC00"/>
                </a:solidFill>
                <a:latin typeface="HE_TERMINAL" pitchFamily="49" charset="0"/>
              </a:rPr>
              <a:t>CH 38.1</a:t>
            </a:r>
          </a:p>
        </p:txBody>
      </p:sp>
      <p:pic>
        <p:nvPicPr>
          <p:cNvPr id="1191954" name="Picture 18" descr="j0241571">
            <a:extLst>
              <a:ext uri="{FF2B5EF4-FFF2-40B4-BE49-F238E27FC236}">
                <a16:creationId xmlns:a16="http://schemas.microsoft.com/office/drawing/2014/main" id="{F87FFB6F-9E10-41E4-AB37-BA945EF18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31825"/>
            <a:ext cx="1028700" cy="1035050"/>
          </a:xfrm>
          <a:prstGeom prst="rect">
            <a:avLst/>
          </a:prstGeom>
          <a:noFill/>
          <a:extLst>
            <a:ext uri="{909E8E84-426E-40DD-AFC4-6F175D3DCCD1}">
              <a14:hiddenFill xmlns:a14="http://schemas.microsoft.com/office/drawing/2010/main">
                <a:solidFill>
                  <a:srgbClr val="FFFFFF"/>
                </a:solidFill>
              </a14:hiddenFill>
            </a:ext>
          </a:extLst>
        </p:spPr>
      </p:pic>
      <p:cxnSp>
        <p:nvCxnSpPr>
          <p:cNvPr id="1191955" name="AutoShape 19">
            <a:extLst>
              <a:ext uri="{FF2B5EF4-FFF2-40B4-BE49-F238E27FC236}">
                <a16:creationId xmlns:a16="http://schemas.microsoft.com/office/drawing/2014/main" id="{531F6644-B844-4B42-A7BF-53CB7EAD4D21}"/>
              </a:ext>
            </a:extLst>
          </p:cNvPr>
          <p:cNvCxnSpPr>
            <a:cxnSpLocks noChangeShapeType="1"/>
            <a:stCxn id="1191954" idx="2"/>
            <a:endCxn id="1191949" idx="1"/>
          </p:cNvCxnSpPr>
          <p:nvPr/>
        </p:nvCxnSpPr>
        <p:spPr bwMode="auto">
          <a:xfrm rot="16200000" flipH="1">
            <a:off x="2173287" y="1608138"/>
            <a:ext cx="587375" cy="704850"/>
          </a:xfrm>
          <a:prstGeom prst="bentConnector2">
            <a:avLst/>
          </a:prstGeom>
          <a:noFill/>
          <a:ln w="12700">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91956" name="Group 20">
            <a:extLst>
              <a:ext uri="{FF2B5EF4-FFF2-40B4-BE49-F238E27FC236}">
                <a16:creationId xmlns:a16="http://schemas.microsoft.com/office/drawing/2014/main" id="{002C3FB4-00C0-4D0E-B78E-D3C7357C4800}"/>
              </a:ext>
            </a:extLst>
          </p:cNvPr>
          <p:cNvGrpSpPr>
            <a:grpSpLocks/>
          </p:cNvGrpSpPr>
          <p:nvPr/>
        </p:nvGrpSpPr>
        <p:grpSpPr bwMode="auto">
          <a:xfrm>
            <a:off x="3962400" y="2362200"/>
            <a:ext cx="304800" cy="228600"/>
            <a:chOff x="2112" y="1680"/>
            <a:chExt cx="192" cy="144"/>
          </a:xfrm>
        </p:grpSpPr>
        <p:sp>
          <p:nvSpPr>
            <p:cNvPr id="1191957" name="Rectangle 21">
              <a:extLst>
                <a:ext uri="{FF2B5EF4-FFF2-40B4-BE49-F238E27FC236}">
                  <a16:creationId xmlns:a16="http://schemas.microsoft.com/office/drawing/2014/main" id="{1EBCFD3F-B390-4911-B73D-14376473DB99}"/>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58" name="Rectangle 22">
              <a:extLst>
                <a:ext uri="{FF2B5EF4-FFF2-40B4-BE49-F238E27FC236}">
                  <a16:creationId xmlns:a16="http://schemas.microsoft.com/office/drawing/2014/main" id="{B0FB76DF-AB4B-4938-884D-0354CB234651}"/>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59" name="Rectangle 23">
              <a:extLst>
                <a:ext uri="{FF2B5EF4-FFF2-40B4-BE49-F238E27FC236}">
                  <a16:creationId xmlns:a16="http://schemas.microsoft.com/office/drawing/2014/main" id="{FA78F37C-64CB-444F-BE0E-874C77C7E3AA}"/>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91960" name="Group 24">
            <a:extLst>
              <a:ext uri="{FF2B5EF4-FFF2-40B4-BE49-F238E27FC236}">
                <a16:creationId xmlns:a16="http://schemas.microsoft.com/office/drawing/2014/main" id="{D2B58695-A9DB-4DAE-BC95-12B2A12D10E7}"/>
              </a:ext>
            </a:extLst>
          </p:cNvPr>
          <p:cNvGrpSpPr>
            <a:grpSpLocks/>
          </p:cNvGrpSpPr>
          <p:nvPr/>
        </p:nvGrpSpPr>
        <p:grpSpPr bwMode="auto">
          <a:xfrm>
            <a:off x="4419600" y="533400"/>
            <a:ext cx="3048000" cy="830263"/>
            <a:chOff x="720" y="1344"/>
            <a:chExt cx="1920" cy="523"/>
          </a:xfrm>
        </p:grpSpPr>
        <p:sp>
          <p:nvSpPr>
            <p:cNvPr id="1191961" name="Freeform 25">
              <a:extLst>
                <a:ext uri="{FF2B5EF4-FFF2-40B4-BE49-F238E27FC236}">
                  <a16:creationId xmlns:a16="http://schemas.microsoft.com/office/drawing/2014/main" id="{E07FEA33-039C-4FD3-A0F6-E37742D31ACD}"/>
                </a:ext>
              </a:extLst>
            </p:cNvPr>
            <p:cNvSpPr>
              <a:spLocks/>
            </p:cNvSpPr>
            <p:nvPr/>
          </p:nvSpPr>
          <p:spPr bwMode="auto">
            <a:xfrm>
              <a:off x="720" y="1344"/>
              <a:ext cx="1920" cy="523"/>
            </a:xfrm>
            <a:custGeom>
              <a:avLst/>
              <a:gdLst>
                <a:gd name="T0" fmla="*/ 0 w 2160"/>
                <a:gd name="T1" fmla="*/ 0 h 768"/>
                <a:gd name="T2" fmla="*/ 6 w 2160"/>
                <a:gd name="T3" fmla="*/ 480 h 768"/>
                <a:gd name="T4" fmla="*/ 48 w 2160"/>
                <a:gd name="T5" fmla="*/ 768 h 768"/>
                <a:gd name="T6" fmla="*/ 2112 w 2160"/>
                <a:gd name="T7" fmla="*/ 768 h 768"/>
                <a:gd name="T8" fmla="*/ 2154 w 2160"/>
                <a:gd name="T9" fmla="*/ 486 h 768"/>
                <a:gd name="T10" fmla="*/ 2160 w 2160"/>
                <a:gd name="T11" fmla="*/ 0 h 768"/>
                <a:gd name="T12" fmla="*/ 0 w 216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2160" h="768">
                  <a:moveTo>
                    <a:pt x="0" y="0"/>
                  </a:moveTo>
                  <a:cubicBezTo>
                    <a:pt x="3" y="240"/>
                    <a:pt x="6" y="480"/>
                    <a:pt x="6" y="480"/>
                  </a:cubicBezTo>
                  <a:cubicBezTo>
                    <a:pt x="6" y="480"/>
                    <a:pt x="27" y="624"/>
                    <a:pt x="48" y="768"/>
                  </a:cubicBezTo>
                  <a:cubicBezTo>
                    <a:pt x="48" y="768"/>
                    <a:pt x="1080" y="768"/>
                    <a:pt x="2112" y="768"/>
                  </a:cubicBezTo>
                  <a:cubicBezTo>
                    <a:pt x="2133" y="627"/>
                    <a:pt x="2154" y="486"/>
                    <a:pt x="2154" y="486"/>
                  </a:cubicBezTo>
                  <a:cubicBezTo>
                    <a:pt x="2154" y="486"/>
                    <a:pt x="2157" y="243"/>
                    <a:pt x="2160" y="0"/>
                  </a:cubicBezTo>
                  <a:cubicBezTo>
                    <a:pt x="2160" y="0"/>
                    <a:pt x="1080" y="0"/>
                    <a:pt x="0" y="0"/>
                  </a:cubicBezTo>
                  <a:close/>
                </a:path>
              </a:pathLst>
            </a:custGeom>
            <a:solidFill>
              <a:srgbClr val="EAEAEA"/>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91962" name="Group 26">
              <a:extLst>
                <a:ext uri="{FF2B5EF4-FFF2-40B4-BE49-F238E27FC236}">
                  <a16:creationId xmlns:a16="http://schemas.microsoft.com/office/drawing/2014/main" id="{33194DD6-8762-4D3C-B359-F6114702A073}"/>
                </a:ext>
              </a:extLst>
            </p:cNvPr>
            <p:cNvGrpSpPr>
              <a:grpSpLocks/>
            </p:cNvGrpSpPr>
            <p:nvPr/>
          </p:nvGrpSpPr>
          <p:grpSpPr bwMode="auto">
            <a:xfrm>
              <a:off x="855" y="1450"/>
              <a:ext cx="933" cy="312"/>
              <a:chOff x="800" y="2840"/>
              <a:chExt cx="862" cy="312"/>
            </a:xfrm>
          </p:grpSpPr>
          <p:grpSp>
            <p:nvGrpSpPr>
              <p:cNvPr id="1191963" name="Group 27">
                <a:extLst>
                  <a:ext uri="{FF2B5EF4-FFF2-40B4-BE49-F238E27FC236}">
                    <a16:creationId xmlns:a16="http://schemas.microsoft.com/office/drawing/2014/main" id="{BD66C060-EE5F-4415-B7EF-BE38E8F52443}"/>
                  </a:ext>
                </a:extLst>
              </p:cNvPr>
              <p:cNvGrpSpPr>
                <a:grpSpLocks/>
              </p:cNvGrpSpPr>
              <p:nvPr/>
            </p:nvGrpSpPr>
            <p:grpSpPr bwMode="auto">
              <a:xfrm>
                <a:off x="800" y="2840"/>
                <a:ext cx="862" cy="80"/>
                <a:chOff x="800" y="2840"/>
                <a:chExt cx="862" cy="80"/>
              </a:xfrm>
            </p:grpSpPr>
            <p:sp>
              <p:nvSpPr>
                <p:cNvPr id="1191964" name="Rectangle 28">
                  <a:extLst>
                    <a:ext uri="{FF2B5EF4-FFF2-40B4-BE49-F238E27FC236}">
                      <a16:creationId xmlns:a16="http://schemas.microsoft.com/office/drawing/2014/main" id="{E5B2AF72-E45D-4A85-8C79-06E61089671D}"/>
                    </a:ext>
                  </a:extLst>
                </p:cNvPr>
                <p:cNvSpPr>
                  <a:spLocks noChangeArrowheads="1"/>
                </p:cNvSpPr>
                <p:nvPr/>
              </p:nvSpPr>
              <p:spPr bwMode="auto">
                <a:xfrm>
                  <a:off x="800" y="2840"/>
                  <a:ext cx="75"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5" name="Rectangle 29">
                  <a:extLst>
                    <a:ext uri="{FF2B5EF4-FFF2-40B4-BE49-F238E27FC236}">
                      <a16:creationId xmlns:a16="http://schemas.microsoft.com/office/drawing/2014/main" id="{AAAB2023-9C6B-4AB0-9EED-2A5DA9BB6C1F}"/>
                    </a:ext>
                  </a:extLst>
                </p:cNvPr>
                <p:cNvSpPr>
                  <a:spLocks noChangeArrowheads="1"/>
                </p:cNvSpPr>
                <p:nvPr/>
              </p:nvSpPr>
              <p:spPr bwMode="auto">
                <a:xfrm>
                  <a:off x="913"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6" name="Rectangle 30">
                  <a:extLst>
                    <a:ext uri="{FF2B5EF4-FFF2-40B4-BE49-F238E27FC236}">
                      <a16:creationId xmlns:a16="http://schemas.microsoft.com/office/drawing/2014/main" id="{7AB27BC6-0414-4B2A-BE54-897BD33BDA68}"/>
                    </a:ext>
                  </a:extLst>
                </p:cNvPr>
                <p:cNvSpPr>
                  <a:spLocks noChangeArrowheads="1"/>
                </p:cNvSpPr>
                <p:nvPr/>
              </p:nvSpPr>
              <p:spPr bwMode="auto">
                <a:xfrm>
                  <a:off x="1025" y="2840"/>
                  <a:ext cx="77"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7" name="Rectangle 31">
                  <a:extLst>
                    <a:ext uri="{FF2B5EF4-FFF2-40B4-BE49-F238E27FC236}">
                      <a16:creationId xmlns:a16="http://schemas.microsoft.com/office/drawing/2014/main" id="{48362B05-979F-4856-98BB-7717E9F5C432}"/>
                    </a:ext>
                  </a:extLst>
                </p:cNvPr>
                <p:cNvSpPr>
                  <a:spLocks noChangeArrowheads="1"/>
                </p:cNvSpPr>
                <p:nvPr/>
              </p:nvSpPr>
              <p:spPr bwMode="auto">
                <a:xfrm>
                  <a:off x="113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8" name="Rectangle 32">
                  <a:extLst>
                    <a:ext uri="{FF2B5EF4-FFF2-40B4-BE49-F238E27FC236}">
                      <a16:creationId xmlns:a16="http://schemas.microsoft.com/office/drawing/2014/main" id="{B3BE7861-918A-4110-82D0-96EA61025A9B}"/>
                    </a:ext>
                  </a:extLst>
                </p:cNvPr>
                <p:cNvSpPr>
                  <a:spLocks noChangeArrowheads="1"/>
                </p:cNvSpPr>
                <p:nvPr/>
              </p:nvSpPr>
              <p:spPr bwMode="auto">
                <a:xfrm>
                  <a:off x="1250"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9" name="Rectangle 33">
                  <a:extLst>
                    <a:ext uri="{FF2B5EF4-FFF2-40B4-BE49-F238E27FC236}">
                      <a16:creationId xmlns:a16="http://schemas.microsoft.com/office/drawing/2014/main" id="{70EEA2F0-C1AB-4D1A-A148-CA795D8EE0C3}"/>
                    </a:ext>
                  </a:extLst>
                </p:cNvPr>
                <p:cNvSpPr>
                  <a:spLocks noChangeArrowheads="1"/>
                </p:cNvSpPr>
                <p:nvPr/>
              </p:nvSpPr>
              <p:spPr bwMode="auto">
                <a:xfrm>
                  <a:off x="1363" y="2840"/>
                  <a:ext cx="76"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0" name="Rectangle 34">
                  <a:extLst>
                    <a:ext uri="{FF2B5EF4-FFF2-40B4-BE49-F238E27FC236}">
                      <a16:creationId xmlns:a16="http://schemas.microsoft.com/office/drawing/2014/main" id="{3C01C2A8-C0C3-4657-AFFF-168E2CC8E7A7}"/>
                    </a:ext>
                  </a:extLst>
                </p:cNvPr>
                <p:cNvSpPr>
                  <a:spLocks noChangeArrowheads="1"/>
                </p:cNvSpPr>
                <p:nvPr/>
              </p:nvSpPr>
              <p:spPr bwMode="auto">
                <a:xfrm>
                  <a:off x="1475"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1" name="Rectangle 35">
                  <a:extLst>
                    <a:ext uri="{FF2B5EF4-FFF2-40B4-BE49-F238E27FC236}">
                      <a16:creationId xmlns:a16="http://schemas.microsoft.com/office/drawing/2014/main" id="{B745C665-1945-41F9-9A9B-F4769D0D596E}"/>
                    </a:ext>
                  </a:extLst>
                </p:cNvPr>
                <p:cNvSpPr>
                  <a:spLocks noChangeArrowheads="1"/>
                </p:cNvSpPr>
                <p:nvPr/>
              </p:nvSpPr>
              <p:spPr bwMode="auto">
                <a:xfrm>
                  <a:off x="158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nvGrpSpPr>
              <p:cNvPr id="1191972" name="Group 36">
                <a:extLst>
                  <a:ext uri="{FF2B5EF4-FFF2-40B4-BE49-F238E27FC236}">
                    <a16:creationId xmlns:a16="http://schemas.microsoft.com/office/drawing/2014/main" id="{E07C199D-6FB1-41F9-8EBD-0C70B85A013F}"/>
                  </a:ext>
                </a:extLst>
              </p:cNvPr>
              <p:cNvGrpSpPr>
                <a:grpSpLocks/>
              </p:cNvGrpSpPr>
              <p:nvPr/>
            </p:nvGrpSpPr>
            <p:grpSpPr bwMode="auto">
              <a:xfrm>
                <a:off x="800" y="2956"/>
                <a:ext cx="862" cy="80"/>
                <a:chOff x="800" y="2840"/>
                <a:chExt cx="862" cy="80"/>
              </a:xfrm>
            </p:grpSpPr>
            <p:sp>
              <p:nvSpPr>
                <p:cNvPr id="1191973" name="Rectangle 37">
                  <a:extLst>
                    <a:ext uri="{FF2B5EF4-FFF2-40B4-BE49-F238E27FC236}">
                      <a16:creationId xmlns:a16="http://schemas.microsoft.com/office/drawing/2014/main" id="{FCC80A08-C230-4503-86C6-2E1B7A318CA7}"/>
                    </a:ext>
                  </a:extLst>
                </p:cNvPr>
                <p:cNvSpPr>
                  <a:spLocks noChangeArrowheads="1"/>
                </p:cNvSpPr>
                <p:nvPr/>
              </p:nvSpPr>
              <p:spPr bwMode="auto">
                <a:xfrm>
                  <a:off x="800" y="2840"/>
                  <a:ext cx="75"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4" name="Rectangle 38">
                  <a:extLst>
                    <a:ext uri="{FF2B5EF4-FFF2-40B4-BE49-F238E27FC236}">
                      <a16:creationId xmlns:a16="http://schemas.microsoft.com/office/drawing/2014/main" id="{F0F1B159-2F4C-46D2-B7D7-5472DBC003D7}"/>
                    </a:ext>
                  </a:extLst>
                </p:cNvPr>
                <p:cNvSpPr>
                  <a:spLocks noChangeArrowheads="1"/>
                </p:cNvSpPr>
                <p:nvPr/>
              </p:nvSpPr>
              <p:spPr bwMode="auto">
                <a:xfrm>
                  <a:off x="913"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5" name="Rectangle 39">
                  <a:extLst>
                    <a:ext uri="{FF2B5EF4-FFF2-40B4-BE49-F238E27FC236}">
                      <a16:creationId xmlns:a16="http://schemas.microsoft.com/office/drawing/2014/main" id="{193C8B30-27B9-48C9-A912-00881C14D8AE}"/>
                    </a:ext>
                  </a:extLst>
                </p:cNvPr>
                <p:cNvSpPr>
                  <a:spLocks noChangeArrowheads="1"/>
                </p:cNvSpPr>
                <p:nvPr/>
              </p:nvSpPr>
              <p:spPr bwMode="auto">
                <a:xfrm>
                  <a:off x="1025" y="2840"/>
                  <a:ext cx="77"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6" name="Rectangle 40">
                  <a:extLst>
                    <a:ext uri="{FF2B5EF4-FFF2-40B4-BE49-F238E27FC236}">
                      <a16:creationId xmlns:a16="http://schemas.microsoft.com/office/drawing/2014/main" id="{E164E9D6-AF54-42E2-AB74-007A38B8FCA7}"/>
                    </a:ext>
                  </a:extLst>
                </p:cNvPr>
                <p:cNvSpPr>
                  <a:spLocks noChangeArrowheads="1"/>
                </p:cNvSpPr>
                <p:nvPr/>
              </p:nvSpPr>
              <p:spPr bwMode="auto">
                <a:xfrm>
                  <a:off x="113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7" name="Rectangle 41">
                  <a:extLst>
                    <a:ext uri="{FF2B5EF4-FFF2-40B4-BE49-F238E27FC236}">
                      <a16:creationId xmlns:a16="http://schemas.microsoft.com/office/drawing/2014/main" id="{4F549361-2592-43C2-9121-E21072FD2729}"/>
                    </a:ext>
                  </a:extLst>
                </p:cNvPr>
                <p:cNvSpPr>
                  <a:spLocks noChangeArrowheads="1"/>
                </p:cNvSpPr>
                <p:nvPr/>
              </p:nvSpPr>
              <p:spPr bwMode="auto">
                <a:xfrm>
                  <a:off x="1250"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8" name="Rectangle 42">
                  <a:extLst>
                    <a:ext uri="{FF2B5EF4-FFF2-40B4-BE49-F238E27FC236}">
                      <a16:creationId xmlns:a16="http://schemas.microsoft.com/office/drawing/2014/main" id="{4F81C0B6-4196-4C40-A8F2-8F876FD18CBF}"/>
                    </a:ext>
                  </a:extLst>
                </p:cNvPr>
                <p:cNvSpPr>
                  <a:spLocks noChangeArrowheads="1"/>
                </p:cNvSpPr>
                <p:nvPr/>
              </p:nvSpPr>
              <p:spPr bwMode="auto">
                <a:xfrm>
                  <a:off x="1363" y="2840"/>
                  <a:ext cx="76"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9" name="Rectangle 43">
                  <a:extLst>
                    <a:ext uri="{FF2B5EF4-FFF2-40B4-BE49-F238E27FC236}">
                      <a16:creationId xmlns:a16="http://schemas.microsoft.com/office/drawing/2014/main" id="{EDDDE32B-188C-4695-B5F3-296F4C69D7DB}"/>
                    </a:ext>
                  </a:extLst>
                </p:cNvPr>
                <p:cNvSpPr>
                  <a:spLocks noChangeArrowheads="1"/>
                </p:cNvSpPr>
                <p:nvPr/>
              </p:nvSpPr>
              <p:spPr bwMode="auto">
                <a:xfrm>
                  <a:off x="1475"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0" name="Rectangle 44">
                  <a:extLst>
                    <a:ext uri="{FF2B5EF4-FFF2-40B4-BE49-F238E27FC236}">
                      <a16:creationId xmlns:a16="http://schemas.microsoft.com/office/drawing/2014/main" id="{69F64035-B7B5-4D86-9F71-624124D360EA}"/>
                    </a:ext>
                  </a:extLst>
                </p:cNvPr>
                <p:cNvSpPr>
                  <a:spLocks noChangeArrowheads="1"/>
                </p:cNvSpPr>
                <p:nvPr/>
              </p:nvSpPr>
              <p:spPr bwMode="auto">
                <a:xfrm>
                  <a:off x="158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nvGrpSpPr>
              <p:cNvPr id="1191981" name="Group 45">
                <a:extLst>
                  <a:ext uri="{FF2B5EF4-FFF2-40B4-BE49-F238E27FC236}">
                    <a16:creationId xmlns:a16="http://schemas.microsoft.com/office/drawing/2014/main" id="{3F52C066-02D1-4427-B529-7F7DFF3F808E}"/>
                  </a:ext>
                </a:extLst>
              </p:cNvPr>
              <p:cNvGrpSpPr>
                <a:grpSpLocks/>
              </p:cNvGrpSpPr>
              <p:nvPr/>
            </p:nvGrpSpPr>
            <p:grpSpPr bwMode="auto">
              <a:xfrm>
                <a:off x="800" y="3072"/>
                <a:ext cx="862" cy="80"/>
                <a:chOff x="800" y="2840"/>
                <a:chExt cx="862" cy="80"/>
              </a:xfrm>
            </p:grpSpPr>
            <p:sp>
              <p:nvSpPr>
                <p:cNvPr id="1191982" name="Rectangle 46">
                  <a:extLst>
                    <a:ext uri="{FF2B5EF4-FFF2-40B4-BE49-F238E27FC236}">
                      <a16:creationId xmlns:a16="http://schemas.microsoft.com/office/drawing/2014/main" id="{B10EBFC5-E2FC-4E7A-86E5-731ED53A5EFF}"/>
                    </a:ext>
                  </a:extLst>
                </p:cNvPr>
                <p:cNvSpPr>
                  <a:spLocks noChangeArrowheads="1"/>
                </p:cNvSpPr>
                <p:nvPr/>
              </p:nvSpPr>
              <p:spPr bwMode="auto">
                <a:xfrm>
                  <a:off x="800" y="2840"/>
                  <a:ext cx="75"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3" name="Rectangle 47">
                  <a:extLst>
                    <a:ext uri="{FF2B5EF4-FFF2-40B4-BE49-F238E27FC236}">
                      <a16:creationId xmlns:a16="http://schemas.microsoft.com/office/drawing/2014/main" id="{198485C1-41D6-4546-BE6E-72535C679579}"/>
                    </a:ext>
                  </a:extLst>
                </p:cNvPr>
                <p:cNvSpPr>
                  <a:spLocks noChangeArrowheads="1"/>
                </p:cNvSpPr>
                <p:nvPr/>
              </p:nvSpPr>
              <p:spPr bwMode="auto">
                <a:xfrm>
                  <a:off x="913"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4" name="Rectangle 48">
                  <a:extLst>
                    <a:ext uri="{FF2B5EF4-FFF2-40B4-BE49-F238E27FC236}">
                      <a16:creationId xmlns:a16="http://schemas.microsoft.com/office/drawing/2014/main" id="{3E173054-2179-4FFA-BEA6-C183557812D0}"/>
                    </a:ext>
                  </a:extLst>
                </p:cNvPr>
                <p:cNvSpPr>
                  <a:spLocks noChangeArrowheads="1"/>
                </p:cNvSpPr>
                <p:nvPr/>
              </p:nvSpPr>
              <p:spPr bwMode="auto">
                <a:xfrm>
                  <a:off x="1025" y="2840"/>
                  <a:ext cx="77"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5" name="Rectangle 49">
                  <a:extLst>
                    <a:ext uri="{FF2B5EF4-FFF2-40B4-BE49-F238E27FC236}">
                      <a16:creationId xmlns:a16="http://schemas.microsoft.com/office/drawing/2014/main" id="{FEB869FB-8A4C-4C7C-80B3-A3B6BFC1D89B}"/>
                    </a:ext>
                  </a:extLst>
                </p:cNvPr>
                <p:cNvSpPr>
                  <a:spLocks noChangeArrowheads="1"/>
                </p:cNvSpPr>
                <p:nvPr/>
              </p:nvSpPr>
              <p:spPr bwMode="auto">
                <a:xfrm>
                  <a:off x="113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6" name="Rectangle 50">
                  <a:extLst>
                    <a:ext uri="{FF2B5EF4-FFF2-40B4-BE49-F238E27FC236}">
                      <a16:creationId xmlns:a16="http://schemas.microsoft.com/office/drawing/2014/main" id="{CB260BD2-D6C1-4BDB-A5C0-952B34556673}"/>
                    </a:ext>
                  </a:extLst>
                </p:cNvPr>
                <p:cNvSpPr>
                  <a:spLocks noChangeArrowheads="1"/>
                </p:cNvSpPr>
                <p:nvPr/>
              </p:nvSpPr>
              <p:spPr bwMode="auto">
                <a:xfrm>
                  <a:off x="1250"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7" name="Rectangle 51">
                  <a:extLst>
                    <a:ext uri="{FF2B5EF4-FFF2-40B4-BE49-F238E27FC236}">
                      <a16:creationId xmlns:a16="http://schemas.microsoft.com/office/drawing/2014/main" id="{06477503-A5BB-418F-9592-7FA99E15E1BA}"/>
                    </a:ext>
                  </a:extLst>
                </p:cNvPr>
                <p:cNvSpPr>
                  <a:spLocks noChangeArrowheads="1"/>
                </p:cNvSpPr>
                <p:nvPr/>
              </p:nvSpPr>
              <p:spPr bwMode="auto">
                <a:xfrm>
                  <a:off x="1363" y="2840"/>
                  <a:ext cx="76"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8" name="Rectangle 52">
                  <a:extLst>
                    <a:ext uri="{FF2B5EF4-FFF2-40B4-BE49-F238E27FC236}">
                      <a16:creationId xmlns:a16="http://schemas.microsoft.com/office/drawing/2014/main" id="{16569C09-44D6-433C-B394-3771E5DF7F6C}"/>
                    </a:ext>
                  </a:extLst>
                </p:cNvPr>
                <p:cNvSpPr>
                  <a:spLocks noChangeArrowheads="1"/>
                </p:cNvSpPr>
                <p:nvPr/>
              </p:nvSpPr>
              <p:spPr bwMode="auto">
                <a:xfrm>
                  <a:off x="1475"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9" name="Rectangle 53">
                  <a:extLst>
                    <a:ext uri="{FF2B5EF4-FFF2-40B4-BE49-F238E27FC236}">
                      <a16:creationId xmlns:a16="http://schemas.microsoft.com/office/drawing/2014/main" id="{853F0FE1-F1A5-48F6-997B-15A655F8EFB9}"/>
                    </a:ext>
                  </a:extLst>
                </p:cNvPr>
                <p:cNvSpPr>
                  <a:spLocks noChangeArrowheads="1"/>
                </p:cNvSpPr>
                <p:nvPr/>
              </p:nvSpPr>
              <p:spPr bwMode="auto">
                <a:xfrm>
                  <a:off x="158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sp>
          <p:nvSpPr>
            <p:cNvPr id="1191990" name="Rectangle 54">
              <a:extLst>
                <a:ext uri="{FF2B5EF4-FFF2-40B4-BE49-F238E27FC236}">
                  <a16:creationId xmlns:a16="http://schemas.microsoft.com/office/drawing/2014/main" id="{1265C6A4-1DA2-4BC5-8DD3-DAF7EFD5D1C9}"/>
                </a:ext>
              </a:extLst>
            </p:cNvPr>
            <p:cNvSpPr>
              <a:spLocks noChangeArrowheads="1"/>
            </p:cNvSpPr>
            <p:nvPr/>
          </p:nvSpPr>
          <p:spPr bwMode="auto">
            <a:xfrm>
              <a:off x="2112" y="1480"/>
              <a:ext cx="8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1" name="Rectangle 55">
              <a:extLst>
                <a:ext uri="{FF2B5EF4-FFF2-40B4-BE49-F238E27FC236}">
                  <a16:creationId xmlns:a16="http://schemas.microsoft.com/office/drawing/2014/main" id="{6C3815BD-0B13-463B-A507-3F9E84E0F8F7}"/>
                </a:ext>
              </a:extLst>
            </p:cNvPr>
            <p:cNvSpPr>
              <a:spLocks noChangeArrowheads="1"/>
            </p:cNvSpPr>
            <p:nvPr/>
          </p:nvSpPr>
          <p:spPr bwMode="auto">
            <a:xfrm>
              <a:off x="2356" y="1480"/>
              <a:ext cx="80"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2" name="Rectangle 56">
              <a:extLst>
                <a:ext uri="{FF2B5EF4-FFF2-40B4-BE49-F238E27FC236}">
                  <a16:creationId xmlns:a16="http://schemas.microsoft.com/office/drawing/2014/main" id="{0AB121CE-876C-4386-B908-B18458899BAE}"/>
                </a:ext>
              </a:extLst>
            </p:cNvPr>
            <p:cNvSpPr>
              <a:spLocks noChangeArrowheads="1"/>
            </p:cNvSpPr>
            <p:nvPr/>
          </p:nvSpPr>
          <p:spPr bwMode="auto">
            <a:xfrm>
              <a:off x="2112" y="1652"/>
              <a:ext cx="8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3" name="Rectangle 57">
              <a:extLst>
                <a:ext uri="{FF2B5EF4-FFF2-40B4-BE49-F238E27FC236}">
                  <a16:creationId xmlns:a16="http://schemas.microsoft.com/office/drawing/2014/main" id="{C079378D-9792-4914-BED7-6914991CD70E}"/>
                </a:ext>
              </a:extLst>
            </p:cNvPr>
            <p:cNvSpPr>
              <a:spLocks noChangeArrowheads="1"/>
            </p:cNvSpPr>
            <p:nvPr/>
          </p:nvSpPr>
          <p:spPr bwMode="auto">
            <a:xfrm>
              <a:off x="2356" y="1652"/>
              <a:ext cx="80"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4" name="Line 58">
              <a:extLst>
                <a:ext uri="{FF2B5EF4-FFF2-40B4-BE49-F238E27FC236}">
                  <a16:creationId xmlns:a16="http://schemas.microsoft.com/office/drawing/2014/main" id="{9446D047-F793-4F3E-AF9D-8F7981CAF5FD}"/>
                </a:ext>
              </a:extLst>
            </p:cNvPr>
            <p:cNvSpPr>
              <a:spLocks noChangeShapeType="1"/>
            </p:cNvSpPr>
            <p:nvPr/>
          </p:nvSpPr>
          <p:spPr bwMode="auto">
            <a:xfrm>
              <a:off x="2112" y="1608"/>
              <a:ext cx="324" cy="0"/>
            </a:xfrm>
            <a:prstGeom prst="line">
              <a:avLst/>
            </a:prstGeom>
            <a:noFill/>
            <a:ln w="38100">
              <a:solidFill>
                <a:srgbClr val="B2B2B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1995" name="Rectangle 59">
              <a:extLst>
                <a:ext uri="{FF2B5EF4-FFF2-40B4-BE49-F238E27FC236}">
                  <a16:creationId xmlns:a16="http://schemas.microsoft.com/office/drawing/2014/main" id="{2D7E771F-68E4-44E2-A5D2-E551B09C19F7}"/>
                </a:ext>
              </a:extLst>
            </p:cNvPr>
            <p:cNvSpPr>
              <a:spLocks noChangeArrowheads="1"/>
            </p:cNvSpPr>
            <p:nvPr/>
          </p:nvSpPr>
          <p:spPr bwMode="auto">
            <a:xfrm>
              <a:off x="2234" y="1480"/>
              <a:ext cx="79" cy="252"/>
            </a:xfrm>
            <a:prstGeom prst="rect">
              <a:avLst/>
            </a:prstGeom>
            <a:solidFill>
              <a:schemeClr val="accent2">
                <a:alpha val="5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pic>
        <p:nvPicPr>
          <p:cNvPr id="1191996" name="Picture 60" descr="13STAT">
            <a:extLst>
              <a:ext uri="{FF2B5EF4-FFF2-40B4-BE49-F238E27FC236}">
                <a16:creationId xmlns:a16="http://schemas.microsoft.com/office/drawing/2014/main" id="{28695BB8-78F1-41F8-BED3-6B1CC2167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1111250"/>
            <a:ext cx="22733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2962" name="AutoShape 2">
            <a:extLst>
              <a:ext uri="{FF2B5EF4-FFF2-40B4-BE49-F238E27FC236}">
                <a16:creationId xmlns:a16="http://schemas.microsoft.com/office/drawing/2014/main" id="{9CF834F9-11B8-49E8-A48D-22F1895E6D5E}"/>
              </a:ext>
            </a:extLst>
          </p:cNvPr>
          <p:cNvCxnSpPr>
            <a:cxnSpLocks noChangeShapeType="1"/>
            <a:stCxn id="1192963" idx="2"/>
            <a:endCxn id="1192968" idx="1"/>
          </p:cNvCxnSpPr>
          <p:nvPr/>
        </p:nvCxnSpPr>
        <p:spPr bwMode="auto">
          <a:xfrm rot="16200000" flipH="1">
            <a:off x="2582862" y="1231901"/>
            <a:ext cx="447675" cy="838200"/>
          </a:xfrm>
          <a:prstGeom prst="bentConnector2">
            <a:avLst/>
          </a:prstGeom>
          <a:noFill/>
          <a:ln w="12700" cap="rnd">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2963" name="Picture 3" descr="j0241571">
            <a:extLst>
              <a:ext uri="{FF2B5EF4-FFF2-40B4-BE49-F238E27FC236}">
                <a16:creationId xmlns:a16="http://schemas.microsoft.com/office/drawing/2014/main" id="{55084526-6511-4F70-8AD8-F52770B04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609600"/>
            <a:ext cx="812800" cy="817563"/>
          </a:xfrm>
          <a:prstGeom prst="rect">
            <a:avLst/>
          </a:prstGeom>
          <a:noFill/>
          <a:extLst>
            <a:ext uri="{909E8E84-426E-40DD-AFC4-6F175D3DCCD1}">
              <a14:hiddenFill xmlns:a14="http://schemas.microsoft.com/office/drawing/2010/main">
                <a:solidFill>
                  <a:srgbClr val="FFFFFF"/>
                </a:solidFill>
              </a14:hiddenFill>
            </a:ext>
          </a:extLst>
        </p:spPr>
      </p:pic>
      <p:sp>
        <p:nvSpPr>
          <p:cNvPr id="1192964" name="Freeform 4">
            <a:extLst>
              <a:ext uri="{FF2B5EF4-FFF2-40B4-BE49-F238E27FC236}">
                <a16:creationId xmlns:a16="http://schemas.microsoft.com/office/drawing/2014/main" id="{6E5FCE9B-9F25-42D3-91BD-1E6CBA847D9C}"/>
              </a:ext>
            </a:extLst>
          </p:cNvPr>
          <p:cNvSpPr>
            <a:spLocks/>
          </p:cNvSpPr>
          <p:nvPr/>
        </p:nvSpPr>
        <p:spPr bwMode="auto">
          <a:xfrm>
            <a:off x="49213" y="76200"/>
            <a:ext cx="9039225" cy="3340100"/>
          </a:xfrm>
          <a:custGeom>
            <a:avLst/>
            <a:gdLst>
              <a:gd name="T0" fmla="*/ 742 w 5694"/>
              <a:gd name="T1" fmla="*/ 103 h 2104"/>
              <a:gd name="T2" fmla="*/ 489 w 5694"/>
              <a:gd name="T3" fmla="*/ 246 h 2104"/>
              <a:gd name="T4" fmla="*/ 454 w 5694"/>
              <a:gd name="T5" fmla="*/ 270 h 2104"/>
              <a:gd name="T6" fmla="*/ 412 w 5694"/>
              <a:gd name="T7" fmla="*/ 299 h 2104"/>
              <a:gd name="T8" fmla="*/ 341 w 5694"/>
              <a:gd name="T9" fmla="*/ 353 h 2104"/>
              <a:gd name="T10" fmla="*/ 278 w 5694"/>
              <a:gd name="T11" fmla="*/ 418 h 2104"/>
              <a:gd name="T12" fmla="*/ 208 w 5694"/>
              <a:gd name="T13" fmla="*/ 514 h 2104"/>
              <a:gd name="T14" fmla="*/ 159 w 5694"/>
              <a:gd name="T15" fmla="*/ 568 h 2104"/>
              <a:gd name="T16" fmla="*/ 117 w 5694"/>
              <a:gd name="T17" fmla="*/ 627 h 2104"/>
              <a:gd name="T18" fmla="*/ 74 w 5694"/>
              <a:gd name="T19" fmla="*/ 764 h 2104"/>
              <a:gd name="T20" fmla="*/ 81 w 5694"/>
              <a:gd name="T21" fmla="*/ 806 h 2104"/>
              <a:gd name="T22" fmla="*/ 117 w 5694"/>
              <a:gd name="T23" fmla="*/ 782 h 2104"/>
              <a:gd name="T24" fmla="*/ 215 w 5694"/>
              <a:gd name="T25" fmla="*/ 741 h 2104"/>
              <a:gd name="T26" fmla="*/ 215 w 5694"/>
              <a:gd name="T27" fmla="*/ 830 h 2104"/>
              <a:gd name="T28" fmla="*/ 166 w 5694"/>
              <a:gd name="T29" fmla="*/ 907 h 2104"/>
              <a:gd name="T30" fmla="*/ 117 w 5694"/>
              <a:gd name="T31" fmla="*/ 991 h 2104"/>
              <a:gd name="T32" fmla="*/ 88 w 5694"/>
              <a:gd name="T33" fmla="*/ 1098 h 2104"/>
              <a:gd name="T34" fmla="*/ 25 w 5694"/>
              <a:gd name="T35" fmla="*/ 1295 h 2104"/>
              <a:gd name="T36" fmla="*/ 46 w 5694"/>
              <a:gd name="T37" fmla="*/ 1456 h 2104"/>
              <a:gd name="T38" fmla="*/ 208 w 5694"/>
              <a:gd name="T39" fmla="*/ 1444 h 2104"/>
              <a:gd name="T40" fmla="*/ 587 w 5694"/>
              <a:gd name="T41" fmla="*/ 1342 h 2104"/>
              <a:gd name="T42" fmla="*/ 517 w 5694"/>
              <a:gd name="T43" fmla="*/ 1765 h 2104"/>
              <a:gd name="T44" fmla="*/ 910 w 5694"/>
              <a:gd name="T45" fmla="*/ 1849 h 2104"/>
              <a:gd name="T46" fmla="*/ 1395 w 5694"/>
              <a:gd name="T47" fmla="*/ 1801 h 2104"/>
              <a:gd name="T48" fmla="*/ 1725 w 5694"/>
              <a:gd name="T49" fmla="*/ 1736 h 2104"/>
              <a:gd name="T50" fmla="*/ 1564 w 5694"/>
              <a:gd name="T51" fmla="*/ 1980 h 2104"/>
              <a:gd name="T52" fmla="*/ 1901 w 5694"/>
              <a:gd name="T53" fmla="*/ 2016 h 2104"/>
              <a:gd name="T54" fmla="*/ 2561 w 5694"/>
              <a:gd name="T55" fmla="*/ 1908 h 2104"/>
              <a:gd name="T56" fmla="*/ 3207 w 5694"/>
              <a:gd name="T57" fmla="*/ 1962 h 2104"/>
              <a:gd name="T58" fmla="*/ 3481 w 5694"/>
              <a:gd name="T59" fmla="*/ 1872 h 2104"/>
              <a:gd name="T60" fmla="*/ 3671 w 5694"/>
              <a:gd name="T61" fmla="*/ 1902 h 2104"/>
              <a:gd name="T62" fmla="*/ 4057 w 5694"/>
              <a:gd name="T63" fmla="*/ 1927 h 2104"/>
              <a:gd name="T64" fmla="*/ 4400 w 5694"/>
              <a:gd name="T65" fmla="*/ 2033 h 2104"/>
              <a:gd name="T66" fmla="*/ 4956 w 5694"/>
              <a:gd name="T67" fmla="*/ 2081 h 2104"/>
              <a:gd name="T68" fmla="*/ 5392 w 5694"/>
              <a:gd name="T69" fmla="*/ 2099 h 2104"/>
              <a:gd name="T70" fmla="*/ 5539 w 5694"/>
              <a:gd name="T71" fmla="*/ 2075 h 2104"/>
              <a:gd name="T72" fmla="*/ 5553 w 5694"/>
              <a:gd name="T73" fmla="*/ 2028 h 2104"/>
              <a:gd name="T74" fmla="*/ 5610 w 5694"/>
              <a:gd name="T75" fmla="*/ 1890 h 2104"/>
              <a:gd name="T76" fmla="*/ 5617 w 5694"/>
              <a:gd name="T77" fmla="*/ 1622 h 2104"/>
              <a:gd name="T78" fmla="*/ 5603 w 5694"/>
              <a:gd name="T79" fmla="*/ 1301 h 2104"/>
              <a:gd name="T80" fmla="*/ 5560 w 5694"/>
              <a:gd name="T81" fmla="*/ 919 h 2104"/>
              <a:gd name="T82" fmla="*/ 5603 w 5694"/>
              <a:gd name="T83" fmla="*/ 669 h 2104"/>
              <a:gd name="T84" fmla="*/ 5638 w 5694"/>
              <a:gd name="T85" fmla="*/ 496 h 2104"/>
              <a:gd name="T86" fmla="*/ 5265 w 5694"/>
              <a:gd name="T87" fmla="*/ 692 h 2104"/>
              <a:gd name="T88" fmla="*/ 5090 w 5694"/>
              <a:gd name="T89" fmla="*/ 723 h 2104"/>
              <a:gd name="T90" fmla="*/ 5357 w 5694"/>
              <a:gd name="T91" fmla="*/ 150 h 2104"/>
              <a:gd name="T92" fmla="*/ 3706 w 5694"/>
              <a:gd name="T93" fmla="*/ 222 h 2104"/>
              <a:gd name="T94" fmla="*/ 3061 w 5694"/>
              <a:gd name="T95" fmla="*/ 732 h 2104"/>
              <a:gd name="T96" fmla="*/ 2807 w 5694"/>
              <a:gd name="T97" fmla="*/ 442 h 2104"/>
              <a:gd name="T98" fmla="*/ 2442 w 5694"/>
              <a:gd name="T99" fmla="*/ 258 h 2104"/>
              <a:gd name="T100" fmla="*/ 1943 w 5694"/>
              <a:gd name="T101" fmla="*/ 91 h 2104"/>
              <a:gd name="T102" fmla="*/ 1290 w 5694"/>
              <a:gd name="T103" fmla="*/ 204 h 2104"/>
              <a:gd name="T104" fmla="*/ 1254 w 5694"/>
              <a:gd name="T105" fmla="*/ 67 h 2104"/>
              <a:gd name="T106" fmla="*/ 1100 w 5694"/>
              <a:gd name="T107" fmla="*/ 8 h 2104"/>
              <a:gd name="T108" fmla="*/ 854 w 5694"/>
              <a:gd name="T109" fmla="*/ 14 h 2104"/>
              <a:gd name="T110" fmla="*/ 847 w 5694"/>
              <a:gd name="T111" fmla="*/ 49 h 2104"/>
              <a:gd name="T112" fmla="*/ 819 w 5694"/>
              <a:gd name="T113" fmla="*/ 85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694" h="2104">
                <a:moveTo>
                  <a:pt x="742" y="103"/>
                </a:moveTo>
                <a:cubicBezTo>
                  <a:pt x="649" y="137"/>
                  <a:pt x="571" y="196"/>
                  <a:pt x="489" y="246"/>
                </a:cubicBezTo>
                <a:cubicBezTo>
                  <a:pt x="446" y="300"/>
                  <a:pt x="505" y="234"/>
                  <a:pt x="454" y="270"/>
                </a:cubicBezTo>
                <a:cubicBezTo>
                  <a:pt x="403" y="305"/>
                  <a:pt x="460" y="286"/>
                  <a:pt x="412" y="299"/>
                </a:cubicBezTo>
                <a:cubicBezTo>
                  <a:pt x="372" y="332"/>
                  <a:pt x="400" y="328"/>
                  <a:pt x="341" y="353"/>
                </a:cubicBezTo>
                <a:cubicBezTo>
                  <a:pt x="339" y="355"/>
                  <a:pt x="286" y="406"/>
                  <a:pt x="278" y="418"/>
                </a:cubicBezTo>
                <a:cubicBezTo>
                  <a:pt x="255" y="454"/>
                  <a:pt x="250" y="490"/>
                  <a:pt x="208" y="514"/>
                </a:cubicBezTo>
                <a:cubicBezTo>
                  <a:pt x="193" y="533"/>
                  <a:pt x="170" y="547"/>
                  <a:pt x="159" y="568"/>
                </a:cubicBezTo>
                <a:cubicBezTo>
                  <a:pt x="130" y="623"/>
                  <a:pt x="165" y="586"/>
                  <a:pt x="117" y="627"/>
                </a:cubicBezTo>
                <a:cubicBezTo>
                  <a:pt x="75" y="732"/>
                  <a:pt x="86" y="685"/>
                  <a:pt x="74" y="764"/>
                </a:cubicBezTo>
                <a:cubicBezTo>
                  <a:pt x="76" y="778"/>
                  <a:pt x="72" y="794"/>
                  <a:pt x="81" y="806"/>
                </a:cubicBezTo>
                <a:cubicBezTo>
                  <a:pt x="94" y="822"/>
                  <a:pt x="104" y="792"/>
                  <a:pt x="117" y="782"/>
                </a:cubicBezTo>
                <a:cubicBezTo>
                  <a:pt x="146" y="762"/>
                  <a:pt x="179" y="747"/>
                  <a:pt x="215" y="741"/>
                </a:cubicBezTo>
                <a:cubicBezTo>
                  <a:pt x="231" y="748"/>
                  <a:pt x="223" y="802"/>
                  <a:pt x="215" y="830"/>
                </a:cubicBezTo>
                <a:cubicBezTo>
                  <a:pt x="207" y="865"/>
                  <a:pt x="188" y="876"/>
                  <a:pt x="166" y="907"/>
                </a:cubicBezTo>
                <a:cubicBezTo>
                  <a:pt x="158" y="942"/>
                  <a:pt x="142" y="963"/>
                  <a:pt x="117" y="991"/>
                </a:cubicBezTo>
                <a:cubicBezTo>
                  <a:pt x="111" y="1032"/>
                  <a:pt x="96" y="1059"/>
                  <a:pt x="88" y="1098"/>
                </a:cubicBezTo>
                <a:cubicBezTo>
                  <a:pt x="75" y="1161"/>
                  <a:pt x="68" y="1239"/>
                  <a:pt x="25" y="1295"/>
                </a:cubicBezTo>
                <a:cubicBezTo>
                  <a:pt x="32" y="1348"/>
                  <a:pt x="0" y="1419"/>
                  <a:pt x="46" y="1456"/>
                </a:cubicBezTo>
                <a:cubicBezTo>
                  <a:pt x="85" y="1488"/>
                  <a:pt x="154" y="1449"/>
                  <a:pt x="208" y="1444"/>
                </a:cubicBezTo>
                <a:cubicBezTo>
                  <a:pt x="298" y="1425"/>
                  <a:pt x="499" y="1318"/>
                  <a:pt x="587" y="1342"/>
                </a:cubicBezTo>
                <a:cubicBezTo>
                  <a:pt x="677" y="1397"/>
                  <a:pt x="463" y="1682"/>
                  <a:pt x="517" y="1765"/>
                </a:cubicBezTo>
                <a:cubicBezTo>
                  <a:pt x="530" y="1782"/>
                  <a:pt x="888" y="1844"/>
                  <a:pt x="910" y="1849"/>
                </a:cubicBezTo>
                <a:cubicBezTo>
                  <a:pt x="1077" y="1843"/>
                  <a:pt x="1232" y="1824"/>
                  <a:pt x="1395" y="1801"/>
                </a:cubicBezTo>
                <a:cubicBezTo>
                  <a:pt x="1518" y="1756"/>
                  <a:pt x="1612" y="1799"/>
                  <a:pt x="1725" y="1736"/>
                </a:cubicBezTo>
                <a:cubicBezTo>
                  <a:pt x="1785" y="1776"/>
                  <a:pt x="1558" y="1917"/>
                  <a:pt x="1564" y="1980"/>
                </a:cubicBezTo>
                <a:cubicBezTo>
                  <a:pt x="1583" y="2040"/>
                  <a:pt x="1735" y="2028"/>
                  <a:pt x="1901" y="2016"/>
                </a:cubicBezTo>
                <a:cubicBezTo>
                  <a:pt x="2126" y="1986"/>
                  <a:pt x="2340" y="1954"/>
                  <a:pt x="2561" y="1908"/>
                </a:cubicBezTo>
                <a:cubicBezTo>
                  <a:pt x="2818" y="1846"/>
                  <a:pt x="3057" y="1969"/>
                  <a:pt x="3207" y="1962"/>
                </a:cubicBezTo>
                <a:cubicBezTo>
                  <a:pt x="3360" y="1956"/>
                  <a:pt x="3404" y="1883"/>
                  <a:pt x="3481" y="1872"/>
                </a:cubicBezTo>
                <a:cubicBezTo>
                  <a:pt x="3602" y="1900"/>
                  <a:pt x="3533" y="1884"/>
                  <a:pt x="3671" y="1902"/>
                </a:cubicBezTo>
                <a:cubicBezTo>
                  <a:pt x="3899" y="1932"/>
                  <a:pt x="3527" y="1905"/>
                  <a:pt x="4057" y="1927"/>
                </a:cubicBezTo>
                <a:cubicBezTo>
                  <a:pt x="4179" y="1949"/>
                  <a:pt x="4250" y="2007"/>
                  <a:pt x="4400" y="2033"/>
                </a:cubicBezTo>
                <a:cubicBezTo>
                  <a:pt x="4533" y="2057"/>
                  <a:pt x="4791" y="2060"/>
                  <a:pt x="4956" y="2081"/>
                </a:cubicBezTo>
                <a:cubicBezTo>
                  <a:pt x="5099" y="2104"/>
                  <a:pt x="5247" y="2094"/>
                  <a:pt x="5392" y="2099"/>
                </a:cubicBezTo>
                <a:cubicBezTo>
                  <a:pt x="5393" y="2099"/>
                  <a:pt x="5513" y="2091"/>
                  <a:pt x="5539" y="2075"/>
                </a:cubicBezTo>
                <a:cubicBezTo>
                  <a:pt x="5555" y="2066"/>
                  <a:pt x="5548" y="2044"/>
                  <a:pt x="5553" y="2028"/>
                </a:cubicBezTo>
                <a:cubicBezTo>
                  <a:pt x="5568" y="1979"/>
                  <a:pt x="5599" y="1940"/>
                  <a:pt x="5610" y="1890"/>
                </a:cubicBezTo>
                <a:cubicBezTo>
                  <a:pt x="5621" y="1822"/>
                  <a:pt x="5618" y="1721"/>
                  <a:pt x="5617" y="1622"/>
                </a:cubicBezTo>
                <a:cubicBezTo>
                  <a:pt x="5607" y="1504"/>
                  <a:pt x="5681" y="1390"/>
                  <a:pt x="5603" y="1301"/>
                </a:cubicBezTo>
                <a:cubicBezTo>
                  <a:pt x="5594" y="1184"/>
                  <a:pt x="5551" y="1030"/>
                  <a:pt x="5560" y="919"/>
                </a:cubicBezTo>
                <a:cubicBezTo>
                  <a:pt x="5573" y="820"/>
                  <a:pt x="5590" y="739"/>
                  <a:pt x="5603" y="669"/>
                </a:cubicBezTo>
                <a:cubicBezTo>
                  <a:pt x="5614" y="622"/>
                  <a:pt x="5694" y="492"/>
                  <a:pt x="5638" y="496"/>
                </a:cubicBezTo>
                <a:cubicBezTo>
                  <a:pt x="5578" y="526"/>
                  <a:pt x="5356" y="655"/>
                  <a:pt x="5265" y="692"/>
                </a:cubicBezTo>
                <a:cubicBezTo>
                  <a:pt x="5210" y="704"/>
                  <a:pt x="5075" y="813"/>
                  <a:pt x="5090" y="723"/>
                </a:cubicBezTo>
                <a:cubicBezTo>
                  <a:pt x="5130" y="626"/>
                  <a:pt x="5588" y="233"/>
                  <a:pt x="5357" y="150"/>
                </a:cubicBezTo>
                <a:cubicBezTo>
                  <a:pt x="5126" y="67"/>
                  <a:pt x="4089" y="126"/>
                  <a:pt x="3706" y="222"/>
                </a:cubicBezTo>
                <a:cubicBezTo>
                  <a:pt x="3457" y="282"/>
                  <a:pt x="3211" y="696"/>
                  <a:pt x="3061" y="732"/>
                </a:cubicBezTo>
                <a:cubicBezTo>
                  <a:pt x="2911" y="769"/>
                  <a:pt x="2910" y="521"/>
                  <a:pt x="2807" y="442"/>
                </a:cubicBezTo>
                <a:cubicBezTo>
                  <a:pt x="2661" y="342"/>
                  <a:pt x="2598" y="339"/>
                  <a:pt x="2442" y="258"/>
                </a:cubicBezTo>
                <a:cubicBezTo>
                  <a:pt x="2298" y="199"/>
                  <a:pt x="2135" y="100"/>
                  <a:pt x="1943" y="91"/>
                </a:cubicBezTo>
                <a:cubicBezTo>
                  <a:pt x="1726" y="103"/>
                  <a:pt x="1478" y="97"/>
                  <a:pt x="1290" y="204"/>
                </a:cubicBezTo>
                <a:cubicBezTo>
                  <a:pt x="1273" y="160"/>
                  <a:pt x="1289" y="106"/>
                  <a:pt x="1254" y="67"/>
                </a:cubicBezTo>
                <a:cubicBezTo>
                  <a:pt x="1214" y="22"/>
                  <a:pt x="1160" y="15"/>
                  <a:pt x="1100" y="8"/>
                </a:cubicBezTo>
                <a:cubicBezTo>
                  <a:pt x="1018" y="9"/>
                  <a:pt x="935" y="0"/>
                  <a:pt x="854" y="14"/>
                </a:cubicBezTo>
                <a:cubicBezTo>
                  <a:pt x="840" y="16"/>
                  <a:pt x="852" y="38"/>
                  <a:pt x="847" y="49"/>
                </a:cubicBezTo>
                <a:cubicBezTo>
                  <a:pt x="841" y="63"/>
                  <a:pt x="819" y="85"/>
                  <a:pt x="819" y="85"/>
                </a:cubicBezTo>
              </a:path>
            </a:pathLst>
          </a:custGeom>
          <a:solidFill>
            <a:schemeClr val="hlink">
              <a:alpha val="50000"/>
            </a:schemeClr>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2965" name="Text Box 5">
            <a:extLst>
              <a:ext uri="{FF2B5EF4-FFF2-40B4-BE49-F238E27FC236}">
                <a16:creationId xmlns:a16="http://schemas.microsoft.com/office/drawing/2014/main" id="{7E65B108-A93F-4D58-B72F-04CB691C52FE}"/>
              </a:ext>
            </a:extLst>
          </p:cNvPr>
          <p:cNvSpPr txBox="1">
            <a:spLocks noChangeArrowheads="1"/>
          </p:cNvSpPr>
          <p:nvPr/>
        </p:nvSpPr>
        <p:spPr bwMode="auto">
          <a:xfrm>
            <a:off x="88900" y="3014663"/>
            <a:ext cx="8991600"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High-speed, digital serial interconnect</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No need to convert digital data into analog and tolerate a loss of data integrity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Physically small: </a:t>
            </a:r>
            <a:r>
              <a:rPr lang="en-US" altLang="en-US" sz="2000">
                <a:latin typeface="Arial Narrow" panose="020B0606020202030204" pitchFamily="34" charset="0"/>
              </a:rPr>
              <a:t>Thin serial cable can replace larger and more expensive ones</a:t>
            </a:r>
            <a:r>
              <a:rPr lang="en-US" altLang="en-US" sz="2000" b="1">
                <a:latin typeface="Arial Narrow" panose="020B0606020202030204" pitchFamily="34" charset="0"/>
              </a:rPr>
              <a:t>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Easy to use: </a:t>
            </a:r>
            <a:r>
              <a:rPr lang="en-US" altLang="en-US" sz="2000">
                <a:latin typeface="Arial Narrow" panose="020B0606020202030204" pitchFamily="34" charset="0"/>
              </a:rPr>
              <a:t>No need for terminators, device IDs, or elaborate setup</a:t>
            </a:r>
            <a:r>
              <a:rPr lang="en-US" altLang="en-US" sz="2000" b="1">
                <a:latin typeface="Arial Narrow" panose="020B0606020202030204" pitchFamily="34" charset="0"/>
              </a:rPr>
              <a:t> </a:t>
            </a:r>
          </a:p>
          <a:p>
            <a:pPr lvl="2"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6-pin connector provides power, 4-pin is very small</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Inexpensive: </a:t>
            </a:r>
            <a:r>
              <a:rPr lang="en-US" altLang="en-US" sz="2000">
                <a:latin typeface="Arial Narrow" panose="020B0606020202030204" pitchFamily="34" charset="0"/>
              </a:rPr>
              <a:t>Priced for consumer products</a:t>
            </a:r>
            <a:r>
              <a:rPr lang="en-US" altLang="en-US" sz="2000" b="1">
                <a:latin typeface="Arial Narrow" panose="020B0606020202030204" pitchFamily="34" charset="0"/>
              </a:rPr>
              <a:t>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Scalable architecture: </a:t>
            </a:r>
          </a:p>
          <a:p>
            <a:pPr lvl="2"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Supports 63 devices by daisy chaining and branching for true peer-to-peer comm.</a:t>
            </a:r>
          </a:p>
          <a:p>
            <a:pPr lvl="2"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Hot pluggable: Add or remove 1394 devices with the bus active</a:t>
            </a:r>
          </a:p>
          <a:p>
            <a:pPr lvl="2"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Cross platform: Apple (FireWire</a:t>
            </a:r>
            <a:r>
              <a:rPr lang="en-US" altLang="en-US" sz="2000">
                <a:latin typeface="Arial Narrow" panose="020B0606020202030204" pitchFamily="34" charset="0"/>
                <a:sym typeface="Symbol" panose="05050102010706020507" pitchFamily="18" charset="2"/>
              </a:rPr>
              <a:t></a:t>
            </a:r>
            <a:r>
              <a:rPr lang="en-US" altLang="en-US" sz="2000">
                <a:latin typeface="Arial Narrow" panose="020B0606020202030204" pitchFamily="34" charset="0"/>
              </a:rPr>
              <a:t>), Microsoft, HDTV, Sony (iLink</a:t>
            </a:r>
            <a:r>
              <a:rPr lang="en-US" altLang="en-US" sz="2000">
                <a:latin typeface="Arial Narrow" panose="020B0606020202030204" pitchFamily="34" charset="0"/>
                <a:sym typeface="Symbol" panose="05050102010706020507" pitchFamily="18" charset="2"/>
              </a:rPr>
              <a:t></a:t>
            </a:r>
            <a:r>
              <a:rPr lang="en-US" altLang="en-US" sz="2000">
                <a:latin typeface="Arial Narrow" panose="020B0606020202030204" pitchFamily="34" charset="0"/>
              </a:rPr>
              <a:t>), ect.</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Fast: </a:t>
            </a:r>
            <a:r>
              <a:rPr lang="en-US" altLang="en-US" sz="2000">
                <a:latin typeface="Arial Narrow" panose="020B0606020202030204" pitchFamily="34" charset="0"/>
              </a:rPr>
              <a:t>Speeds of 100, 200, 400, and 800 Mbps</a:t>
            </a:r>
            <a:r>
              <a:rPr lang="en-US" altLang="en-US" sz="2000" b="1">
                <a:latin typeface="Arial Narrow" panose="020B0606020202030204" pitchFamily="34" charset="0"/>
              </a:rPr>
              <a:t>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Isochronous:</a:t>
            </a:r>
            <a:r>
              <a:rPr lang="en-US" altLang="en-US" sz="1800">
                <a:latin typeface="Arial Narrow" panose="020B0606020202030204" pitchFamily="34" charset="0"/>
              </a:rPr>
              <a:t> Even real-time, multimedia data can be guaranteed </a:t>
            </a:r>
            <a:br>
              <a:rPr lang="en-US" altLang="en-US" sz="1800">
                <a:latin typeface="Arial Narrow" panose="020B0606020202030204" pitchFamily="34" charset="0"/>
              </a:rPr>
            </a:br>
            <a:r>
              <a:rPr lang="en-US" altLang="en-US" sz="1800">
                <a:latin typeface="Arial Narrow" panose="020B0606020202030204" pitchFamily="34" charset="0"/>
              </a:rPr>
              <a:t>its bandwidth for just-in-time delivery</a:t>
            </a:r>
            <a:r>
              <a:rPr lang="en-US" altLang="en-US" sz="2000" b="1">
                <a:latin typeface="Arial Narrow" panose="020B0606020202030204" pitchFamily="34" charset="0"/>
              </a:rPr>
              <a:t> </a:t>
            </a:r>
          </a:p>
        </p:txBody>
      </p:sp>
      <p:grpSp>
        <p:nvGrpSpPr>
          <p:cNvPr id="1192966" name="Group 6">
            <a:extLst>
              <a:ext uri="{FF2B5EF4-FFF2-40B4-BE49-F238E27FC236}">
                <a16:creationId xmlns:a16="http://schemas.microsoft.com/office/drawing/2014/main" id="{DAD843D5-4343-4343-A6DB-069258266408}"/>
              </a:ext>
            </a:extLst>
          </p:cNvPr>
          <p:cNvGrpSpPr>
            <a:grpSpLocks/>
          </p:cNvGrpSpPr>
          <p:nvPr/>
        </p:nvGrpSpPr>
        <p:grpSpPr bwMode="auto">
          <a:xfrm>
            <a:off x="3225800" y="1074738"/>
            <a:ext cx="2590800" cy="1143000"/>
            <a:chOff x="2032" y="677"/>
            <a:chExt cx="1632" cy="720"/>
          </a:xfrm>
        </p:grpSpPr>
        <p:grpSp>
          <p:nvGrpSpPr>
            <p:cNvPr id="1192967" name="Group 7">
              <a:extLst>
                <a:ext uri="{FF2B5EF4-FFF2-40B4-BE49-F238E27FC236}">
                  <a16:creationId xmlns:a16="http://schemas.microsoft.com/office/drawing/2014/main" id="{082CD78F-3CCD-4EAD-BEA6-07D315BEAEF3}"/>
                </a:ext>
              </a:extLst>
            </p:cNvPr>
            <p:cNvGrpSpPr>
              <a:grpSpLocks/>
            </p:cNvGrpSpPr>
            <p:nvPr/>
          </p:nvGrpSpPr>
          <p:grpSpPr bwMode="auto">
            <a:xfrm>
              <a:off x="2032" y="677"/>
              <a:ext cx="1632" cy="720"/>
              <a:chOff x="2032" y="677"/>
              <a:chExt cx="1632" cy="720"/>
            </a:xfrm>
          </p:grpSpPr>
          <p:sp>
            <p:nvSpPr>
              <p:cNvPr id="1192968" name="Rectangle 8">
                <a:extLst>
                  <a:ext uri="{FF2B5EF4-FFF2-40B4-BE49-F238E27FC236}">
                    <a16:creationId xmlns:a16="http://schemas.microsoft.com/office/drawing/2014/main" id="{A13BFF8F-3429-4766-AEA7-9001E6C1832C}"/>
                  </a:ext>
                </a:extLst>
              </p:cNvPr>
              <p:cNvSpPr>
                <a:spLocks noChangeArrowheads="1"/>
              </p:cNvSpPr>
              <p:nvPr/>
            </p:nvSpPr>
            <p:spPr bwMode="auto">
              <a:xfrm>
                <a:off x="2032" y="965"/>
                <a:ext cx="1632" cy="432"/>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92969" name="Rectangle 9">
                <a:extLst>
                  <a:ext uri="{FF2B5EF4-FFF2-40B4-BE49-F238E27FC236}">
                    <a16:creationId xmlns:a16="http://schemas.microsoft.com/office/drawing/2014/main" id="{ED2F3565-E619-478A-BA21-EC0133C7A501}"/>
                  </a:ext>
                </a:extLst>
              </p:cNvPr>
              <p:cNvSpPr>
                <a:spLocks noChangeArrowheads="1"/>
              </p:cNvSpPr>
              <p:nvPr/>
            </p:nvSpPr>
            <p:spPr bwMode="auto">
              <a:xfrm>
                <a:off x="2137" y="677"/>
                <a:ext cx="14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DVD-Recorder</a:t>
                </a:r>
              </a:p>
            </p:txBody>
          </p:sp>
          <p:sp>
            <p:nvSpPr>
              <p:cNvPr id="1192970" name="Rectangle 10">
                <a:extLst>
                  <a:ext uri="{FF2B5EF4-FFF2-40B4-BE49-F238E27FC236}">
                    <a16:creationId xmlns:a16="http://schemas.microsoft.com/office/drawing/2014/main" id="{ED9316EE-6C59-4D42-93D5-E43696576449}"/>
                  </a:ext>
                </a:extLst>
              </p:cNvPr>
              <p:cNvSpPr>
                <a:spLocks noChangeArrowheads="1"/>
              </p:cNvSpPr>
              <p:nvPr/>
            </p:nvSpPr>
            <p:spPr bwMode="auto">
              <a:xfrm>
                <a:off x="2080" y="1061"/>
                <a:ext cx="816" cy="144"/>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971" name="Rectangle 11">
                <a:extLst>
                  <a:ext uri="{FF2B5EF4-FFF2-40B4-BE49-F238E27FC236}">
                    <a16:creationId xmlns:a16="http://schemas.microsoft.com/office/drawing/2014/main" id="{D41F79C7-74B8-4E5A-BB2D-E8ADF5B1BAEE}"/>
                  </a:ext>
                </a:extLst>
              </p:cNvPr>
              <p:cNvSpPr>
                <a:spLocks noChangeArrowheads="1"/>
              </p:cNvSpPr>
              <p:nvPr/>
            </p:nvSpPr>
            <p:spPr bwMode="auto">
              <a:xfrm>
                <a:off x="2944" y="1061"/>
                <a:ext cx="672" cy="144"/>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eaLnBrk="0" hangingPunct="0">
                  <a:lnSpc>
                    <a:spcPct val="140000"/>
                  </a:lnSpc>
                </a:pPr>
                <a:r>
                  <a:rPr lang="en-US" altLang="en-US" sz="1000" b="1">
                    <a:solidFill>
                      <a:srgbClr val="00FF99"/>
                    </a:solidFill>
                    <a:latin typeface="HE_TERMINAL" pitchFamily="49" charset="0"/>
                  </a:rPr>
                  <a:t>CH 8 </a:t>
                </a:r>
              </a:p>
            </p:txBody>
          </p:sp>
        </p:grpSp>
        <p:sp>
          <p:nvSpPr>
            <p:cNvPr id="1192972" name="Rectangle 12">
              <a:extLst>
                <a:ext uri="{FF2B5EF4-FFF2-40B4-BE49-F238E27FC236}">
                  <a16:creationId xmlns:a16="http://schemas.microsoft.com/office/drawing/2014/main" id="{1E6B2F8E-8ED7-46A6-8599-EB445D00D9AB}"/>
                </a:ext>
              </a:extLst>
            </p:cNvPr>
            <p:cNvSpPr>
              <a:spLocks noChangeArrowheads="1"/>
            </p:cNvSpPr>
            <p:nvPr/>
          </p:nvSpPr>
          <p:spPr bwMode="auto">
            <a:xfrm>
              <a:off x="2976" y="1061"/>
              <a:ext cx="240" cy="14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0" hangingPunct="0">
                <a:lnSpc>
                  <a:spcPct val="140000"/>
                </a:lnSpc>
              </a:pPr>
              <a:r>
                <a:rPr lang="en-US" altLang="en-US" sz="1000" b="1">
                  <a:solidFill>
                    <a:srgbClr val="0066CC"/>
                  </a:solidFill>
                  <a:latin typeface="HE_TERMINAL" pitchFamily="49" charset="0"/>
                </a:rPr>
                <a:t> </a:t>
              </a:r>
              <a:r>
                <a:rPr lang="en-US" altLang="en-US" sz="1000" b="1">
                  <a:solidFill>
                    <a:srgbClr val="00FF99"/>
                  </a:solidFill>
                  <a:latin typeface="HE_TERMINAL" pitchFamily="49" charset="0"/>
                </a:rPr>
                <a:t>2:43am</a:t>
              </a:r>
            </a:p>
          </p:txBody>
        </p:sp>
      </p:grpSp>
      <p:sp>
        <p:nvSpPr>
          <p:cNvPr id="1192973" name="AutoShape 13">
            <a:extLst>
              <a:ext uri="{FF2B5EF4-FFF2-40B4-BE49-F238E27FC236}">
                <a16:creationId xmlns:a16="http://schemas.microsoft.com/office/drawing/2014/main" id="{FC849FA1-1CCD-4910-A459-70094B788448}"/>
              </a:ext>
            </a:extLst>
          </p:cNvPr>
          <p:cNvSpPr>
            <a:spLocks noChangeArrowheads="1"/>
          </p:cNvSpPr>
          <p:nvPr/>
        </p:nvSpPr>
        <p:spPr bwMode="auto">
          <a:xfrm>
            <a:off x="6705600" y="2438400"/>
            <a:ext cx="381000" cy="127000"/>
          </a:xfrm>
          <a:prstGeom prst="chevron">
            <a:avLst>
              <a:gd name="adj" fmla="val 75000"/>
            </a:avLst>
          </a:prstGeom>
          <a:solidFill>
            <a:srgbClr val="969696"/>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2974" name="AutoShape 14">
            <a:extLst>
              <a:ext uri="{FF2B5EF4-FFF2-40B4-BE49-F238E27FC236}">
                <a16:creationId xmlns:a16="http://schemas.microsoft.com/office/drawing/2014/main" id="{98DFF2C2-F32A-4DAB-B30D-21F385693179}"/>
              </a:ext>
            </a:extLst>
          </p:cNvPr>
          <p:cNvCxnSpPr>
            <a:cxnSpLocks noChangeShapeType="1"/>
            <a:stCxn id="1192968" idx="2"/>
            <a:endCxn id="1192973" idx="1"/>
          </p:cNvCxnSpPr>
          <p:nvPr/>
        </p:nvCxnSpPr>
        <p:spPr bwMode="auto">
          <a:xfrm rot="16200000" flipH="1">
            <a:off x="5518944" y="1219994"/>
            <a:ext cx="284162" cy="2279650"/>
          </a:xfrm>
          <a:prstGeom prst="bentConnector2">
            <a:avLst/>
          </a:prstGeom>
          <a:noFill/>
          <a:ln w="28575">
            <a:solidFill>
              <a:srgbClr val="C0C0C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2975" name="Rectangle 15">
            <a:extLst>
              <a:ext uri="{FF2B5EF4-FFF2-40B4-BE49-F238E27FC236}">
                <a16:creationId xmlns:a16="http://schemas.microsoft.com/office/drawing/2014/main" id="{ED37FF42-114B-4CAA-824A-7ED9AC869468}"/>
              </a:ext>
            </a:extLst>
          </p:cNvPr>
          <p:cNvSpPr>
            <a:spLocks noChangeArrowheads="1"/>
          </p:cNvSpPr>
          <p:nvPr/>
        </p:nvSpPr>
        <p:spPr bwMode="auto">
          <a:xfrm flipV="1">
            <a:off x="3378200" y="1728788"/>
            <a:ext cx="1143000" cy="139700"/>
          </a:xfrm>
          <a:prstGeom prst="rect">
            <a:avLst/>
          </a:prstGeom>
          <a:noFill/>
          <a:ln w="3175">
            <a:solidFill>
              <a:srgbClr val="77777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2976" name="AutoShape 16">
            <a:extLst>
              <a:ext uri="{FF2B5EF4-FFF2-40B4-BE49-F238E27FC236}">
                <a16:creationId xmlns:a16="http://schemas.microsoft.com/office/drawing/2014/main" id="{1F90B2A8-E883-4512-96EB-CAB2B5B01C2D}"/>
              </a:ext>
            </a:extLst>
          </p:cNvPr>
          <p:cNvCxnSpPr>
            <a:cxnSpLocks noChangeShapeType="1"/>
            <a:stCxn id="1192968" idx="2"/>
            <a:endCxn id="1192973" idx="1"/>
          </p:cNvCxnSpPr>
          <p:nvPr/>
        </p:nvCxnSpPr>
        <p:spPr bwMode="auto">
          <a:xfrm rot="16200000" flipH="1">
            <a:off x="5518944" y="1219994"/>
            <a:ext cx="284162" cy="2279650"/>
          </a:xfrm>
          <a:prstGeom prst="bentConnector2">
            <a:avLst/>
          </a:prstGeom>
          <a:noFill/>
          <a:ln w="19050">
            <a:solidFill>
              <a:schemeClr val="tx1"/>
            </a:solidFill>
            <a:prstDash val="dash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2977" name="AutoShape 17">
            <a:extLst>
              <a:ext uri="{FF2B5EF4-FFF2-40B4-BE49-F238E27FC236}">
                <a16:creationId xmlns:a16="http://schemas.microsoft.com/office/drawing/2014/main" id="{FF285949-0CFE-4BFD-930E-7A0C9EE3F87B}"/>
              </a:ext>
            </a:extLst>
          </p:cNvPr>
          <p:cNvSpPr>
            <a:spLocks noChangeArrowheads="1"/>
          </p:cNvSpPr>
          <p:nvPr/>
        </p:nvSpPr>
        <p:spPr bwMode="auto">
          <a:xfrm>
            <a:off x="3352800" y="2043113"/>
            <a:ext cx="98425" cy="66675"/>
          </a:xfrm>
          <a:prstGeom prst="roundRect">
            <a:avLst>
              <a:gd name="adj" fmla="val 16667"/>
            </a:avLst>
          </a:prstGeom>
          <a:solidFill>
            <a:srgbClr val="5F5F5F"/>
          </a:solidFill>
          <a:ln w="12700">
            <a:solidFill>
              <a:srgbClr val="333333"/>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2978" name="AutoShape 18">
            <a:extLst>
              <a:ext uri="{FF2B5EF4-FFF2-40B4-BE49-F238E27FC236}">
                <a16:creationId xmlns:a16="http://schemas.microsoft.com/office/drawing/2014/main" id="{86EB84FC-A6D4-4C39-B5F3-37487FE572F4}"/>
              </a:ext>
            </a:extLst>
          </p:cNvPr>
          <p:cNvCxnSpPr>
            <a:cxnSpLocks noChangeShapeType="1"/>
            <a:stCxn id="1192980" idx="2"/>
            <a:endCxn id="1192977" idx="2"/>
          </p:cNvCxnSpPr>
          <p:nvPr/>
        </p:nvCxnSpPr>
        <p:spPr bwMode="auto">
          <a:xfrm rot="5400000" flipH="1" flipV="1">
            <a:off x="2212182" y="1102519"/>
            <a:ext cx="182562" cy="2197100"/>
          </a:xfrm>
          <a:prstGeom prst="bentConnector3">
            <a:avLst>
              <a:gd name="adj1" fmla="val -124347"/>
            </a:avLst>
          </a:prstGeom>
          <a:noFill/>
          <a:ln w="28575">
            <a:solidFill>
              <a:srgbClr val="C0C0C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2979" name="AutoShape 19">
            <a:extLst>
              <a:ext uri="{FF2B5EF4-FFF2-40B4-BE49-F238E27FC236}">
                <a16:creationId xmlns:a16="http://schemas.microsoft.com/office/drawing/2014/main" id="{D6491737-8F22-40B8-B256-7F3D7FBC1AC3}"/>
              </a:ext>
            </a:extLst>
          </p:cNvPr>
          <p:cNvCxnSpPr>
            <a:cxnSpLocks noChangeShapeType="1"/>
            <a:stCxn id="1192980" idx="2"/>
            <a:endCxn id="1192977" idx="2"/>
          </p:cNvCxnSpPr>
          <p:nvPr/>
        </p:nvCxnSpPr>
        <p:spPr bwMode="auto">
          <a:xfrm rot="5400000" flipH="1" flipV="1">
            <a:off x="2212182" y="1102519"/>
            <a:ext cx="182562" cy="2197100"/>
          </a:xfrm>
          <a:prstGeom prst="bentConnector3">
            <a:avLst>
              <a:gd name="adj1" fmla="val -124347"/>
            </a:avLst>
          </a:prstGeom>
          <a:noFill/>
          <a:ln w="19050">
            <a:solidFill>
              <a:schemeClr val="tx1"/>
            </a:solidFill>
            <a:prstDash val="dash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2980" name="Picture 20" descr="pancam">
            <a:extLst>
              <a:ext uri="{FF2B5EF4-FFF2-40B4-BE49-F238E27FC236}">
                <a16:creationId xmlns:a16="http://schemas.microsoft.com/office/drawing/2014/main" id="{020D37C3-EA4C-4341-8A16-1EE81AC86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1582738"/>
            <a:ext cx="1254125" cy="709612"/>
          </a:xfrm>
          <a:prstGeom prst="rect">
            <a:avLst/>
          </a:prstGeom>
          <a:noFill/>
          <a:extLst>
            <a:ext uri="{909E8E84-426E-40DD-AFC4-6F175D3DCCD1}">
              <a14:hiddenFill xmlns:a14="http://schemas.microsoft.com/office/drawing/2010/main">
                <a:solidFill>
                  <a:srgbClr val="FFFFFF"/>
                </a:solidFill>
              </a14:hiddenFill>
            </a:ext>
          </a:extLst>
        </p:spPr>
      </p:pic>
      <p:pic>
        <p:nvPicPr>
          <p:cNvPr id="1192981" name="Picture 21" descr="firewire_logo_helvetica">
            <a:extLst>
              <a:ext uri="{FF2B5EF4-FFF2-40B4-BE49-F238E27FC236}">
                <a16:creationId xmlns:a16="http://schemas.microsoft.com/office/drawing/2014/main" id="{D2D0F224-2CBE-4F6A-BF38-32B0D0643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088" y="5851525"/>
            <a:ext cx="657225" cy="819150"/>
          </a:xfrm>
          <a:prstGeom prst="rect">
            <a:avLst/>
          </a:prstGeom>
          <a:noFill/>
          <a:extLst>
            <a:ext uri="{909E8E84-426E-40DD-AFC4-6F175D3DCCD1}">
              <a14:hiddenFill xmlns:a14="http://schemas.microsoft.com/office/drawing/2010/main">
                <a:solidFill>
                  <a:srgbClr val="FFFFFF"/>
                </a:solidFill>
              </a14:hiddenFill>
            </a:ext>
          </a:extLst>
        </p:spPr>
      </p:pic>
      <p:grpSp>
        <p:nvGrpSpPr>
          <p:cNvPr id="1192982" name="Group 22">
            <a:extLst>
              <a:ext uri="{FF2B5EF4-FFF2-40B4-BE49-F238E27FC236}">
                <a16:creationId xmlns:a16="http://schemas.microsoft.com/office/drawing/2014/main" id="{FB7BD270-CC66-4F93-98B0-5DB7A2E32688}"/>
              </a:ext>
            </a:extLst>
          </p:cNvPr>
          <p:cNvGrpSpPr>
            <a:grpSpLocks/>
          </p:cNvGrpSpPr>
          <p:nvPr/>
        </p:nvGrpSpPr>
        <p:grpSpPr bwMode="auto">
          <a:xfrm>
            <a:off x="6553200" y="762000"/>
            <a:ext cx="2273300" cy="2501900"/>
            <a:chOff x="4128" y="700"/>
            <a:chExt cx="1432" cy="1576"/>
          </a:xfrm>
        </p:grpSpPr>
        <p:sp>
          <p:nvSpPr>
            <p:cNvPr id="1192983" name="Text Box 23">
              <a:extLst>
                <a:ext uri="{FF2B5EF4-FFF2-40B4-BE49-F238E27FC236}">
                  <a16:creationId xmlns:a16="http://schemas.microsoft.com/office/drawing/2014/main" id="{D243CF02-B35F-4AE7-BDCE-0B81FBF26DDC}"/>
                </a:ext>
              </a:extLst>
            </p:cNvPr>
            <p:cNvSpPr txBox="1">
              <a:spLocks noChangeArrowheads="1"/>
            </p:cNvSpPr>
            <p:nvPr/>
          </p:nvSpPr>
          <p:spPr bwMode="auto">
            <a:xfrm>
              <a:off x="4740" y="2064"/>
              <a:ext cx="6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Digital TV</a:t>
              </a:r>
            </a:p>
          </p:txBody>
        </p:sp>
        <p:pic>
          <p:nvPicPr>
            <p:cNvPr id="1192984" name="Picture 24" descr="13STAT">
              <a:extLst>
                <a:ext uri="{FF2B5EF4-FFF2-40B4-BE49-F238E27FC236}">
                  <a16:creationId xmlns:a16="http://schemas.microsoft.com/office/drawing/2014/main" id="{54115CA5-3697-4485-81B5-9694B4295D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700"/>
              <a:ext cx="1432" cy="1440"/>
            </a:xfrm>
            <a:prstGeom prst="rect">
              <a:avLst/>
            </a:prstGeom>
            <a:noFill/>
            <a:extLst>
              <a:ext uri="{909E8E84-426E-40DD-AFC4-6F175D3DCCD1}">
                <a14:hiddenFill xmlns:a14="http://schemas.microsoft.com/office/drawing/2010/main">
                  <a:solidFill>
                    <a:srgbClr val="FFFFFF"/>
                  </a:solidFill>
                </a14:hiddenFill>
              </a:ext>
            </a:extLst>
          </p:spPr>
        </p:pic>
      </p:grpSp>
      <p:sp>
        <p:nvSpPr>
          <p:cNvPr id="1192985" name="Rectangle 25">
            <a:extLst>
              <a:ext uri="{FF2B5EF4-FFF2-40B4-BE49-F238E27FC236}">
                <a16:creationId xmlns:a16="http://schemas.microsoft.com/office/drawing/2014/main" id="{1E6C3EB7-D4F0-412B-9B7D-55CE14FD02F0}"/>
              </a:ext>
            </a:extLst>
          </p:cNvPr>
          <p:cNvSpPr>
            <a:spLocks noGrp="1" noChangeArrowheads="1"/>
          </p:cNvSpPr>
          <p:nvPr>
            <p:ph type="title"/>
          </p:nvPr>
        </p:nvSpPr>
        <p:spPr>
          <a:xfrm>
            <a:off x="0" y="50800"/>
            <a:ext cx="9144000" cy="458788"/>
          </a:xfrm>
          <a:solidFill>
            <a:schemeClr val="bg1">
              <a:alpha val="50000"/>
            </a:schemeClr>
          </a:solidFill>
        </p:spPr>
        <p:txBody>
          <a:bodyPr bIns="0">
            <a:spAutoFit/>
          </a:bodyPr>
          <a:lstStyle/>
          <a:p>
            <a:r>
              <a:rPr lang="en-US" altLang="en-US"/>
              <a:t>Digital Video Connections:  IEEE 1394</a:t>
            </a:r>
            <a:endParaRPr lang="en-US" altLang="en-US" sz="3200"/>
          </a:p>
        </p:txBody>
      </p:sp>
      <p:pic>
        <p:nvPicPr>
          <p:cNvPr id="1192986" name="Picture 26" descr="ieee-1394 connector">
            <a:extLst>
              <a:ext uri="{FF2B5EF4-FFF2-40B4-BE49-F238E27FC236}">
                <a16:creationId xmlns:a16="http://schemas.microsoft.com/office/drawing/2014/main" id="{BE6F5F24-4623-416B-816C-332A235D10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4125913"/>
            <a:ext cx="1928813" cy="827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a:extLst>
              <a:ext uri="{FF2B5EF4-FFF2-40B4-BE49-F238E27FC236}">
                <a16:creationId xmlns:a16="http://schemas.microsoft.com/office/drawing/2014/main" id="{F3873922-5C54-4D2B-AFA3-A53636B25CB2}"/>
              </a:ext>
            </a:extLst>
          </p:cNvPr>
          <p:cNvSpPr>
            <a:spLocks noGrp="1" noChangeArrowheads="1"/>
          </p:cNvSpPr>
          <p:nvPr>
            <p:ph type="title"/>
          </p:nvPr>
        </p:nvSpPr>
        <p:spPr/>
        <p:txBody>
          <a:bodyPr/>
          <a:lstStyle/>
          <a:p>
            <a:r>
              <a:rPr lang="en-US" altLang="en-US"/>
              <a:t>Which works best for your needs?</a:t>
            </a:r>
          </a:p>
        </p:txBody>
      </p:sp>
      <p:pic>
        <p:nvPicPr>
          <p:cNvPr id="1135619" name="Picture 3" descr="72dpi">
            <a:extLst>
              <a:ext uri="{FF2B5EF4-FFF2-40B4-BE49-F238E27FC236}">
                <a16:creationId xmlns:a16="http://schemas.microsoft.com/office/drawing/2014/main" id="{62E4104B-7361-43D8-8CE0-7A9817389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42" r="4260"/>
          <a:stretch>
            <a:fillRect/>
          </a:stretch>
        </p:blipFill>
        <p:spPr bwMode="auto">
          <a:xfrm>
            <a:off x="409575" y="685800"/>
            <a:ext cx="4010025"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135620" name="Picture 4" descr="300dpi">
            <a:extLst>
              <a:ext uri="{FF2B5EF4-FFF2-40B4-BE49-F238E27FC236}">
                <a16:creationId xmlns:a16="http://schemas.microsoft.com/office/drawing/2014/main" id="{F6088B47-9829-4431-8252-EE70CE49F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9" r="4192"/>
          <a:stretch>
            <a:fillRect/>
          </a:stretch>
        </p:blipFill>
        <p:spPr bwMode="auto">
          <a:xfrm>
            <a:off x="4629150" y="687388"/>
            <a:ext cx="4010025" cy="3021012"/>
          </a:xfrm>
          <a:prstGeom prst="rect">
            <a:avLst/>
          </a:prstGeom>
          <a:noFill/>
          <a:extLst>
            <a:ext uri="{909E8E84-426E-40DD-AFC4-6F175D3DCCD1}">
              <a14:hiddenFill xmlns:a14="http://schemas.microsoft.com/office/drawing/2010/main">
                <a:solidFill>
                  <a:srgbClr val="FFFFFF"/>
                </a:solidFill>
              </a14:hiddenFill>
            </a:ext>
          </a:extLst>
        </p:spPr>
      </p:pic>
      <p:sp>
        <p:nvSpPr>
          <p:cNvPr id="1135621" name="Text Box 5">
            <a:extLst>
              <a:ext uri="{FF2B5EF4-FFF2-40B4-BE49-F238E27FC236}">
                <a16:creationId xmlns:a16="http://schemas.microsoft.com/office/drawing/2014/main" id="{F2774EFE-8153-4D32-ABCD-788E48A32C2F}"/>
              </a:ext>
            </a:extLst>
          </p:cNvPr>
          <p:cNvSpPr txBox="1">
            <a:spLocks noChangeArrowheads="1"/>
          </p:cNvSpPr>
          <p:nvPr/>
        </p:nvSpPr>
        <p:spPr bwMode="auto">
          <a:xfrm>
            <a:off x="822325" y="4645025"/>
            <a:ext cx="72929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12 times the size … Is it twelve times the quality?</a:t>
            </a:r>
          </a:p>
        </p:txBody>
      </p:sp>
      <p:sp>
        <p:nvSpPr>
          <p:cNvPr id="1135622" name="Text Box 6">
            <a:extLst>
              <a:ext uri="{FF2B5EF4-FFF2-40B4-BE49-F238E27FC236}">
                <a16:creationId xmlns:a16="http://schemas.microsoft.com/office/drawing/2014/main" id="{D4A0756D-98F4-442B-A74E-E89514551F3D}"/>
              </a:ext>
            </a:extLst>
          </p:cNvPr>
          <p:cNvSpPr txBox="1">
            <a:spLocks noChangeArrowheads="1"/>
          </p:cNvSpPr>
          <p:nvPr/>
        </p:nvSpPr>
        <p:spPr bwMode="auto">
          <a:xfrm>
            <a:off x="1547813" y="3795713"/>
            <a:ext cx="175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358 x 238 pixels</a:t>
            </a:r>
          </a:p>
          <a:p>
            <a:pPr algn="ctr" eaLnBrk="0" hangingPunct="0"/>
            <a:r>
              <a:rPr lang="en-US" altLang="en-US" sz="2000">
                <a:latin typeface="Arial Narrow" panose="020B0606020202030204" pitchFamily="34" charset="0"/>
              </a:rPr>
              <a:t>23 KB</a:t>
            </a:r>
            <a:endParaRPr lang="en-US" altLang="en-US" sz="1800">
              <a:latin typeface="Arial Narrow" panose="020B0606020202030204" pitchFamily="34" charset="0"/>
            </a:endParaRPr>
          </a:p>
        </p:txBody>
      </p:sp>
      <p:sp>
        <p:nvSpPr>
          <p:cNvPr id="1135623" name="Text Box 7">
            <a:extLst>
              <a:ext uri="{FF2B5EF4-FFF2-40B4-BE49-F238E27FC236}">
                <a16:creationId xmlns:a16="http://schemas.microsoft.com/office/drawing/2014/main" id="{4A3776B2-36CB-433D-BB7B-129F90303CDD}"/>
              </a:ext>
            </a:extLst>
          </p:cNvPr>
          <p:cNvSpPr txBox="1">
            <a:spLocks noChangeArrowheads="1"/>
          </p:cNvSpPr>
          <p:nvPr/>
        </p:nvSpPr>
        <p:spPr bwMode="auto">
          <a:xfrm>
            <a:off x="5643563" y="3795713"/>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1491 x 991 pixels</a:t>
            </a:r>
          </a:p>
          <a:p>
            <a:pPr algn="ctr" eaLnBrk="0" hangingPunct="0"/>
            <a:r>
              <a:rPr lang="en-US" altLang="en-US" sz="2000" b="1">
                <a:solidFill>
                  <a:schemeClr val="tx2"/>
                </a:solidFill>
                <a:latin typeface="Arial Narrow" panose="020B0606020202030204" pitchFamily="34" charset="0"/>
              </a:rPr>
              <a:t>303</a:t>
            </a:r>
            <a:r>
              <a:rPr lang="en-US" altLang="en-US" sz="2000">
                <a:latin typeface="Arial Narrow" panose="020B0606020202030204" pitchFamily="34" charset="0"/>
              </a:rPr>
              <a:t> KB</a:t>
            </a:r>
          </a:p>
        </p:txBody>
      </p:sp>
      <p:sp>
        <p:nvSpPr>
          <p:cNvPr id="1135624" name="Text Box 8">
            <a:extLst>
              <a:ext uri="{FF2B5EF4-FFF2-40B4-BE49-F238E27FC236}">
                <a16:creationId xmlns:a16="http://schemas.microsoft.com/office/drawing/2014/main" id="{4981713C-2CF8-445D-90FE-8464D7EBB653}"/>
              </a:ext>
            </a:extLst>
          </p:cNvPr>
          <p:cNvSpPr txBox="1">
            <a:spLocks noChangeArrowheads="1"/>
          </p:cNvSpPr>
          <p:nvPr/>
        </p:nvSpPr>
        <p:spPr bwMode="auto">
          <a:xfrm>
            <a:off x="304800" y="5180013"/>
            <a:ext cx="8610600" cy="97631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What resolution should you use?</a:t>
            </a:r>
          </a:p>
          <a:p>
            <a:pPr lvl="1"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For printers or displays with fixed dot (or pixel) densities, this might lead you to a particular resolution</a:t>
            </a:r>
          </a:p>
        </p:txBody>
      </p:sp>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a:extLst>
              <a:ext uri="{FF2B5EF4-FFF2-40B4-BE49-F238E27FC236}">
                <a16:creationId xmlns:a16="http://schemas.microsoft.com/office/drawing/2014/main" id="{7FEBFB95-FE2A-4A54-80DE-0DF3066C824D}"/>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011" name="Rectangle 3">
            <a:extLst>
              <a:ext uri="{FF2B5EF4-FFF2-40B4-BE49-F238E27FC236}">
                <a16:creationId xmlns:a16="http://schemas.microsoft.com/office/drawing/2014/main" id="{B9B9DCD4-4427-4B87-9992-484B52ADD801}"/>
              </a:ext>
            </a:extLst>
          </p:cNvPr>
          <p:cNvSpPr>
            <a:spLocks noGrp="1" noChangeArrowheads="1"/>
          </p:cNvSpPr>
          <p:nvPr>
            <p:ph type="title"/>
          </p:nvPr>
        </p:nvSpPr>
        <p:spPr/>
        <p:txBody>
          <a:bodyPr/>
          <a:lstStyle/>
          <a:p>
            <a:r>
              <a:rPr lang="en-US" altLang="en-US"/>
              <a:t>Video H/W Interfaces</a:t>
            </a:r>
          </a:p>
        </p:txBody>
      </p:sp>
      <p:graphicFrame>
        <p:nvGraphicFramePr>
          <p:cNvPr id="1195012" name="Group 4">
            <a:extLst>
              <a:ext uri="{FF2B5EF4-FFF2-40B4-BE49-F238E27FC236}">
                <a16:creationId xmlns:a16="http://schemas.microsoft.com/office/drawing/2014/main" id="{6D5BD065-8C02-48E6-B719-7F4B008BB41A}"/>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1934026608"/>
                    </a:ext>
                  </a:extLst>
                </a:gridCol>
                <a:gridCol w="2438400">
                  <a:extLst>
                    <a:ext uri="{9D8B030D-6E8A-4147-A177-3AD203B41FA5}">
                      <a16:colId xmlns:a16="http://schemas.microsoft.com/office/drawing/2014/main" val="1678595478"/>
                    </a:ext>
                  </a:extLst>
                </a:gridCol>
                <a:gridCol w="2438400">
                  <a:extLst>
                    <a:ext uri="{9D8B030D-6E8A-4147-A177-3AD203B41FA5}">
                      <a16:colId xmlns:a16="http://schemas.microsoft.com/office/drawing/2014/main" val="3657378565"/>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09404610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12071922"/>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3291894900"/>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349307771"/>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502581116"/>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123000138"/>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5798696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060985079"/>
                  </a:ext>
                </a:extLst>
              </a:tr>
            </a:tbl>
          </a:graphicData>
        </a:graphic>
      </p:graphicFrame>
      <p:cxnSp>
        <p:nvCxnSpPr>
          <p:cNvPr id="1195066" name="AutoShape 58">
            <a:extLst>
              <a:ext uri="{FF2B5EF4-FFF2-40B4-BE49-F238E27FC236}">
                <a16:creationId xmlns:a16="http://schemas.microsoft.com/office/drawing/2014/main" id="{4839408C-280D-4D1E-909E-2CB74E1FC482}"/>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5067" name="AutoShape 59">
            <a:extLst>
              <a:ext uri="{FF2B5EF4-FFF2-40B4-BE49-F238E27FC236}">
                <a16:creationId xmlns:a16="http://schemas.microsoft.com/office/drawing/2014/main" id="{5255B0D4-0531-4590-81B3-301DC58DB136}"/>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5079" name="AutoShape 71">
            <a:extLst>
              <a:ext uri="{FF2B5EF4-FFF2-40B4-BE49-F238E27FC236}">
                <a16:creationId xmlns:a16="http://schemas.microsoft.com/office/drawing/2014/main" id="{6D6687FA-754F-4E37-96C6-0432BFEFA039}"/>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pic>
        <p:nvPicPr>
          <p:cNvPr id="1195080" name="Picture 72" descr="IDK_1">
            <a:extLst>
              <a:ext uri="{FF2B5EF4-FFF2-40B4-BE49-F238E27FC236}">
                <a16:creationId xmlns:a16="http://schemas.microsoft.com/office/drawing/2014/main" id="{E5B792B7-4CB8-4DCA-BF67-A5944A4D6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95081" name="AutoShape 73">
            <a:extLst>
              <a:ext uri="{FF2B5EF4-FFF2-40B4-BE49-F238E27FC236}">
                <a16:creationId xmlns:a16="http://schemas.microsoft.com/office/drawing/2014/main" id="{C65DA8A6-C790-4C24-AD81-DF585A60008B}"/>
              </a:ext>
            </a:extLst>
          </p:cNvPr>
          <p:cNvCxnSpPr>
            <a:cxnSpLocks noChangeShapeType="1"/>
            <a:stCxn id="1195080" idx="3"/>
            <a:endCxn id="1195083" idx="1"/>
          </p:cNvCxnSpPr>
          <p:nvPr/>
        </p:nvCxnSpPr>
        <p:spPr bwMode="auto">
          <a:xfrm>
            <a:off x="1643063" y="1020763"/>
            <a:ext cx="2619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5082" name="AutoShape 74">
            <a:extLst>
              <a:ext uri="{FF2B5EF4-FFF2-40B4-BE49-F238E27FC236}">
                <a16:creationId xmlns:a16="http://schemas.microsoft.com/office/drawing/2014/main" id="{DBBC5D00-AB08-4D2A-B98E-B8958F98506D}"/>
              </a:ext>
            </a:extLst>
          </p:cNvPr>
          <p:cNvCxnSpPr>
            <a:cxnSpLocks noChangeShapeType="1"/>
            <a:stCxn id="1195083" idx="3"/>
            <a:endCxn id="1195079" idx="1"/>
          </p:cNvCxnSpPr>
          <p:nvPr/>
        </p:nvCxnSpPr>
        <p:spPr bwMode="auto">
          <a:xfrm>
            <a:off x="2971800" y="1022350"/>
            <a:ext cx="10350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5083" name="AutoShape 75">
            <a:extLst>
              <a:ext uri="{FF2B5EF4-FFF2-40B4-BE49-F238E27FC236}">
                <a16:creationId xmlns:a16="http://schemas.microsoft.com/office/drawing/2014/main" id="{E9DADE2E-D28A-4855-8289-3F15A4B47AFF}"/>
              </a:ext>
            </a:extLst>
          </p:cNvPr>
          <p:cNvSpPr>
            <a:spLocks noChangeArrowheads="1"/>
          </p:cNvSpPr>
          <p:nvPr/>
        </p:nvSpPr>
        <p:spPr bwMode="auto">
          <a:xfrm>
            <a:off x="19050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95084" name="Text Box 76">
            <a:extLst>
              <a:ext uri="{FF2B5EF4-FFF2-40B4-BE49-F238E27FC236}">
                <a16:creationId xmlns:a16="http://schemas.microsoft.com/office/drawing/2014/main" id="{4F8057D1-FCD5-467D-8812-6AF64C628D07}"/>
              </a:ext>
            </a:extLst>
          </p:cNvPr>
          <p:cNvSpPr txBox="1">
            <a:spLocks noChangeArrowheads="1"/>
          </p:cNvSpPr>
          <p:nvPr/>
        </p:nvSpPr>
        <p:spPr bwMode="auto">
          <a:xfrm>
            <a:off x="20050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195085" name="AutoShape 77">
            <a:extLst>
              <a:ext uri="{FF2B5EF4-FFF2-40B4-BE49-F238E27FC236}">
                <a16:creationId xmlns:a16="http://schemas.microsoft.com/office/drawing/2014/main" id="{6E4D6C92-CC3D-491E-AC80-323BD18BB376}"/>
              </a:ext>
            </a:extLst>
          </p:cNvPr>
          <p:cNvSpPr>
            <a:spLocks noChangeArrowheads="1"/>
          </p:cNvSpPr>
          <p:nvPr/>
        </p:nvSpPr>
        <p:spPr bwMode="auto">
          <a:xfrm>
            <a:off x="59436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195087" name="AutoShape 79">
            <a:extLst>
              <a:ext uri="{FF2B5EF4-FFF2-40B4-BE49-F238E27FC236}">
                <a16:creationId xmlns:a16="http://schemas.microsoft.com/office/drawing/2014/main" id="{8EA8CCDA-15C2-4639-8D60-DC612349D276}"/>
              </a:ext>
            </a:extLst>
          </p:cNvPr>
          <p:cNvCxnSpPr>
            <a:cxnSpLocks noChangeShapeType="1"/>
            <a:stCxn id="1195085" idx="3"/>
          </p:cNvCxnSpPr>
          <p:nvPr/>
        </p:nvCxnSpPr>
        <p:spPr bwMode="auto">
          <a:xfrm flipV="1">
            <a:off x="6934200" y="1020763"/>
            <a:ext cx="288925"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5088" name="AutoShape 80">
            <a:extLst>
              <a:ext uri="{FF2B5EF4-FFF2-40B4-BE49-F238E27FC236}">
                <a16:creationId xmlns:a16="http://schemas.microsoft.com/office/drawing/2014/main" id="{91752377-7D38-4A7F-884A-3D9403A90EFE}"/>
              </a:ext>
            </a:extLst>
          </p:cNvPr>
          <p:cNvCxnSpPr>
            <a:cxnSpLocks noChangeShapeType="1"/>
            <a:stCxn id="1195079" idx="3"/>
            <a:endCxn id="1195085" idx="1"/>
          </p:cNvCxnSpPr>
          <p:nvPr/>
        </p:nvCxnSpPr>
        <p:spPr bwMode="auto">
          <a:xfrm>
            <a:off x="5029200" y="1022350"/>
            <a:ext cx="9144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5089" name="Picture 81" descr="13STAT">
            <a:extLst>
              <a:ext uri="{FF2B5EF4-FFF2-40B4-BE49-F238E27FC236}">
                <a16:creationId xmlns:a16="http://schemas.microsoft.com/office/drawing/2014/main" id="{882F526A-8C95-40F5-BDEF-3A279C19E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9600"/>
            <a:ext cx="1635125"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0C664A55-A2A6-4B25-B85B-81836EEB7AF3}"/>
              </a:ext>
            </a:extLst>
          </p:cNvPr>
          <p:cNvSpPr>
            <a:spLocks noGrp="1" noChangeArrowheads="1"/>
          </p:cNvSpPr>
          <p:nvPr>
            <p:ph type="title"/>
          </p:nvPr>
        </p:nvSpPr>
        <p:spPr>
          <a:xfrm>
            <a:off x="304800" y="685800"/>
            <a:ext cx="8686800" cy="1143000"/>
          </a:xfrm>
        </p:spPr>
        <p:txBody>
          <a:bodyPr/>
          <a:lstStyle/>
          <a:p>
            <a:r>
              <a:rPr lang="en-US" altLang="en-US" sz="3600"/>
              <a:t>Elements of a Video System</a:t>
            </a:r>
          </a:p>
        </p:txBody>
      </p:sp>
      <p:sp>
        <p:nvSpPr>
          <p:cNvPr id="600102" name="Text Box 38">
            <a:extLst>
              <a:ext uri="{FF2B5EF4-FFF2-40B4-BE49-F238E27FC236}">
                <a16:creationId xmlns:a16="http://schemas.microsoft.com/office/drawing/2014/main" id="{841F604F-D9EE-4369-81E9-24A360458492}"/>
              </a:ext>
            </a:extLst>
          </p:cNvPr>
          <p:cNvSpPr txBox="1">
            <a:spLocks noChangeArrowheads="1"/>
          </p:cNvSpPr>
          <p:nvPr/>
        </p:nvSpPr>
        <p:spPr bwMode="auto">
          <a:xfrm>
            <a:off x="3228975" y="58674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Analog Formats</a:t>
            </a:r>
            <a:endParaRPr lang="en-US" altLang="en-US" sz="2000" b="1">
              <a:solidFill>
                <a:schemeClr val="tx2"/>
              </a:solidFill>
              <a:latin typeface="Arial" panose="020B0604020202020204" pitchFamily="34" charset="0"/>
            </a:endParaRPr>
          </a:p>
        </p:txBody>
      </p:sp>
      <p:sp>
        <p:nvSpPr>
          <p:cNvPr id="600110" name="Text Box 46">
            <a:extLst>
              <a:ext uri="{FF2B5EF4-FFF2-40B4-BE49-F238E27FC236}">
                <a16:creationId xmlns:a16="http://schemas.microsoft.com/office/drawing/2014/main" id="{C950E257-6F3C-4843-A971-E9B401D76884}"/>
              </a:ext>
            </a:extLst>
          </p:cNvPr>
          <p:cNvSpPr txBox="1">
            <a:spLocks noChangeArrowheads="1"/>
          </p:cNvSpPr>
          <p:nvPr/>
        </p:nvSpPr>
        <p:spPr bwMode="auto">
          <a:xfrm>
            <a:off x="3228975" y="53340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Hardware Codecs</a:t>
            </a:r>
            <a:endParaRPr lang="en-US" altLang="en-US" sz="2000" b="1">
              <a:solidFill>
                <a:schemeClr val="tx2"/>
              </a:solidFill>
              <a:latin typeface="Arial" panose="020B0604020202020204" pitchFamily="34" charset="0"/>
            </a:endParaRPr>
          </a:p>
        </p:txBody>
      </p:sp>
      <p:sp>
        <p:nvSpPr>
          <p:cNvPr id="600118" name="Text Box 54">
            <a:extLst>
              <a:ext uri="{FF2B5EF4-FFF2-40B4-BE49-F238E27FC236}">
                <a16:creationId xmlns:a16="http://schemas.microsoft.com/office/drawing/2014/main" id="{9282A9EE-864B-4ECE-B8EB-116F9110CE12}"/>
              </a:ext>
            </a:extLst>
          </p:cNvPr>
          <p:cNvSpPr txBox="1">
            <a:spLocks noChangeArrowheads="1"/>
          </p:cNvSpPr>
          <p:nvPr/>
        </p:nvSpPr>
        <p:spPr bwMode="auto">
          <a:xfrm>
            <a:off x="3228975" y="42672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Software Codecs</a:t>
            </a:r>
            <a:endParaRPr lang="en-US" altLang="en-US" sz="2000" b="1">
              <a:solidFill>
                <a:schemeClr val="tx2"/>
              </a:solidFill>
              <a:latin typeface="Arial" panose="020B0604020202020204" pitchFamily="34" charset="0"/>
            </a:endParaRPr>
          </a:p>
        </p:txBody>
      </p:sp>
      <p:sp>
        <p:nvSpPr>
          <p:cNvPr id="600121" name="Text Box 57">
            <a:extLst>
              <a:ext uri="{FF2B5EF4-FFF2-40B4-BE49-F238E27FC236}">
                <a16:creationId xmlns:a16="http://schemas.microsoft.com/office/drawing/2014/main" id="{17835AAD-48FB-498B-BD6A-784CAE6555E2}"/>
              </a:ext>
            </a:extLst>
          </p:cNvPr>
          <p:cNvSpPr txBox="1">
            <a:spLocks noChangeArrowheads="1"/>
          </p:cNvSpPr>
          <p:nvPr/>
        </p:nvSpPr>
        <p:spPr bwMode="auto">
          <a:xfrm>
            <a:off x="3228975" y="48006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Digital Formats</a:t>
            </a:r>
            <a:endParaRPr lang="en-US" altLang="en-US" sz="2000" b="1">
              <a:solidFill>
                <a:schemeClr val="tx2"/>
              </a:solidFill>
              <a:latin typeface="Arial" panose="020B0604020202020204" pitchFamily="34" charset="0"/>
            </a:endParaRPr>
          </a:p>
        </p:txBody>
      </p:sp>
      <p:cxnSp>
        <p:nvCxnSpPr>
          <p:cNvPr id="600133" name="AutoShape 69">
            <a:extLst>
              <a:ext uri="{FF2B5EF4-FFF2-40B4-BE49-F238E27FC236}">
                <a16:creationId xmlns:a16="http://schemas.microsoft.com/office/drawing/2014/main" id="{6E5F5954-72B2-42EA-B0B5-6C671397B09E}"/>
              </a:ext>
            </a:extLst>
          </p:cNvPr>
          <p:cNvCxnSpPr>
            <a:cxnSpLocks noChangeShapeType="1"/>
            <a:stCxn id="600118" idx="0"/>
          </p:cNvCxnSpPr>
          <p:nvPr/>
        </p:nvCxnSpPr>
        <p:spPr bwMode="auto">
          <a:xfrm flipH="1" flipV="1">
            <a:off x="4370388" y="4038600"/>
            <a:ext cx="1587" cy="214313"/>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39" name="AutoShape 75">
            <a:extLst>
              <a:ext uri="{FF2B5EF4-FFF2-40B4-BE49-F238E27FC236}">
                <a16:creationId xmlns:a16="http://schemas.microsoft.com/office/drawing/2014/main" id="{EABB727D-981C-4A8D-87C3-03EC6FDD75EC}"/>
              </a:ext>
            </a:extLst>
          </p:cNvPr>
          <p:cNvCxnSpPr>
            <a:cxnSpLocks noChangeShapeType="1"/>
            <a:stCxn id="600110" idx="1"/>
          </p:cNvCxnSpPr>
          <p:nvPr/>
        </p:nvCxnSpPr>
        <p:spPr bwMode="auto">
          <a:xfrm rot="10800000">
            <a:off x="2252663" y="3581400"/>
            <a:ext cx="962025" cy="19431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40" name="AutoShape 76">
            <a:extLst>
              <a:ext uri="{FF2B5EF4-FFF2-40B4-BE49-F238E27FC236}">
                <a16:creationId xmlns:a16="http://schemas.microsoft.com/office/drawing/2014/main" id="{724F60F6-7876-467C-B788-678C6036E9F5}"/>
              </a:ext>
            </a:extLst>
          </p:cNvPr>
          <p:cNvCxnSpPr>
            <a:cxnSpLocks noChangeShapeType="1"/>
            <a:stCxn id="600110" idx="3"/>
          </p:cNvCxnSpPr>
          <p:nvPr/>
        </p:nvCxnSpPr>
        <p:spPr bwMode="auto">
          <a:xfrm flipV="1">
            <a:off x="5529263" y="3581400"/>
            <a:ext cx="1062037" cy="19431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41" name="AutoShape 77">
            <a:extLst>
              <a:ext uri="{FF2B5EF4-FFF2-40B4-BE49-F238E27FC236}">
                <a16:creationId xmlns:a16="http://schemas.microsoft.com/office/drawing/2014/main" id="{92522814-2513-4BD6-AAAC-A343A1388E7D}"/>
              </a:ext>
            </a:extLst>
          </p:cNvPr>
          <p:cNvCxnSpPr>
            <a:cxnSpLocks noChangeShapeType="1"/>
            <a:stCxn id="600102" idx="1"/>
          </p:cNvCxnSpPr>
          <p:nvPr/>
        </p:nvCxnSpPr>
        <p:spPr bwMode="auto">
          <a:xfrm rot="10800000">
            <a:off x="1219200" y="2819400"/>
            <a:ext cx="1995488" cy="32385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42" name="AutoShape 78">
            <a:extLst>
              <a:ext uri="{FF2B5EF4-FFF2-40B4-BE49-F238E27FC236}">
                <a16:creationId xmlns:a16="http://schemas.microsoft.com/office/drawing/2014/main" id="{35CABE1D-86BC-4ED1-B07A-66EB18859EE3}"/>
              </a:ext>
            </a:extLst>
          </p:cNvPr>
          <p:cNvCxnSpPr>
            <a:cxnSpLocks noChangeShapeType="1"/>
            <a:stCxn id="600102" idx="3"/>
          </p:cNvCxnSpPr>
          <p:nvPr/>
        </p:nvCxnSpPr>
        <p:spPr bwMode="auto">
          <a:xfrm flipV="1">
            <a:off x="5529263" y="2819400"/>
            <a:ext cx="2090737" cy="32385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0144" name="Freeform 80">
            <a:extLst>
              <a:ext uri="{FF2B5EF4-FFF2-40B4-BE49-F238E27FC236}">
                <a16:creationId xmlns:a16="http://schemas.microsoft.com/office/drawing/2014/main" id="{3AF11E08-1922-42F7-95BC-DD4FCB0C372D}"/>
              </a:ext>
            </a:extLst>
          </p:cNvPr>
          <p:cNvSpPr>
            <a:spLocks/>
          </p:cNvSpPr>
          <p:nvPr/>
        </p:nvSpPr>
        <p:spPr bwMode="auto">
          <a:xfrm>
            <a:off x="3048000" y="2895600"/>
            <a:ext cx="176213" cy="2057400"/>
          </a:xfrm>
          <a:custGeom>
            <a:avLst/>
            <a:gdLst>
              <a:gd name="T0" fmla="*/ 96 w 111"/>
              <a:gd name="T1" fmla="*/ 1296 h 1296"/>
              <a:gd name="T2" fmla="*/ 0 w 111"/>
              <a:gd name="T3" fmla="*/ 1296 h 1296"/>
              <a:gd name="T4" fmla="*/ 0 w 111"/>
              <a:gd name="T5" fmla="*/ 816 h 1296"/>
              <a:gd name="T6" fmla="*/ 111 w 111"/>
              <a:gd name="T7" fmla="*/ 624 h 1296"/>
              <a:gd name="T8" fmla="*/ 111 w 111"/>
              <a:gd name="T9" fmla="*/ 0 h 1296"/>
            </a:gdLst>
            <a:ahLst/>
            <a:cxnLst>
              <a:cxn ang="0">
                <a:pos x="T0" y="T1"/>
              </a:cxn>
              <a:cxn ang="0">
                <a:pos x="T2" y="T3"/>
              </a:cxn>
              <a:cxn ang="0">
                <a:pos x="T4" y="T5"/>
              </a:cxn>
              <a:cxn ang="0">
                <a:pos x="T6" y="T7"/>
              </a:cxn>
              <a:cxn ang="0">
                <a:pos x="T8" y="T9"/>
              </a:cxn>
            </a:cxnLst>
            <a:rect l="0" t="0" r="r" b="b"/>
            <a:pathLst>
              <a:path w="111" h="1296">
                <a:moveTo>
                  <a:pt x="96" y="1296"/>
                </a:moveTo>
                <a:lnTo>
                  <a:pt x="0" y="1296"/>
                </a:lnTo>
                <a:lnTo>
                  <a:pt x="0" y="816"/>
                </a:lnTo>
                <a:lnTo>
                  <a:pt x="111" y="624"/>
                </a:lnTo>
                <a:lnTo>
                  <a:pt x="111" y="0"/>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0145" name="Freeform 81">
            <a:extLst>
              <a:ext uri="{FF2B5EF4-FFF2-40B4-BE49-F238E27FC236}">
                <a16:creationId xmlns:a16="http://schemas.microsoft.com/office/drawing/2014/main" id="{C3706386-AA91-4FD8-B781-1FAD49A53336}"/>
              </a:ext>
            </a:extLst>
          </p:cNvPr>
          <p:cNvSpPr>
            <a:spLocks/>
          </p:cNvSpPr>
          <p:nvPr/>
        </p:nvSpPr>
        <p:spPr bwMode="auto">
          <a:xfrm flipH="1">
            <a:off x="5538788" y="2895600"/>
            <a:ext cx="176212" cy="2057400"/>
          </a:xfrm>
          <a:custGeom>
            <a:avLst/>
            <a:gdLst>
              <a:gd name="T0" fmla="*/ 96 w 111"/>
              <a:gd name="T1" fmla="*/ 1296 h 1296"/>
              <a:gd name="T2" fmla="*/ 0 w 111"/>
              <a:gd name="T3" fmla="*/ 1296 h 1296"/>
              <a:gd name="T4" fmla="*/ 0 w 111"/>
              <a:gd name="T5" fmla="*/ 816 h 1296"/>
              <a:gd name="T6" fmla="*/ 111 w 111"/>
              <a:gd name="T7" fmla="*/ 624 h 1296"/>
              <a:gd name="T8" fmla="*/ 111 w 111"/>
              <a:gd name="T9" fmla="*/ 0 h 1296"/>
            </a:gdLst>
            <a:ahLst/>
            <a:cxnLst>
              <a:cxn ang="0">
                <a:pos x="T0" y="T1"/>
              </a:cxn>
              <a:cxn ang="0">
                <a:pos x="T2" y="T3"/>
              </a:cxn>
              <a:cxn ang="0">
                <a:pos x="T4" y="T5"/>
              </a:cxn>
              <a:cxn ang="0">
                <a:pos x="T6" y="T7"/>
              </a:cxn>
              <a:cxn ang="0">
                <a:pos x="T8" y="T9"/>
              </a:cxn>
            </a:cxnLst>
            <a:rect l="0" t="0" r="r" b="b"/>
            <a:pathLst>
              <a:path w="111" h="1296">
                <a:moveTo>
                  <a:pt x="96" y="1296"/>
                </a:moveTo>
                <a:lnTo>
                  <a:pt x="0" y="1296"/>
                </a:lnTo>
                <a:lnTo>
                  <a:pt x="0" y="816"/>
                </a:lnTo>
                <a:lnTo>
                  <a:pt x="111" y="624"/>
                </a:lnTo>
                <a:lnTo>
                  <a:pt x="111" y="0"/>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0146" name="AutoShape 82">
            <a:extLst>
              <a:ext uri="{FF2B5EF4-FFF2-40B4-BE49-F238E27FC236}">
                <a16:creationId xmlns:a16="http://schemas.microsoft.com/office/drawing/2014/main" id="{36D66E1F-19BF-4100-956D-E2192823D4A9}"/>
              </a:ext>
            </a:extLst>
          </p:cNvPr>
          <p:cNvSpPr>
            <a:spLocks noChangeArrowheads="1"/>
          </p:cNvSpPr>
          <p:nvPr/>
        </p:nvSpPr>
        <p:spPr bwMode="auto">
          <a:xfrm>
            <a:off x="3362325" y="1792288"/>
            <a:ext cx="2014538" cy="2093912"/>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Formatting </a:t>
            </a:r>
            <a:br>
              <a:rPr lang="en-US" altLang="en-US" sz="2000" b="1">
                <a:latin typeface="Arial Narrow" panose="020B0606020202030204" pitchFamily="34" charset="0"/>
              </a:rPr>
            </a:br>
            <a:r>
              <a:rPr lang="en-US" altLang="en-US" sz="2000" b="1">
                <a:latin typeface="Arial Narrow" panose="020B0606020202030204" pitchFamily="34" charset="0"/>
              </a:rPr>
              <a:t>Compression </a:t>
            </a:r>
            <a:br>
              <a:rPr lang="en-US" altLang="en-US" sz="2000" b="1">
                <a:latin typeface="Arial Narrow" panose="020B0606020202030204" pitchFamily="34" charset="0"/>
              </a:rPr>
            </a:b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Decryption</a:t>
            </a:r>
            <a:br>
              <a:rPr lang="en-US" altLang="en-US" sz="2000" b="1">
                <a:latin typeface="Arial Narrow" panose="020B0606020202030204" pitchFamily="34" charset="0"/>
              </a:rPr>
            </a:br>
            <a:r>
              <a:rPr lang="en-US" altLang="en-US" sz="2000" b="1">
                <a:latin typeface="Arial Narrow" panose="020B0606020202030204" pitchFamily="34" charset="0"/>
              </a:rPr>
              <a:t>Decompression</a:t>
            </a:r>
          </a:p>
        </p:txBody>
      </p:sp>
      <p:grpSp>
        <p:nvGrpSpPr>
          <p:cNvPr id="600150" name="Group 86">
            <a:extLst>
              <a:ext uri="{FF2B5EF4-FFF2-40B4-BE49-F238E27FC236}">
                <a16:creationId xmlns:a16="http://schemas.microsoft.com/office/drawing/2014/main" id="{AF75B44D-C7E3-48FB-B1B6-86F4AA2C946C}"/>
              </a:ext>
            </a:extLst>
          </p:cNvPr>
          <p:cNvGrpSpPr>
            <a:grpSpLocks/>
          </p:cNvGrpSpPr>
          <p:nvPr/>
        </p:nvGrpSpPr>
        <p:grpSpPr bwMode="auto">
          <a:xfrm>
            <a:off x="7696200" y="2352675"/>
            <a:ext cx="1295400" cy="974725"/>
            <a:chOff x="3264" y="2297"/>
            <a:chExt cx="554" cy="453"/>
          </a:xfrm>
        </p:grpSpPr>
        <p:pic>
          <p:nvPicPr>
            <p:cNvPr id="600151" name="Picture 87" descr="pc">
              <a:extLst>
                <a:ext uri="{FF2B5EF4-FFF2-40B4-BE49-F238E27FC236}">
                  <a16:creationId xmlns:a16="http://schemas.microsoft.com/office/drawing/2014/main" id="{D2F49531-6111-4BF0-B3FE-2B7E441A8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600152" name="Picture 88">
              <a:extLst>
                <a:ext uri="{FF2B5EF4-FFF2-40B4-BE49-F238E27FC236}">
                  <a16:creationId xmlns:a16="http://schemas.microsoft.com/office/drawing/2014/main" id="{D418F75F-4801-4077-9D93-B41E4FFA6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600153" name="Picture 89" descr="IDK_1">
            <a:extLst>
              <a:ext uri="{FF2B5EF4-FFF2-40B4-BE49-F238E27FC236}">
                <a16:creationId xmlns:a16="http://schemas.microsoft.com/office/drawing/2014/main" id="{7DEA9FCB-3043-4876-A189-12B8ABB14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28875"/>
            <a:ext cx="957263" cy="822325"/>
          </a:xfrm>
          <a:prstGeom prst="rect">
            <a:avLst/>
          </a:prstGeom>
          <a:noFill/>
          <a:extLst>
            <a:ext uri="{909E8E84-426E-40DD-AFC4-6F175D3DCCD1}">
              <a14:hiddenFill xmlns:a14="http://schemas.microsoft.com/office/drawing/2010/main">
                <a:solidFill>
                  <a:srgbClr val="FFFFFF"/>
                </a:solidFill>
              </a14:hiddenFill>
            </a:ext>
          </a:extLst>
        </p:spPr>
      </p:pic>
      <p:grpSp>
        <p:nvGrpSpPr>
          <p:cNvPr id="600154" name="Group 90">
            <a:extLst>
              <a:ext uri="{FF2B5EF4-FFF2-40B4-BE49-F238E27FC236}">
                <a16:creationId xmlns:a16="http://schemas.microsoft.com/office/drawing/2014/main" id="{1CD5A4E9-CC93-4770-B44C-B622009CBC3D}"/>
              </a:ext>
            </a:extLst>
          </p:cNvPr>
          <p:cNvGrpSpPr>
            <a:grpSpLocks/>
          </p:cNvGrpSpPr>
          <p:nvPr/>
        </p:nvGrpSpPr>
        <p:grpSpPr bwMode="auto">
          <a:xfrm>
            <a:off x="1524000" y="2211388"/>
            <a:ext cx="1576388" cy="1255712"/>
            <a:chOff x="960" y="1705"/>
            <a:chExt cx="993" cy="791"/>
          </a:xfrm>
        </p:grpSpPr>
        <p:sp>
          <p:nvSpPr>
            <p:cNvPr id="600155" name="AutoShape 91">
              <a:extLst>
                <a:ext uri="{FF2B5EF4-FFF2-40B4-BE49-F238E27FC236}">
                  <a16:creationId xmlns:a16="http://schemas.microsoft.com/office/drawing/2014/main" id="{C6C36B0E-D6DD-4B60-BE45-4F65A7F44AF4}"/>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600156" name="Text Box 92">
              <a:extLst>
                <a:ext uri="{FF2B5EF4-FFF2-40B4-BE49-F238E27FC236}">
                  <a16:creationId xmlns:a16="http://schemas.microsoft.com/office/drawing/2014/main" id="{E0145E95-A2F8-4BC6-9CB0-17707F9ABAE2}"/>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600157" name="AutoShape 93">
            <a:extLst>
              <a:ext uri="{FF2B5EF4-FFF2-40B4-BE49-F238E27FC236}">
                <a16:creationId xmlns:a16="http://schemas.microsoft.com/office/drawing/2014/main" id="{824FBAA3-9A24-42A0-9FC6-F26C46B0E640}"/>
              </a:ext>
            </a:extLst>
          </p:cNvPr>
          <p:cNvCxnSpPr>
            <a:cxnSpLocks noChangeShapeType="1"/>
            <a:stCxn id="600153" idx="3"/>
            <a:endCxn id="600155" idx="1"/>
          </p:cNvCxnSpPr>
          <p:nvPr/>
        </p:nvCxnSpPr>
        <p:spPr bwMode="auto">
          <a:xfrm>
            <a:off x="1109663" y="28400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58" name="AutoShape 94">
            <a:extLst>
              <a:ext uri="{FF2B5EF4-FFF2-40B4-BE49-F238E27FC236}">
                <a16:creationId xmlns:a16="http://schemas.microsoft.com/office/drawing/2014/main" id="{17AE59A0-206C-494C-BA8F-4E34EFD049A0}"/>
              </a:ext>
            </a:extLst>
          </p:cNvPr>
          <p:cNvCxnSpPr>
            <a:cxnSpLocks noChangeShapeType="1"/>
            <a:stCxn id="600155" idx="3"/>
            <a:endCxn id="600146" idx="1"/>
          </p:cNvCxnSpPr>
          <p:nvPr/>
        </p:nvCxnSpPr>
        <p:spPr bwMode="auto">
          <a:xfrm>
            <a:off x="3100388" y="28400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00159" name="Group 95">
            <a:extLst>
              <a:ext uri="{FF2B5EF4-FFF2-40B4-BE49-F238E27FC236}">
                <a16:creationId xmlns:a16="http://schemas.microsoft.com/office/drawing/2014/main" id="{B2E9D709-8D61-40B2-A21B-8CFC21FC6522}"/>
              </a:ext>
            </a:extLst>
          </p:cNvPr>
          <p:cNvGrpSpPr>
            <a:grpSpLocks/>
          </p:cNvGrpSpPr>
          <p:nvPr/>
        </p:nvGrpSpPr>
        <p:grpSpPr bwMode="auto">
          <a:xfrm>
            <a:off x="5638800" y="2211388"/>
            <a:ext cx="1774825" cy="1255712"/>
            <a:chOff x="3552" y="1680"/>
            <a:chExt cx="1118" cy="791"/>
          </a:xfrm>
        </p:grpSpPr>
        <p:sp>
          <p:nvSpPr>
            <p:cNvPr id="600160" name="AutoShape 96">
              <a:extLst>
                <a:ext uri="{FF2B5EF4-FFF2-40B4-BE49-F238E27FC236}">
                  <a16:creationId xmlns:a16="http://schemas.microsoft.com/office/drawing/2014/main" id="{A2440A28-B3A9-45A9-ABDA-100AAA62C4A6}"/>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600161" name="Text Box 97">
              <a:extLst>
                <a:ext uri="{FF2B5EF4-FFF2-40B4-BE49-F238E27FC236}">
                  <a16:creationId xmlns:a16="http://schemas.microsoft.com/office/drawing/2014/main" id="{2A58817D-3472-4CF2-9989-8CEDE18953BC}"/>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600162" name="AutoShape 98">
            <a:extLst>
              <a:ext uri="{FF2B5EF4-FFF2-40B4-BE49-F238E27FC236}">
                <a16:creationId xmlns:a16="http://schemas.microsoft.com/office/drawing/2014/main" id="{70514D94-E816-442F-BB95-F78E98274C00}"/>
              </a:ext>
            </a:extLst>
          </p:cNvPr>
          <p:cNvCxnSpPr>
            <a:cxnSpLocks noChangeShapeType="1"/>
            <a:stCxn id="600146" idx="3"/>
            <a:endCxn id="600160" idx="1"/>
          </p:cNvCxnSpPr>
          <p:nvPr/>
        </p:nvCxnSpPr>
        <p:spPr bwMode="auto">
          <a:xfrm>
            <a:off x="5376863" y="28400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63" name="AutoShape 99">
            <a:extLst>
              <a:ext uri="{FF2B5EF4-FFF2-40B4-BE49-F238E27FC236}">
                <a16:creationId xmlns:a16="http://schemas.microsoft.com/office/drawing/2014/main" id="{0E7343EF-DD72-4976-AD5B-CA257C0D5F86}"/>
              </a:ext>
            </a:extLst>
          </p:cNvPr>
          <p:cNvCxnSpPr>
            <a:cxnSpLocks noChangeShapeType="1"/>
            <a:stCxn id="600160" idx="3"/>
            <a:endCxn id="600151" idx="1"/>
          </p:cNvCxnSpPr>
          <p:nvPr/>
        </p:nvCxnSpPr>
        <p:spPr bwMode="auto">
          <a:xfrm>
            <a:off x="7413625" y="2840038"/>
            <a:ext cx="2825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a:extLst>
              <a:ext uri="{FF2B5EF4-FFF2-40B4-BE49-F238E27FC236}">
                <a16:creationId xmlns:a16="http://schemas.microsoft.com/office/drawing/2014/main" id="{60C46F6D-5B44-4A97-B860-2645446FD7EC}"/>
              </a:ext>
            </a:extLst>
          </p:cNvPr>
          <p:cNvSpPr>
            <a:spLocks noGrp="1" noChangeArrowheads="1"/>
          </p:cNvSpPr>
          <p:nvPr>
            <p:ph type="title"/>
          </p:nvPr>
        </p:nvSpPr>
        <p:spPr>
          <a:xfrm>
            <a:off x="304800" y="685800"/>
            <a:ext cx="8686800" cy="1143000"/>
          </a:xfrm>
        </p:spPr>
        <p:txBody>
          <a:bodyPr/>
          <a:lstStyle/>
          <a:p>
            <a:r>
              <a:rPr lang="en-US" altLang="en-US" sz="3600"/>
              <a:t>You are entering…The Software Zone</a:t>
            </a:r>
          </a:p>
        </p:txBody>
      </p:sp>
      <p:grpSp>
        <p:nvGrpSpPr>
          <p:cNvPr id="955414" name="Group 22">
            <a:extLst>
              <a:ext uri="{FF2B5EF4-FFF2-40B4-BE49-F238E27FC236}">
                <a16:creationId xmlns:a16="http://schemas.microsoft.com/office/drawing/2014/main" id="{DD24C559-39AC-460E-83B8-90A07B144659}"/>
              </a:ext>
            </a:extLst>
          </p:cNvPr>
          <p:cNvGrpSpPr>
            <a:grpSpLocks/>
          </p:cNvGrpSpPr>
          <p:nvPr/>
        </p:nvGrpSpPr>
        <p:grpSpPr bwMode="auto">
          <a:xfrm>
            <a:off x="7696200" y="1893888"/>
            <a:ext cx="1295400" cy="974725"/>
            <a:chOff x="3264" y="2297"/>
            <a:chExt cx="554" cy="453"/>
          </a:xfrm>
        </p:grpSpPr>
        <p:pic>
          <p:nvPicPr>
            <p:cNvPr id="955415" name="Picture 23" descr="pc">
              <a:extLst>
                <a:ext uri="{FF2B5EF4-FFF2-40B4-BE49-F238E27FC236}">
                  <a16:creationId xmlns:a16="http://schemas.microsoft.com/office/drawing/2014/main" id="{7D96F6EC-D34D-4FEC-8702-9F584D6DD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955416" name="Picture 24">
              <a:extLst>
                <a:ext uri="{FF2B5EF4-FFF2-40B4-BE49-F238E27FC236}">
                  <a16:creationId xmlns:a16="http://schemas.microsoft.com/office/drawing/2014/main" id="{7399A385-1E10-4EC6-AAED-07A4124C8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955417" name="Picture 25" descr="IDK_1">
            <a:extLst>
              <a:ext uri="{FF2B5EF4-FFF2-40B4-BE49-F238E27FC236}">
                <a16:creationId xmlns:a16="http://schemas.microsoft.com/office/drawing/2014/main" id="{6C4E00C0-6B36-4A0B-8321-B2FA68AD0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700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955418" name="AutoShape 26">
            <a:extLst>
              <a:ext uri="{FF2B5EF4-FFF2-40B4-BE49-F238E27FC236}">
                <a16:creationId xmlns:a16="http://schemas.microsoft.com/office/drawing/2014/main" id="{4EEB4141-7D8A-4C1D-B259-C9129D892523}"/>
              </a:ext>
            </a:extLst>
          </p:cNvPr>
          <p:cNvSpPr>
            <a:spLocks noChangeArrowheads="1"/>
          </p:cNvSpPr>
          <p:nvPr/>
        </p:nvSpPr>
        <p:spPr bwMode="auto">
          <a:xfrm>
            <a:off x="1371600" y="17526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955419" name="Text Box 27">
            <a:extLst>
              <a:ext uri="{FF2B5EF4-FFF2-40B4-BE49-F238E27FC236}">
                <a16:creationId xmlns:a16="http://schemas.microsoft.com/office/drawing/2014/main" id="{17E72837-3C2A-4D6B-A289-14AF42A2EE44}"/>
              </a:ext>
            </a:extLst>
          </p:cNvPr>
          <p:cNvSpPr txBox="1">
            <a:spLocks noChangeArrowheads="1"/>
          </p:cNvSpPr>
          <p:nvPr/>
        </p:nvSpPr>
        <p:spPr bwMode="auto">
          <a:xfrm>
            <a:off x="1471613" y="2246313"/>
            <a:ext cx="814387" cy="60960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cxnSp>
        <p:nvCxnSpPr>
          <p:cNvPr id="955420" name="AutoShape 28">
            <a:extLst>
              <a:ext uri="{FF2B5EF4-FFF2-40B4-BE49-F238E27FC236}">
                <a16:creationId xmlns:a16="http://schemas.microsoft.com/office/drawing/2014/main" id="{58B2D5EC-1B77-4308-A08C-6C5C8E4E4BF7}"/>
              </a:ext>
            </a:extLst>
          </p:cNvPr>
          <p:cNvCxnSpPr>
            <a:cxnSpLocks noChangeShapeType="1"/>
            <a:stCxn id="955417" idx="3"/>
            <a:endCxn id="955418" idx="1"/>
          </p:cNvCxnSpPr>
          <p:nvPr/>
        </p:nvCxnSpPr>
        <p:spPr bwMode="auto">
          <a:xfrm>
            <a:off x="1109663" y="2381250"/>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5421" name="AutoShape 29">
            <a:extLst>
              <a:ext uri="{FF2B5EF4-FFF2-40B4-BE49-F238E27FC236}">
                <a16:creationId xmlns:a16="http://schemas.microsoft.com/office/drawing/2014/main" id="{92A3F732-FFEA-40E0-A31A-9D2E7F7B4DCF}"/>
              </a:ext>
            </a:extLst>
          </p:cNvPr>
          <p:cNvCxnSpPr>
            <a:cxnSpLocks noChangeShapeType="1"/>
            <a:stCxn id="955418" idx="3"/>
            <a:endCxn id="955413" idx="1"/>
          </p:cNvCxnSpPr>
          <p:nvPr/>
        </p:nvCxnSpPr>
        <p:spPr bwMode="auto">
          <a:xfrm>
            <a:off x="2438400" y="2381250"/>
            <a:ext cx="1968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22" name="AutoShape 30">
            <a:extLst>
              <a:ext uri="{FF2B5EF4-FFF2-40B4-BE49-F238E27FC236}">
                <a16:creationId xmlns:a16="http://schemas.microsoft.com/office/drawing/2014/main" id="{840DF3FD-967A-4683-8F0B-311BEE5AE3D8}"/>
              </a:ext>
            </a:extLst>
          </p:cNvPr>
          <p:cNvSpPr>
            <a:spLocks noChangeArrowheads="1"/>
          </p:cNvSpPr>
          <p:nvPr/>
        </p:nvSpPr>
        <p:spPr bwMode="auto">
          <a:xfrm>
            <a:off x="6400800" y="1752600"/>
            <a:ext cx="9906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955423" name="Text Box 31">
            <a:extLst>
              <a:ext uri="{FF2B5EF4-FFF2-40B4-BE49-F238E27FC236}">
                <a16:creationId xmlns:a16="http://schemas.microsoft.com/office/drawing/2014/main" id="{AD04E920-E124-4687-8A12-0FDEEE838A15}"/>
              </a:ext>
            </a:extLst>
          </p:cNvPr>
          <p:cNvSpPr txBox="1">
            <a:spLocks noChangeArrowheads="1"/>
          </p:cNvSpPr>
          <p:nvPr/>
        </p:nvSpPr>
        <p:spPr bwMode="auto">
          <a:xfrm>
            <a:off x="6503988" y="2286000"/>
            <a:ext cx="735012" cy="554038"/>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cxnSp>
        <p:nvCxnSpPr>
          <p:cNvPr id="955424" name="AutoShape 32">
            <a:extLst>
              <a:ext uri="{FF2B5EF4-FFF2-40B4-BE49-F238E27FC236}">
                <a16:creationId xmlns:a16="http://schemas.microsoft.com/office/drawing/2014/main" id="{51A7C064-1E9B-4EB1-9294-D294D450FD5F}"/>
              </a:ext>
            </a:extLst>
          </p:cNvPr>
          <p:cNvCxnSpPr>
            <a:cxnSpLocks noChangeShapeType="1"/>
            <a:stCxn id="955413" idx="3"/>
            <a:endCxn id="955426" idx="1"/>
          </p:cNvCxnSpPr>
          <p:nvPr/>
        </p:nvCxnSpPr>
        <p:spPr bwMode="auto">
          <a:xfrm>
            <a:off x="3657600" y="2381250"/>
            <a:ext cx="14922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5425" name="AutoShape 33">
            <a:extLst>
              <a:ext uri="{FF2B5EF4-FFF2-40B4-BE49-F238E27FC236}">
                <a16:creationId xmlns:a16="http://schemas.microsoft.com/office/drawing/2014/main" id="{9CA31CDC-0159-456C-AC77-A4CED5960894}"/>
              </a:ext>
            </a:extLst>
          </p:cNvPr>
          <p:cNvCxnSpPr>
            <a:cxnSpLocks noChangeShapeType="1"/>
            <a:stCxn id="955422" idx="3"/>
            <a:endCxn id="955415" idx="1"/>
          </p:cNvCxnSpPr>
          <p:nvPr/>
        </p:nvCxnSpPr>
        <p:spPr bwMode="auto">
          <a:xfrm>
            <a:off x="7391400" y="2381250"/>
            <a:ext cx="3048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26" name="AutoShape 34">
            <a:extLst>
              <a:ext uri="{FF2B5EF4-FFF2-40B4-BE49-F238E27FC236}">
                <a16:creationId xmlns:a16="http://schemas.microsoft.com/office/drawing/2014/main" id="{BF91ED9E-4369-4F14-869F-65142B9209CC}"/>
              </a:ext>
            </a:extLst>
          </p:cNvPr>
          <p:cNvSpPr>
            <a:spLocks noChangeArrowheads="1"/>
          </p:cNvSpPr>
          <p:nvPr/>
        </p:nvSpPr>
        <p:spPr bwMode="auto">
          <a:xfrm>
            <a:off x="5149850" y="17145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cxnSp>
        <p:nvCxnSpPr>
          <p:cNvPr id="955427" name="AutoShape 35">
            <a:extLst>
              <a:ext uri="{FF2B5EF4-FFF2-40B4-BE49-F238E27FC236}">
                <a16:creationId xmlns:a16="http://schemas.microsoft.com/office/drawing/2014/main" id="{95AA8989-5370-4B0A-ACE1-8D2E595C4DCE}"/>
              </a:ext>
            </a:extLst>
          </p:cNvPr>
          <p:cNvCxnSpPr>
            <a:cxnSpLocks noChangeShapeType="1"/>
            <a:stCxn id="955426" idx="3"/>
            <a:endCxn id="955422" idx="1"/>
          </p:cNvCxnSpPr>
          <p:nvPr/>
        </p:nvCxnSpPr>
        <p:spPr bwMode="auto">
          <a:xfrm>
            <a:off x="6172200" y="2381250"/>
            <a:ext cx="2286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28" name="AutoShape 36">
            <a:extLst>
              <a:ext uri="{FF2B5EF4-FFF2-40B4-BE49-F238E27FC236}">
                <a16:creationId xmlns:a16="http://schemas.microsoft.com/office/drawing/2014/main" id="{17438F9B-38F1-4AFF-867E-EF4CA4C2538E}"/>
              </a:ext>
            </a:extLst>
          </p:cNvPr>
          <p:cNvSpPr>
            <a:spLocks noChangeArrowheads="1"/>
          </p:cNvSpPr>
          <p:nvPr/>
        </p:nvSpPr>
        <p:spPr bwMode="auto">
          <a:xfrm>
            <a:off x="3886200" y="1895475"/>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955431" name="Line 39">
            <a:extLst>
              <a:ext uri="{FF2B5EF4-FFF2-40B4-BE49-F238E27FC236}">
                <a16:creationId xmlns:a16="http://schemas.microsoft.com/office/drawing/2014/main" id="{6A84CAEE-6887-4BCE-AC86-A6724C4FD104}"/>
              </a:ext>
            </a:extLst>
          </p:cNvPr>
          <p:cNvSpPr>
            <a:spLocks noChangeShapeType="1"/>
          </p:cNvSpPr>
          <p:nvPr/>
        </p:nvSpPr>
        <p:spPr bwMode="auto">
          <a:xfrm>
            <a:off x="304800" y="3505200"/>
            <a:ext cx="8534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32" name="Text Box 40">
            <a:extLst>
              <a:ext uri="{FF2B5EF4-FFF2-40B4-BE49-F238E27FC236}">
                <a16:creationId xmlns:a16="http://schemas.microsoft.com/office/drawing/2014/main" id="{EAF5D8C7-DF30-4B0E-A716-17BD40CABB23}"/>
              </a:ext>
            </a:extLst>
          </p:cNvPr>
          <p:cNvSpPr txBox="1">
            <a:spLocks noChangeArrowheads="1"/>
          </p:cNvSpPr>
          <p:nvPr/>
        </p:nvSpPr>
        <p:spPr bwMode="auto">
          <a:xfrm>
            <a:off x="7391400" y="3078163"/>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b="1">
                <a:latin typeface="Arial" panose="020B0604020202020204" pitchFamily="34" charset="0"/>
              </a:rPr>
              <a:t>Hardware</a:t>
            </a:r>
          </a:p>
        </p:txBody>
      </p:sp>
      <p:sp>
        <p:nvSpPr>
          <p:cNvPr id="955433" name="Text Box 41">
            <a:extLst>
              <a:ext uri="{FF2B5EF4-FFF2-40B4-BE49-F238E27FC236}">
                <a16:creationId xmlns:a16="http://schemas.microsoft.com/office/drawing/2014/main" id="{76139D91-6564-4489-9E04-636ECEE8FEDB}"/>
              </a:ext>
            </a:extLst>
          </p:cNvPr>
          <p:cNvSpPr txBox="1">
            <a:spLocks noChangeArrowheads="1"/>
          </p:cNvSpPr>
          <p:nvPr/>
        </p:nvSpPr>
        <p:spPr bwMode="auto">
          <a:xfrm>
            <a:off x="7494588" y="3451225"/>
            <a:ext cx="1471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b="1">
                <a:latin typeface="Arial" panose="020B0604020202020204" pitchFamily="34" charset="0"/>
              </a:rPr>
              <a:t>Software</a:t>
            </a:r>
          </a:p>
        </p:txBody>
      </p:sp>
      <p:sp>
        <p:nvSpPr>
          <p:cNvPr id="955439" name="AutoShape 47">
            <a:extLst>
              <a:ext uri="{FF2B5EF4-FFF2-40B4-BE49-F238E27FC236}">
                <a16:creationId xmlns:a16="http://schemas.microsoft.com/office/drawing/2014/main" id="{D694E899-B647-4EA3-8E0C-72059864AFB5}"/>
              </a:ext>
            </a:extLst>
          </p:cNvPr>
          <p:cNvSpPr>
            <a:spLocks noChangeArrowheads="1"/>
          </p:cNvSpPr>
          <p:nvPr/>
        </p:nvSpPr>
        <p:spPr bwMode="auto">
          <a:xfrm>
            <a:off x="228600" y="4152900"/>
            <a:ext cx="15240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Capture</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55442" name="AutoShape 50">
            <a:extLst>
              <a:ext uri="{FF2B5EF4-FFF2-40B4-BE49-F238E27FC236}">
                <a16:creationId xmlns:a16="http://schemas.microsoft.com/office/drawing/2014/main" id="{DAEEBDEF-16FE-4C40-AE73-D322E60D61AC}"/>
              </a:ext>
            </a:extLst>
          </p:cNvPr>
          <p:cNvCxnSpPr>
            <a:cxnSpLocks noChangeShapeType="1"/>
            <a:stCxn id="955439" idx="3"/>
            <a:endCxn id="955434" idx="1"/>
          </p:cNvCxnSpPr>
          <p:nvPr/>
        </p:nvCxnSpPr>
        <p:spPr bwMode="auto">
          <a:xfrm>
            <a:off x="1752600" y="4781550"/>
            <a:ext cx="457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5445" name="AutoShape 53">
            <a:extLst>
              <a:ext uri="{FF2B5EF4-FFF2-40B4-BE49-F238E27FC236}">
                <a16:creationId xmlns:a16="http://schemas.microsoft.com/office/drawing/2014/main" id="{AD5C349B-074C-4726-AD60-10F26F96B0C0}"/>
              </a:ext>
            </a:extLst>
          </p:cNvPr>
          <p:cNvCxnSpPr>
            <a:cxnSpLocks noChangeShapeType="1"/>
            <a:stCxn id="955434" idx="3"/>
          </p:cNvCxnSpPr>
          <p:nvPr/>
        </p:nvCxnSpPr>
        <p:spPr bwMode="auto">
          <a:xfrm>
            <a:off x="3886200" y="4781550"/>
            <a:ext cx="12636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49" name="AutoShape 57">
            <a:extLst>
              <a:ext uri="{FF2B5EF4-FFF2-40B4-BE49-F238E27FC236}">
                <a16:creationId xmlns:a16="http://schemas.microsoft.com/office/drawing/2014/main" id="{1F02BCA2-286F-4A5C-9600-B7F5E5D5857F}"/>
              </a:ext>
            </a:extLst>
          </p:cNvPr>
          <p:cNvSpPr>
            <a:spLocks noChangeArrowheads="1"/>
          </p:cNvSpPr>
          <p:nvPr/>
        </p:nvSpPr>
        <p:spPr bwMode="auto">
          <a:xfrm>
            <a:off x="3886200" y="4295775"/>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955451" name="AutoShape 59">
            <a:extLst>
              <a:ext uri="{FF2B5EF4-FFF2-40B4-BE49-F238E27FC236}">
                <a16:creationId xmlns:a16="http://schemas.microsoft.com/office/drawing/2014/main" id="{7C823B02-FA36-4CA2-9DC0-13F17F0AEC38}"/>
              </a:ext>
            </a:extLst>
          </p:cNvPr>
          <p:cNvSpPr>
            <a:spLocks noChangeArrowheads="1"/>
          </p:cNvSpPr>
          <p:nvPr/>
        </p:nvSpPr>
        <p:spPr bwMode="auto">
          <a:xfrm>
            <a:off x="5181600" y="3695700"/>
            <a:ext cx="1676400" cy="2171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br>
              <a:rPr lang="en-US" altLang="en-US" sz="2000" b="1">
                <a:latin typeface="Arial Narrow" panose="020B0606020202030204" pitchFamily="34" charset="0"/>
              </a:rPr>
            </a:br>
            <a:r>
              <a:rPr lang="en-US" altLang="en-US" sz="2000" b="1">
                <a:latin typeface="Arial Narrow" panose="020B0606020202030204" pitchFamily="34" charset="0"/>
              </a:rPr>
              <a:t> Decryption</a:t>
            </a:r>
          </a:p>
          <a:p>
            <a:pPr algn="ctr" eaLnBrk="0" hangingPunct="0">
              <a:lnSpc>
                <a:spcPct val="120000"/>
              </a:lnSpc>
            </a:pPr>
            <a:r>
              <a:rPr lang="en-US" altLang="en-US" sz="2000" b="1">
                <a:latin typeface="Arial Narrow" panose="020B0606020202030204" pitchFamily="34" charset="0"/>
              </a:rPr>
              <a:t>Decompression </a:t>
            </a:r>
          </a:p>
          <a:p>
            <a:pPr algn="ctr" eaLnBrk="0" hangingPunct="0">
              <a:lnSpc>
                <a:spcPct val="120000"/>
              </a:lnSpc>
            </a:pPr>
            <a:r>
              <a:rPr lang="en-US" altLang="en-US" sz="2000" b="1">
                <a:latin typeface="Arial Narrow" panose="020B0606020202030204" pitchFamily="34" charset="0"/>
              </a:rPr>
              <a:t>Formatting</a:t>
            </a:r>
          </a:p>
          <a:p>
            <a:pPr algn="ctr" eaLnBrk="0" hangingPunct="0">
              <a:lnSpc>
                <a:spcPct val="120000"/>
              </a:lnSpc>
            </a:pPr>
            <a:r>
              <a:rPr lang="en-US" altLang="en-US" sz="2000" b="1">
                <a:latin typeface="Arial Narrow" panose="020B0606020202030204" pitchFamily="34" charset="0"/>
              </a:rPr>
              <a:t>Etc.</a:t>
            </a:r>
          </a:p>
        </p:txBody>
      </p:sp>
      <p:sp>
        <p:nvSpPr>
          <p:cNvPr id="955452" name="AutoShape 60">
            <a:extLst>
              <a:ext uri="{FF2B5EF4-FFF2-40B4-BE49-F238E27FC236}">
                <a16:creationId xmlns:a16="http://schemas.microsoft.com/office/drawing/2014/main" id="{525B1D3C-28F8-4C51-B671-E1F010CAFADC}"/>
              </a:ext>
            </a:extLst>
          </p:cNvPr>
          <p:cNvSpPr>
            <a:spLocks noChangeArrowheads="1"/>
          </p:cNvSpPr>
          <p:nvPr/>
        </p:nvSpPr>
        <p:spPr bwMode="auto">
          <a:xfrm>
            <a:off x="7239000" y="4154488"/>
            <a:ext cx="1524000" cy="1255712"/>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Display</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55453" name="AutoShape 61">
            <a:extLst>
              <a:ext uri="{FF2B5EF4-FFF2-40B4-BE49-F238E27FC236}">
                <a16:creationId xmlns:a16="http://schemas.microsoft.com/office/drawing/2014/main" id="{CFC9484A-AA4C-4DB4-81F5-10EA071DF044}"/>
              </a:ext>
            </a:extLst>
          </p:cNvPr>
          <p:cNvCxnSpPr>
            <a:cxnSpLocks noChangeShapeType="1"/>
            <a:stCxn id="955452" idx="1"/>
            <a:endCxn id="955451" idx="3"/>
          </p:cNvCxnSpPr>
          <p:nvPr/>
        </p:nvCxnSpPr>
        <p:spPr bwMode="auto">
          <a:xfrm flipH="1" flipV="1">
            <a:off x="6858000" y="4781550"/>
            <a:ext cx="381000" cy="1588"/>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54" name="Line 62">
            <a:extLst>
              <a:ext uri="{FF2B5EF4-FFF2-40B4-BE49-F238E27FC236}">
                <a16:creationId xmlns:a16="http://schemas.microsoft.com/office/drawing/2014/main" id="{9BBE8B1D-E5BF-412C-8712-02C46A2EFB75}"/>
              </a:ext>
            </a:extLst>
          </p:cNvPr>
          <p:cNvSpPr>
            <a:spLocks noChangeShapeType="1"/>
          </p:cNvSpPr>
          <p:nvPr/>
        </p:nvSpPr>
        <p:spPr bwMode="auto">
          <a:xfrm flipH="1">
            <a:off x="304800" y="2895600"/>
            <a:ext cx="1066800"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55" name="Line 63">
            <a:extLst>
              <a:ext uri="{FF2B5EF4-FFF2-40B4-BE49-F238E27FC236}">
                <a16:creationId xmlns:a16="http://schemas.microsoft.com/office/drawing/2014/main" id="{62DA1B65-EA12-4BAC-8726-A19F78CA9509}"/>
              </a:ext>
            </a:extLst>
          </p:cNvPr>
          <p:cNvSpPr>
            <a:spLocks noChangeShapeType="1"/>
          </p:cNvSpPr>
          <p:nvPr/>
        </p:nvSpPr>
        <p:spPr bwMode="auto">
          <a:xfrm flipH="1">
            <a:off x="1752600" y="2971800"/>
            <a:ext cx="609600"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56" name="Line 64">
            <a:extLst>
              <a:ext uri="{FF2B5EF4-FFF2-40B4-BE49-F238E27FC236}">
                <a16:creationId xmlns:a16="http://schemas.microsoft.com/office/drawing/2014/main" id="{3B8DDDFA-C321-4C97-8994-C5338CE92974}"/>
              </a:ext>
            </a:extLst>
          </p:cNvPr>
          <p:cNvSpPr>
            <a:spLocks noChangeShapeType="1"/>
          </p:cNvSpPr>
          <p:nvPr/>
        </p:nvSpPr>
        <p:spPr bwMode="auto">
          <a:xfrm flipH="1">
            <a:off x="2362200" y="2971800"/>
            <a:ext cx="304800" cy="76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57" name="Line 65">
            <a:extLst>
              <a:ext uri="{FF2B5EF4-FFF2-40B4-BE49-F238E27FC236}">
                <a16:creationId xmlns:a16="http://schemas.microsoft.com/office/drawing/2014/main" id="{D99D3CA7-3AED-4C06-8209-9993865F66B6}"/>
              </a:ext>
            </a:extLst>
          </p:cNvPr>
          <p:cNvSpPr>
            <a:spLocks noChangeShapeType="1"/>
          </p:cNvSpPr>
          <p:nvPr/>
        </p:nvSpPr>
        <p:spPr bwMode="auto">
          <a:xfrm>
            <a:off x="3581400" y="3048000"/>
            <a:ext cx="228600" cy="76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13" name="AutoShape 21">
            <a:extLst>
              <a:ext uri="{FF2B5EF4-FFF2-40B4-BE49-F238E27FC236}">
                <a16:creationId xmlns:a16="http://schemas.microsoft.com/office/drawing/2014/main" id="{BE046CC3-B7C9-421A-B44B-8D9F177653B5}"/>
              </a:ext>
            </a:extLst>
          </p:cNvPr>
          <p:cNvSpPr>
            <a:spLocks noChangeArrowheads="1"/>
          </p:cNvSpPr>
          <p:nvPr/>
        </p:nvSpPr>
        <p:spPr bwMode="auto">
          <a:xfrm>
            <a:off x="2635250" y="17145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sp>
        <p:nvSpPr>
          <p:cNvPr id="955434" name="AutoShape 42">
            <a:extLst>
              <a:ext uri="{FF2B5EF4-FFF2-40B4-BE49-F238E27FC236}">
                <a16:creationId xmlns:a16="http://schemas.microsoft.com/office/drawing/2014/main" id="{48FD8812-A2EE-4546-A762-D98DF98DB2A1}"/>
              </a:ext>
            </a:extLst>
          </p:cNvPr>
          <p:cNvSpPr>
            <a:spLocks noChangeArrowheads="1"/>
          </p:cNvSpPr>
          <p:nvPr/>
        </p:nvSpPr>
        <p:spPr bwMode="auto">
          <a:xfrm>
            <a:off x="2209800" y="3695700"/>
            <a:ext cx="1676400" cy="2171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br>
              <a:rPr lang="en-US" altLang="en-US" sz="2000" b="1">
                <a:latin typeface="Arial Narrow" panose="020B0606020202030204" pitchFamily="34" charset="0"/>
              </a:rPr>
            </a:br>
            <a:r>
              <a:rPr lang="en-US" altLang="en-US" sz="2000" b="1">
                <a:latin typeface="Arial Narrow" panose="020B0606020202030204" pitchFamily="34" charset="0"/>
              </a:rPr>
              <a:t>Formatting</a:t>
            </a:r>
          </a:p>
          <a:p>
            <a:pPr algn="ctr" eaLnBrk="0" hangingPunct="0">
              <a:lnSpc>
                <a:spcPct val="120000"/>
              </a:lnSpc>
            </a:pPr>
            <a:r>
              <a:rPr lang="en-US" altLang="en-US" sz="2000" b="1">
                <a:latin typeface="Arial Narrow" panose="020B0606020202030204" pitchFamily="34" charset="0"/>
              </a:rPr>
              <a:t>Compression</a:t>
            </a:r>
          </a:p>
          <a:p>
            <a:pPr algn="ctr" eaLnBrk="0" hangingPunct="0">
              <a:lnSpc>
                <a:spcPct val="120000"/>
              </a:lnSpc>
            </a:pP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Etc.</a:t>
            </a:r>
          </a:p>
        </p:txBody>
      </p:sp>
      <p:sp>
        <p:nvSpPr>
          <p:cNvPr id="955458" name="Text Box 66">
            <a:extLst>
              <a:ext uri="{FF2B5EF4-FFF2-40B4-BE49-F238E27FC236}">
                <a16:creationId xmlns:a16="http://schemas.microsoft.com/office/drawing/2014/main" id="{A232FA0B-0422-4B65-A55C-DAFA2A1026B6}"/>
              </a:ext>
            </a:extLst>
          </p:cNvPr>
          <p:cNvSpPr txBox="1">
            <a:spLocks noChangeArrowheads="1"/>
          </p:cNvSpPr>
          <p:nvPr/>
        </p:nvSpPr>
        <p:spPr bwMode="auto">
          <a:xfrm>
            <a:off x="0" y="5972175"/>
            <a:ext cx="912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Since Compression/Decompression is so important, let’s take a closer look at it.</a:t>
            </a:r>
          </a:p>
        </p:txBody>
      </p:sp>
      <p:sp>
        <p:nvSpPr>
          <p:cNvPr id="955459" name="Freeform 67">
            <a:extLst>
              <a:ext uri="{FF2B5EF4-FFF2-40B4-BE49-F238E27FC236}">
                <a16:creationId xmlns:a16="http://schemas.microsoft.com/office/drawing/2014/main" id="{3AA5FB6C-ADED-4E11-A09E-4F92BD0B566A}"/>
              </a:ext>
            </a:extLst>
          </p:cNvPr>
          <p:cNvSpPr>
            <a:spLocks/>
          </p:cNvSpPr>
          <p:nvPr/>
        </p:nvSpPr>
        <p:spPr bwMode="auto">
          <a:xfrm>
            <a:off x="1949450" y="4413250"/>
            <a:ext cx="2190750" cy="854075"/>
          </a:xfrm>
          <a:custGeom>
            <a:avLst/>
            <a:gdLst>
              <a:gd name="T0" fmla="*/ 250 w 1380"/>
              <a:gd name="T1" fmla="*/ 122 h 538"/>
              <a:gd name="T2" fmla="*/ 1239 w 1380"/>
              <a:gd name="T3" fmla="*/ 111 h 538"/>
              <a:gd name="T4" fmla="*/ 1098 w 1380"/>
              <a:gd name="T5" fmla="*/ 415 h 538"/>
              <a:gd name="T6" fmla="*/ 141 w 1380"/>
              <a:gd name="T7" fmla="*/ 372 h 538"/>
              <a:gd name="T8" fmla="*/ 250 w 1380"/>
              <a:gd name="T9" fmla="*/ 122 h 538"/>
            </a:gdLst>
            <a:ahLst/>
            <a:cxnLst>
              <a:cxn ang="0">
                <a:pos x="T0" y="T1"/>
              </a:cxn>
              <a:cxn ang="0">
                <a:pos x="T2" y="T3"/>
              </a:cxn>
              <a:cxn ang="0">
                <a:pos x="T4" y="T5"/>
              </a:cxn>
              <a:cxn ang="0">
                <a:pos x="T6" y="T7"/>
              </a:cxn>
              <a:cxn ang="0">
                <a:pos x="T8" y="T9"/>
              </a:cxn>
            </a:cxnLst>
            <a:rect l="0" t="0" r="r" b="b"/>
            <a:pathLst>
              <a:path w="1380" h="538">
                <a:moveTo>
                  <a:pt x="250" y="122"/>
                </a:moveTo>
                <a:cubicBezTo>
                  <a:pt x="589" y="36"/>
                  <a:pt x="703" y="0"/>
                  <a:pt x="1239" y="111"/>
                </a:cubicBezTo>
                <a:cubicBezTo>
                  <a:pt x="1380" y="160"/>
                  <a:pt x="1281" y="372"/>
                  <a:pt x="1098" y="415"/>
                </a:cubicBezTo>
                <a:cubicBezTo>
                  <a:pt x="1033" y="414"/>
                  <a:pt x="401" y="538"/>
                  <a:pt x="141" y="372"/>
                </a:cubicBezTo>
                <a:cubicBezTo>
                  <a:pt x="0" y="323"/>
                  <a:pt x="67" y="165"/>
                  <a:pt x="250" y="122"/>
                </a:cubicBezTo>
                <a:close/>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5459"/>
                                        </p:tgtEl>
                                        <p:attrNameLst>
                                          <p:attrName>style.visibility</p:attrName>
                                        </p:attrNameLst>
                                      </p:cBhvr>
                                      <p:to>
                                        <p:strVal val="visible"/>
                                      </p:to>
                                    </p:set>
                                    <p:animEffect transition="in" filter="dissolve">
                                      <p:cBhvr>
                                        <p:cTn id="7" dur="500"/>
                                        <p:tgtEl>
                                          <p:spTgt spid="95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a:extLst>
              <a:ext uri="{FF2B5EF4-FFF2-40B4-BE49-F238E27FC236}">
                <a16:creationId xmlns:a16="http://schemas.microsoft.com/office/drawing/2014/main" id="{3EE0FFE6-D691-4A03-B15C-2BB2A153F560}"/>
              </a:ext>
            </a:extLst>
          </p:cNvPr>
          <p:cNvSpPr>
            <a:spLocks noGrp="1" noChangeArrowheads="1"/>
          </p:cNvSpPr>
          <p:nvPr>
            <p:ph type="title"/>
          </p:nvPr>
        </p:nvSpPr>
        <p:spPr>
          <a:xfrm>
            <a:off x="304800" y="685800"/>
            <a:ext cx="8686800" cy="1143000"/>
          </a:xfrm>
        </p:spPr>
        <p:txBody>
          <a:bodyPr/>
          <a:lstStyle/>
          <a:p>
            <a:r>
              <a:rPr lang="en-US" altLang="en-US" sz="4000"/>
              <a:t>Why compression?</a:t>
            </a:r>
          </a:p>
        </p:txBody>
      </p:sp>
      <p:sp>
        <p:nvSpPr>
          <p:cNvPr id="966677" name="AutoShape 21">
            <a:extLst>
              <a:ext uri="{FF2B5EF4-FFF2-40B4-BE49-F238E27FC236}">
                <a16:creationId xmlns:a16="http://schemas.microsoft.com/office/drawing/2014/main" id="{306BA8D4-38F6-441D-B721-54FFD42124EE}"/>
              </a:ext>
            </a:extLst>
          </p:cNvPr>
          <p:cNvSpPr>
            <a:spLocks noChangeArrowheads="1"/>
          </p:cNvSpPr>
          <p:nvPr/>
        </p:nvSpPr>
        <p:spPr bwMode="auto">
          <a:xfrm>
            <a:off x="228600" y="1695450"/>
            <a:ext cx="15240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Capture</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66678" name="AutoShape 22">
            <a:extLst>
              <a:ext uri="{FF2B5EF4-FFF2-40B4-BE49-F238E27FC236}">
                <a16:creationId xmlns:a16="http://schemas.microsoft.com/office/drawing/2014/main" id="{A1144B00-2153-4447-BBF4-5001229840E8}"/>
              </a:ext>
            </a:extLst>
          </p:cNvPr>
          <p:cNvCxnSpPr>
            <a:cxnSpLocks noChangeShapeType="1"/>
            <a:stCxn id="966677" idx="3"/>
            <a:endCxn id="966689" idx="1"/>
          </p:cNvCxnSpPr>
          <p:nvPr/>
        </p:nvCxnSpPr>
        <p:spPr bwMode="auto">
          <a:xfrm>
            <a:off x="1752600" y="2324100"/>
            <a:ext cx="457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6679" name="AutoShape 23">
            <a:extLst>
              <a:ext uri="{FF2B5EF4-FFF2-40B4-BE49-F238E27FC236}">
                <a16:creationId xmlns:a16="http://schemas.microsoft.com/office/drawing/2014/main" id="{1B3AA2DF-C1D7-40FB-B465-B18AF15FC169}"/>
              </a:ext>
            </a:extLst>
          </p:cNvPr>
          <p:cNvCxnSpPr>
            <a:cxnSpLocks noChangeShapeType="1"/>
            <a:stCxn id="966689" idx="3"/>
          </p:cNvCxnSpPr>
          <p:nvPr/>
        </p:nvCxnSpPr>
        <p:spPr bwMode="auto">
          <a:xfrm>
            <a:off x="3886200" y="2324100"/>
            <a:ext cx="12636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6680" name="AutoShape 24">
            <a:extLst>
              <a:ext uri="{FF2B5EF4-FFF2-40B4-BE49-F238E27FC236}">
                <a16:creationId xmlns:a16="http://schemas.microsoft.com/office/drawing/2014/main" id="{6FB94B5E-5AFA-42BD-99BC-C993F1BA9E03}"/>
              </a:ext>
            </a:extLst>
          </p:cNvPr>
          <p:cNvSpPr>
            <a:spLocks noChangeArrowheads="1"/>
          </p:cNvSpPr>
          <p:nvPr/>
        </p:nvSpPr>
        <p:spPr bwMode="auto">
          <a:xfrm>
            <a:off x="3930650" y="1866900"/>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966681" name="AutoShape 25">
            <a:extLst>
              <a:ext uri="{FF2B5EF4-FFF2-40B4-BE49-F238E27FC236}">
                <a16:creationId xmlns:a16="http://schemas.microsoft.com/office/drawing/2014/main" id="{72596D78-4FED-4629-ADF5-265D06A885CA}"/>
              </a:ext>
            </a:extLst>
          </p:cNvPr>
          <p:cNvSpPr>
            <a:spLocks noChangeArrowheads="1"/>
          </p:cNvSpPr>
          <p:nvPr/>
        </p:nvSpPr>
        <p:spPr bwMode="auto">
          <a:xfrm>
            <a:off x="5181600" y="1676400"/>
            <a:ext cx="1676400" cy="12954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Decompression </a:t>
            </a:r>
          </a:p>
        </p:txBody>
      </p:sp>
      <p:sp>
        <p:nvSpPr>
          <p:cNvPr id="966682" name="AutoShape 26">
            <a:extLst>
              <a:ext uri="{FF2B5EF4-FFF2-40B4-BE49-F238E27FC236}">
                <a16:creationId xmlns:a16="http://schemas.microsoft.com/office/drawing/2014/main" id="{111E24FC-54B6-442A-9FFF-5006F6105BC9}"/>
              </a:ext>
            </a:extLst>
          </p:cNvPr>
          <p:cNvSpPr>
            <a:spLocks noChangeArrowheads="1"/>
          </p:cNvSpPr>
          <p:nvPr/>
        </p:nvSpPr>
        <p:spPr bwMode="auto">
          <a:xfrm>
            <a:off x="7239000" y="1695450"/>
            <a:ext cx="15240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Display</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66683" name="AutoShape 27">
            <a:extLst>
              <a:ext uri="{FF2B5EF4-FFF2-40B4-BE49-F238E27FC236}">
                <a16:creationId xmlns:a16="http://schemas.microsoft.com/office/drawing/2014/main" id="{0E5C7182-6E95-4BB3-B83D-9CFE978C5F97}"/>
              </a:ext>
            </a:extLst>
          </p:cNvPr>
          <p:cNvCxnSpPr>
            <a:cxnSpLocks noChangeShapeType="1"/>
            <a:stCxn id="966682" idx="1"/>
            <a:endCxn id="966681" idx="3"/>
          </p:cNvCxnSpPr>
          <p:nvPr/>
        </p:nvCxnSpPr>
        <p:spPr bwMode="auto">
          <a:xfrm flipH="1">
            <a:off x="6858000" y="2324100"/>
            <a:ext cx="381000" cy="0"/>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6689" name="AutoShape 33">
            <a:extLst>
              <a:ext uri="{FF2B5EF4-FFF2-40B4-BE49-F238E27FC236}">
                <a16:creationId xmlns:a16="http://schemas.microsoft.com/office/drawing/2014/main" id="{2309EBDD-5EBF-4A24-A1B2-B2573732D749}"/>
              </a:ext>
            </a:extLst>
          </p:cNvPr>
          <p:cNvSpPr>
            <a:spLocks noChangeArrowheads="1"/>
          </p:cNvSpPr>
          <p:nvPr/>
        </p:nvSpPr>
        <p:spPr bwMode="auto">
          <a:xfrm>
            <a:off x="2209800" y="1676400"/>
            <a:ext cx="1676400" cy="12954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Compression</a:t>
            </a:r>
          </a:p>
        </p:txBody>
      </p:sp>
      <p:graphicFrame>
        <p:nvGraphicFramePr>
          <p:cNvPr id="966760" name="Group 104">
            <a:extLst>
              <a:ext uri="{FF2B5EF4-FFF2-40B4-BE49-F238E27FC236}">
                <a16:creationId xmlns:a16="http://schemas.microsoft.com/office/drawing/2014/main" id="{B5718F4C-792A-4BC9-96B5-91B75F6CD786}"/>
              </a:ext>
            </a:extLst>
          </p:cNvPr>
          <p:cNvGraphicFramePr>
            <a:graphicFrameLocks noGrp="1"/>
          </p:cNvGraphicFramePr>
          <p:nvPr/>
        </p:nvGraphicFramePr>
        <p:xfrm>
          <a:off x="685800" y="3636963"/>
          <a:ext cx="7848600" cy="1463040"/>
        </p:xfrm>
        <a:graphic>
          <a:graphicData uri="http://schemas.openxmlformats.org/drawingml/2006/table">
            <a:tbl>
              <a:tblPr/>
              <a:tblGrid>
                <a:gridCol w="2057400">
                  <a:extLst>
                    <a:ext uri="{9D8B030D-6E8A-4147-A177-3AD203B41FA5}">
                      <a16:colId xmlns:a16="http://schemas.microsoft.com/office/drawing/2014/main" val="246181838"/>
                    </a:ext>
                  </a:extLst>
                </a:gridCol>
                <a:gridCol w="2133600">
                  <a:extLst>
                    <a:ext uri="{9D8B030D-6E8A-4147-A177-3AD203B41FA5}">
                      <a16:colId xmlns:a16="http://schemas.microsoft.com/office/drawing/2014/main" val="3213055585"/>
                    </a:ext>
                  </a:extLst>
                </a:gridCol>
                <a:gridCol w="3657600">
                  <a:extLst>
                    <a:ext uri="{9D8B030D-6E8A-4147-A177-3AD203B41FA5}">
                      <a16:colId xmlns:a16="http://schemas.microsoft.com/office/drawing/2014/main" val="1958366293"/>
                    </a:ext>
                  </a:extLst>
                </a:gridCol>
              </a:tblGrid>
              <a:tr h="477838">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Arial" panose="020B0604020202020204" pitchFamily="34" charset="0"/>
                        </a:rPr>
                        <a:t>Format</a:t>
                      </a:r>
                      <a:br>
                        <a:rPr kumimoji="0" lang="en-US" altLang="en-US" sz="2000" b="0" i="0" u="none" strike="noStrike" cap="none" normalizeH="0" baseline="0">
                          <a:ln>
                            <a:noFill/>
                          </a:ln>
                          <a:solidFill>
                            <a:srgbClr val="0000FF"/>
                          </a:solidFill>
                          <a:effectLst/>
                          <a:latin typeface="Arial" panose="020B0604020202020204" pitchFamily="34" charset="0"/>
                        </a:rPr>
                      </a:br>
                      <a:r>
                        <a:rPr kumimoji="0" lang="en-US" altLang="en-US" sz="1800" b="0" i="0" u="none" strike="noStrike" cap="none" normalizeH="0" baseline="0">
                          <a:ln>
                            <a:noFill/>
                          </a:ln>
                          <a:solidFill>
                            <a:srgbClr val="0000FF"/>
                          </a:solidFill>
                          <a:effectLst/>
                          <a:latin typeface="Arial" panose="020B0604020202020204" pitchFamily="34" charset="0"/>
                        </a:rPr>
                        <a:t>30 frames/s, 4:2:0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Arial" panose="020B0604020202020204" pitchFamily="34" charset="0"/>
                        </a:rPr>
                        <a:t>Storage </a:t>
                      </a:r>
                      <a:r>
                        <a:rPr kumimoji="0" lang="en-US" altLang="en-US" sz="1800" b="0" i="0" u="none" strike="noStrike" cap="none" normalizeH="0" baseline="0">
                          <a:ln>
                            <a:noFill/>
                          </a:ln>
                          <a:solidFill>
                            <a:srgbClr val="0000FF"/>
                          </a:solidFill>
                          <a:effectLst/>
                          <a:latin typeface="Arial" panose="020B0604020202020204" pitchFamily="34" charset="0"/>
                        </a:rPr>
                        <a:t>(90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Arial" panose="020B0604020202020204" pitchFamily="34" charset="0"/>
                        </a:rPr>
                        <a:t>Transmission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0610625"/>
                  </a:ext>
                </a:extLst>
              </a:tr>
              <a:tr h="381000">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D1 </a:t>
                      </a:r>
                      <a:r>
                        <a:rPr kumimoji="0" lang="en-US" altLang="en-US" sz="1800" b="0" i="0" u="none" strike="noStrike" cap="none" normalizeH="0" baseline="0">
                          <a:ln>
                            <a:noFill/>
                          </a:ln>
                          <a:solidFill>
                            <a:schemeClr val="tx1"/>
                          </a:solidFill>
                          <a:effectLst/>
                          <a:latin typeface="Arial" panose="020B0604020202020204" pitchFamily="34" charset="0"/>
                        </a:rPr>
                        <a:t>(720x480)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83.7 GBytes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~15.5 Mbytes/s (124.4 Mbits/s)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5102688"/>
                  </a:ext>
                </a:extLst>
              </a:tr>
              <a:tr h="374650">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CIF</a:t>
                      </a:r>
                      <a:r>
                        <a:rPr kumimoji="0" lang="en-US" altLang="en-US" sz="1800" b="0" i="0" u="none" strike="noStrike" cap="none" normalizeH="0" baseline="0">
                          <a:ln>
                            <a:noFill/>
                          </a:ln>
                          <a:solidFill>
                            <a:schemeClr val="tx1"/>
                          </a:solidFill>
                          <a:effectLst/>
                          <a:latin typeface="Arial" panose="020B0604020202020204" pitchFamily="34" charset="0"/>
                        </a:rPr>
                        <a:t> (352x288)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23.3 GBytes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~4.5 Mbytes/s (36.5 Mbits/s)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5293672"/>
                  </a:ext>
                </a:extLst>
              </a:tr>
            </a:tbl>
          </a:graphicData>
        </a:graphic>
      </p:graphicFrame>
      <p:sp>
        <p:nvSpPr>
          <p:cNvPr id="966736" name="Text Box 80">
            <a:extLst>
              <a:ext uri="{FF2B5EF4-FFF2-40B4-BE49-F238E27FC236}">
                <a16:creationId xmlns:a16="http://schemas.microsoft.com/office/drawing/2014/main" id="{E3BEBF42-E041-41EA-A394-0B5852BDF146}"/>
              </a:ext>
            </a:extLst>
          </p:cNvPr>
          <p:cNvSpPr txBox="1">
            <a:spLocks noChangeArrowheads="1"/>
          </p:cNvSpPr>
          <p:nvPr/>
        </p:nvSpPr>
        <p:spPr bwMode="auto">
          <a:xfrm>
            <a:off x="779463" y="5241925"/>
            <a:ext cx="73739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A movie won’t fit on a CD (800 MBytes) or a DVD (4.7 GBytes)</a:t>
            </a:r>
          </a:p>
          <a:p>
            <a:r>
              <a:rPr lang="en-US" altLang="en-US" sz="2000">
                <a:latin typeface="Arial" panose="020B0604020202020204" pitchFamily="34" charset="0"/>
              </a:rPr>
              <a:t>…and it can’t be streamed over ADSL (384 Kbits/s – 1.5Mbits/s)</a:t>
            </a:r>
            <a:br>
              <a:rPr lang="en-US" altLang="en-US" sz="2000">
                <a:latin typeface="Arial" panose="020B0604020202020204" pitchFamily="34" charset="0"/>
              </a:rPr>
            </a:br>
            <a:r>
              <a:rPr lang="en-US" altLang="en-US" sz="2000">
                <a:latin typeface="Arial" panose="020B0604020202020204" pitchFamily="34" charset="0"/>
              </a:rPr>
              <a:t>or common ethernet (10-100 Mbits/s)</a:t>
            </a:r>
          </a:p>
        </p:txBody>
      </p:sp>
      <p:sp>
        <p:nvSpPr>
          <p:cNvPr id="966737" name="Line 81">
            <a:extLst>
              <a:ext uri="{FF2B5EF4-FFF2-40B4-BE49-F238E27FC236}">
                <a16:creationId xmlns:a16="http://schemas.microsoft.com/office/drawing/2014/main" id="{C4C114C8-BD48-4AA6-8D47-4E21C837B512}"/>
              </a:ext>
            </a:extLst>
          </p:cNvPr>
          <p:cNvSpPr>
            <a:spLocks noChangeShapeType="1"/>
          </p:cNvSpPr>
          <p:nvPr/>
        </p:nvSpPr>
        <p:spPr bwMode="auto">
          <a:xfrm flipH="1">
            <a:off x="685800" y="2895600"/>
            <a:ext cx="32766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738" name="Line 82">
            <a:extLst>
              <a:ext uri="{FF2B5EF4-FFF2-40B4-BE49-F238E27FC236}">
                <a16:creationId xmlns:a16="http://schemas.microsoft.com/office/drawing/2014/main" id="{367E2E3E-B67F-4AE4-ADC1-88E9B8D06CB1}"/>
              </a:ext>
            </a:extLst>
          </p:cNvPr>
          <p:cNvSpPr>
            <a:spLocks noChangeShapeType="1"/>
          </p:cNvSpPr>
          <p:nvPr/>
        </p:nvSpPr>
        <p:spPr bwMode="auto">
          <a:xfrm>
            <a:off x="5029200" y="2895600"/>
            <a:ext cx="35052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739" name="Text Box 83">
            <a:extLst>
              <a:ext uri="{FF2B5EF4-FFF2-40B4-BE49-F238E27FC236}">
                <a16:creationId xmlns:a16="http://schemas.microsoft.com/office/drawing/2014/main" id="{4D462B4C-D461-412C-B090-2F9F4DA07C30}"/>
              </a:ext>
            </a:extLst>
          </p:cNvPr>
          <p:cNvSpPr txBox="1">
            <a:spLocks noChangeArrowheads="1"/>
          </p:cNvSpPr>
          <p:nvPr/>
        </p:nvSpPr>
        <p:spPr bwMode="auto">
          <a:xfrm>
            <a:off x="3581400" y="320040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Without it…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2CCE67E6-73B1-44D1-AA14-93C39A39C8A9}"/>
              </a:ext>
            </a:extLst>
          </p:cNvPr>
          <p:cNvSpPr>
            <a:spLocks noChangeArrowheads="1"/>
          </p:cNvSpPr>
          <p:nvPr/>
        </p:nvSpPr>
        <p:spPr bwMode="auto">
          <a:xfrm>
            <a:off x="0" y="10668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600" b="1">
                <a:solidFill>
                  <a:schemeClr val="tx2"/>
                </a:solidFill>
                <a:latin typeface="Arial" panose="020B0604020202020204" pitchFamily="34" charset="0"/>
              </a:rPr>
              <a:t>Compression</a:t>
            </a:r>
          </a:p>
        </p:txBody>
      </p:sp>
      <p:sp>
        <p:nvSpPr>
          <p:cNvPr id="265219" name="Rectangle 3">
            <a:extLst>
              <a:ext uri="{FF2B5EF4-FFF2-40B4-BE49-F238E27FC236}">
                <a16:creationId xmlns:a16="http://schemas.microsoft.com/office/drawing/2014/main" id="{098362B0-7265-429C-BDE3-D0BF8F6BCBF7}"/>
              </a:ext>
            </a:extLst>
          </p:cNvPr>
          <p:cNvSpPr>
            <a:spLocks noChangeArrowheads="1"/>
          </p:cNvSpPr>
          <p:nvPr/>
        </p:nvSpPr>
        <p:spPr bwMode="auto">
          <a:xfrm>
            <a:off x="1104900" y="1905000"/>
            <a:ext cx="6934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3200">
                <a:latin typeface="Arial" panose="020B0604020202020204" pitchFamily="34" charset="0"/>
              </a:rPr>
              <a:t>Still Picture</a:t>
            </a:r>
          </a:p>
          <a:p>
            <a:pPr>
              <a:spcBef>
                <a:spcPct val="20000"/>
              </a:spcBef>
              <a:buFontTx/>
              <a:buChar char="•"/>
            </a:pPr>
            <a:r>
              <a:rPr lang="en-US" altLang="en-US" sz="3200">
                <a:latin typeface="Arial" panose="020B0604020202020204" pitchFamily="34" charset="0"/>
              </a:rPr>
              <a:t>MJPEG and MPEG</a:t>
            </a:r>
          </a:p>
          <a:p>
            <a:pPr>
              <a:spcBef>
                <a:spcPct val="20000"/>
              </a:spcBef>
              <a:buFontTx/>
              <a:buChar char="•"/>
            </a:pPr>
            <a:r>
              <a:rPr lang="en-US" altLang="en-US" sz="3200">
                <a:latin typeface="Arial" panose="020B0604020202020204" pitchFamily="34" charset="0"/>
              </a:rPr>
              <a:t>H.26x</a:t>
            </a:r>
          </a:p>
          <a:p>
            <a:pPr>
              <a:spcBef>
                <a:spcPct val="20000"/>
              </a:spcBef>
              <a:buFontTx/>
              <a:buChar char="•"/>
            </a:pPr>
            <a:r>
              <a:rPr lang="en-US" altLang="en-US" sz="3200">
                <a:latin typeface="Arial" panose="020B0604020202020204" pitchFamily="34" charset="0"/>
              </a:rPr>
              <a:t>H.264 (L) / MPEG 4-10</a:t>
            </a:r>
          </a:p>
          <a:p>
            <a:pPr>
              <a:spcBef>
                <a:spcPct val="20000"/>
              </a:spcBef>
              <a:buFontTx/>
              <a:buChar char="•"/>
            </a:pPr>
            <a:r>
              <a:rPr lang="en-US" altLang="en-US" sz="3200">
                <a:latin typeface="Arial" panose="020B0604020202020204" pitchFamily="34" charset="0"/>
              </a:rPr>
              <a:t>Windows Media Video9 (WMV9)</a:t>
            </a:r>
          </a:p>
          <a:p>
            <a:pPr>
              <a:spcBef>
                <a:spcPct val="20000"/>
              </a:spcBef>
              <a:buFontTx/>
              <a:buChar char="•"/>
            </a:pPr>
            <a:r>
              <a:rPr lang="en-US" altLang="en-US" sz="3200">
                <a:latin typeface="Arial" panose="020B0604020202020204" pitchFamily="34" charset="0"/>
              </a:rPr>
              <a:t>Others</a:t>
            </a:r>
            <a:endParaRPr lang="en-US" altLang="en-US" sz="300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a:extLst>
              <a:ext uri="{FF2B5EF4-FFF2-40B4-BE49-F238E27FC236}">
                <a16:creationId xmlns:a16="http://schemas.microsoft.com/office/drawing/2014/main" id="{54876143-8723-476D-A2E1-BDF9E3FAC0DA}"/>
              </a:ext>
            </a:extLst>
          </p:cNvPr>
          <p:cNvSpPr>
            <a:spLocks noGrp="1" noChangeArrowheads="1"/>
          </p:cNvSpPr>
          <p:nvPr>
            <p:ph type="title"/>
          </p:nvPr>
        </p:nvSpPr>
        <p:spPr/>
        <p:txBody>
          <a:bodyPr/>
          <a:lstStyle/>
          <a:p>
            <a:r>
              <a:rPr lang="en-US" altLang="en-US"/>
              <a:t>Resolution</a:t>
            </a:r>
          </a:p>
        </p:txBody>
      </p:sp>
      <p:sp>
        <p:nvSpPr>
          <p:cNvPr id="1357827" name="Rectangle 3">
            <a:extLst>
              <a:ext uri="{FF2B5EF4-FFF2-40B4-BE49-F238E27FC236}">
                <a16:creationId xmlns:a16="http://schemas.microsoft.com/office/drawing/2014/main" id="{2DC2FF1B-B1B4-4BCE-98C9-DE9C41105095}"/>
              </a:ext>
            </a:extLst>
          </p:cNvPr>
          <p:cNvSpPr>
            <a:spLocks noChangeArrowheads="1"/>
          </p:cNvSpPr>
          <p:nvPr/>
        </p:nvSpPr>
        <p:spPr bwMode="auto">
          <a:xfrm>
            <a:off x="685800" y="690563"/>
            <a:ext cx="7772400"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1">
            <a:spAutoFit/>
          </a:bodyPr>
          <a:lstStyle>
            <a:lvl1pPr marL="552450" indent="-552450" eaLnBrk="0" hangingPunct="0">
              <a:lnSpc>
                <a:spcPct val="80000"/>
              </a:lnSpc>
              <a:spcBef>
                <a:spcPct val="4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971550" indent="-304800" eaLnBrk="0" hangingPunct="0">
              <a:lnSpc>
                <a:spcPct val="80000"/>
              </a:lnSpc>
              <a:spcBef>
                <a:spcPct val="40000"/>
              </a:spcBef>
              <a:buClr>
                <a:schemeClr val="tx2"/>
              </a:buClr>
              <a:buSzPct val="75000"/>
              <a:buFont typeface="Wingdings" panose="05000000000000000000" pitchFamily="2" charset="2"/>
              <a:buChar char="w"/>
              <a:defRPr sz="2800" b="1">
                <a:solidFill>
                  <a:schemeClr val="tx1"/>
                </a:solidFill>
                <a:latin typeface="Arial" panose="020B0604020202020204" pitchFamily="34" charset="0"/>
              </a:defRPr>
            </a:lvl2pPr>
            <a:lvl3pPr marL="1371600" indent="-285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3pPr>
            <a:lvl4pPr marL="1771650" indent="-2857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4pPr>
            <a:lvl5pPr marL="2190750" indent="-30480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5pPr>
            <a:lvl6pPr marL="26479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6pPr>
            <a:lvl7pPr marL="31051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7pPr>
            <a:lvl8pPr marL="35623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8pPr>
            <a:lvl9pPr marL="40195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9pPr>
          </a:lstStyle>
          <a:p>
            <a:r>
              <a:rPr lang="en-US" altLang="en-US" sz="2800"/>
              <a:t>Perceived resolution is a function of:</a:t>
            </a:r>
          </a:p>
          <a:p>
            <a:pPr lvl="1"/>
            <a:r>
              <a:rPr lang="en-US" altLang="en-US" sz="2400"/>
              <a:t>Actual resolution</a:t>
            </a:r>
          </a:p>
          <a:p>
            <a:pPr lvl="1"/>
            <a:r>
              <a:rPr lang="en-US" altLang="en-US" sz="2400"/>
              <a:t>Distance</a:t>
            </a:r>
          </a:p>
          <a:p>
            <a:pPr lvl="1"/>
            <a:r>
              <a:rPr lang="en-US" altLang="en-US" sz="2400"/>
              <a:t>Size of diplay (i.e. size of pixels)</a:t>
            </a:r>
          </a:p>
        </p:txBody>
      </p:sp>
      <p:pic>
        <p:nvPicPr>
          <p:cNvPr id="1357828" name="Picture 4" descr="13STAT">
            <a:extLst>
              <a:ext uri="{FF2B5EF4-FFF2-40B4-BE49-F238E27FC236}">
                <a16:creationId xmlns:a16="http://schemas.microsoft.com/office/drawing/2014/main" id="{7BA79279-1861-4209-BFC4-2FF59019D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2209800"/>
            <a:ext cx="1970088"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357829" name="Picture 5" descr="nhwpphz2[1]">
            <a:extLst>
              <a:ext uri="{FF2B5EF4-FFF2-40B4-BE49-F238E27FC236}">
                <a16:creationId xmlns:a16="http://schemas.microsoft.com/office/drawing/2014/main" id="{3B46B124-E0C4-412F-8D0B-0F950A03F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2566988"/>
            <a:ext cx="3148013" cy="2309812"/>
          </a:xfrm>
          <a:prstGeom prst="rect">
            <a:avLst/>
          </a:prstGeom>
          <a:noFill/>
          <a:extLst>
            <a:ext uri="{909E8E84-426E-40DD-AFC4-6F175D3DCCD1}">
              <a14:hiddenFill xmlns:a14="http://schemas.microsoft.com/office/drawing/2010/main">
                <a:solidFill>
                  <a:srgbClr val="FFFFFF"/>
                </a:solidFill>
              </a14:hiddenFill>
            </a:ext>
          </a:extLst>
        </p:spPr>
      </p:pic>
      <p:sp>
        <p:nvSpPr>
          <p:cNvPr id="1357830" name="Freeform 6">
            <a:extLst>
              <a:ext uri="{FF2B5EF4-FFF2-40B4-BE49-F238E27FC236}">
                <a16:creationId xmlns:a16="http://schemas.microsoft.com/office/drawing/2014/main" id="{60BB21D5-4FD5-44F4-98F9-ACBFAF91991A}"/>
              </a:ext>
            </a:extLst>
          </p:cNvPr>
          <p:cNvSpPr>
            <a:spLocks/>
          </p:cNvSpPr>
          <p:nvPr/>
        </p:nvSpPr>
        <p:spPr bwMode="auto">
          <a:xfrm>
            <a:off x="2540000" y="2743200"/>
            <a:ext cx="2819400" cy="1066800"/>
          </a:xfrm>
          <a:custGeom>
            <a:avLst/>
            <a:gdLst>
              <a:gd name="T0" fmla="*/ 1776 w 1776"/>
              <a:gd name="T1" fmla="*/ 288 h 672"/>
              <a:gd name="T2" fmla="*/ 0 w 1776"/>
              <a:gd name="T3" fmla="*/ 672 h 672"/>
              <a:gd name="T4" fmla="*/ 0 w 1776"/>
              <a:gd name="T5" fmla="*/ 0 h 672"/>
              <a:gd name="T6" fmla="*/ 1776 w 1776"/>
              <a:gd name="T7" fmla="*/ 288 h 672"/>
            </a:gdLst>
            <a:ahLst/>
            <a:cxnLst>
              <a:cxn ang="0">
                <a:pos x="T0" y="T1"/>
              </a:cxn>
              <a:cxn ang="0">
                <a:pos x="T2" y="T3"/>
              </a:cxn>
              <a:cxn ang="0">
                <a:pos x="T4" y="T5"/>
              </a:cxn>
              <a:cxn ang="0">
                <a:pos x="T6" y="T7"/>
              </a:cxn>
            </a:cxnLst>
            <a:rect l="0" t="0" r="r" b="b"/>
            <a:pathLst>
              <a:path w="1776" h="672">
                <a:moveTo>
                  <a:pt x="1776" y="288"/>
                </a:moveTo>
                <a:lnTo>
                  <a:pt x="0" y="672"/>
                </a:lnTo>
                <a:lnTo>
                  <a:pt x="0" y="0"/>
                </a:lnTo>
                <a:lnTo>
                  <a:pt x="1776" y="288"/>
                </a:lnTo>
                <a:close/>
              </a:path>
            </a:pathLst>
          </a:custGeom>
          <a:solidFill>
            <a:srgbClr val="DDDDDD"/>
          </a:solidFill>
          <a:ln w="19050" cap="flat" cmpd="sng">
            <a:solidFill>
              <a:schemeClr val="tx1"/>
            </a:solidFill>
            <a:prstDash val="sys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57831" name="Picture 7" descr="TV Viewing Distances">
            <a:extLst>
              <a:ext uri="{FF2B5EF4-FFF2-40B4-BE49-F238E27FC236}">
                <a16:creationId xmlns:a16="http://schemas.microsoft.com/office/drawing/2014/main" id="{04FDBC2E-E0F6-45C2-B808-ECA65D345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0328"/>
          <a:stretch>
            <a:fillRect/>
          </a:stretch>
        </p:blipFill>
        <p:spPr bwMode="auto">
          <a:xfrm>
            <a:off x="1295400" y="4383088"/>
            <a:ext cx="5114925" cy="231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a:extLst>
              <a:ext uri="{FF2B5EF4-FFF2-40B4-BE49-F238E27FC236}">
                <a16:creationId xmlns:a16="http://schemas.microsoft.com/office/drawing/2014/main" id="{E3C9B2D9-1DAF-4408-814E-D0CCF19E2101}"/>
              </a:ext>
            </a:extLst>
          </p:cNvPr>
          <p:cNvSpPr>
            <a:spLocks noGrp="1" noChangeArrowheads="1"/>
          </p:cNvSpPr>
          <p:nvPr>
            <p:ph type="title"/>
          </p:nvPr>
        </p:nvSpPr>
        <p:spPr/>
        <p:txBody>
          <a:bodyPr/>
          <a:lstStyle/>
          <a:p>
            <a:r>
              <a:rPr lang="en-US" altLang="en-US"/>
              <a:t>Various Standard Resolutions</a:t>
            </a:r>
          </a:p>
        </p:txBody>
      </p:sp>
      <p:graphicFrame>
        <p:nvGraphicFramePr>
          <p:cNvPr id="1140739" name="Group 3">
            <a:extLst>
              <a:ext uri="{FF2B5EF4-FFF2-40B4-BE49-F238E27FC236}">
                <a16:creationId xmlns:a16="http://schemas.microsoft.com/office/drawing/2014/main" id="{8634A6C5-57DA-4449-9C10-71262F870E86}"/>
              </a:ext>
            </a:extLst>
          </p:cNvPr>
          <p:cNvGraphicFramePr>
            <a:graphicFrameLocks noGrp="1"/>
          </p:cNvGraphicFramePr>
          <p:nvPr/>
        </p:nvGraphicFramePr>
        <p:xfrm>
          <a:off x="304800" y="666750"/>
          <a:ext cx="8458200" cy="4538472"/>
        </p:xfrm>
        <a:graphic>
          <a:graphicData uri="http://schemas.openxmlformats.org/drawingml/2006/table">
            <a:tbl>
              <a:tblPr/>
              <a:tblGrid>
                <a:gridCol w="990600">
                  <a:extLst>
                    <a:ext uri="{9D8B030D-6E8A-4147-A177-3AD203B41FA5}">
                      <a16:colId xmlns:a16="http://schemas.microsoft.com/office/drawing/2014/main" val="2875193950"/>
                    </a:ext>
                  </a:extLst>
                </a:gridCol>
                <a:gridCol w="3657600">
                  <a:extLst>
                    <a:ext uri="{9D8B030D-6E8A-4147-A177-3AD203B41FA5}">
                      <a16:colId xmlns:a16="http://schemas.microsoft.com/office/drawing/2014/main" val="3023363537"/>
                    </a:ext>
                  </a:extLst>
                </a:gridCol>
                <a:gridCol w="1905000">
                  <a:extLst>
                    <a:ext uri="{9D8B030D-6E8A-4147-A177-3AD203B41FA5}">
                      <a16:colId xmlns:a16="http://schemas.microsoft.com/office/drawing/2014/main" val="1591477690"/>
                    </a:ext>
                  </a:extLst>
                </a:gridCol>
                <a:gridCol w="1905000">
                  <a:extLst>
                    <a:ext uri="{9D8B030D-6E8A-4147-A177-3AD203B41FA5}">
                      <a16:colId xmlns:a16="http://schemas.microsoft.com/office/drawing/2014/main" val="1898260116"/>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Format</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Application(s)</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NTSC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PAL</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9313119"/>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Full Analog Television Resolution</a:t>
                      </a:r>
                      <a:endParaRPr kumimoji="0" lang="en-US" altLang="en-US" sz="16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576</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72940366"/>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 Resolution VHS VCR is capable of</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240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94311789"/>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995132550"/>
                  </a:ext>
                </a:extLst>
              </a:tr>
              <a:tr h="203200">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Television</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18 different resolutions/rates</a:t>
                      </a:r>
                    </a:p>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(three most common are shown)</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2640870333"/>
                  </a:ext>
                </a:extLst>
              </a:tr>
              <a:tr h="2032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Standard Definition (SDTV)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929753681"/>
                  </a:ext>
                </a:extLst>
              </a:tr>
              <a:tr h="4064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High Definition (HDTV)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1280 x 720</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381854780"/>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68222134"/>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Often used in Video Conferencing </a:t>
                      </a:r>
                      <a:br>
                        <a:rPr kumimoji="0" lang="en-US" altLang="en-US" sz="2000" b="1" i="0" u="none" strike="noStrike" cap="none" normalizeH="0" baseline="0">
                          <a:ln>
                            <a:noFill/>
                          </a:ln>
                          <a:solidFill>
                            <a:schemeClr val="tx1"/>
                          </a:solidFill>
                          <a:effectLst/>
                          <a:latin typeface="Arial Narrow" panose="020B0606020202030204" pitchFamily="34" charset="0"/>
                        </a:rPr>
                      </a:br>
                      <a:r>
                        <a:rPr kumimoji="0" lang="en-US" altLang="en-US" sz="2000" b="1" i="0" u="none" strike="noStrike" cap="none" normalizeH="0" baseline="0">
                          <a:ln>
                            <a:noFill/>
                          </a:ln>
                          <a:solidFill>
                            <a:schemeClr val="tx1"/>
                          </a:solidFill>
                          <a:effectLst/>
                          <a:latin typeface="Arial Narrow" panose="020B0606020202030204" pitchFamily="34" charset="0"/>
                        </a:rPr>
                        <a:t>or for small screen applications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(specified for various codecs, e.g. H.261)</a:t>
                      </a:r>
                      <a:r>
                        <a:rPr kumimoji="0" lang="en-US" altLang="en-US" sz="2000" b="1" i="0" u="none" strike="noStrike" cap="none" normalizeH="0" baseline="0">
                          <a:ln>
                            <a:noFill/>
                          </a:ln>
                          <a:solidFill>
                            <a:schemeClr val="tx1"/>
                          </a:solidFill>
                          <a:effectLst/>
                          <a:latin typeface="Arial Narrow" panose="020B0606020202030204" pitchFamily="34" charset="0"/>
                        </a:rPr>
                        <a:t>  </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704 x 576</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176 x 144</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hMerge="1">
                  <a:txBody>
                    <a:bodyPr/>
                    <a:lstStyle/>
                    <a:p>
                      <a:endParaRPr lang="en-US"/>
                    </a:p>
                  </a:txBody>
                  <a:tcPr/>
                </a:tc>
                <a:extLst>
                  <a:ext uri="{0D108BD9-81ED-4DB2-BD59-A6C34878D82A}">
                    <a16:rowId xmlns:a16="http://schemas.microsoft.com/office/drawing/2014/main" val="333836786"/>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744619368"/>
                  </a:ext>
                </a:extLst>
              </a:tr>
              <a:tr h="3460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QCIF</a:t>
                      </a:r>
                    </a:p>
                  </a:txBody>
                  <a:tcPr marL="0" marR="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21779905"/>
                  </a:ext>
                </a:extLst>
              </a:tr>
            </a:tbl>
          </a:graphicData>
        </a:graphic>
      </p:graphicFrame>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1762" name="Rectangle 2">
            <a:extLst>
              <a:ext uri="{FF2B5EF4-FFF2-40B4-BE49-F238E27FC236}">
                <a16:creationId xmlns:a16="http://schemas.microsoft.com/office/drawing/2014/main" id="{A4F28755-4E3D-471F-B0FC-ADFA0AF29342}"/>
              </a:ext>
            </a:extLst>
          </p:cNvPr>
          <p:cNvSpPr>
            <a:spLocks noGrp="1" noChangeArrowheads="1"/>
          </p:cNvSpPr>
          <p:nvPr>
            <p:ph type="title"/>
          </p:nvPr>
        </p:nvSpPr>
        <p:spPr/>
        <p:txBody>
          <a:bodyPr/>
          <a:lstStyle/>
          <a:p>
            <a:r>
              <a:rPr lang="en-US" altLang="en-US"/>
              <a:t>Various Standard Resolutions</a:t>
            </a:r>
          </a:p>
        </p:txBody>
      </p:sp>
      <p:graphicFrame>
        <p:nvGraphicFramePr>
          <p:cNvPr id="1141763" name="Group 3">
            <a:extLst>
              <a:ext uri="{FF2B5EF4-FFF2-40B4-BE49-F238E27FC236}">
                <a16:creationId xmlns:a16="http://schemas.microsoft.com/office/drawing/2014/main" id="{2BB3E749-2C5D-430A-ACFD-5F6D61ABDF6F}"/>
              </a:ext>
            </a:extLst>
          </p:cNvPr>
          <p:cNvGraphicFramePr>
            <a:graphicFrameLocks noGrp="1"/>
          </p:cNvGraphicFramePr>
          <p:nvPr/>
        </p:nvGraphicFramePr>
        <p:xfrm>
          <a:off x="304800" y="666750"/>
          <a:ext cx="8458200" cy="4538472"/>
        </p:xfrm>
        <a:graphic>
          <a:graphicData uri="http://schemas.openxmlformats.org/drawingml/2006/table">
            <a:tbl>
              <a:tblPr/>
              <a:tblGrid>
                <a:gridCol w="990600">
                  <a:extLst>
                    <a:ext uri="{9D8B030D-6E8A-4147-A177-3AD203B41FA5}">
                      <a16:colId xmlns:a16="http://schemas.microsoft.com/office/drawing/2014/main" val="1306205415"/>
                    </a:ext>
                  </a:extLst>
                </a:gridCol>
                <a:gridCol w="3657600">
                  <a:extLst>
                    <a:ext uri="{9D8B030D-6E8A-4147-A177-3AD203B41FA5}">
                      <a16:colId xmlns:a16="http://schemas.microsoft.com/office/drawing/2014/main" val="4108984714"/>
                    </a:ext>
                  </a:extLst>
                </a:gridCol>
                <a:gridCol w="1905000">
                  <a:extLst>
                    <a:ext uri="{9D8B030D-6E8A-4147-A177-3AD203B41FA5}">
                      <a16:colId xmlns:a16="http://schemas.microsoft.com/office/drawing/2014/main" val="1328390756"/>
                    </a:ext>
                  </a:extLst>
                </a:gridCol>
                <a:gridCol w="1905000">
                  <a:extLst>
                    <a:ext uri="{9D8B030D-6E8A-4147-A177-3AD203B41FA5}">
                      <a16:colId xmlns:a16="http://schemas.microsoft.com/office/drawing/2014/main" val="1902378272"/>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Format</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Application(s)</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NTSC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PAL</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93814808"/>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Full Analog Television Resolution</a:t>
                      </a:r>
                      <a:endParaRPr kumimoji="0" lang="en-US" altLang="en-US" sz="16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576</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11651430"/>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 Resolution VHS VCR is capable of</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240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42245137"/>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4087260869"/>
                  </a:ext>
                </a:extLst>
              </a:tr>
              <a:tr h="203200">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Television</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18 different resolutions/rates</a:t>
                      </a:r>
                    </a:p>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(three most common are shown)</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1251838416"/>
                  </a:ext>
                </a:extLst>
              </a:tr>
              <a:tr h="2032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Standard Definition (SDTV)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699301974"/>
                  </a:ext>
                </a:extLst>
              </a:tr>
              <a:tr h="4064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High Definition (HDTV)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1280 x 720</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170542569"/>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934776431"/>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Often used in Video Conferencing </a:t>
                      </a:r>
                      <a:br>
                        <a:rPr kumimoji="0" lang="en-US" altLang="en-US" sz="2000" b="1" i="0" u="none" strike="noStrike" cap="none" normalizeH="0" baseline="0">
                          <a:ln>
                            <a:noFill/>
                          </a:ln>
                          <a:solidFill>
                            <a:schemeClr val="tx1"/>
                          </a:solidFill>
                          <a:effectLst/>
                          <a:latin typeface="Arial Narrow" panose="020B0606020202030204" pitchFamily="34" charset="0"/>
                        </a:rPr>
                      </a:br>
                      <a:r>
                        <a:rPr kumimoji="0" lang="en-US" altLang="en-US" sz="2000" b="1" i="0" u="none" strike="noStrike" cap="none" normalizeH="0" baseline="0">
                          <a:ln>
                            <a:noFill/>
                          </a:ln>
                          <a:solidFill>
                            <a:schemeClr val="tx1"/>
                          </a:solidFill>
                          <a:effectLst/>
                          <a:latin typeface="Arial Narrow" panose="020B0606020202030204" pitchFamily="34" charset="0"/>
                        </a:rPr>
                        <a:t>or for small screen applications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(specified for various codecs, e.g. H.261)</a:t>
                      </a:r>
                      <a:r>
                        <a:rPr kumimoji="0" lang="en-US" altLang="en-US" sz="2000" b="1" i="0" u="none" strike="noStrike" cap="none" normalizeH="0" baseline="0">
                          <a:ln>
                            <a:noFill/>
                          </a:ln>
                          <a:solidFill>
                            <a:schemeClr val="tx1"/>
                          </a:solidFill>
                          <a:effectLst/>
                          <a:latin typeface="Arial Narrow" panose="020B0606020202030204" pitchFamily="34" charset="0"/>
                        </a:rPr>
                        <a:t>  </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704 x 576</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176 x 144</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hMerge="1">
                  <a:txBody>
                    <a:bodyPr/>
                    <a:lstStyle/>
                    <a:p>
                      <a:endParaRPr lang="en-US"/>
                    </a:p>
                  </a:txBody>
                  <a:tcPr/>
                </a:tc>
                <a:extLst>
                  <a:ext uri="{0D108BD9-81ED-4DB2-BD59-A6C34878D82A}">
                    <a16:rowId xmlns:a16="http://schemas.microsoft.com/office/drawing/2014/main" val="631993076"/>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595231148"/>
                  </a:ext>
                </a:extLst>
              </a:tr>
              <a:tr h="3460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QCIF</a:t>
                      </a:r>
                    </a:p>
                  </a:txBody>
                  <a:tcPr marL="0" marR="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05869916"/>
                  </a:ext>
                </a:extLst>
              </a:tr>
            </a:tbl>
          </a:graphicData>
        </a:graphic>
      </p:graphicFrame>
      <p:sp>
        <p:nvSpPr>
          <p:cNvPr id="1141832" name="Text Box 72">
            <a:extLst>
              <a:ext uri="{FF2B5EF4-FFF2-40B4-BE49-F238E27FC236}">
                <a16:creationId xmlns:a16="http://schemas.microsoft.com/office/drawing/2014/main" id="{9022B1E8-3BCD-4435-997F-DD0D4F07B110}"/>
              </a:ext>
            </a:extLst>
          </p:cNvPr>
          <p:cNvSpPr txBox="1">
            <a:spLocks noChangeArrowheads="1"/>
          </p:cNvSpPr>
          <p:nvPr/>
        </p:nvSpPr>
        <p:spPr bwMode="auto">
          <a:xfrm>
            <a:off x="304800" y="5280025"/>
            <a:ext cx="8396288"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862013" algn="l"/>
                <a:tab pos="4689475" algn="l"/>
              </a:tabLst>
              <a:defRPr sz="2400">
                <a:solidFill>
                  <a:schemeClr val="tx1"/>
                </a:solidFill>
                <a:latin typeface="Times New Roman" panose="02020603050405020304" pitchFamily="18" charset="0"/>
              </a:defRPr>
            </a:lvl1pPr>
            <a:lvl2pPr>
              <a:tabLst>
                <a:tab pos="862013" algn="l"/>
                <a:tab pos="4689475" algn="l"/>
              </a:tabLst>
              <a:defRPr sz="2400">
                <a:solidFill>
                  <a:schemeClr val="tx1"/>
                </a:solidFill>
                <a:latin typeface="Times New Roman" panose="02020603050405020304" pitchFamily="18" charset="0"/>
              </a:defRPr>
            </a:lvl2pPr>
            <a:lvl3pPr>
              <a:tabLst>
                <a:tab pos="862013" algn="l"/>
                <a:tab pos="4689475" algn="l"/>
              </a:tabLst>
              <a:defRPr sz="2400">
                <a:solidFill>
                  <a:schemeClr val="tx1"/>
                </a:solidFill>
                <a:latin typeface="Times New Roman" panose="02020603050405020304" pitchFamily="18" charset="0"/>
              </a:defRPr>
            </a:lvl3pPr>
            <a:lvl4pPr>
              <a:tabLst>
                <a:tab pos="862013" algn="l"/>
                <a:tab pos="4689475" algn="l"/>
              </a:tabLst>
              <a:defRPr sz="2400">
                <a:solidFill>
                  <a:schemeClr val="tx1"/>
                </a:solidFill>
                <a:latin typeface="Times New Roman" panose="02020603050405020304" pitchFamily="18" charset="0"/>
              </a:defRPr>
            </a:lvl4pPr>
            <a:lvl5pPr>
              <a:tabLst>
                <a:tab pos="862013" algn="l"/>
                <a:tab pos="4689475" algn="l"/>
              </a:tabLst>
              <a:defRPr sz="2400">
                <a:solidFill>
                  <a:schemeClr val="tx1"/>
                </a:solidFill>
                <a:latin typeface="Times New Roman" panose="02020603050405020304" pitchFamily="18" charset="0"/>
              </a:defRPr>
            </a:lvl5pPr>
            <a:lvl6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6pPr>
            <a:lvl7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7pPr>
            <a:lvl8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8pPr>
            <a:lvl9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9pPr>
          </a:lstStyle>
          <a:p>
            <a:pPr eaLnBrk="0" hangingPunct="0">
              <a:lnSpc>
                <a:spcPct val="80000"/>
              </a:lnSpc>
            </a:pPr>
            <a:r>
              <a:rPr lang="en-US" altLang="en-US" sz="1600" b="1">
                <a:latin typeface="Arial Narrow" panose="020B0606020202030204" pitchFamily="34" charset="0"/>
              </a:rPr>
              <a:t>NTSC</a:t>
            </a:r>
            <a:r>
              <a:rPr lang="en-US" altLang="en-US" sz="1600">
                <a:latin typeface="Arial Narrow" panose="020B0606020202030204" pitchFamily="34" charset="0"/>
              </a:rPr>
              <a:t>	</a:t>
            </a:r>
            <a:r>
              <a:rPr lang="en-US" altLang="en-US" sz="1600" b="1">
                <a:latin typeface="Arial Narrow" panose="020B0606020202030204" pitchFamily="34" charset="0"/>
              </a:rPr>
              <a:t>National Television Standards Committee</a:t>
            </a:r>
            <a:r>
              <a:rPr lang="en-US" altLang="en-US" sz="1600">
                <a:latin typeface="Arial Narrow" panose="020B0606020202030204" pitchFamily="34" charset="0"/>
              </a:rPr>
              <a:t>	TV format in North America, Japan </a:t>
            </a:r>
            <a:br>
              <a:rPr lang="en-US" altLang="en-US" sz="1600">
                <a:latin typeface="Arial Narrow" panose="020B0606020202030204" pitchFamily="34" charset="0"/>
              </a:rPr>
            </a:br>
            <a:r>
              <a:rPr lang="en-US" altLang="en-US" sz="1600">
                <a:latin typeface="Arial Narrow" panose="020B0606020202030204" pitchFamily="34" charset="0"/>
              </a:rPr>
              <a:t> 		and much of the world</a:t>
            </a:r>
          </a:p>
          <a:p>
            <a:pPr eaLnBrk="0" hangingPunct="0">
              <a:lnSpc>
                <a:spcPct val="80000"/>
              </a:lnSpc>
            </a:pPr>
            <a:r>
              <a:rPr lang="en-US" altLang="en-US" sz="1600" b="1">
                <a:latin typeface="Arial Narrow" panose="020B0606020202030204" pitchFamily="34" charset="0"/>
              </a:rPr>
              <a:t>PAL	Phase Alternation Line	</a:t>
            </a:r>
            <a:r>
              <a:rPr lang="en-US" altLang="en-US" sz="1600">
                <a:latin typeface="Arial Narrow" panose="020B0606020202030204" pitchFamily="34" charset="0"/>
              </a:rPr>
              <a:t>TV format for Europe (and more of the world)</a:t>
            </a:r>
          </a:p>
          <a:p>
            <a:pPr eaLnBrk="0" hangingPunct="0">
              <a:lnSpc>
                <a:spcPct val="80000"/>
              </a:lnSpc>
            </a:pPr>
            <a:r>
              <a:rPr lang="en-US" altLang="en-US" sz="1600" b="1">
                <a:latin typeface="Arial Narrow" panose="020B0606020202030204" pitchFamily="34" charset="0"/>
              </a:rPr>
              <a:t>SECAM	Sequentiel Couleur Avec Memoire	</a:t>
            </a:r>
            <a:r>
              <a:rPr lang="en-US" altLang="en-US" sz="1600">
                <a:latin typeface="Arial Narrow" panose="020B0606020202030204" pitchFamily="34" charset="0"/>
              </a:rPr>
              <a:t>TV format for France (and a couple others)</a:t>
            </a:r>
          </a:p>
          <a:p>
            <a:pPr eaLnBrk="0" hangingPunct="0">
              <a:lnSpc>
                <a:spcPct val="80000"/>
              </a:lnSpc>
            </a:pPr>
            <a:r>
              <a:rPr lang="en-US" altLang="en-US" sz="1600" b="1">
                <a:latin typeface="Arial Narrow" panose="020B0606020202030204" pitchFamily="34" charset="0"/>
              </a:rPr>
              <a:t>ATSC	Advanced Television Systems Committee	</a:t>
            </a:r>
            <a:r>
              <a:rPr lang="en-US" altLang="en-US" sz="1600">
                <a:latin typeface="Arial Narrow" panose="020B0606020202030204" pitchFamily="34" charset="0"/>
              </a:rPr>
              <a:t>Digital TV standards (including HDTV)</a:t>
            </a:r>
          </a:p>
          <a:p>
            <a:pPr eaLnBrk="0" hangingPunct="0">
              <a:lnSpc>
                <a:spcPct val="80000"/>
              </a:lnSpc>
            </a:pPr>
            <a:r>
              <a:rPr lang="en-US" altLang="en-US" sz="1600" b="1">
                <a:latin typeface="Arial Narrow" panose="020B0606020202030204" pitchFamily="34" charset="0"/>
              </a:rPr>
              <a:t>D1	Standard Digital Videotape Format	</a:t>
            </a:r>
            <a:r>
              <a:rPr lang="en-US" altLang="en-US" sz="1600">
                <a:latin typeface="Arial Narrow" panose="020B0606020202030204" pitchFamily="34" charset="0"/>
              </a:rPr>
              <a:t>Often used to denote full standard TV resolution</a:t>
            </a:r>
          </a:p>
          <a:p>
            <a:pPr eaLnBrk="0" hangingPunct="0">
              <a:lnSpc>
                <a:spcPct val="80000"/>
              </a:lnSpc>
            </a:pPr>
            <a:r>
              <a:rPr lang="en-US" altLang="en-US" sz="1600" b="1">
                <a:latin typeface="Arial Narrow" panose="020B0606020202030204" pitchFamily="34" charset="0"/>
              </a:rPr>
              <a:t>CIF	Common Interface Format </a:t>
            </a:r>
            <a:r>
              <a:rPr lang="en-US" altLang="en-US" sz="1600">
                <a:latin typeface="Arial Narrow" panose="020B0606020202030204" pitchFamily="34" charset="0"/>
              </a:rPr>
              <a:t>or</a:t>
            </a:r>
            <a:r>
              <a:rPr lang="en-US" altLang="en-US" sz="1600" b="1">
                <a:latin typeface="Arial Narrow" panose="020B0606020202030204" pitchFamily="34" charset="0"/>
              </a:rPr>
              <a:t> Common Interchange Format</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2786" name="Rectangle 2">
            <a:extLst>
              <a:ext uri="{FF2B5EF4-FFF2-40B4-BE49-F238E27FC236}">
                <a16:creationId xmlns:a16="http://schemas.microsoft.com/office/drawing/2014/main" id="{7192D398-1DBC-4E76-AEFC-7CE8980FCAFD}"/>
              </a:ext>
            </a:extLst>
          </p:cNvPr>
          <p:cNvSpPr>
            <a:spLocks noGrp="1" noChangeArrowheads="1"/>
          </p:cNvSpPr>
          <p:nvPr>
            <p:ph type="title"/>
          </p:nvPr>
        </p:nvSpPr>
        <p:spPr/>
        <p:txBody>
          <a:bodyPr/>
          <a:lstStyle/>
          <a:p>
            <a:r>
              <a:rPr lang="en-US" altLang="en-US"/>
              <a:t>How is NTSC "D1" Resolution Defined?</a:t>
            </a:r>
          </a:p>
        </p:txBody>
      </p:sp>
      <p:sp>
        <p:nvSpPr>
          <p:cNvPr id="1142787" name="AutoShape 3" descr="tv-raster">
            <a:extLst>
              <a:ext uri="{FF2B5EF4-FFF2-40B4-BE49-F238E27FC236}">
                <a16:creationId xmlns:a16="http://schemas.microsoft.com/office/drawing/2014/main" id="{4DA4D7EB-C181-4702-ADBA-1A8299C9E0FC}"/>
              </a:ext>
            </a:extLst>
          </p:cNvPr>
          <p:cNvSpPr>
            <a:spLocks noChangeAspect="1" noChangeArrowheads="1"/>
          </p:cNvSpPr>
          <p:nvPr/>
        </p:nvSpPr>
        <p:spPr bwMode="auto">
          <a:xfrm>
            <a:off x="155575"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142788" name="Picture 4" descr="tv-raster">
            <a:extLst>
              <a:ext uri="{FF2B5EF4-FFF2-40B4-BE49-F238E27FC236}">
                <a16:creationId xmlns:a16="http://schemas.microsoft.com/office/drawing/2014/main" id="{ED83128C-2A80-439B-87EC-24022DF40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85800"/>
            <a:ext cx="5181600" cy="4133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NO LOGOS" val="true"/>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NO LOGOS" val="true"/>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to">
  <a:themeElements>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AED533450A4D43A403B2C0795E1FC7" ma:contentTypeVersion="10" ma:contentTypeDescription="Create a new document." ma:contentTypeScope="" ma:versionID="fc7342b57b5420a3c1d3602e823e7405">
  <xsd:schema xmlns:xsd="http://www.w3.org/2001/XMLSchema" xmlns:xs="http://www.w3.org/2001/XMLSchema" xmlns:p="http://schemas.microsoft.com/office/2006/metadata/properties" xmlns:ns1="http://schemas.microsoft.com/sharepoint/v3" xmlns:ns2="5a626eae-8c55-4227-8827-afd632f1d309" xmlns:ns3="af935e78-4717-464c-b6f0-1940cfc3bbbd" xmlns:ns4="8b652623-057d-46c5-a30d-947f517a983e" targetNamespace="http://schemas.microsoft.com/office/2006/metadata/properties" ma:root="true" ma:fieldsID="f859153424b71f4aa798d3d53dd3b027" ns1:_="" ns2:_="" ns3:_="" ns4:_="">
    <xsd:import namespace="http://schemas.microsoft.com/sharepoint/v3"/>
    <xsd:import namespace="5a626eae-8c55-4227-8827-afd632f1d309"/>
    <xsd:import namespace="af935e78-4717-464c-b6f0-1940cfc3bbbd"/>
    <xsd:import namespace="8b652623-057d-46c5-a30d-947f517a983e"/>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4:SharedWithDetails" minOccurs="0"/>
                <xsd:element ref="ns2:MediaServiceAutoTags"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626eae-8c55-4227-8827-afd632f1d30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f935e78-4717-464c-b6f0-1940cfc3bb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652623-057d-46c5-a30d-947f517a983e" elementFormDefault="qualified">
    <xsd:import namespace="http://schemas.microsoft.com/office/2006/documentManagement/types"/>
    <xsd:import namespace="http://schemas.microsoft.com/office/infopath/2007/PartnerControls"/>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ask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0B72CF50-DD5A-4383-9FAF-5E8D64029131}"/>
</file>

<file path=customXml/itemProps2.xml><?xml version="1.0" encoding="utf-8"?>
<ds:datastoreItem xmlns:ds="http://schemas.openxmlformats.org/officeDocument/2006/customXml" ds:itemID="{A35DC55B-FF12-4ED5-841B-129479D83D97}">
  <ds:schemaRefs>
    <ds:schemaRef ds:uri="http://schemas.microsoft.com/sharepoint/v3/contenttype/forms"/>
  </ds:schemaRefs>
</ds:datastoreItem>
</file>

<file path=customXml/itemProps3.xml><?xml version="1.0" encoding="utf-8"?>
<ds:datastoreItem xmlns:ds="http://schemas.openxmlformats.org/officeDocument/2006/customXml" ds:itemID="{47E7324D-EBB4-4249-8013-C33315FD3DAC}"/>
</file>

<file path=docProps/app.xml><?xml version="1.0" encoding="utf-8"?>
<Properties xmlns="http://schemas.openxmlformats.org/officeDocument/2006/extended-properties" xmlns:vt="http://schemas.openxmlformats.org/officeDocument/2006/docPropsVTypes">
  <TotalTime>5661</TotalTime>
  <Words>3451</Words>
  <Application>Microsoft Office PowerPoint</Application>
  <PresentationFormat>On-screen Show (4:3)</PresentationFormat>
  <Paragraphs>1139</Paragraphs>
  <Slides>54</Slides>
  <Notes>8</Notes>
  <HiddenSlides>4</HiddenSlides>
  <MMClips>2</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Default Design</vt:lpstr>
      <vt:lpstr>tto</vt:lpstr>
      <vt:lpstr>PowerPoint Presentation</vt:lpstr>
      <vt:lpstr>PowerPoint Presentation</vt:lpstr>
      <vt:lpstr>Which works best for your needs?</vt:lpstr>
      <vt:lpstr>How about between these?</vt:lpstr>
      <vt:lpstr>Which works best for your needs?</vt:lpstr>
      <vt:lpstr>Resolution</vt:lpstr>
      <vt:lpstr>Various Standard Resolutions</vt:lpstr>
      <vt:lpstr>Various Standard Resolutions</vt:lpstr>
      <vt:lpstr>How is NTSC "D1" Resolution Defined?</vt:lpstr>
      <vt:lpstr>Which Video Clip Looks Better?</vt:lpstr>
      <vt:lpstr>Which Video Clip Looks Better?</vt:lpstr>
      <vt:lpstr>Progressive and Interlaced</vt:lpstr>
      <vt:lpstr>Interlacing Side Effects</vt:lpstr>
      <vt:lpstr>NTSC, PAL, and CIF Formats</vt:lpstr>
      <vt:lpstr>ATSC Formats</vt:lpstr>
      <vt:lpstr>Color Depth</vt:lpstr>
      <vt:lpstr>RGB Color</vt:lpstr>
      <vt:lpstr>Color Reduction</vt:lpstr>
      <vt:lpstr>Color Spaces</vt:lpstr>
      <vt:lpstr>Color Spaces</vt:lpstr>
      <vt:lpstr>What is YCbCr?</vt:lpstr>
      <vt:lpstr>YCbCr  YPbPr</vt:lpstr>
      <vt:lpstr>YCbCr  YPbPr</vt:lpstr>
      <vt:lpstr>Packed Pixel (Interleaved)</vt:lpstr>
      <vt:lpstr>Packed Pixel (Sorted)</vt:lpstr>
      <vt:lpstr>Color (Chroma) Subsampling</vt:lpstr>
      <vt:lpstr>Color (Chroma) Subsampling</vt:lpstr>
      <vt:lpstr>Digital Video Formats (4:4:4, 4:2:2, 4:2:0, 4:1:1)</vt:lpstr>
      <vt:lpstr>Digital Video Formats (4:4:4, 4:2:2, 4:2:0, 4:1:1)</vt:lpstr>
      <vt:lpstr>Digital Video Formats (4:4:4, 4:2:2, 4:2:0, 4:1:1)</vt:lpstr>
      <vt:lpstr>Packed vs Sorted Pixels</vt:lpstr>
      <vt:lpstr>Summary: Pixel's in 4D</vt:lpstr>
      <vt:lpstr>Typical Video System Chain</vt:lpstr>
      <vt:lpstr>Typical Video System Chain</vt:lpstr>
      <vt:lpstr>Video H/W Interfaces</vt:lpstr>
      <vt:lpstr>Video H/W Interfaces</vt:lpstr>
      <vt:lpstr>Video Connections - RF</vt:lpstr>
      <vt:lpstr>Video Connections – Composite (CVBS)</vt:lpstr>
      <vt:lpstr>Video Connections:  S-Video</vt:lpstr>
      <vt:lpstr>Video Connections:  Component Video</vt:lpstr>
      <vt:lpstr>Video H/W Interfaces</vt:lpstr>
      <vt:lpstr>Video H/W Interfaces</vt:lpstr>
      <vt:lpstr>Output Summary</vt:lpstr>
      <vt:lpstr>Input and Output</vt:lpstr>
      <vt:lpstr>What if it's a Digital Display?</vt:lpstr>
      <vt:lpstr>Digital Display (e.g. DTV, Computer)</vt:lpstr>
      <vt:lpstr>Digital Display (e.g. DTV, Computer)</vt:lpstr>
      <vt:lpstr>Video Connections:  DVI</vt:lpstr>
      <vt:lpstr>Digital Video Connections:  IEEE 1394</vt:lpstr>
      <vt:lpstr>Video H/W Interfaces</vt:lpstr>
      <vt:lpstr>Elements of a Video System</vt:lpstr>
      <vt:lpstr>You are entering…The Software Zone</vt:lpstr>
      <vt:lpstr>Why compression?</vt:lpstr>
      <vt:lpstr>PowerPoint Presentation</vt:lpstr>
    </vt:vector>
  </TitlesOfParts>
  <Company>Texas Instruments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Wand</dc:creator>
  <cp:lastModifiedBy>admin</cp:lastModifiedBy>
  <cp:revision>133</cp:revision>
  <dcterms:created xsi:type="dcterms:W3CDTF">2001-12-17T21:54:03Z</dcterms:created>
  <dcterms:modified xsi:type="dcterms:W3CDTF">2018-06-11T12:37:21Z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0x010100D1AED533450A4D43A403B2C0795E1FC7</vt:lpwstr>
  </property>
</Properties>
</file>