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D5813E-1043-47D1-8FE0-5AE0F25FA161}"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6BC052-6D0C-4864-B31D-60069F12ED6B}" type="slidenum">
              <a:rPr lang="en-IN" smtClean="0"/>
              <a:t>‹#›</a:t>
            </a:fld>
            <a:endParaRPr lang="en-IN"/>
          </a:p>
        </p:txBody>
      </p:sp>
    </p:spTree>
    <p:extLst>
      <p:ext uri="{BB962C8B-B14F-4D97-AF65-F5344CB8AC3E}">
        <p14:creationId xmlns:p14="http://schemas.microsoft.com/office/powerpoint/2010/main" val="328364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D5813E-1043-47D1-8FE0-5AE0F25FA161}"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6BC052-6D0C-4864-B31D-60069F12ED6B}" type="slidenum">
              <a:rPr lang="en-IN" smtClean="0"/>
              <a:t>‹#›</a:t>
            </a:fld>
            <a:endParaRPr lang="en-IN"/>
          </a:p>
        </p:txBody>
      </p:sp>
    </p:spTree>
    <p:extLst>
      <p:ext uri="{BB962C8B-B14F-4D97-AF65-F5344CB8AC3E}">
        <p14:creationId xmlns:p14="http://schemas.microsoft.com/office/powerpoint/2010/main" val="117450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D5813E-1043-47D1-8FE0-5AE0F25FA161}"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6BC052-6D0C-4864-B31D-60069F12ED6B}" type="slidenum">
              <a:rPr lang="en-IN" smtClean="0"/>
              <a:t>‹#›</a:t>
            </a:fld>
            <a:endParaRPr lang="en-IN"/>
          </a:p>
        </p:txBody>
      </p:sp>
    </p:spTree>
    <p:extLst>
      <p:ext uri="{BB962C8B-B14F-4D97-AF65-F5344CB8AC3E}">
        <p14:creationId xmlns:p14="http://schemas.microsoft.com/office/powerpoint/2010/main" val="450805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D5813E-1043-47D1-8FE0-5AE0F25FA161}"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6BC052-6D0C-4864-B31D-60069F12ED6B}" type="slidenum">
              <a:rPr lang="en-IN" smtClean="0"/>
              <a:t>‹#›</a:t>
            </a:fld>
            <a:endParaRPr lang="en-IN"/>
          </a:p>
        </p:txBody>
      </p:sp>
    </p:spTree>
    <p:extLst>
      <p:ext uri="{BB962C8B-B14F-4D97-AF65-F5344CB8AC3E}">
        <p14:creationId xmlns:p14="http://schemas.microsoft.com/office/powerpoint/2010/main" val="396407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D5813E-1043-47D1-8FE0-5AE0F25FA161}" type="datetimeFigureOut">
              <a:rPr lang="en-IN" smtClean="0"/>
              <a:t>04-07-2023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6BC052-6D0C-4864-B31D-60069F12ED6B}" type="slidenum">
              <a:rPr lang="en-IN" smtClean="0"/>
              <a:t>‹#›</a:t>
            </a:fld>
            <a:endParaRPr lang="en-IN"/>
          </a:p>
        </p:txBody>
      </p:sp>
    </p:spTree>
    <p:extLst>
      <p:ext uri="{BB962C8B-B14F-4D97-AF65-F5344CB8AC3E}">
        <p14:creationId xmlns:p14="http://schemas.microsoft.com/office/powerpoint/2010/main" val="120996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D5813E-1043-47D1-8FE0-5AE0F25FA161}"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6BC052-6D0C-4864-B31D-60069F12ED6B}" type="slidenum">
              <a:rPr lang="en-IN" smtClean="0"/>
              <a:t>‹#›</a:t>
            </a:fld>
            <a:endParaRPr lang="en-IN"/>
          </a:p>
        </p:txBody>
      </p:sp>
    </p:spTree>
    <p:extLst>
      <p:ext uri="{BB962C8B-B14F-4D97-AF65-F5344CB8AC3E}">
        <p14:creationId xmlns:p14="http://schemas.microsoft.com/office/powerpoint/2010/main" val="366703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D5813E-1043-47D1-8FE0-5AE0F25FA161}" type="datetimeFigureOut">
              <a:rPr lang="en-IN" smtClean="0"/>
              <a:t>04-07-2023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6BC052-6D0C-4864-B31D-60069F12ED6B}" type="slidenum">
              <a:rPr lang="en-IN" smtClean="0"/>
              <a:t>‹#›</a:t>
            </a:fld>
            <a:endParaRPr lang="en-IN"/>
          </a:p>
        </p:txBody>
      </p:sp>
    </p:spTree>
    <p:extLst>
      <p:ext uri="{BB962C8B-B14F-4D97-AF65-F5344CB8AC3E}">
        <p14:creationId xmlns:p14="http://schemas.microsoft.com/office/powerpoint/2010/main" val="172770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D5813E-1043-47D1-8FE0-5AE0F25FA161}" type="datetimeFigureOut">
              <a:rPr lang="en-IN" smtClean="0"/>
              <a:t>04-07-2023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6BC052-6D0C-4864-B31D-60069F12ED6B}" type="slidenum">
              <a:rPr lang="en-IN" smtClean="0"/>
              <a:t>‹#›</a:t>
            </a:fld>
            <a:endParaRPr lang="en-IN"/>
          </a:p>
        </p:txBody>
      </p:sp>
    </p:spTree>
    <p:extLst>
      <p:ext uri="{BB962C8B-B14F-4D97-AF65-F5344CB8AC3E}">
        <p14:creationId xmlns:p14="http://schemas.microsoft.com/office/powerpoint/2010/main" val="88875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5813E-1043-47D1-8FE0-5AE0F25FA161}" type="datetimeFigureOut">
              <a:rPr lang="en-IN" smtClean="0"/>
              <a:t>04-07-2023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6BC052-6D0C-4864-B31D-60069F12ED6B}" type="slidenum">
              <a:rPr lang="en-IN" smtClean="0"/>
              <a:t>‹#›</a:t>
            </a:fld>
            <a:endParaRPr lang="en-IN"/>
          </a:p>
        </p:txBody>
      </p:sp>
    </p:spTree>
    <p:extLst>
      <p:ext uri="{BB962C8B-B14F-4D97-AF65-F5344CB8AC3E}">
        <p14:creationId xmlns:p14="http://schemas.microsoft.com/office/powerpoint/2010/main" val="209349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D5813E-1043-47D1-8FE0-5AE0F25FA161}"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6BC052-6D0C-4864-B31D-60069F12ED6B}" type="slidenum">
              <a:rPr lang="en-IN" smtClean="0"/>
              <a:t>‹#›</a:t>
            </a:fld>
            <a:endParaRPr lang="en-IN"/>
          </a:p>
        </p:txBody>
      </p:sp>
    </p:spTree>
    <p:extLst>
      <p:ext uri="{BB962C8B-B14F-4D97-AF65-F5344CB8AC3E}">
        <p14:creationId xmlns:p14="http://schemas.microsoft.com/office/powerpoint/2010/main" val="74462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D5813E-1043-47D1-8FE0-5AE0F25FA161}" type="datetimeFigureOut">
              <a:rPr lang="en-IN" smtClean="0"/>
              <a:t>04-07-2023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6BC052-6D0C-4864-B31D-60069F12ED6B}" type="slidenum">
              <a:rPr lang="en-IN" smtClean="0"/>
              <a:t>‹#›</a:t>
            </a:fld>
            <a:endParaRPr lang="en-IN"/>
          </a:p>
        </p:txBody>
      </p:sp>
    </p:spTree>
    <p:extLst>
      <p:ext uri="{BB962C8B-B14F-4D97-AF65-F5344CB8AC3E}">
        <p14:creationId xmlns:p14="http://schemas.microsoft.com/office/powerpoint/2010/main" val="69365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5813E-1043-47D1-8FE0-5AE0F25FA161}" type="datetimeFigureOut">
              <a:rPr lang="en-IN" smtClean="0"/>
              <a:t>04-07-2023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BC052-6D0C-4864-B31D-60069F12ED6B}" type="slidenum">
              <a:rPr lang="en-IN" smtClean="0"/>
              <a:t>‹#›</a:t>
            </a:fld>
            <a:endParaRPr lang="en-IN"/>
          </a:p>
        </p:txBody>
      </p:sp>
    </p:spTree>
    <p:extLst>
      <p:ext uri="{BB962C8B-B14F-4D97-AF65-F5344CB8AC3E}">
        <p14:creationId xmlns:p14="http://schemas.microsoft.com/office/powerpoint/2010/main" val="838234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Docker</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9225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	</a:t>
            </a:r>
            <a:endParaRPr lang="en-IN" dirty="0"/>
          </a:p>
        </p:txBody>
      </p:sp>
      <p:sp>
        <p:nvSpPr>
          <p:cNvPr id="3" name="Content Placeholder 2"/>
          <p:cNvSpPr>
            <a:spLocks noGrp="1"/>
          </p:cNvSpPr>
          <p:nvPr>
            <p:ph idx="1"/>
          </p:nvPr>
        </p:nvSpPr>
        <p:spPr/>
        <p:txBody>
          <a:bodyPr>
            <a:normAutofit fontScale="92500"/>
          </a:bodyPr>
          <a:lstStyle/>
          <a:p>
            <a:r>
              <a:rPr lang="en-GB" dirty="0"/>
              <a:t>Complexity: Docker can be complex to set up and use, especially if you're not familiar with containerization concepts and technologies. This can be a significant barrier for users who are not familiar with Docker</a:t>
            </a:r>
            <a:r>
              <a:rPr lang="en-GB" dirty="0" smtClean="0"/>
              <a:t>.</a:t>
            </a:r>
          </a:p>
          <a:p>
            <a:endParaRPr lang="en-GB" dirty="0"/>
          </a:p>
          <a:p>
            <a:r>
              <a:rPr lang="en-GB" dirty="0"/>
              <a:t>Resource consumption: Docker can consume significant system resources, especially if you're running multiple </a:t>
            </a:r>
            <a:r>
              <a:rPr lang="en-GB" dirty="0" smtClean="0"/>
              <a:t>containers.</a:t>
            </a:r>
          </a:p>
          <a:p>
            <a:endParaRPr lang="en-GB" dirty="0"/>
          </a:p>
          <a:p>
            <a:r>
              <a:rPr lang="en-GB" dirty="0"/>
              <a:t>Learning curve: Docker has a steep learning curve, and it may take some time to become familiar with the various commands, tools, and concepts involved in containerization.</a:t>
            </a:r>
          </a:p>
          <a:p>
            <a:endParaRPr lang="en-GB" dirty="0"/>
          </a:p>
        </p:txBody>
      </p:sp>
    </p:spTree>
    <p:extLst>
      <p:ext uri="{BB962C8B-B14F-4D97-AF65-F5344CB8AC3E}">
        <p14:creationId xmlns:p14="http://schemas.microsoft.com/office/powerpoint/2010/main" val="3584984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179" y="0"/>
            <a:ext cx="10515600" cy="1325563"/>
          </a:xfrm>
        </p:spPr>
        <p:txBody>
          <a:bodyPr/>
          <a:lstStyle/>
          <a:p>
            <a:r>
              <a:rPr lang="en-US" dirty="0" smtClean="0"/>
              <a:t>Docker Commands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6820253"/>
              </p:ext>
            </p:extLst>
          </p:nvPr>
        </p:nvGraphicFramePr>
        <p:xfrm>
          <a:off x="924911" y="914396"/>
          <a:ext cx="10016358" cy="5943604"/>
        </p:xfrm>
        <a:graphic>
          <a:graphicData uri="http://schemas.openxmlformats.org/drawingml/2006/table">
            <a:tbl>
              <a:tblPr/>
              <a:tblGrid>
                <a:gridCol w="3338786">
                  <a:extLst>
                    <a:ext uri="{9D8B030D-6E8A-4147-A177-3AD203B41FA5}">
                      <a16:colId xmlns:a16="http://schemas.microsoft.com/office/drawing/2014/main" val="3100913155"/>
                    </a:ext>
                  </a:extLst>
                </a:gridCol>
                <a:gridCol w="3338786">
                  <a:extLst>
                    <a:ext uri="{9D8B030D-6E8A-4147-A177-3AD203B41FA5}">
                      <a16:colId xmlns:a16="http://schemas.microsoft.com/office/drawing/2014/main" val="2132079110"/>
                    </a:ext>
                  </a:extLst>
                </a:gridCol>
                <a:gridCol w="3338786">
                  <a:extLst>
                    <a:ext uri="{9D8B030D-6E8A-4147-A177-3AD203B41FA5}">
                      <a16:colId xmlns:a16="http://schemas.microsoft.com/office/drawing/2014/main" val="200031780"/>
                    </a:ext>
                  </a:extLst>
                </a:gridCol>
              </a:tblGrid>
              <a:tr h="211340">
                <a:tc>
                  <a:txBody>
                    <a:bodyPr/>
                    <a:lstStyle/>
                    <a:p>
                      <a:r>
                        <a:rPr lang="en-IN" sz="1100" baseline="0"/>
                        <a:t>Command</a:t>
                      </a:r>
                    </a:p>
                  </a:txBody>
                  <a:tcPr marL="33995" marR="33995" marT="16997" marB="16997" anchor="ctr">
                    <a:lnL>
                      <a:noFill/>
                    </a:lnL>
                    <a:lnR>
                      <a:noFill/>
                    </a:lnR>
                    <a:lnT>
                      <a:noFill/>
                    </a:lnT>
                    <a:lnB>
                      <a:noFill/>
                    </a:lnB>
                  </a:tcPr>
                </a:tc>
                <a:tc>
                  <a:txBody>
                    <a:bodyPr/>
                    <a:lstStyle/>
                    <a:p>
                      <a:r>
                        <a:rPr lang="en-IN" sz="1100" baseline="0"/>
                        <a:t>Description</a:t>
                      </a:r>
                    </a:p>
                  </a:txBody>
                  <a:tcPr marL="33995" marR="33995" marT="16997" marB="16997" anchor="ctr">
                    <a:lnL>
                      <a:noFill/>
                    </a:lnL>
                    <a:lnR>
                      <a:noFill/>
                    </a:lnR>
                    <a:lnT>
                      <a:noFill/>
                    </a:lnT>
                    <a:lnB>
                      <a:noFill/>
                    </a:lnB>
                  </a:tcPr>
                </a:tc>
                <a:tc>
                  <a:txBody>
                    <a:bodyPr/>
                    <a:lstStyle/>
                    <a:p>
                      <a:r>
                        <a:rPr lang="en-IN" sz="1100" baseline="0"/>
                        <a:t>Example</a:t>
                      </a:r>
                    </a:p>
                  </a:txBody>
                  <a:tcPr marL="33995" marR="33995" marT="16997" marB="16997" anchor="ctr">
                    <a:lnL>
                      <a:noFill/>
                    </a:lnL>
                    <a:lnR>
                      <a:noFill/>
                    </a:lnR>
                    <a:lnT>
                      <a:noFill/>
                    </a:lnT>
                    <a:lnB>
                      <a:noFill/>
                    </a:lnB>
                  </a:tcPr>
                </a:tc>
                <a:extLst>
                  <a:ext uri="{0D108BD9-81ED-4DB2-BD59-A6C34878D82A}">
                    <a16:rowId xmlns:a16="http://schemas.microsoft.com/office/drawing/2014/main" val="283613537"/>
                  </a:ext>
                </a:extLst>
              </a:tr>
              <a:tr h="273294">
                <a:tc>
                  <a:txBody>
                    <a:bodyPr/>
                    <a:lstStyle/>
                    <a:p>
                      <a:r>
                        <a:rPr lang="en-IN" sz="1100" baseline="0" dirty="0"/>
                        <a:t>pull</a:t>
                      </a:r>
                    </a:p>
                  </a:txBody>
                  <a:tcPr marL="33995" marR="33995" marT="16997" marB="16997" anchor="ctr">
                    <a:lnL>
                      <a:noFill/>
                    </a:lnL>
                    <a:lnR>
                      <a:noFill/>
                    </a:lnR>
                    <a:lnT>
                      <a:noFill/>
                    </a:lnT>
                    <a:lnB>
                      <a:noFill/>
                    </a:lnB>
                  </a:tcPr>
                </a:tc>
                <a:tc>
                  <a:txBody>
                    <a:bodyPr/>
                    <a:lstStyle/>
                    <a:p>
                      <a:r>
                        <a:rPr lang="en-US" sz="1100" baseline="0" dirty="0"/>
                        <a:t>Download an image from </a:t>
                      </a:r>
                      <a:r>
                        <a:rPr lang="en-US" sz="1100" baseline="0" dirty="0" err="1"/>
                        <a:t>docker</a:t>
                      </a:r>
                      <a:r>
                        <a:rPr lang="en-US" sz="1100" baseline="0" dirty="0"/>
                        <a:t> hub</a:t>
                      </a:r>
                    </a:p>
                  </a:txBody>
                  <a:tcPr marL="33995" marR="33995" marT="16997" marB="16997" anchor="ctr">
                    <a:lnL>
                      <a:noFill/>
                    </a:lnL>
                    <a:lnR>
                      <a:noFill/>
                    </a:lnR>
                    <a:lnT>
                      <a:noFill/>
                    </a:lnT>
                    <a:lnB>
                      <a:noFill/>
                    </a:lnB>
                  </a:tcPr>
                </a:tc>
                <a:tc>
                  <a:txBody>
                    <a:bodyPr/>
                    <a:lstStyle/>
                    <a:p>
                      <a:r>
                        <a:rPr lang="en-IN" sz="1100" baseline="0"/>
                        <a:t>$ docker pull hello-world</a:t>
                      </a:r>
                    </a:p>
                  </a:txBody>
                  <a:tcPr marL="33995" marR="33995" marT="16997" marB="16997" anchor="ctr">
                    <a:lnL>
                      <a:noFill/>
                    </a:lnL>
                    <a:lnR>
                      <a:noFill/>
                    </a:lnR>
                    <a:lnT>
                      <a:noFill/>
                    </a:lnT>
                    <a:lnB>
                      <a:noFill/>
                    </a:lnB>
                  </a:tcPr>
                </a:tc>
                <a:extLst>
                  <a:ext uri="{0D108BD9-81ED-4DB2-BD59-A6C34878D82A}">
                    <a16:rowId xmlns:a16="http://schemas.microsoft.com/office/drawing/2014/main" val="4011926096"/>
                  </a:ext>
                </a:extLst>
              </a:tr>
              <a:tr h="273294">
                <a:tc>
                  <a:txBody>
                    <a:bodyPr/>
                    <a:lstStyle/>
                    <a:p>
                      <a:r>
                        <a:rPr lang="en-IN" sz="1100" baseline="0"/>
                        <a:t>run</a:t>
                      </a:r>
                    </a:p>
                  </a:txBody>
                  <a:tcPr marL="33995" marR="33995" marT="16997" marB="16997" anchor="ctr">
                    <a:lnL>
                      <a:noFill/>
                    </a:lnL>
                    <a:lnR>
                      <a:noFill/>
                    </a:lnR>
                    <a:lnT>
                      <a:noFill/>
                    </a:lnT>
                    <a:lnB>
                      <a:noFill/>
                    </a:lnB>
                  </a:tcPr>
                </a:tc>
                <a:tc>
                  <a:txBody>
                    <a:bodyPr/>
                    <a:lstStyle/>
                    <a:p>
                      <a:r>
                        <a:rPr lang="en-US" sz="1100" baseline="0" dirty="0"/>
                        <a:t>Run a container ( create and start a container )</a:t>
                      </a:r>
                    </a:p>
                  </a:txBody>
                  <a:tcPr marL="33995" marR="33995" marT="16997" marB="16997" anchor="ctr">
                    <a:lnL>
                      <a:noFill/>
                    </a:lnL>
                    <a:lnR>
                      <a:noFill/>
                    </a:lnR>
                    <a:lnT>
                      <a:noFill/>
                    </a:lnT>
                    <a:lnB>
                      <a:noFill/>
                    </a:lnB>
                  </a:tcPr>
                </a:tc>
                <a:tc>
                  <a:txBody>
                    <a:bodyPr/>
                    <a:lstStyle/>
                    <a:p>
                      <a:r>
                        <a:rPr lang="en-IN" sz="1100" baseline="0"/>
                        <a:t>$ docker run hello-world</a:t>
                      </a:r>
                    </a:p>
                  </a:txBody>
                  <a:tcPr marL="33995" marR="33995" marT="16997" marB="16997" anchor="ctr">
                    <a:lnL>
                      <a:noFill/>
                    </a:lnL>
                    <a:lnR>
                      <a:noFill/>
                    </a:lnR>
                    <a:lnT>
                      <a:noFill/>
                    </a:lnT>
                    <a:lnB>
                      <a:noFill/>
                    </a:lnB>
                  </a:tcPr>
                </a:tc>
                <a:extLst>
                  <a:ext uri="{0D108BD9-81ED-4DB2-BD59-A6C34878D82A}">
                    <a16:rowId xmlns:a16="http://schemas.microsoft.com/office/drawing/2014/main" val="4028635905"/>
                  </a:ext>
                </a:extLst>
              </a:tr>
              <a:tr h="211340">
                <a:tc>
                  <a:txBody>
                    <a:bodyPr/>
                    <a:lstStyle/>
                    <a:p>
                      <a:r>
                        <a:rPr lang="en-IN" sz="1100" baseline="0"/>
                        <a:t>ps</a:t>
                      </a:r>
                    </a:p>
                  </a:txBody>
                  <a:tcPr marL="33995" marR="33995" marT="16997" marB="16997" anchor="ctr">
                    <a:lnL>
                      <a:noFill/>
                    </a:lnL>
                    <a:lnR>
                      <a:noFill/>
                    </a:lnR>
                    <a:lnT>
                      <a:noFill/>
                    </a:lnT>
                    <a:lnB>
                      <a:noFill/>
                    </a:lnB>
                  </a:tcPr>
                </a:tc>
                <a:tc>
                  <a:txBody>
                    <a:bodyPr/>
                    <a:lstStyle/>
                    <a:p>
                      <a:r>
                        <a:rPr lang="en-IN" sz="1100" baseline="0"/>
                        <a:t>List containers ( process status )</a:t>
                      </a:r>
                    </a:p>
                  </a:txBody>
                  <a:tcPr marL="33995" marR="33995" marT="16997" marB="16997" anchor="ctr">
                    <a:lnL>
                      <a:noFill/>
                    </a:lnL>
                    <a:lnR>
                      <a:noFill/>
                    </a:lnR>
                    <a:lnT>
                      <a:noFill/>
                    </a:lnT>
                    <a:lnB>
                      <a:noFill/>
                    </a:lnB>
                  </a:tcPr>
                </a:tc>
                <a:tc>
                  <a:txBody>
                    <a:bodyPr/>
                    <a:lstStyle/>
                    <a:p>
                      <a:r>
                        <a:rPr lang="en-IN" sz="1100" baseline="0"/>
                        <a:t>$ docker ps</a:t>
                      </a:r>
                    </a:p>
                  </a:txBody>
                  <a:tcPr marL="33995" marR="33995" marT="16997" marB="16997" anchor="ctr">
                    <a:lnL>
                      <a:noFill/>
                    </a:lnL>
                    <a:lnR>
                      <a:noFill/>
                    </a:lnR>
                    <a:lnT>
                      <a:noFill/>
                    </a:lnT>
                    <a:lnB>
                      <a:noFill/>
                    </a:lnB>
                  </a:tcPr>
                </a:tc>
                <a:extLst>
                  <a:ext uri="{0D108BD9-81ED-4DB2-BD59-A6C34878D82A}">
                    <a16:rowId xmlns:a16="http://schemas.microsoft.com/office/drawing/2014/main" val="3278293675"/>
                  </a:ext>
                </a:extLst>
              </a:tr>
              <a:tr h="211340">
                <a:tc>
                  <a:txBody>
                    <a:bodyPr/>
                    <a:lstStyle/>
                    <a:p>
                      <a:r>
                        <a:rPr lang="en-IN" sz="1100" baseline="0"/>
                        <a:t>images</a:t>
                      </a:r>
                    </a:p>
                  </a:txBody>
                  <a:tcPr marL="33995" marR="33995" marT="16997" marB="16997" anchor="ctr">
                    <a:lnL>
                      <a:noFill/>
                    </a:lnL>
                    <a:lnR>
                      <a:noFill/>
                    </a:lnR>
                    <a:lnT>
                      <a:noFill/>
                    </a:lnT>
                    <a:lnB>
                      <a:noFill/>
                    </a:lnB>
                  </a:tcPr>
                </a:tc>
                <a:tc>
                  <a:txBody>
                    <a:bodyPr/>
                    <a:lstStyle/>
                    <a:p>
                      <a:r>
                        <a:rPr lang="en-IN" sz="1100" baseline="0"/>
                        <a:t>List images</a:t>
                      </a:r>
                    </a:p>
                  </a:txBody>
                  <a:tcPr marL="33995" marR="33995" marT="16997" marB="16997" anchor="ctr">
                    <a:lnL>
                      <a:noFill/>
                    </a:lnL>
                    <a:lnR>
                      <a:noFill/>
                    </a:lnR>
                    <a:lnT>
                      <a:noFill/>
                    </a:lnT>
                    <a:lnB>
                      <a:noFill/>
                    </a:lnB>
                  </a:tcPr>
                </a:tc>
                <a:tc>
                  <a:txBody>
                    <a:bodyPr/>
                    <a:lstStyle/>
                    <a:p>
                      <a:r>
                        <a:rPr lang="en-IN" sz="1100" baseline="0" dirty="0"/>
                        <a:t>$ </a:t>
                      </a:r>
                      <a:r>
                        <a:rPr lang="en-IN" sz="1100" baseline="0" dirty="0" err="1"/>
                        <a:t>docker</a:t>
                      </a:r>
                      <a:r>
                        <a:rPr lang="en-IN" sz="1100" baseline="0" dirty="0"/>
                        <a:t> images</a:t>
                      </a:r>
                    </a:p>
                  </a:txBody>
                  <a:tcPr marL="33995" marR="33995" marT="16997" marB="16997" anchor="ctr">
                    <a:lnL>
                      <a:noFill/>
                    </a:lnL>
                    <a:lnR>
                      <a:noFill/>
                    </a:lnR>
                    <a:lnT>
                      <a:noFill/>
                    </a:lnT>
                    <a:lnB>
                      <a:noFill/>
                    </a:lnB>
                  </a:tcPr>
                </a:tc>
                <a:extLst>
                  <a:ext uri="{0D108BD9-81ED-4DB2-BD59-A6C34878D82A}">
                    <a16:rowId xmlns:a16="http://schemas.microsoft.com/office/drawing/2014/main" val="1883581671"/>
                  </a:ext>
                </a:extLst>
              </a:tr>
              <a:tr h="211340">
                <a:tc>
                  <a:txBody>
                    <a:bodyPr/>
                    <a:lstStyle/>
                    <a:p>
                      <a:r>
                        <a:rPr lang="en-IN" sz="1100" baseline="0"/>
                        <a:t>logs</a:t>
                      </a:r>
                    </a:p>
                  </a:txBody>
                  <a:tcPr marL="33995" marR="33995" marT="16997" marB="16997" anchor="ctr">
                    <a:lnL>
                      <a:noFill/>
                    </a:lnL>
                    <a:lnR>
                      <a:noFill/>
                    </a:lnR>
                    <a:lnT>
                      <a:noFill/>
                    </a:lnT>
                    <a:lnB>
                      <a:noFill/>
                    </a:lnB>
                  </a:tcPr>
                </a:tc>
                <a:tc>
                  <a:txBody>
                    <a:bodyPr/>
                    <a:lstStyle/>
                    <a:p>
                      <a:r>
                        <a:rPr lang="en-IN" sz="1100" baseline="0"/>
                        <a:t>Show container logs</a:t>
                      </a:r>
                    </a:p>
                  </a:txBody>
                  <a:tcPr marL="33995" marR="33995" marT="16997" marB="16997" anchor="ctr">
                    <a:lnL>
                      <a:noFill/>
                    </a:lnL>
                    <a:lnR>
                      <a:noFill/>
                    </a:lnR>
                    <a:lnT>
                      <a:noFill/>
                    </a:lnT>
                    <a:lnB>
                      <a:noFill/>
                    </a:lnB>
                  </a:tcPr>
                </a:tc>
                <a:tc>
                  <a:txBody>
                    <a:bodyPr/>
                    <a:lstStyle/>
                    <a:p>
                      <a:r>
                        <a:rPr lang="en-IN" sz="1100" baseline="0" dirty="0"/>
                        <a:t>$ </a:t>
                      </a:r>
                      <a:r>
                        <a:rPr lang="en-IN" sz="1100" baseline="0" dirty="0" err="1"/>
                        <a:t>docker</a:t>
                      </a:r>
                      <a:r>
                        <a:rPr lang="en-IN" sz="1100" baseline="0" dirty="0"/>
                        <a:t> logs -f </a:t>
                      </a:r>
                      <a:r>
                        <a:rPr lang="en-IN" sz="1100" baseline="0" dirty="0" err="1"/>
                        <a:t>myapp</a:t>
                      </a:r>
                      <a:endParaRPr lang="en-IN" sz="1100" baseline="0" dirty="0"/>
                    </a:p>
                  </a:txBody>
                  <a:tcPr marL="33995" marR="33995" marT="16997" marB="16997" anchor="ctr">
                    <a:lnL>
                      <a:noFill/>
                    </a:lnL>
                    <a:lnR>
                      <a:noFill/>
                    </a:lnR>
                    <a:lnT>
                      <a:noFill/>
                    </a:lnT>
                    <a:lnB>
                      <a:noFill/>
                    </a:lnB>
                  </a:tcPr>
                </a:tc>
                <a:extLst>
                  <a:ext uri="{0D108BD9-81ED-4DB2-BD59-A6C34878D82A}">
                    <a16:rowId xmlns:a16="http://schemas.microsoft.com/office/drawing/2014/main" val="1638426495"/>
                  </a:ext>
                </a:extLst>
              </a:tr>
              <a:tr h="273294">
                <a:tc>
                  <a:txBody>
                    <a:bodyPr/>
                    <a:lstStyle/>
                    <a:p>
                      <a:r>
                        <a:rPr lang="en-IN" sz="1100" baseline="0"/>
                        <a:t>exec</a:t>
                      </a:r>
                    </a:p>
                  </a:txBody>
                  <a:tcPr marL="33995" marR="33995" marT="16997" marB="16997" anchor="ctr">
                    <a:lnL>
                      <a:noFill/>
                    </a:lnL>
                    <a:lnR>
                      <a:noFill/>
                    </a:lnR>
                    <a:lnT>
                      <a:noFill/>
                    </a:lnT>
                    <a:lnB>
                      <a:noFill/>
                    </a:lnB>
                  </a:tcPr>
                </a:tc>
                <a:tc>
                  <a:txBody>
                    <a:bodyPr/>
                    <a:lstStyle/>
                    <a:p>
                      <a:r>
                        <a:rPr lang="en-US" sz="1100" baseline="0" dirty="0"/>
                        <a:t>Execute a command in a running container</a:t>
                      </a:r>
                    </a:p>
                  </a:txBody>
                  <a:tcPr marL="33995" marR="33995" marT="16997" marB="16997" anchor="ctr">
                    <a:lnL>
                      <a:noFill/>
                    </a:lnL>
                    <a:lnR>
                      <a:noFill/>
                    </a:lnR>
                    <a:lnT>
                      <a:noFill/>
                    </a:lnT>
                    <a:lnB>
                      <a:noFill/>
                    </a:lnB>
                  </a:tcPr>
                </a:tc>
                <a:tc>
                  <a:txBody>
                    <a:bodyPr/>
                    <a:lstStyle/>
                    <a:p>
                      <a:r>
                        <a:rPr lang="en-IN" sz="1100" baseline="0"/>
                        <a:t>$ docker exec myapp ls</a:t>
                      </a:r>
                    </a:p>
                  </a:txBody>
                  <a:tcPr marL="33995" marR="33995" marT="16997" marB="16997" anchor="ctr">
                    <a:lnL>
                      <a:noFill/>
                    </a:lnL>
                    <a:lnR>
                      <a:noFill/>
                    </a:lnR>
                    <a:lnT>
                      <a:noFill/>
                    </a:lnT>
                    <a:lnB>
                      <a:noFill/>
                    </a:lnB>
                  </a:tcPr>
                </a:tc>
                <a:extLst>
                  <a:ext uri="{0D108BD9-81ED-4DB2-BD59-A6C34878D82A}">
                    <a16:rowId xmlns:a16="http://schemas.microsoft.com/office/drawing/2014/main" val="147753562"/>
                  </a:ext>
                </a:extLst>
              </a:tr>
              <a:tr h="391161">
                <a:tc>
                  <a:txBody>
                    <a:bodyPr/>
                    <a:lstStyle/>
                    <a:p>
                      <a:r>
                        <a:rPr lang="en-IN" sz="1100" baseline="0"/>
                        <a:t>cp</a:t>
                      </a:r>
                    </a:p>
                  </a:txBody>
                  <a:tcPr marL="33995" marR="33995" marT="16997" marB="16997" anchor="ctr">
                    <a:lnL>
                      <a:noFill/>
                    </a:lnL>
                    <a:lnR>
                      <a:noFill/>
                    </a:lnR>
                    <a:lnT>
                      <a:noFill/>
                    </a:lnT>
                    <a:lnB>
                      <a:noFill/>
                    </a:lnB>
                  </a:tcPr>
                </a:tc>
                <a:tc>
                  <a:txBody>
                    <a:bodyPr/>
                    <a:lstStyle/>
                    <a:p>
                      <a:r>
                        <a:rPr lang="en-US" sz="1100" baseline="0"/>
                        <a:t>Copy files between a container and local file system</a:t>
                      </a:r>
                    </a:p>
                  </a:txBody>
                  <a:tcPr marL="33995" marR="33995" marT="16997" marB="16997" anchor="ctr">
                    <a:lnL>
                      <a:noFill/>
                    </a:lnL>
                    <a:lnR>
                      <a:noFill/>
                    </a:lnR>
                    <a:lnT>
                      <a:noFill/>
                    </a:lnT>
                    <a:lnB>
                      <a:noFill/>
                    </a:lnB>
                  </a:tcPr>
                </a:tc>
                <a:tc>
                  <a:txBody>
                    <a:bodyPr/>
                    <a:lstStyle/>
                    <a:p>
                      <a:r>
                        <a:rPr lang="en-IN" sz="1100" baseline="0"/>
                        <a:t>$ docker cp [OPTIONS] CONTAINER:SRC_PATH DEST_PATH</a:t>
                      </a:r>
                    </a:p>
                  </a:txBody>
                  <a:tcPr marL="33995" marR="33995" marT="16997" marB="16997" anchor="ctr">
                    <a:lnL>
                      <a:noFill/>
                    </a:lnL>
                    <a:lnR>
                      <a:noFill/>
                    </a:lnR>
                    <a:lnT>
                      <a:noFill/>
                    </a:lnT>
                    <a:lnB>
                      <a:noFill/>
                    </a:lnB>
                  </a:tcPr>
                </a:tc>
                <a:extLst>
                  <a:ext uri="{0D108BD9-81ED-4DB2-BD59-A6C34878D82A}">
                    <a16:rowId xmlns:a16="http://schemas.microsoft.com/office/drawing/2014/main" val="3772323170"/>
                  </a:ext>
                </a:extLst>
              </a:tr>
              <a:tr h="211340">
                <a:tc>
                  <a:txBody>
                    <a:bodyPr/>
                    <a:lstStyle/>
                    <a:p>
                      <a:r>
                        <a:rPr lang="en-IN" sz="1100" baseline="0"/>
                        <a:t>build</a:t>
                      </a:r>
                    </a:p>
                  </a:txBody>
                  <a:tcPr marL="33995" marR="33995" marT="16997" marB="16997" anchor="ctr">
                    <a:lnL>
                      <a:noFill/>
                    </a:lnL>
                    <a:lnR>
                      <a:noFill/>
                    </a:lnR>
                    <a:lnT>
                      <a:noFill/>
                    </a:lnT>
                    <a:lnB>
                      <a:noFill/>
                    </a:lnB>
                  </a:tcPr>
                </a:tc>
                <a:tc>
                  <a:txBody>
                    <a:bodyPr/>
                    <a:lstStyle/>
                    <a:p>
                      <a:r>
                        <a:rPr lang="en-IN" sz="1100" baseline="0"/>
                        <a:t>Build a new image</a:t>
                      </a:r>
                    </a:p>
                  </a:txBody>
                  <a:tcPr marL="33995" marR="33995" marT="16997" marB="16997" anchor="ctr">
                    <a:lnL>
                      <a:noFill/>
                    </a:lnL>
                    <a:lnR>
                      <a:noFill/>
                    </a:lnR>
                    <a:lnT>
                      <a:noFill/>
                    </a:lnT>
                    <a:lnB>
                      <a:noFill/>
                    </a:lnB>
                  </a:tcPr>
                </a:tc>
                <a:tc>
                  <a:txBody>
                    <a:bodyPr/>
                    <a:lstStyle/>
                    <a:p>
                      <a:r>
                        <a:rPr lang="en-IN" sz="1100" baseline="0"/>
                        <a:t>$ docker build -t myapp:latest .</a:t>
                      </a:r>
                    </a:p>
                  </a:txBody>
                  <a:tcPr marL="33995" marR="33995" marT="16997" marB="16997" anchor="ctr">
                    <a:lnL>
                      <a:noFill/>
                    </a:lnL>
                    <a:lnR>
                      <a:noFill/>
                    </a:lnR>
                    <a:lnT>
                      <a:noFill/>
                    </a:lnT>
                    <a:lnB>
                      <a:noFill/>
                    </a:lnB>
                  </a:tcPr>
                </a:tc>
                <a:extLst>
                  <a:ext uri="{0D108BD9-81ED-4DB2-BD59-A6C34878D82A}">
                    <a16:rowId xmlns:a16="http://schemas.microsoft.com/office/drawing/2014/main" val="165813945"/>
                  </a:ext>
                </a:extLst>
              </a:tr>
              <a:tr h="211340">
                <a:tc>
                  <a:txBody>
                    <a:bodyPr/>
                    <a:lstStyle/>
                    <a:p>
                      <a:r>
                        <a:rPr lang="en-IN" sz="1100" baseline="0"/>
                        <a:t>start</a:t>
                      </a:r>
                    </a:p>
                  </a:txBody>
                  <a:tcPr marL="33995" marR="33995" marT="16997" marB="16997" anchor="ctr">
                    <a:lnL>
                      <a:noFill/>
                    </a:lnL>
                    <a:lnR>
                      <a:noFill/>
                    </a:lnR>
                    <a:lnT>
                      <a:noFill/>
                    </a:lnT>
                    <a:lnB>
                      <a:noFill/>
                    </a:lnB>
                  </a:tcPr>
                </a:tc>
                <a:tc>
                  <a:txBody>
                    <a:bodyPr/>
                    <a:lstStyle/>
                    <a:p>
                      <a:r>
                        <a:rPr lang="en-IN" sz="1100" baseline="0"/>
                        <a:t>Start a Docker container</a:t>
                      </a:r>
                    </a:p>
                  </a:txBody>
                  <a:tcPr marL="33995" marR="33995" marT="16997" marB="16997" anchor="ctr">
                    <a:lnL>
                      <a:noFill/>
                    </a:lnL>
                    <a:lnR>
                      <a:noFill/>
                    </a:lnR>
                    <a:lnT>
                      <a:noFill/>
                    </a:lnT>
                    <a:lnB>
                      <a:noFill/>
                    </a:lnB>
                  </a:tcPr>
                </a:tc>
                <a:tc>
                  <a:txBody>
                    <a:bodyPr/>
                    <a:lstStyle/>
                    <a:p>
                      <a:r>
                        <a:rPr lang="en-IN" sz="1100" baseline="0"/>
                        <a:t>$ docker start myapp</a:t>
                      </a:r>
                    </a:p>
                  </a:txBody>
                  <a:tcPr marL="33995" marR="33995" marT="16997" marB="16997" anchor="ctr">
                    <a:lnL>
                      <a:noFill/>
                    </a:lnL>
                    <a:lnR>
                      <a:noFill/>
                    </a:lnR>
                    <a:lnT>
                      <a:noFill/>
                    </a:lnT>
                    <a:lnB>
                      <a:noFill/>
                    </a:lnB>
                  </a:tcPr>
                </a:tc>
                <a:extLst>
                  <a:ext uri="{0D108BD9-81ED-4DB2-BD59-A6C34878D82A}">
                    <a16:rowId xmlns:a16="http://schemas.microsoft.com/office/drawing/2014/main" val="1752839938"/>
                  </a:ext>
                </a:extLst>
              </a:tr>
              <a:tr h="211340">
                <a:tc>
                  <a:txBody>
                    <a:bodyPr/>
                    <a:lstStyle/>
                    <a:p>
                      <a:r>
                        <a:rPr lang="en-IN" sz="1100" baseline="0"/>
                        <a:t>stop</a:t>
                      </a:r>
                    </a:p>
                  </a:txBody>
                  <a:tcPr marL="33995" marR="33995" marT="16997" marB="16997" anchor="ctr">
                    <a:lnL>
                      <a:noFill/>
                    </a:lnL>
                    <a:lnR>
                      <a:noFill/>
                    </a:lnR>
                    <a:lnT>
                      <a:noFill/>
                    </a:lnT>
                    <a:lnB>
                      <a:noFill/>
                    </a:lnB>
                  </a:tcPr>
                </a:tc>
                <a:tc>
                  <a:txBody>
                    <a:bodyPr/>
                    <a:lstStyle/>
                    <a:p>
                      <a:r>
                        <a:rPr lang="en-IN" sz="1100" baseline="0"/>
                        <a:t>Stop a docker container</a:t>
                      </a:r>
                    </a:p>
                  </a:txBody>
                  <a:tcPr marL="33995" marR="33995" marT="16997" marB="16997" anchor="ctr">
                    <a:lnL>
                      <a:noFill/>
                    </a:lnL>
                    <a:lnR>
                      <a:noFill/>
                    </a:lnR>
                    <a:lnT>
                      <a:noFill/>
                    </a:lnT>
                    <a:lnB>
                      <a:noFill/>
                    </a:lnB>
                  </a:tcPr>
                </a:tc>
                <a:tc>
                  <a:txBody>
                    <a:bodyPr/>
                    <a:lstStyle/>
                    <a:p>
                      <a:r>
                        <a:rPr lang="en-IN" sz="1100" baseline="0"/>
                        <a:t>$ docker stop myapp</a:t>
                      </a:r>
                    </a:p>
                  </a:txBody>
                  <a:tcPr marL="33995" marR="33995" marT="16997" marB="16997" anchor="ctr">
                    <a:lnL>
                      <a:noFill/>
                    </a:lnL>
                    <a:lnR>
                      <a:noFill/>
                    </a:lnR>
                    <a:lnT>
                      <a:noFill/>
                    </a:lnT>
                    <a:lnB>
                      <a:noFill/>
                    </a:lnB>
                  </a:tcPr>
                </a:tc>
                <a:extLst>
                  <a:ext uri="{0D108BD9-81ED-4DB2-BD59-A6C34878D82A}">
                    <a16:rowId xmlns:a16="http://schemas.microsoft.com/office/drawing/2014/main" val="3588610180"/>
                  </a:ext>
                </a:extLst>
              </a:tr>
              <a:tr h="273294">
                <a:tc>
                  <a:txBody>
                    <a:bodyPr/>
                    <a:lstStyle/>
                    <a:p>
                      <a:r>
                        <a:rPr lang="en-IN" sz="1100" baseline="0"/>
                        <a:t>version</a:t>
                      </a:r>
                    </a:p>
                  </a:txBody>
                  <a:tcPr marL="33995" marR="33995" marT="16997" marB="16997" anchor="ctr">
                    <a:lnL>
                      <a:noFill/>
                    </a:lnL>
                    <a:lnR>
                      <a:noFill/>
                    </a:lnR>
                    <a:lnT>
                      <a:noFill/>
                    </a:lnT>
                    <a:lnB>
                      <a:noFill/>
                    </a:lnB>
                  </a:tcPr>
                </a:tc>
                <a:tc>
                  <a:txBody>
                    <a:bodyPr/>
                    <a:lstStyle/>
                    <a:p>
                      <a:r>
                        <a:rPr lang="en-IN" sz="1100" baseline="0"/>
                        <a:t>Display Docker Client and Docker Server version</a:t>
                      </a:r>
                    </a:p>
                  </a:txBody>
                  <a:tcPr marL="33995" marR="33995" marT="16997" marB="16997" anchor="ctr">
                    <a:lnL>
                      <a:noFill/>
                    </a:lnL>
                    <a:lnR>
                      <a:noFill/>
                    </a:lnR>
                    <a:lnT>
                      <a:noFill/>
                    </a:lnT>
                    <a:lnB>
                      <a:noFill/>
                    </a:lnB>
                  </a:tcPr>
                </a:tc>
                <a:tc>
                  <a:txBody>
                    <a:bodyPr/>
                    <a:lstStyle/>
                    <a:p>
                      <a:r>
                        <a:rPr lang="en-IN" sz="1100" baseline="0"/>
                        <a:t>$ docker version</a:t>
                      </a:r>
                    </a:p>
                  </a:txBody>
                  <a:tcPr marL="33995" marR="33995" marT="16997" marB="16997" anchor="ctr">
                    <a:lnL>
                      <a:noFill/>
                    </a:lnL>
                    <a:lnR>
                      <a:noFill/>
                    </a:lnR>
                    <a:lnT>
                      <a:noFill/>
                    </a:lnT>
                    <a:lnB>
                      <a:noFill/>
                    </a:lnB>
                  </a:tcPr>
                </a:tc>
                <a:extLst>
                  <a:ext uri="{0D108BD9-81ED-4DB2-BD59-A6C34878D82A}">
                    <a16:rowId xmlns:a16="http://schemas.microsoft.com/office/drawing/2014/main" val="64357014"/>
                  </a:ext>
                </a:extLst>
              </a:tr>
              <a:tr h="391161">
                <a:tc>
                  <a:txBody>
                    <a:bodyPr/>
                    <a:lstStyle/>
                    <a:p>
                      <a:r>
                        <a:rPr lang="en-IN" sz="1100" baseline="0"/>
                        <a:t>info</a:t>
                      </a:r>
                    </a:p>
                  </a:txBody>
                  <a:tcPr marL="33995" marR="33995" marT="16997" marB="16997" anchor="ctr">
                    <a:lnL>
                      <a:noFill/>
                    </a:lnL>
                    <a:lnR>
                      <a:noFill/>
                    </a:lnR>
                    <a:lnT>
                      <a:noFill/>
                    </a:lnT>
                    <a:lnB>
                      <a:noFill/>
                    </a:lnB>
                  </a:tcPr>
                </a:tc>
                <a:tc>
                  <a:txBody>
                    <a:bodyPr/>
                    <a:lstStyle/>
                    <a:p>
                      <a:r>
                        <a:rPr lang="en-US" sz="1100" baseline="0"/>
                        <a:t>Display number of containers running, paused, stopped, number of images etc.</a:t>
                      </a:r>
                    </a:p>
                  </a:txBody>
                  <a:tcPr marL="33995" marR="33995" marT="16997" marB="16997" anchor="ctr">
                    <a:lnL>
                      <a:noFill/>
                    </a:lnL>
                    <a:lnR>
                      <a:noFill/>
                    </a:lnR>
                    <a:lnT>
                      <a:noFill/>
                    </a:lnT>
                    <a:lnB>
                      <a:noFill/>
                    </a:lnB>
                  </a:tcPr>
                </a:tc>
                <a:tc>
                  <a:txBody>
                    <a:bodyPr/>
                    <a:lstStyle/>
                    <a:p>
                      <a:r>
                        <a:rPr lang="en-IN" sz="1100" baseline="0"/>
                        <a:t>$ docker info</a:t>
                      </a:r>
                    </a:p>
                  </a:txBody>
                  <a:tcPr marL="33995" marR="33995" marT="16997" marB="16997" anchor="ctr">
                    <a:lnL>
                      <a:noFill/>
                    </a:lnL>
                    <a:lnR>
                      <a:noFill/>
                    </a:lnR>
                    <a:lnT>
                      <a:noFill/>
                    </a:lnT>
                    <a:lnB>
                      <a:noFill/>
                    </a:lnB>
                  </a:tcPr>
                </a:tc>
                <a:extLst>
                  <a:ext uri="{0D108BD9-81ED-4DB2-BD59-A6C34878D82A}">
                    <a16:rowId xmlns:a16="http://schemas.microsoft.com/office/drawing/2014/main" val="2423179028"/>
                  </a:ext>
                </a:extLst>
              </a:tr>
              <a:tr h="211340">
                <a:tc>
                  <a:txBody>
                    <a:bodyPr/>
                    <a:lstStyle/>
                    <a:p>
                      <a:r>
                        <a:rPr lang="en-IN" sz="1100" baseline="0"/>
                        <a:t>build</a:t>
                      </a:r>
                    </a:p>
                  </a:txBody>
                  <a:tcPr marL="33995" marR="33995" marT="16997" marB="16997" anchor="ctr">
                    <a:lnL>
                      <a:noFill/>
                    </a:lnL>
                    <a:lnR>
                      <a:noFill/>
                    </a:lnR>
                    <a:lnT>
                      <a:noFill/>
                    </a:lnT>
                    <a:lnB>
                      <a:noFill/>
                    </a:lnB>
                  </a:tcPr>
                </a:tc>
                <a:tc>
                  <a:txBody>
                    <a:bodyPr/>
                    <a:lstStyle/>
                    <a:p>
                      <a:r>
                        <a:rPr lang="en-IN" sz="1100" baseline="0"/>
                        <a:t>Build docker image</a:t>
                      </a:r>
                    </a:p>
                  </a:txBody>
                  <a:tcPr marL="33995" marR="33995" marT="16997" marB="16997" anchor="ctr">
                    <a:lnL>
                      <a:noFill/>
                    </a:lnL>
                    <a:lnR>
                      <a:noFill/>
                    </a:lnR>
                    <a:lnT>
                      <a:noFill/>
                    </a:lnT>
                    <a:lnB>
                      <a:noFill/>
                    </a:lnB>
                  </a:tcPr>
                </a:tc>
                <a:tc>
                  <a:txBody>
                    <a:bodyPr/>
                    <a:lstStyle/>
                    <a:p>
                      <a:r>
                        <a:rPr lang="en-IN" sz="1100" baseline="0"/>
                        <a:t>$ docker build . -t myapp:1.0.0</a:t>
                      </a:r>
                    </a:p>
                  </a:txBody>
                  <a:tcPr marL="33995" marR="33995" marT="16997" marB="16997" anchor="ctr">
                    <a:lnL>
                      <a:noFill/>
                    </a:lnL>
                    <a:lnR>
                      <a:noFill/>
                    </a:lnR>
                    <a:lnT>
                      <a:noFill/>
                    </a:lnT>
                    <a:lnB>
                      <a:noFill/>
                    </a:lnB>
                  </a:tcPr>
                </a:tc>
                <a:extLst>
                  <a:ext uri="{0D108BD9-81ED-4DB2-BD59-A6C34878D82A}">
                    <a16:rowId xmlns:a16="http://schemas.microsoft.com/office/drawing/2014/main" val="2974853207"/>
                  </a:ext>
                </a:extLst>
              </a:tr>
              <a:tr h="211340">
                <a:tc>
                  <a:txBody>
                    <a:bodyPr/>
                    <a:lstStyle/>
                    <a:p>
                      <a:r>
                        <a:rPr lang="en-IN" sz="1100" baseline="0"/>
                        <a:t>dockerd</a:t>
                      </a:r>
                    </a:p>
                  </a:txBody>
                  <a:tcPr marL="33995" marR="33995" marT="16997" marB="16997" anchor="ctr">
                    <a:lnL>
                      <a:noFill/>
                    </a:lnL>
                    <a:lnR>
                      <a:noFill/>
                    </a:lnR>
                    <a:lnT>
                      <a:noFill/>
                    </a:lnT>
                    <a:lnB>
                      <a:noFill/>
                    </a:lnB>
                  </a:tcPr>
                </a:tc>
                <a:tc>
                  <a:txBody>
                    <a:bodyPr/>
                    <a:lstStyle/>
                    <a:p>
                      <a:r>
                        <a:rPr lang="en-IN" sz="1100" baseline="0"/>
                        <a:t>To launch Docker daemon</a:t>
                      </a:r>
                    </a:p>
                  </a:txBody>
                  <a:tcPr marL="33995" marR="33995" marT="16997" marB="16997" anchor="ctr">
                    <a:lnL>
                      <a:noFill/>
                    </a:lnL>
                    <a:lnR>
                      <a:noFill/>
                    </a:lnR>
                    <a:lnT>
                      <a:noFill/>
                    </a:lnT>
                    <a:lnB>
                      <a:noFill/>
                    </a:lnB>
                  </a:tcPr>
                </a:tc>
                <a:tc>
                  <a:txBody>
                    <a:bodyPr/>
                    <a:lstStyle/>
                    <a:p>
                      <a:r>
                        <a:rPr lang="en-IN" sz="1100" baseline="0"/>
                        <a:t>$ dockerd</a:t>
                      </a:r>
                    </a:p>
                  </a:txBody>
                  <a:tcPr marL="33995" marR="33995" marT="16997" marB="16997" anchor="ctr">
                    <a:lnL>
                      <a:noFill/>
                    </a:lnL>
                    <a:lnR>
                      <a:noFill/>
                    </a:lnR>
                    <a:lnT>
                      <a:noFill/>
                    </a:lnT>
                    <a:lnB>
                      <a:noFill/>
                    </a:lnB>
                  </a:tcPr>
                </a:tc>
                <a:extLst>
                  <a:ext uri="{0D108BD9-81ED-4DB2-BD59-A6C34878D82A}">
                    <a16:rowId xmlns:a16="http://schemas.microsoft.com/office/drawing/2014/main" val="3002663699"/>
                  </a:ext>
                </a:extLst>
              </a:tr>
              <a:tr h="211340">
                <a:tc>
                  <a:txBody>
                    <a:bodyPr/>
                    <a:lstStyle/>
                    <a:p>
                      <a:r>
                        <a:rPr lang="en-IN" sz="1100" baseline="0"/>
                        <a:t>create</a:t>
                      </a:r>
                    </a:p>
                  </a:txBody>
                  <a:tcPr marL="33995" marR="33995" marT="16997" marB="16997" anchor="ctr">
                    <a:lnL>
                      <a:noFill/>
                    </a:lnL>
                    <a:lnR>
                      <a:noFill/>
                    </a:lnR>
                    <a:lnT>
                      <a:noFill/>
                    </a:lnT>
                    <a:lnB>
                      <a:noFill/>
                    </a:lnB>
                  </a:tcPr>
                </a:tc>
                <a:tc>
                  <a:txBody>
                    <a:bodyPr/>
                    <a:lstStyle/>
                    <a:p>
                      <a:r>
                        <a:rPr lang="en-US" sz="1100" baseline="0"/>
                        <a:t>To create a new container.</a:t>
                      </a:r>
                    </a:p>
                  </a:txBody>
                  <a:tcPr marL="33995" marR="33995" marT="16997" marB="16997" anchor="ctr">
                    <a:lnL>
                      <a:noFill/>
                    </a:lnL>
                    <a:lnR>
                      <a:noFill/>
                    </a:lnR>
                    <a:lnT>
                      <a:noFill/>
                    </a:lnT>
                    <a:lnB>
                      <a:noFill/>
                    </a:lnB>
                  </a:tcPr>
                </a:tc>
                <a:tc>
                  <a:txBody>
                    <a:bodyPr/>
                    <a:lstStyle/>
                    <a:p>
                      <a:r>
                        <a:rPr lang="en-IN" sz="1100" baseline="0"/>
                        <a:t>$ docker create hello-world</a:t>
                      </a:r>
                    </a:p>
                  </a:txBody>
                  <a:tcPr marL="33995" marR="33995" marT="16997" marB="16997" anchor="ctr">
                    <a:lnL>
                      <a:noFill/>
                    </a:lnL>
                    <a:lnR>
                      <a:noFill/>
                    </a:lnR>
                    <a:lnT>
                      <a:noFill/>
                    </a:lnT>
                    <a:lnB>
                      <a:noFill/>
                    </a:lnB>
                  </a:tcPr>
                </a:tc>
                <a:extLst>
                  <a:ext uri="{0D108BD9-81ED-4DB2-BD59-A6C34878D82A}">
                    <a16:rowId xmlns:a16="http://schemas.microsoft.com/office/drawing/2014/main" val="3544045787"/>
                  </a:ext>
                </a:extLst>
              </a:tr>
              <a:tr h="211340">
                <a:tc>
                  <a:txBody>
                    <a:bodyPr/>
                    <a:lstStyle/>
                    <a:p>
                      <a:r>
                        <a:rPr lang="en-IN" sz="1100" baseline="0"/>
                        <a:t>kill</a:t>
                      </a:r>
                    </a:p>
                  </a:txBody>
                  <a:tcPr marL="33995" marR="33995" marT="16997" marB="16997" anchor="ctr">
                    <a:lnL>
                      <a:noFill/>
                    </a:lnL>
                    <a:lnR>
                      <a:noFill/>
                    </a:lnR>
                    <a:lnT>
                      <a:noFill/>
                    </a:lnT>
                    <a:lnB>
                      <a:noFill/>
                    </a:lnB>
                  </a:tcPr>
                </a:tc>
                <a:tc>
                  <a:txBody>
                    <a:bodyPr/>
                    <a:lstStyle/>
                    <a:p>
                      <a:r>
                        <a:rPr lang="en-IN" sz="1100" baseline="0"/>
                        <a:t>To kill a container</a:t>
                      </a:r>
                    </a:p>
                  </a:txBody>
                  <a:tcPr marL="33995" marR="33995" marT="16997" marB="16997" anchor="ctr">
                    <a:lnL>
                      <a:noFill/>
                    </a:lnL>
                    <a:lnR>
                      <a:noFill/>
                    </a:lnR>
                    <a:lnT>
                      <a:noFill/>
                    </a:lnT>
                    <a:lnB>
                      <a:noFill/>
                    </a:lnB>
                  </a:tcPr>
                </a:tc>
                <a:tc>
                  <a:txBody>
                    <a:bodyPr/>
                    <a:lstStyle/>
                    <a:p>
                      <a:r>
                        <a:rPr lang="en-IN" sz="1100" baseline="0"/>
                        <a:t>$ docker kill myapp</a:t>
                      </a:r>
                    </a:p>
                  </a:txBody>
                  <a:tcPr marL="33995" marR="33995" marT="16997" marB="16997" anchor="ctr">
                    <a:lnL>
                      <a:noFill/>
                    </a:lnL>
                    <a:lnR>
                      <a:noFill/>
                    </a:lnR>
                    <a:lnT>
                      <a:noFill/>
                    </a:lnT>
                    <a:lnB>
                      <a:noFill/>
                    </a:lnB>
                  </a:tcPr>
                </a:tc>
                <a:extLst>
                  <a:ext uri="{0D108BD9-81ED-4DB2-BD59-A6C34878D82A}">
                    <a16:rowId xmlns:a16="http://schemas.microsoft.com/office/drawing/2014/main" val="2268031158"/>
                  </a:ext>
                </a:extLst>
              </a:tr>
              <a:tr h="273294">
                <a:tc>
                  <a:txBody>
                    <a:bodyPr/>
                    <a:lstStyle/>
                    <a:p>
                      <a:r>
                        <a:rPr lang="en-IN" sz="1100" baseline="0"/>
                        <a:t>commit</a:t>
                      </a:r>
                    </a:p>
                  </a:txBody>
                  <a:tcPr marL="33995" marR="33995" marT="16997" marB="16997" anchor="ctr">
                    <a:lnL>
                      <a:noFill/>
                    </a:lnL>
                    <a:lnR>
                      <a:noFill/>
                    </a:lnR>
                    <a:lnT>
                      <a:noFill/>
                    </a:lnT>
                    <a:lnB>
                      <a:noFill/>
                    </a:lnB>
                  </a:tcPr>
                </a:tc>
                <a:tc>
                  <a:txBody>
                    <a:bodyPr/>
                    <a:lstStyle/>
                    <a:p>
                      <a:r>
                        <a:rPr lang="en-US" sz="1100" baseline="0"/>
                        <a:t>To create a new image from container changes.</a:t>
                      </a:r>
                    </a:p>
                  </a:txBody>
                  <a:tcPr marL="33995" marR="33995" marT="16997" marB="16997" anchor="ctr">
                    <a:lnL>
                      <a:noFill/>
                    </a:lnL>
                    <a:lnR>
                      <a:noFill/>
                    </a:lnR>
                    <a:lnT>
                      <a:noFill/>
                    </a:lnT>
                    <a:lnB>
                      <a:noFill/>
                    </a:lnB>
                  </a:tcPr>
                </a:tc>
                <a:tc>
                  <a:txBody>
                    <a:bodyPr/>
                    <a:lstStyle/>
                    <a:p>
                      <a:r>
                        <a:rPr lang="en-IN" sz="1100" baseline="0"/>
                        <a:t>$ docker container commit mycontainer myimage</a:t>
                      </a:r>
                    </a:p>
                  </a:txBody>
                  <a:tcPr marL="33995" marR="33995" marT="16997" marB="16997" anchor="ctr">
                    <a:lnL>
                      <a:noFill/>
                    </a:lnL>
                    <a:lnR>
                      <a:noFill/>
                    </a:lnR>
                    <a:lnT>
                      <a:noFill/>
                    </a:lnT>
                    <a:lnB>
                      <a:noFill/>
                    </a:lnB>
                  </a:tcPr>
                </a:tc>
                <a:extLst>
                  <a:ext uri="{0D108BD9-81ED-4DB2-BD59-A6C34878D82A}">
                    <a16:rowId xmlns:a16="http://schemas.microsoft.com/office/drawing/2014/main" val="4233871721"/>
                  </a:ext>
                </a:extLst>
              </a:tr>
              <a:tr h="211340">
                <a:tc>
                  <a:txBody>
                    <a:bodyPr/>
                    <a:lstStyle/>
                    <a:p>
                      <a:r>
                        <a:rPr lang="en-IN" sz="1100" baseline="0"/>
                        <a:t>login</a:t>
                      </a:r>
                    </a:p>
                  </a:txBody>
                  <a:tcPr marL="33995" marR="33995" marT="16997" marB="16997" anchor="ctr">
                    <a:lnL>
                      <a:noFill/>
                    </a:lnL>
                    <a:lnR>
                      <a:noFill/>
                    </a:lnR>
                    <a:lnT>
                      <a:noFill/>
                    </a:lnT>
                    <a:lnB>
                      <a:noFill/>
                    </a:lnB>
                  </a:tcPr>
                </a:tc>
                <a:tc>
                  <a:txBody>
                    <a:bodyPr/>
                    <a:lstStyle/>
                    <a:p>
                      <a:r>
                        <a:rPr lang="en-IN" sz="1100" baseline="0"/>
                        <a:t>To login into hub.docker.com</a:t>
                      </a:r>
                    </a:p>
                  </a:txBody>
                  <a:tcPr marL="33995" marR="33995" marT="16997" marB="16997" anchor="ctr">
                    <a:lnL>
                      <a:noFill/>
                    </a:lnL>
                    <a:lnR>
                      <a:noFill/>
                    </a:lnR>
                    <a:lnT>
                      <a:noFill/>
                    </a:lnT>
                    <a:lnB>
                      <a:noFill/>
                    </a:lnB>
                  </a:tcPr>
                </a:tc>
                <a:tc>
                  <a:txBody>
                    <a:bodyPr/>
                    <a:lstStyle/>
                    <a:p>
                      <a:r>
                        <a:rPr lang="en-IN" sz="1100" baseline="0"/>
                        <a:t>$ docker login</a:t>
                      </a:r>
                    </a:p>
                  </a:txBody>
                  <a:tcPr marL="33995" marR="33995" marT="16997" marB="16997" anchor="ctr">
                    <a:lnL>
                      <a:noFill/>
                    </a:lnL>
                    <a:lnR>
                      <a:noFill/>
                    </a:lnR>
                    <a:lnT>
                      <a:noFill/>
                    </a:lnT>
                    <a:lnB>
                      <a:noFill/>
                    </a:lnB>
                  </a:tcPr>
                </a:tc>
                <a:extLst>
                  <a:ext uri="{0D108BD9-81ED-4DB2-BD59-A6C34878D82A}">
                    <a16:rowId xmlns:a16="http://schemas.microsoft.com/office/drawing/2014/main" val="458548858"/>
                  </a:ext>
                </a:extLst>
              </a:tr>
              <a:tr h="211340">
                <a:tc>
                  <a:txBody>
                    <a:bodyPr/>
                    <a:lstStyle/>
                    <a:p>
                      <a:r>
                        <a:rPr lang="en-IN" sz="1100" baseline="0"/>
                        <a:t>push &lt;username/image name&gt;</a:t>
                      </a:r>
                    </a:p>
                  </a:txBody>
                  <a:tcPr marL="33995" marR="33995" marT="16997" marB="16997" anchor="ctr">
                    <a:lnL>
                      <a:noFill/>
                    </a:lnL>
                    <a:lnR>
                      <a:noFill/>
                    </a:lnR>
                    <a:lnT>
                      <a:noFill/>
                    </a:lnT>
                    <a:lnB>
                      <a:noFill/>
                    </a:lnB>
                  </a:tcPr>
                </a:tc>
                <a:tc>
                  <a:txBody>
                    <a:bodyPr/>
                    <a:lstStyle/>
                    <a:p>
                      <a:r>
                        <a:rPr lang="en-US" sz="1100" baseline="0"/>
                        <a:t>push it to docker hub</a:t>
                      </a:r>
                    </a:p>
                  </a:txBody>
                  <a:tcPr marL="33995" marR="33995" marT="16997" marB="16997" anchor="ctr">
                    <a:lnL>
                      <a:noFill/>
                    </a:lnL>
                    <a:lnR>
                      <a:noFill/>
                    </a:lnR>
                    <a:lnT>
                      <a:noFill/>
                    </a:lnT>
                    <a:lnB>
                      <a:noFill/>
                    </a:lnB>
                  </a:tcPr>
                </a:tc>
                <a:tc>
                  <a:txBody>
                    <a:bodyPr/>
                    <a:lstStyle/>
                    <a:p>
                      <a:r>
                        <a:rPr lang="en-IN" sz="1100" baseline="0"/>
                        <a:t>$ docker push myapp</a:t>
                      </a:r>
                    </a:p>
                  </a:txBody>
                  <a:tcPr marL="33995" marR="33995" marT="16997" marB="16997" anchor="ctr">
                    <a:lnL>
                      <a:noFill/>
                    </a:lnL>
                    <a:lnR>
                      <a:noFill/>
                    </a:lnR>
                    <a:lnT>
                      <a:noFill/>
                    </a:lnT>
                    <a:lnB>
                      <a:noFill/>
                    </a:lnB>
                  </a:tcPr>
                </a:tc>
                <a:extLst>
                  <a:ext uri="{0D108BD9-81ED-4DB2-BD59-A6C34878D82A}">
                    <a16:rowId xmlns:a16="http://schemas.microsoft.com/office/drawing/2014/main" val="386359088"/>
                  </a:ext>
                </a:extLst>
              </a:tr>
              <a:tr h="211340">
                <a:tc>
                  <a:txBody>
                    <a:bodyPr/>
                    <a:lstStyle/>
                    <a:p>
                      <a:r>
                        <a:rPr lang="en-IN" sz="1100" baseline="0"/>
                        <a:t>rm &lt;container id&gt;</a:t>
                      </a:r>
                    </a:p>
                  </a:txBody>
                  <a:tcPr marL="33995" marR="33995" marT="16997" marB="16997" anchor="ctr">
                    <a:lnL>
                      <a:noFill/>
                    </a:lnL>
                    <a:lnR>
                      <a:noFill/>
                    </a:lnR>
                    <a:lnT>
                      <a:noFill/>
                    </a:lnT>
                    <a:lnB>
                      <a:noFill/>
                    </a:lnB>
                  </a:tcPr>
                </a:tc>
                <a:tc>
                  <a:txBody>
                    <a:bodyPr/>
                    <a:lstStyle/>
                    <a:p>
                      <a:r>
                        <a:rPr lang="en-IN" sz="1100" baseline="0"/>
                        <a:t>delete a stopped container</a:t>
                      </a:r>
                    </a:p>
                  </a:txBody>
                  <a:tcPr marL="33995" marR="33995" marT="16997" marB="16997" anchor="ctr">
                    <a:lnL>
                      <a:noFill/>
                    </a:lnL>
                    <a:lnR>
                      <a:noFill/>
                    </a:lnR>
                    <a:lnT>
                      <a:noFill/>
                    </a:lnT>
                    <a:lnB>
                      <a:noFill/>
                    </a:lnB>
                  </a:tcPr>
                </a:tc>
                <a:tc>
                  <a:txBody>
                    <a:bodyPr/>
                    <a:lstStyle/>
                    <a:p>
                      <a:r>
                        <a:rPr lang="en-IN" sz="1100" baseline="0"/>
                        <a:t>$ docker rm myapp</a:t>
                      </a:r>
                    </a:p>
                  </a:txBody>
                  <a:tcPr marL="33995" marR="33995" marT="16997" marB="16997" anchor="ctr">
                    <a:lnL>
                      <a:noFill/>
                    </a:lnL>
                    <a:lnR>
                      <a:noFill/>
                    </a:lnR>
                    <a:lnT>
                      <a:noFill/>
                    </a:lnT>
                    <a:lnB>
                      <a:noFill/>
                    </a:lnB>
                  </a:tcPr>
                </a:tc>
                <a:extLst>
                  <a:ext uri="{0D108BD9-81ED-4DB2-BD59-A6C34878D82A}">
                    <a16:rowId xmlns:a16="http://schemas.microsoft.com/office/drawing/2014/main" val="667881666"/>
                  </a:ext>
                </a:extLst>
              </a:tr>
              <a:tr h="273294">
                <a:tc>
                  <a:txBody>
                    <a:bodyPr/>
                    <a:lstStyle/>
                    <a:p>
                      <a:r>
                        <a:rPr lang="en-IN" sz="1100" baseline="0"/>
                        <a:t>rmi &lt;image-id&gt;</a:t>
                      </a:r>
                    </a:p>
                  </a:txBody>
                  <a:tcPr marL="33995" marR="33995" marT="16997" marB="16997" anchor="ctr">
                    <a:lnL>
                      <a:noFill/>
                    </a:lnL>
                    <a:lnR>
                      <a:noFill/>
                    </a:lnR>
                    <a:lnT>
                      <a:noFill/>
                    </a:lnT>
                    <a:lnB>
                      <a:noFill/>
                    </a:lnB>
                  </a:tcPr>
                </a:tc>
                <a:tc>
                  <a:txBody>
                    <a:bodyPr/>
                    <a:lstStyle/>
                    <a:p>
                      <a:r>
                        <a:rPr lang="en-US" sz="1100" baseline="0"/>
                        <a:t>delete an image from the local system</a:t>
                      </a:r>
                    </a:p>
                  </a:txBody>
                  <a:tcPr marL="33995" marR="33995" marT="16997" marB="16997" anchor="ctr">
                    <a:lnL>
                      <a:noFill/>
                    </a:lnL>
                    <a:lnR>
                      <a:noFill/>
                    </a:lnR>
                    <a:lnT>
                      <a:noFill/>
                    </a:lnT>
                    <a:lnB>
                      <a:noFill/>
                    </a:lnB>
                  </a:tcPr>
                </a:tc>
                <a:tc>
                  <a:txBody>
                    <a:bodyPr/>
                    <a:lstStyle/>
                    <a:p>
                      <a:r>
                        <a:rPr lang="en-IN" sz="1100" baseline="0"/>
                        <a:t>$ docker rmi myapp</a:t>
                      </a:r>
                    </a:p>
                  </a:txBody>
                  <a:tcPr marL="33995" marR="33995" marT="16997" marB="16997" anchor="ctr">
                    <a:lnL>
                      <a:noFill/>
                    </a:lnL>
                    <a:lnR>
                      <a:noFill/>
                    </a:lnR>
                    <a:lnT>
                      <a:noFill/>
                    </a:lnT>
                    <a:lnB>
                      <a:noFill/>
                    </a:lnB>
                  </a:tcPr>
                </a:tc>
                <a:extLst>
                  <a:ext uri="{0D108BD9-81ED-4DB2-BD59-A6C34878D82A}">
                    <a16:rowId xmlns:a16="http://schemas.microsoft.com/office/drawing/2014/main" val="330450522"/>
                  </a:ext>
                </a:extLst>
              </a:tr>
              <a:tr h="562758">
                <a:tc>
                  <a:txBody>
                    <a:bodyPr/>
                    <a:lstStyle/>
                    <a:p>
                      <a:r>
                        <a:rPr lang="en-IN" sz="1100" baseline="0"/>
                        <a:t>system prune</a:t>
                      </a:r>
                    </a:p>
                  </a:txBody>
                  <a:tcPr marL="33995" marR="33995" marT="16997" marB="16997" anchor="ctr">
                    <a:lnL>
                      <a:noFill/>
                    </a:lnL>
                    <a:lnR>
                      <a:noFill/>
                    </a:lnR>
                    <a:lnT>
                      <a:noFill/>
                    </a:lnT>
                    <a:lnB>
                      <a:noFill/>
                    </a:lnB>
                  </a:tcPr>
                </a:tc>
                <a:tc>
                  <a:txBody>
                    <a:bodyPr/>
                    <a:lstStyle/>
                    <a:p>
                      <a:r>
                        <a:rPr lang="en-US" sz="1100" baseline="0"/>
                        <a:t>to remove all the stopped containers, all the networks that are not used, all dangling images and all build caches.</a:t>
                      </a:r>
                    </a:p>
                  </a:txBody>
                  <a:tcPr marL="33995" marR="33995" marT="16997" marB="16997" anchor="ctr">
                    <a:lnL>
                      <a:noFill/>
                    </a:lnL>
                    <a:lnR>
                      <a:noFill/>
                    </a:lnR>
                    <a:lnT>
                      <a:noFill/>
                    </a:lnT>
                    <a:lnB>
                      <a:noFill/>
                    </a:lnB>
                  </a:tcPr>
                </a:tc>
                <a:tc>
                  <a:txBody>
                    <a:bodyPr/>
                    <a:lstStyle/>
                    <a:p>
                      <a:r>
                        <a:rPr lang="en-IN" sz="1100" baseline="0" dirty="0"/>
                        <a:t>$ </a:t>
                      </a:r>
                      <a:r>
                        <a:rPr lang="en-IN" sz="1100" baseline="0" dirty="0" err="1"/>
                        <a:t>docker</a:t>
                      </a:r>
                      <a:r>
                        <a:rPr lang="en-IN" sz="1100" baseline="0" dirty="0"/>
                        <a:t> system prune --all</a:t>
                      </a:r>
                    </a:p>
                  </a:txBody>
                  <a:tcPr marL="33995" marR="33995" marT="16997" marB="16997" anchor="ctr">
                    <a:lnL>
                      <a:noFill/>
                    </a:lnL>
                    <a:lnR>
                      <a:noFill/>
                    </a:lnR>
                    <a:lnT>
                      <a:noFill/>
                    </a:lnT>
                    <a:lnB>
                      <a:noFill/>
                    </a:lnB>
                  </a:tcPr>
                </a:tc>
                <a:extLst>
                  <a:ext uri="{0D108BD9-81ED-4DB2-BD59-A6C34878D82A}">
                    <a16:rowId xmlns:a16="http://schemas.microsoft.com/office/drawing/2014/main" val="3915004950"/>
                  </a:ext>
                </a:extLst>
              </a:tr>
            </a:tbl>
          </a:graphicData>
        </a:graphic>
      </p:graphicFrame>
    </p:spTree>
    <p:extLst>
      <p:ext uri="{BB962C8B-B14F-4D97-AF65-F5344CB8AC3E}">
        <p14:creationId xmlns:p14="http://schemas.microsoft.com/office/powerpoint/2010/main" val="266442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Docker ?</a:t>
            </a:r>
            <a:endParaRPr lang="en-IN" dirty="0"/>
          </a:p>
        </p:txBody>
      </p:sp>
      <p:sp>
        <p:nvSpPr>
          <p:cNvPr id="3" name="Content Placeholder 2"/>
          <p:cNvSpPr>
            <a:spLocks noGrp="1"/>
          </p:cNvSpPr>
          <p:nvPr>
            <p:ph idx="1"/>
          </p:nvPr>
        </p:nvSpPr>
        <p:spPr/>
        <p:txBody>
          <a:bodyPr>
            <a:normAutofit lnSpcReduction="10000"/>
          </a:bodyPr>
          <a:lstStyle/>
          <a:p>
            <a:r>
              <a:rPr lang="en-GB" dirty="0"/>
              <a:t>Docker is a software tool that lets you put different software applications and their dependencies (like libraries and settings) inside a "container," which can be easily moved between different computers or servers. This makes it easier to deploy and manage software, without worrying about compatibility issues or other problems that can arise when running software on different machines</a:t>
            </a:r>
            <a:r>
              <a:rPr lang="en-GB" dirty="0" smtClean="0"/>
              <a:t>.</a:t>
            </a:r>
          </a:p>
          <a:p>
            <a:endParaRPr lang="en-GB" dirty="0"/>
          </a:p>
          <a:p>
            <a:r>
              <a:rPr lang="en-GB" dirty="0"/>
              <a:t>Docker is like a magic box that allows you to put different things inside it, such as your </a:t>
            </a:r>
            <a:r>
              <a:rPr lang="en-GB" dirty="0" err="1"/>
              <a:t>favorite</a:t>
            </a:r>
            <a:r>
              <a:rPr lang="en-GB" dirty="0"/>
              <a:t> toys or books, and keep them safe and organized.</a:t>
            </a:r>
            <a:endParaRPr lang="en-IN" dirty="0"/>
          </a:p>
        </p:txBody>
      </p:sp>
    </p:spTree>
    <p:extLst>
      <p:ext uri="{BB962C8B-B14F-4D97-AF65-F5344CB8AC3E}">
        <p14:creationId xmlns:p14="http://schemas.microsoft.com/office/powerpoint/2010/main" val="55876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Docker Image ?</a:t>
            </a:r>
            <a:endParaRPr lang="en-IN" dirty="0"/>
          </a:p>
        </p:txBody>
      </p:sp>
      <p:sp>
        <p:nvSpPr>
          <p:cNvPr id="3" name="Content Placeholder 2"/>
          <p:cNvSpPr>
            <a:spLocks noGrp="1"/>
          </p:cNvSpPr>
          <p:nvPr>
            <p:ph idx="1"/>
          </p:nvPr>
        </p:nvSpPr>
        <p:spPr/>
        <p:txBody>
          <a:bodyPr/>
          <a:lstStyle/>
          <a:p>
            <a:r>
              <a:rPr lang="en-GB" dirty="0" smtClean="0"/>
              <a:t>A way to package application with all the necessary dependencies and configuration.</a:t>
            </a:r>
          </a:p>
          <a:p>
            <a:r>
              <a:rPr lang="en-GB" dirty="0" smtClean="0"/>
              <a:t>Like Class concept in JavaScript</a:t>
            </a:r>
            <a:endParaRPr lang="en-IN" dirty="0"/>
          </a:p>
        </p:txBody>
      </p:sp>
    </p:spTree>
    <p:extLst>
      <p:ext uri="{BB962C8B-B14F-4D97-AF65-F5344CB8AC3E}">
        <p14:creationId xmlns:p14="http://schemas.microsoft.com/office/powerpoint/2010/main" val="312349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Docker Container ?</a:t>
            </a:r>
            <a:endParaRPr lang="en-IN" dirty="0"/>
          </a:p>
        </p:txBody>
      </p:sp>
      <p:sp>
        <p:nvSpPr>
          <p:cNvPr id="3" name="Content Placeholder 2"/>
          <p:cNvSpPr>
            <a:spLocks noGrp="1"/>
          </p:cNvSpPr>
          <p:nvPr>
            <p:ph idx="1"/>
          </p:nvPr>
        </p:nvSpPr>
        <p:spPr/>
        <p:txBody>
          <a:bodyPr/>
          <a:lstStyle/>
          <a:p>
            <a:r>
              <a:rPr lang="en-GB" dirty="0" smtClean="0"/>
              <a:t>Instance of Image like JavaScript Object.</a:t>
            </a:r>
          </a:p>
          <a:p>
            <a:r>
              <a:rPr lang="en-GB" dirty="0" smtClean="0"/>
              <a:t>Portable artefact easily shared and movable.</a:t>
            </a:r>
          </a:p>
          <a:p>
            <a:r>
              <a:rPr lang="en-GB" dirty="0" smtClean="0"/>
              <a:t>Makes deployment and development more efficient.</a:t>
            </a:r>
            <a:endParaRPr lang="en-IN" dirty="0"/>
          </a:p>
          <a:p>
            <a:endParaRPr lang="en-GB" dirty="0" smtClean="0"/>
          </a:p>
          <a:p>
            <a:pPr marL="0" indent="0">
              <a:buNone/>
            </a:pP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74" t="19059" r="14973" b="11507"/>
          <a:stretch/>
        </p:blipFill>
        <p:spPr>
          <a:xfrm>
            <a:off x="838200" y="3477490"/>
            <a:ext cx="5444838" cy="3034146"/>
          </a:xfrm>
          <a:prstGeom prst="rect">
            <a:avLst/>
          </a:prstGeom>
        </p:spPr>
      </p:pic>
    </p:spTree>
    <p:extLst>
      <p:ext uri="{BB962C8B-B14F-4D97-AF65-F5344CB8AC3E}">
        <p14:creationId xmlns:p14="http://schemas.microsoft.com/office/powerpoint/2010/main" val="1189855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Before Containers		</a:t>
            </a:r>
            <a:endParaRPr lang="en-IN" dirty="0"/>
          </a:p>
        </p:txBody>
      </p:sp>
      <p:sp>
        <p:nvSpPr>
          <p:cNvPr id="3" name="Content Placeholder 2"/>
          <p:cNvSpPr>
            <a:spLocks noGrp="1"/>
          </p:cNvSpPr>
          <p:nvPr>
            <p:ph idx="1"/>
          </p:nvPr>
        </p:nvSpPr>
        <p:spPr/>
        <p:txBody>
          <a:bodyPr/>
          <a:lstStyle/>
          <a:p>
            <a:r>
              <a:rPr lang="en-GB" dirty="0" smtClean="0"/>
              <a:t>Each developer needs to install the application specific version.</a:t>
            </a:r>
          </a:p>
          <a:p>
            <a:r>
              <a:rPr lang="en-GB" dirty="0" smtClean="0"/>
              <a:t>Installation process is different on each OS environment.</a:t>
            </a:r>
          </a:p>
          <a:p>
            <a:r>
              <a:rPr lang="en-GB" dirty="0" smtClean="0"/>
              <a:t>Many step could go wrong.</a:t>
            </a:r>
          </a:p>
          <a:p>
            <a:r>
              <a:rPr lang="en-GB" dirty="0" smtClean="0"/>
              <a:t>Textual guide of installation.</a:t>
            </a:r>
          </a:p>
          <a:p>
            <a:r>
              <a:rPr lang="en-GB" dirty="0" smtClean="0"/>
              <a:t>Configuration on the server needed.</a:t>
            </a:r>
          </a:p>
          <a:p>
            <a:endParaRPr lang="en-GB" dirty="0" smtClean="0"/>
          </a:p>
          <a:p>
            <a:endParaRPr lang="en-GB" dirty="0" smtClean="0"/>
          </a:p>
          <a:p>
            <a:endParaRPr lang="en-IN" dirty="0"/>
          </a:p>
        </p:txBody>
      </p:sp>
    </p:spTree>
    <p:extLst>
      <p:ext uri="{BB962C8B-B14F-4D97-AF65-F5344CB8AC3E}">
        <p14:creationId xmlns:p14="http://schemas.microsoft.com/office/powerpoint/2010/main" val="181258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8040" t="38139" r="16927"/>
          <a:stretch/>
        </p:blipFill>
        <p:spPr>
          <a:xfrm>
            <a:off x="72736" y="1501197"/>
            <a:ext cx="7301346" cy="3214253"/>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2206" t="7602" r="50347"/>
          <a:stretch/>
        </p:blipFill>
        <p:spPr>
          <a:xfrm>
            <a:off x="7755082" y="365125"/>
            <a:ext cx="3979718" cy="5952548"/>
          </a:xfrm>
          <a:prstGeom prst="rect">
            <a:avLst/>
          </a:prstGeom>
        </p:spPr>
      </p:pic>
    </p:spTree>
    <p:extLst>
      <p:ext uri="{BB962C8B-B14F-4D97-AF65-F5344CB8AC3E}">
        <p14:creationId xmlns:p14="http://schemas.microsoft.com/office/powerpoint/2010/main" val="147608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975" t="50194" r="9364"/>
          <a:stretch/>
        </p:blipFill>
        <p:spPr>
          <a:xfrm>
            <a:off x="1565564" y="403838"/>
            <a:ext cx="7883236" cy="2804318"/>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055" t="54605" r="11570" b="-1"/>
          <a:stretch/>
        </p:blipFill>
        <p:spPr>
          <a:xfrm>
            <a:off x="1565564" y="3810000"/>
            <a:ext cx="7883236" cy="2567196"/>
          </a:xfrm>
          <a:prstGeom prst="rect">
            <a:avLst/>
          </a:prstGeom>
        </p:spPr>
      </p:pic>
    </p:spTree>
    <p:extLst>
      <p:ext uri="{BB962C8B-B14F-4D97-AF65-F5344CB8AC3E}">
        <p14:creationId xmlns:p14="http://schemas.microsoft.com/office/powerpoint/2010/main" val="221065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Pros	</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Portability : </a:t>
            </a:r>
            <a:r>
              <a:rPr lang="en-GB" dirty="0"/>
              <a:t>Docker allows you to package an application along with all of its dependencies into a single container that can be run on any system that supports Docker</a:t>
            </a:r>
            <a:r>
              <a:rPr lang="en-GB" dirty="0" smtClean="0"/>
              <a:t>.</a:t>
            </a:r>
          </a:p>
          <a:p>
            <a:endParaRPr lang="en-GB" dirty="0" smtClean="0"/>
          </a:p>
          <a:p>
            <a:r>
              <a:rPr lang="en-GB" dirty="0"/>
              <a:t>Consistency: Docker ensures that your </a:t>
            </a:r>
            <a:r>
              <a:rPr lang="en-GB" dirty="0" smtClean="0"/>
              <a:t>software will run in </a:t>
            </a:r>
            <a:r>
              <a:rPr lang="en-GB" dirty="0"/>
              <a:t>the same environment every time, regardless of where it's being run. This helps to avoid issues that can arise from differences in operating </a:t>
            </a:r>
            <a:r>
              <a:rPr lang="en-GB" dirty="0" smtClean="0"/>
              <a:t>systems.</a:t>
            </a:r>
          </a:p>
          <a:p>
            <a:endParaRPr lang="en-GB" dirty="0"/>
          </a:p>
          <a:p>
            <a:r>
              <a:rPr lang="en-GB" dirty="0"/>
              <a:t>Isolation: Docker containers are isolated from the host system and other containers, which provides an added layer of security and helps prevent conflicts between different applications running on the same machine.</a:t>
            </a:r>
          </a:p>
          <a:p>
            <a:endParaRPr lang="en-IN" dirty="0"/>
          </a:p>
        </p:txBody>
      </p:sp>
    </p:spTree>
    <p:extLst>
      <p:ext uri="{BB962C8B-B14F-4D97-AF65-F5344CB8AC3E}">
        <p14:creationId xmlns:p14="http://schemas.microsoft.com/office/powerpoint/2010/main" val="255684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345"/>
            <a:ext cx="10515600" cy="5733618"/>
          </a:xfrm>
        </p:spPr>
        <p:txBody>
          <a:bodyPr/>
          <a:lstStyle/>
          <a:p>
            <a:r>
              <a:rPr lang="en-GB" dirty="0" smtClean="0"/>
              <a:t>Flexibility</a:t>
            </a:r>
            <a:r>
              <a:rPr lang="en-GB" dirty="0"/>
              <a:t>: Docker allows you to easily switch between different versions of software and </a:t>
            </a:r>
            <a:r>
              <a:rPr lang="en-GB" dirty="0" smtClean="0"/>
              <a:t>libraries</a:t>
            </a:r>
            <a:endParaRPr lang="en-GB" dirty="0"/>
          </a:p>
          <a:p>
            <a:endParaRPr lang="en-IN" dirty="0"/>
          </a:p>
        </p:txBody>
      </p:sp>
    </p:spTree>
    <p:extLst>
      <p:ext uri="{BB962C8B-B14F-4D97-AF65-F5344CB8AC3E}">
        <p14:creationId xmlns:p14="http://schemas.microsoft.com/office/powerpoint/2010/main" val="128783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676</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Docker</vt:lpstr>
      <vt:lpstr>What is Docker ?</vt:lpstr>
      <vt:lpstr>What is Docker Image ?</vt:lpstr>
      <vt:lpstr>What is Docker Container ?</vt:lpstr>
      <vt:lpstr>Before Containers  </vt:lpstr>
      <vt:lpstr>PowerPoint Presentation</vt:lpstr>
      <vt:lpstr>PowerPoint Presentation</vt:lpstr>
      <vt:lpstr>Pros </vt:lpstr>
      <vt:lpstr>PowerPoint Presentation</vt:lpstr>
      <vt:lpstr>Cons </vt:lpstr>
      <vt:lpstr>Docker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Docker ?</dc:title>
  <dc:creator>admin</dc:creator>
  <cp:lastModifiedBy>SGL</cp:lastModifiedBy>
  <cp:revision>54</cp:revision>
  <dcterms:created xsi:type="dcterms:W3CDTF">2023-04-27T16:51:06Z</dcterms:created>
  <dcterms:modified xsi:type="dcterms:W3CDTF">2023-07-04T12:24:59Z</dcterms:modified>
</cp:coreProperties>
</file>