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17"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4346bab2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4346bab2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14346bab2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14346bab2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4346bab2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4346bab2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14346bab2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14346bab2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4346bab2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4346bab2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346bab2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346bab2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4346bab2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4346bab2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4346bab2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4346bab2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4346bab2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4346bab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4346bab2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4346bab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bd975a9e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bd975a9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4346bab20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14346bab2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4346bab2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14346bab2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
        <p:nvSpPr>
          <p:cNvPr id="14" name="Google Shape;14;p2"/>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8" name="Google Shape;68;p11"/>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9" name="Google Shape;69;p11"/>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70" name="Google Shape;70;p11"/>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71" name="Google Shape;71;p11"/>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77" name="Google Shape;77;p12"/>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1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3"/>
          <p:cNvGrpSpPr/>
          <p:nvPr/>
        </p:nvGrpSpPr>
        <p:grpSpPr>
          <a:xfrm>
            <a:off x="830392" y="1191256"/>
            <a:ext cx="745763" cy="45826"/>
            <a:chOff x="4580561" y="2589004"/>
            <a:chExt cx="1064464" cy="25200"/>
          </a:xfrm>
        </p:grpSpPr>
        <p:sp>
          <p:nvSpPr>
            <p:cNvPr id="83" name="Google Shape;83;p1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txBox="1">
            <a:spLocks noGrp="1"/>
          </p:cNvSpPr>
          <p:nvPr>
            <p:ph type="title"/>
          </p:nvPr>
        </p:nvSpPr>
        <p:spPr>
          <a:xfrm>
            <a:off x="729450" y="1318650"/>
            <a:ext cx="7688700" cy="535200"/>
          </a:xfrm>
          <a:prstGeom prst="rect">
            <a:avLst/>
          </a:prstGeom>
        </p:spPr>
        <p:txBody>
          <a:bodyPr spcFirstLastPara="1" wrap="square" lIns="91425" tIns="45700" rIns="91425" bIns="45700" anchor="ctr"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6" name="Google Shape;86;p13"/>
          <p:cNvSpPr txBox="1">
            <a:spLocks noGrp="1"/>
          </p:cNvSpPr>
          <p:nvPr>
            <p:ph type="body" idx="1"/>
          </p:nvPr>
        </p:nvSpPr>
        <p:spPr>
          <a:xfrm>
            <a:off x="729450" y="2078875"/>
            <a:ext cx="7688700" cy="2261100"/>
          </a:xfrm>
          <a:prstGeom prst="rect">
            <a:avLst/>
          </a:prstGeom>
        </p:spPr>
        <p:txBody>
          <a:bodyPr spcFirstLastPara="1" wrap="square" lIns="91425" tIns="45700" rIns="91425" bIns="45700" anchor="t" anchorCtr="0">
            <a:noAutofit/>
          </a:bodyPr>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87" name="Google Shape;87;p13"/>
          <p:cNvSpPr txBox="1">
            <a:spLocks noGrp="1"/>
          </p:cNvSpPr>
          <p:nvPr>
            <p:ph type="sldNum" idx="12"/>
          </p:nvPr>
        </p:nvSpPr>
        <p:spPr>
          <a:xfrm>
            <a:off x="8536302" y="4749851"/>
            <a:ext cx="548700" cy="393600"/>
          </a:xfrm>
          <a:prstGeom prst="rect">
            <a:avLst/>
          </a:prstGeom>
        </p:spPr>
        <p:txBody>
          <a:bodyPr spcFirstLastPara="1" wrap="square" lIns="91425" tIns="45700" rIns="91425" bIns="457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85800" y="457200"/>
            <a:ext cx="77724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85800" y="457200"/>
            <a:ext cx="77724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685800" y="1485900"/>
            <a:ext cx="7772400"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685800" y="457200"/>
            <a:ext cx="77724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685800" y="1485900"/>
            <a:ext cx="3810000" cy="30861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31" name="Google Shape;31;p5"/>
          <p:cNvSpPr txBox="1">
            <a:spLocks noGrp="1"/>
          </p:cNvSpPr>
          <p:nvPr>
            <p:ph type="body" idx="2"/>
          </p:nvPr>
        </p:nvSpPr>
        <p:spPr>
          <a:xfrm>
            <a:off x="4648200" y="1485900"/>
            <a:ext cx="3810000" cy="30861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32" name="Google Shape;32;p5"/>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rot="5400000">
            <a:off x="5429250" y="1543050"/>
            <a:ext cx="41148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6"/>
          <p:cNvSpPr txBox="1">
            <a:spLocks noGrp="1"/>
          </p:cNvSpPr>
          <p:nvPr>
            <p:ph type="body" idx="1"/>
          </p:nvPr>
        </p:nvSpPr>
        <p:spPr>
          <a:xfrm rot="5400000">
            <a:off x="1466850" y="-323850"/>
            <a:ext cx="41148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685800" y="457200"/>
            <a:ext cx="77724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body" idx="1"/>
          </p:nvPr>
        </p:nvSpPr>
        <p:spPr>
          <a:xfrm rot="5400000">
            <a:off x="3028950" y="-857250"/>
            <a:ext cx="30861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7"/>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8"/>
          <p:cNvSpPr>
            <a:spLocks noGrp="1"/>
          </p:cNvSpPr>
          <p:nvPr>
            <p:ph type="pic" idx="2"/>
          </p:nvPr>
        </p:nvSpPr>
        <p:spPr>
          <a:xfrm>
            <a:off x="1792288" y="459581"/>
            <a:ext cx="5486400" cy="3086100"/>
          </a:xfrm>
          <a:prstGeom prst="rect">
            <a:avLst/>
          </a:prstGeom>
          <a:noFill/>
          <a:ln>
            <a:noFill/>
          </a:ln>
        </p:spPr>
      </p:sp>
      <p:sp>
        <p:nvSpPr>
          <p:cNvPr id="50" name="Google Shape;50;p8"/>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51" name="Google Shape;51;p8"/>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57" name="Google Shape;57;p9"/>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58" name="Google Shape;58;p9"/>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0"/>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0" y="457200"/>
            <a:ext cx="7772400" cy="8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7" name="Google Shape;7;p1"/>
          <p:cNvSpPr txBox="1">
            <a:spLocks noGrp="1"/>
          </p:cNvSpPr>
          <p:nvPr>
            <p:ph type="body" idx="1"/>
          </p:nvPr>
        </p:nvSpPr>
        <p:spPr>
          <a:xfrm>
            <a:off x="685800" y="1485900"/>
            <a:ext cx="7772400" cy="308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 name="Google Shape;9;p1"/>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0" name="Google Shape;10;p1"/>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huvanagiri_b191228ec@nitc.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685800" y="242699"/>
            <a:ext cx="7772400" cy="92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sz="3400"/>
              <a:t>Project-2</a:t>
            </a:r>
            <a:endParaRPr sz="2900"/>
          </a:p>
        </p:txBody>
      </p:sp>
      <p:sp>
        <p:nvSpPr>
          <p:cNvPr id="93" name="Google Shape;93;p14"/>
          <p:cNvSpPr txBox="1">
            <a:spLocks noGrp="1"/>
          </p:cNvSpPr>
          <p:nvPr>
            <p:ph type="subTitle" idx="1"/>
          </p:nvPr>
        </p:nvSpPr>
        <p:spPr>
          <a:xfrm>
            <a:off x="930825" y="1170900"/>
            <a:ext cx="7286100" cy="9282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GB"/>
              <a:t>Image Captioning using CNN and LSTM</a:t>
            </a:r>
            <a:endParaRPr/>
          </a:p>
        </p:txBody>
      </p:sp>
      <p:sp>
        <p:nvSpPr>
          <p:cNvPr id="94" name="Google Shape;94;p14"/>
          <p:cNvSpPr txBox="1"/>
          <p:nvPr/>
        </p:nvSpPr>
        <p:spPr>
          <a:xfrm>
            <a:off x="2163125" y="2518400"/>
            <a:ext cx="591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Times New Roman"/>
                <a:ea typeface="Times New Roman"/>
                <a:cs typeface="Times New Roman"/>
                <a:sym typeface="Times New Roman"/>
              </a:rPr>
              <a:t>Presenter: Bhargav Sai Bhuvanagiri(B191228EC)</a:t>
            </a:r>
            <a:endParaRPr sz="1800">
              <a:latin typeface="Times New Roman"/>
              <a:ea typeface="Times New Roman"/>
              <a:cs typeface="Times New Roman"/>
              <a:sym typeface="Times New Roman"/>
            </a:endParaRPr>
          </a:p>
        </p:txBody>
      </p:sp>
      <p:sp>
        <p:nvSpPr>
          <p:cNvPr id="95" name="Google Shape;95;p14"/>
          <p:cNvSpPr txBox="1"/>
          <p:nvPr/>
        </p:nvSpPr>
        <p:spPr>
          <a:xfrm>
            <a:off x="1197575" y="3250625"/>
            <a:ext cx="61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                                       </a:t>
            </a:r>
            <a:r>
              <a:rPr lang="en-GB" u="sng">
                <a:solidFill>
                  <a:schemeClr val="hlink"/>
                </a:solidFill>
                <a:latin typeface="Times New Roman"/>
                <a:ea typeface="Times New Roman"/>
                <a:cs typeface="Times New Roman"/>
                <a:sym typeface="Times New Roman"/>
                <a:hlinkClick r:id="rId3"/>
              </a:rPr>
              <a:t>mailto:bhuvanagiri_b191228ec@nitc.ac.in</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2714175" y="1274800"/>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LSTM:</a:t>
            </a:r>
            <a:endParaRPr/>
          </a:p>
        </p:txBody>
      </p:sp>
      <p:sp>
        <p:nvSpPr>
          <p:cNvPr id="150" name="Google Shape;150;p23"/>
          <p:cNvSpPr txBox="1">
            <a:spLocks noGrp="1"/>
          </p:cNvSpPr>
          <p:nvPr>
            <p:ph type="body" idx="1"/>
          </p:nvPr>
        </p:nvSpPr>
        <p:spPr>
          <a:xfrm>
            <a:off x="727650" y="4424075"/>
            <a:ext cx="7688700" cy="628800"/>
          </a:xfrm>
          <a:prstGeom prst="rect">
            <a:avLst/>
          </a:prstGeom>
        </p:spPr>
        <p:txBody>
          <a:bodyPr spcFirstLastPara="1" wrap="square" lIns="91425" tIns="45700" rIns="91425" bIns="45700" anchor="t" anchorCtr="0">
            <a:noAutofit/>
          </a:bodyPr>
          <a:lstStyle/>
          <a:p>
            <a:pPr marL="457200" lvl="0" indent="-349250" algn="l" rtl="0">
              <a:spcBef>
                <a:spcPts val="640"/>
              </a:spcBef>
              <a:spcAft>
                <a:spcPts val="0"/>
              </a:spcAft>
              <a:buSzPts val="1900"/>
              <a:buChar char="●"/>
            </a:pPr>
            <a:r>
              <a:rPr lang="en-GB" sz="1900"/>
              <a:t>One of LSTM models.</a:t>
            </a:r>
            <a:endParaRPr sz="1900"/>
          </a:p>
        </p:txBody>
      </p:sp>
      <p:pic>
        <p:nvPicPr>
          <p:cNvPr id="151" name="Google Shape;151;p23"/>
          <p:cNvPicPr preferRelativeResize="0"/>
          <p:nvPr/>
        </p:nvPicPr>
        <p:blipFill>
          <a:blip r:embed="rId3">
            <a:alphaModFix/>
          </a:blip>
          <a:stretch>
            <a:fillRect/>
          </a:stretch>
        </p:blipFill>
        <p:spPr>
          <a:xfrm>
            <a:off x="489125" y="1960325"/>
            <a:ext cx="8302526" cy="226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2966425" y="1274800"/>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Equations:</a:t>
            </a:r>
            <a:endParaRPr/>
          </a:p>
        </p:txBody>
      </p:sp>
      <p:pic>
        <p:nvPicPr>
          <p:cNvPr id="157" name="Google Shape;157;p24"/>
          <p:cNvPicPr preferRelativeResize="0"/>
          <p:nvPr/>
        </p:nvPicPr>
        <p:blipFill>
          <a:blip r:embed="rId3">
            <a:alphaModFix/>
          </a:blip>
          <a:stretch>
            <a:fillRect/>
          </a:stretch>
        </p:blipFill>
        <p:spPr>
          <a:xfrm>
            <a:off x="98700" y="2278975"/>
            <a:ext cx="8486226" cy="186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630450" y="1362525"/>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sz="2200"/>
              <a:t>How LSTM avoids vanishing gradients:</a:t>
            </a:r>
            <a:endParaRPr sz="2200"/>
          </a:p>
        </p:txBody>
      </p:sp>
      <p:sp>
        <p:nvSpPr>
          <p:cNvPr id="163" name="Google Shape;163;p25"/>
          <p:cNvSpPr txBox="1">
            <a:spLocks noGrp="1"/>
          </p:cNvSpPr>
          <p:nvPr>
            <p:ph type="body" idx="1"/>
          </p:nvPr>
        </p:nvSpPr>
        <p:spPr>
          <a:xfrm>
            <a:off x="729450" y="2078875"/>
            <a:ext cx="7688700" cy="2893500"/>
          </a:xfrm>
          <a:prstGeom prst="rect">
            <a:avLst/>
          </a:prstGeom>
        </p:spPr>
        <p:txBody>
          <a:bodyPr spcFirstLastPara="1" wrap="square" lIns="91425" tIns="45700" rIns="91425" bIns="45700" anchor="t" anchorCtr="0">
            <a:noAutofit/>
          </a:bodyPr>
          <a:lstStyle/>
          <a:p>
            <a:pPr marL="457200" lvl="0" indent="-342900" algn="l" rtl="0">
              <a:spcBef>
                <a:spcPts val="640"/>
              </a:spcBef>
              <a:spcAft>
                <a:spcPts val="0"/>
              </a:spcAft>
              <a:buSzPts val="1800"/>
              <a:buChar char="●"/>
            </a:pPr>
            <a:r>
              <a:rPr lang="en-GB" sz="1800"/>
              <a:t>During forward propagation the gates control the flow of information.They prevent any irrelevant information from being written to the state</a:t>
            </a:r>
            <a:endParaRPr sz="1800"/>
          </a:p>
          <a:p>
            <a:pPr marL="457200" lvl="0" indent="-342900" algn="l" rtl="0">
              <a:spcBef>
                <a:spcPts val="0"/>
              </a:spcBef>
              <a:spcAft>
                <a:spcPts val="0"/>
              </a:spcAft>
              <a:buSzPts val="1800"/>
              <a:buChar char="●"/>
            </a:pPr>
            <a:r>
              <a:rPr lang="en-GB" sz="1800"/>
              <a:t>Similarly during backward propagation they control the flow of gradients.It is easy to see that during backward pass the gradients will get multiplied by the gate.</a:t>
            </a:r>
            <a:endParaRPr sz="1800"/>
          </a:p>
          <a:p>
            <a:pPr marL="457200" lvl="0" indent="-342900" algn="l" rtl="0">
              <a:spcBef>
                <a:spcPts val="0"/>
              </a:spcBef>
              <a:spcAft>
                <a:spcPts val="0"/>
              </a:spcAft>
              <a:buSzPts val="1800"/>
              <a:buChar char="●"/>
            </a:pPr>
            <a:r>
              <a:rPr lang="en-GB" sz="1800"/>
              <a:t>If the state at time t − 1 did not contribute much to the state at time t (i.e., if ∥ft∥ → 0 and ∥ot−1∥ → 0) then during backpropagation the gradients flowing into st−1 will vanish.</a:t>
            </a:r>
            <a:endParaRPr sz="1800"/>
          </a:p>
          <a:p>
            <a:pPr marL="457200" lvl="0" indent="-342900" algn="l" rtl="0">
              <a:spcBef>
                <a:spcPts val="0"/>
              </a:spcBef>
              <a:spcAft>
                <a:spcPts val="0"/>
              </a:spcAft>
              <a:buSzPts val="1800"/>
              <a:buChar char="●"/>
            </a:pPr>
            <a:r>
              <a:rPr lang="en-GB" sz="1800"/>
              <a:t>But this kind of a vanishing gradient is fine (since st−1 did not contribute to st we don’t want to hold it responsible for the crimes of st).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387150" y="1329625"/>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GB" sz="2200">
                <a:solidFill>
                  <a:schemeClr val="dk1"/>
                </a:solidFill>
              </a:rPr>
              <a:t>How LSTM avoids vanishing gradients:</a:t>
            </a:r>
            <a:endParaRPr/>
          </a:p>
        </p:txBody>
      </p:sp>
      <p:sp>
        <p:nvSpPr>
          <p:cNvPr id="169" name="Google Shape;169;p26"/>
          <p:cNvSpPr txBox="1">
            <a:spLocks noGrp="1"/>
          </p:cNvSpPr>
          <p:nvPr>
            <p:ph type="body" idx="1"/>
          </p:nvPr>
        </p:nvSpPr>
        <p:spPr>
          <a:xfrm>
            <a:off x="729450" y="2078875"/>
            <a:ext cx="7688700" cy="1489800"/>
          </a:xfrm>
          <a:prstGeom prst="rect">
            <a:avLst/>
          </a:prstGeom>
        </p:spPr>
        <p:txBody>
          <a:bodyPr spcFirstLastPara="1" wrap="square" lIns="91425" tIns="45700" rIns="91425" bIns="45700" anchor="t" anchorCtr="0">
            <a:noAutofit/>
          </a:bodyPr>
          <a:lstStyle/>
          <a:p>
            <a:pPr marL="457200" lvl="0" indent="-361950" algn="l" rtl="0">
              <a:spcBef>
                <a:spcPts val="640"/>
              </a:spcBef>
              <a:spcAft>
                <a:spcPts val="0"/>
              </a:spcAft>
              <a:buSzPts val="2100"/>
              <a:buChar char="●"/>
            </a:pPr>
            <a:r>
              <a:rPr lang="en-GB" sz="2100"/>
              <a:t>The key difference from vanilla RNNs is that the flow of information and gradients is controlled by the gates which ensure that the gradients vanish only when they should (i.e., when st−1 didn’t contribute much to st).</a:t>
            </a:r>
            <a:endParaRPr sz="2100"/>
          </a:p>
        </p:txBody>
      </p:sp>
      <p:sp>
        <p:nvSpPr>
          <p:cNvPr id="170" name="Google Shape;170;p26"/>
          <p:cNvSpPr txBox="1"/>
          <p:nvPr/>
        </p:nvSpPr>
        <p:spPr>
          <a:xfrm>
            <a:off x="459300" y="3782725"/>
            <a:ext cx="8225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chemeClr val="dk1"/>
                </a:solidFill>
                <a:latin typeface="Times New Roman"/>
                <a:ea typeface="Times New Roman"/>
                <a:cs typeface="Times New Roman"/>
                <a:sym typeface="Times New Roman"/>
              </a:rPr>
              <a:t>Model compilation and testing will be discussed in the code section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body" idx="1"/>
          </p:nvPr>
        </p:nvSpPr>
        <p:spPr>
          <a:xfrm>
            <a:off x="3460650" y="2451750"/>
            <a:ext cx="2222700" cy="7002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GB"/>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836825" y="1110300"/>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sz="2100"/>
              <a:t>Problem Statement:</a:t>
            </a:r>
            <a:endParaRPr sz="2100"/>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45700" rIns="91425" bIns="45700" anchor="t" anchorCtr="0">
            <a:noAutofit/>
          </a:bodyPr>
          <a:lstStyle/>
          <a:p>
            <a:pPr marL="457200" lvl="0" indent="-342900" algn="l" rtl="0">
              <a:spcBef>
                <a:spcPts val="640"/>
              </a:spcBef>
              <a:spcAft>
                <a:spcPts val="0"/>
              </a:spcAft>
              <a:buSzPts val="1800"/>
              <a:buChar char="●"/>
            </a:pPr>
            <a:r>
              <a:rPr lang="en-GB" sz="1800"/>
              <a:t>Automatically describing the content of an image is a fundamental problem in artificial intelligence that connects computer vision and natural language processing.</a:t>
            </a:r>
            <a:endParaRPr sz="1800"/>
          </a:p>
          <a:p>
            <a:pPr marL="457200" lvl="0" indent="-342900" algn="l" rtl="0">
              <a:spcBef>
                <a:spcPts val="0"/>
              </a:spcBef>
              <a:spcAft>
                <a:spcPts val="0"/>
              </a:spcAft>
              <a:buSzPts val="1800"/>
              <a:buChar char="●"/>
            </a:pPr>
            <a:r>
              <a:rPr lang="en-GB" sz="1800"/>
              <a:t>In this project we address the aforementioned issue.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42600" y="1263800"/>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Model Motivation:</a:t>
            </a:r>
            <a:endParaRPr/>
          </a:p>
        </p:txBody>
      </p:sp>
      <p:sp>
        <p:nvSpPr>
          <p:cNvPr id="107" name="Google Shape;107;p16"/>
          <p:cNvSpPr txBox="1">
            <a:spLocks noGrp="1"/>
          </p:cNvSpPr>
          <p:nvPr>
            <p:ph type="body" idx="1"/>
          </p:nvPr>
        </p:nvSpPr>
        <p:spPr>
          <a:xfrm>
            <a:off x="729450" y="2078875"/>
            <a:ext cx="7688700" cy="2261100"/>
          </a:xfrm>
          <a:prstGeom prst="rect">
            <a:avLst/>
          </a:prstGeom>
        </p:spPr>
        <p:txBody>
          <a:bodyPr spcFirstLastPara="1" wrap="square" lIns="91425" tIns="45700" rIns="91425" bIns="45700" anchor="t" anchorCtr="0">
            <a:noAutofit/>
          </a:bodyPr>
          <a:lstStyle/>
          <a:p>
            <a:pPr marL="457200" lvl="0" indent="-349250" algn="l" rtl="0">
              <a:spcBef>
                <a:spcPts val="640"/>
              </a:spcBef>
              <a:spcAft>
                <a:spcPts val="0"/>
              </a:spcAft>
              <a:buSzPts val="1900"/>
              <a:buChar char="●"/>
            </a:pPr>
            <a:r>
              <a:rPr lang="en-GB" sz="1900" dirty="0"/>
              <a:t>This model that addresses this problem was inspired by machine translation model(encoder decoder model), where both encoder and decoder are RNNs.</a:t>
            </a:r>
            <a:endParaRPr sz="1900" dirty="0"/>
          </a:p>
          <a:p>
            <a:pPr marL="457200" lvl="0" indent="-349250" algn="l" rtl="0">
              <a:spcBef>
                <a:spcPts val="0"/>
              </a:spcBef>
              <a:spcAft>
                <a:spcPts val="0"/>
              </a:spcAft>
              <a:buSzPts val="1900"/>
              <a:buChar char="●"/>
            </a:pPr>
            <a:r>
              <a:rPr lang="en-GB" sz="1900" dirty="0"/>
              <a:t>But in this problem as input is an image rather than sequence of words we use CNN as our encoder to extract features from the image and then decode the sentence using LSTM(RNN) which is image captioning.</a:t>
            </a: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736100" y="1318650"/>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Theory:</a:t>
            </a:r>
            <a:endParaRPr/>
          </a:p>
        </p:txBody>
      </p:sp>
      <p:sp>
        <p:nvSpPr>
          <p:cNvPr id="113" name="Google Shape;113;p17"/>
          <p:cNvSpPr txBox="1">
            <a:spLocks noGrp="1"/>
          </p:cNvSpPr>
          <p:nvPr>
            <p:ph type="body" idx="1"/>
          </p:nvPr>
        </p:nvSpPr>
        <p:spPr>
          <a:xfrm>
            <a:off x="729450" y="2078875"/>
            <a:ext cx="8252400" cy="2948400"/>
          </a:xfrm>
          <a:prstGeom prst="rect">
            <a:avLst/>
          </a:prstGeom>
        </p:spPr>
        <p:txBody>
          <a:bodyPr spcFirstLastPara="1" wrap="square" lIns="91425" tIns="45700" rIns="91425" bIns="45700" anchor="t" anchorCtr="0">
            <a:noAutofit/>
          </a:bodyPr>
          <a:lstStyle/>
          <a:p>
            <a:pPr marL="457200" lvl="0" indent="-342900" algn="l" rtl="0">
              <a:spcBef>
                <a:spcPts val="640"/>
              </a:spcBef>
              <a:spcAft>
                <a:spcPts val="0"/>
              </a:spcAft>
              <a:buSzPts val="1800"/>
              <a:buAutoNum type="arabicPeriod"/>
            </a:pPr>
            <a:r>
              <a:rPr lang="en-GB" sz="1800"/>
              <a:t>Tokenization.</a:t>
            </a:r>
            <a:endParaRPr sz="1800"/>
          </a:p>
          <a:p>
            <a:pPr marL="457200" lvl="0" indent="-342900" algn="l" rtl="0">
              <a:spcBef>
                <a:spcPts val="0"/>
              </a:spcBef>
              <a:spcAft>
                <a:spcPts val="0"/>
              </a:spcAft>
              <a:buSzPts val="1800"/>
              <a:buAutoNum type="arabicPeriod"/>
            </a:pPr>
            <a:r>
              <a:rPr lang="en-GB" sz="1800"/>
              <a:t>CNN model(encoder) has been discussed in the last project there no new things to explain.</a:t>
            </a:r>
            <a:endParaRPr sz="1800"/>
          </a:p>
          <a:p>
            <a:pPr marL="457200" lvl="0" indent="-342900" algn="l" rtl="0">
              <a:spcBef>
                <a:spcPts val="0"/>
              </a:spcBef>
              <a:spcAft>
                <a:spcPts val="0"/>
              </a:spcAft>
              <a:buSzPts val="1800"/>
              <a:buAutoNum type="arabicPeriod"/>
            </a:pPr>
            <a:r>
              <a:rPr lang="en-GB" sz="1800"/>
              <a:t>LSTM.</a:t>
            </a:r>
            <a:endParaRPr sz="1800"/>
          </a:p>
        </p:txBody>
      </p:sp>
      <p:sp>
        <p:nvSpPr>
          <p:cNvPr id="114" name="Google Shape;114;p17"/>
          <p:cNvSpPr txBox="1"/>
          <p:nvPr/>
        </p:nvSpPr>
        <p:spPr>
          <a:xfrm>
            <a:off x="833500" y="2713225"/>
            <a:ext cx="796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425800" y="1296725"/>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Tokenization:</a:t>
            </a: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45700" rIns="91425" bIns="45700" anchor="t" anchorCtr="0">
            <a:noAutofit/>
          </a:bodyPr>
          <a:lstStyle/>
          <a:p>
            <a:pPr marL="457200" lvl="0" indent="-368300" algn="l" rtl="0">
              <a:spcBef>
                <a:spcPts val="640"/>
              </a:spcBef>
              <a:spcAft>
                <a:spcPts val="0"/>
              </a:spcAft>
              <a:buSzPts val="2200"/>
              <a:buAutoNum type="arabicPeriod"/>
            </a:pPr>
            <a:r>
              <a:rPr lang="en-GB" sz="2200"/>
              <a:t>In tokenization we convert raw text into structured format that can be analysed and understood by ML Algorithm.</a:t>
            </a:r>
            <a:endParaRPr sz="2200"/>
          </a:p>
          <a:p>
            <a:pPr marL="457200" lvl="0" indent="-368300" algn="l" rtl="0">
              <a:spcBef>
                <a:spcPts val="0"/>
              </a:spcBef>
              <a:spcAft>
                <a:spcPts val="0"/>
              </a:spcAft>
              <a:buSzPts val="2200"/>
              <a:buAutoNum type="arabicPeriod"/>
            </a:pPr>
            <a:r>
              <a:rPr lang="en-GB" sz="2200"/>
              <a:t>Tokenization can be done in different ways such as one hot encoded vector, word embedding(dimension reduction of vector).</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2297450" y="1285750"/>
            <a:ext cx="7688700" cy="53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Vanilla RNN:</a:t>
            </a:r>
            <a:endParaRPr/>
          </a:p>
        </p:txBody>
      </p:sp>
      <p:sp>
        <p:nvSpPr>
          <p:cNvPr id="126" name="Google Shape;126;p19"/>
          <p:cNvSpPr txBox="1">
            <a:spLocks noGrp="1"/>
          </p:cNvSpPr>
          <p:nvPr>
            <p:ph type="body" idx="1"/>
          </p:nvPr>
        </p:nvSpPr>
        <p:spPr>
          <a:xfrm>
            <a:off x="729450" y="2078875"/>
            <a:ext cx="7688700" cy="2261100"/>
          </a:xfrm>
          <a:prstGeom prst="rect">
            <a:avLst/>
          </a:prstGeom>
        </p:spPr>
        <p:txBody>
          <a:bodyPr spcFirstLastPara="1" wrap="square" lIns="91425" tIns="45700" rIns="91425" bIns="45700" anchor="t" anchorCtr="0">
            <a:noAutofit/>
          </a:bodyPr>
          <a:lstStyle/>
          <a:p>
            <a:pPr marL="457200" lvl="0" indent="-336550" algn="l" rtl="0">
              <a:spcBef>
                <a:spcPts val="640"/>
              </a:spcBef>
              <a:spcAft>
                <a:spcPts val="0"/>
              </a:spcAft>
              <a:buSzPts val="1700"/>
              <a:buChar char="●"/>
            </a:pPr>
            <a:r>
              <a:rPr lang="en-GB" sz="1700"/>
              <a:t>RNN is mainly used for sequence inputs(input lengths that changes).</a:t>
            </a:r>
            <a:endParaRPr sz="1700"/>
          </a:p>
          <a:p>
            <a:pPr marL="457200" lvl="0" indent="-336550" algn="l" rtl="0">
              <a:spcBef>
                <a:spcPts val="0"/>
              </a:spcBef>
              <a:spcAft>
                <a:spcPts val="0"/>
              </a:spcAft>
              <a:buSzPts val="1700"/>
              <a:buChar char="●"/>
            </a:pPr>
            <a:r>
              <a:rPr lang="en-GB" sz="1700"/>
              <a:t>Since we want the same function to be executed at each timestep we should share the same network (i.e., same parameters at each timestep) .</a:t>
            </a:r>
            <a:endParaRPr sz="1700"/>
          </a:p>
          <a:p>
            <a:pPr marL="457200" lvl="0" indent="-336550" algn="l" rtl="0">
              <a:spcBef>
                <a:spcPts val="0"/>
              </a:spcBef>
              <a:spcAft>
                <a:spcPts val="0"/>
              </a:spcAft>
              <a:buSzPts val="1700"/>
              <a:buChar char="●"/>
            </a:pPr>
            <a:r>
              <a:rPr lang="en-GB" sz="1700"/>
              <a:t>This parameter sharing also ensures that the network becomes independent to the length (size) of the input.</a:t>
            </a:r>
            <a:endParaRPr sz="1700"/>
          </a:p>
          <a:p>
            <a:pPr marL="457200" lvl="0" indent="0" algn="l" rtl="0">
              <a:spcBef>
                <a:spcPts val="640"/>
              </a:spcBef>
              <a:spcAft>
                <a:spcPts val="0"/>
              </a:spcAft>
              <a:buNone/>
            </a:pP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00900" y="93825"/>
            <a:ext cx="8978876" cy="485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780850" y="4698250"/>
            <a:ext cx="791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Ref: NPTEL IIT ropar Deep Learning Course</a:t>
            </a:r>
            <a:endParaRPr>
              <a:latin typeface="Times New Roman"/>
              <a:ea typeface="Times New Roman"/>
              <a:cs typeface="Times New Roman"/>
              <a:sym typeface="Times New Roman"/>
            </a:endParaRPr>
          </a:p>
        </p:txBody>
      </p:sp>
      <p:pic>
        <p:nvPicPr>
          <p:cNvPr id="137" name="Google Shape;137;p21"/>
          <p:cNvPicPr preferRelativeResize="0"/>
          <p:nvPr/>
        </p:nvPicPr>
        <p:blipFill>
          <a:blip r:embed="rId3">
            <a:alphaModFix/>
          </a:blip>
          <a:stretch>
            <a:fillRect/>
          </a:stretch>
        </p:blipFill>
        <p:spPr>
          <a:xfrm>
            <a:off x="152400" y="152400"/>
            <a:ext cx="8879349" cy="446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1216175" y="185300"/>
            <a:ext cx="7258050" cy="2038350"/>
          </a:xfrm>
          <a:prstGeom prst="rect">
            <a:avLst/>
          </a:prstGeom>
          <a:noFill/>
          <a:ln>
            <a:noFill/>
          </a:ln>
        </p:spPr>
      </p:pic>
      <p:sp>
        <p:nvSpPr>
          <p:cNvPr id="143" name="Google Shape;143;p22"/>
          <p:cNvSpPr txBox="1"/>
          <p:nvPr/>
        </p:nvSpPr>
        <p:spPr>
          <a:xfrm>
            <a:off x="210575" y="2450025"/>
            <a:ext cx="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44" name="Google Shape;144;p22"/>
          <p:cNvPicPr preferRelativeResize="0"/>
          <p:nvPr/>
        </p:nvPicPr>
        <p:blipFill>
          <a:blip r:embed="rId4">
            <a:alphaModFix/>
          </a:blip>
          <a:stretch>
            <a:fillRect/>
          </a:stretch>
        </p:blipFill>
        <p:spPr>
          <a:xfrm>
            <a:off x="2178738" y="2343150"/>
            <a:ext cx="5332922" cy="2615051"/>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On-screen Show (16:9)</PresentationFormat>
  <Paragraphs>34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Default Design</vt:lpstr>
      <vt:lpstr>Project-2</vt:lpstr>
      <vt:lpstr>Problem Statement:</vt:lpstr>
      <vt:lpstr>Model Motivation:</vt:lpstr>
      <vt:lpstr>Theory:</vt:lpstr>
      <vt:lpstr>Tokenization:</vt:lpstr>
      <vt:lpstr>Vanilla RNN:</vt:lpstr>
      <vt:lpstr>PowerPoint Presentation</vt:lpstr>
      <vt:lpstr>PowerPoint Presentation</vt:lpstr>
      <vt:lpstr>PowerPoint Presentation</vt:lpstr>
      <vt:lpstr>LSTM:</vt:lpstr>
      <vt:lpstr>Equations:</vt:lpstr>
      <vt:lpstr>How LSTM avoids vanishing gradients:</vt:lpstr>
      <vt:lpstr>How LSTM avoids vanishing gradients: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dc:title>
  <cp:lastModifiedBy>Bhargav Bhuvanagiri</cp:lastModifiedBy>
  <cp:revision>1</cp:revision>
  <dcterms:modified xsi:type="dcterms:W3CDTF">2023-04-07T06:13:43Z</dcterms:modified>
</cp:coreProperties>
</file>