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handoutMasterIdLst>
    <p:handoutMasterId r:id="rId3"/>
  </p:handoutMasterIdLst>
  <p:sldIdLst>
    <p:sldId id="257" r:id="rId4"/>
    <p:sldId id="258" r:id="rId5"/>
    <p:sldId id="264" r:id="rId6"/>
    <p:sldId id="262" r:id="rId7"/>
    <p:sldId id="263" r:id="rId8"/>
    <p:sldId id="259" r:id="rId9"/>
    <p:sldId id="260" r:id="rId10"/>
    <p:sldId id="261"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14" autoAdjust="0"/>
    <p:restoredTop sz="94635" autoAdjust="0"/>
  </p:normalViewPr>
  <p:slideViewPr>
    <p:cSldViewPr snapToGrid="0" snapToObjects="1">
      <p:cViewPr varScale="1">
        <p:scale>
          <a:sx n="58" d="100"/>
          <a:sy n="58" d="100"/>
        </p:scale>
        <p:origin x="988" y="52"/>
      </p:cViewPr>
    </p:cSldViewPr>
  </p:slideViewPr>
  <p:notesTextViewPr>
    <p:cViewPr>
      <p:scale>
        <a:sx n="1" d="1"/>
        <a:sy n="1" d="1"/>
      </p:scale>
      <p:origin x="0" y="0"/>
    </p:cViewPr>
  </p:notesTextViewPr>
  <p:notesViewPr>
    <p:cSldViewPr snapToGrid="0" snapToObjects="1">
      <p:cViewPr varScale="1">
        <p:scale>
          <a:sx n="68" d="100"/>
          <a:sy n="68" d="100"/>
        </p:scale>
        <p:origin x="3288" y="32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1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16"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3E99885C-64C6-4202-8B65-38170DBD673D}" type="datetimeFigureOut">
              <a:rPr lang="en-US" smtClean="0"/>
              <a:t>10/11/2023</a:t>
            </a:fld>
            <a:endParaRPr dirty="0" lang="en-US"/>
          </a:p>
        </p:txBody>
      </p:sp>
      <p:sp>
        <p:nvSpPr>
          <p:cNvPr id="1048717"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18"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4B1AA4D1-BF1D-4260-B442-EBD7859EC5F1}"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8949326-15A5-4041-B3F6-1CB1FE840753}" type="datetimeFigureOut">
              <a:rPr lang="en-US" smtClean="0"/>
              <a:t>10/11/2023</a:t>
            </a:fld>
            <a:endParaRPr dirty="0" lang="en-US"/>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3D39BA2-F127-4DB1-B8FD-D5A70CC3E01B}"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endParaRPr dirty="0" lang="en-US"/>
          </a:p>
        </p:txBody>
      </p:sp>
      <p:sp>
        <p:nvSpPr>
          <p:cNvPr id="1048592" name="Slide Number Placeholder 3"/>
          <p:cNvSpPr>
            <a:spLocks noGrp="1"/>
          </p:cNvSpPr>
          <p:nvPr>
            <p:ph type="sldNum" sz="quarter" idx="5"/>
          </p:nvPr>
        </p:nvSpPr>
        <p:spPr/>
        <p:txBody>
          <a:bodyPr/>
          <a:p>
            <a:fld id="{A3D39BA2-F127-4DB1-B8FD-D5A70CC3E01B}" type="slidenum">
              <a:rPr lang="en-US" smtClean="0"/>
              <a:t>1</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3"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584"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3" name=""/>
        <p:cNvGrpSpPr/>
        <p:nvPr/>
      </p:nvGrpSpPr>
      <p:grpSpPr>
        <a:xfrm>
          <a:off x="0" y="0"/>
          <a:ext cx="0" cy="0"/>
          <a:chOff x="0" y="0"/>
          <a:chExt cx="0" cy="0"/>
        </a:xfrm>
      </p:grpSpPr>
      <p:sp>
        <p:nvSpPr>
          <p:cNvPr id="1048676"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5" name=""/>
        <p:cNvGrpSpPr/>
        <p:nvPr/>
      </p:nvGrpSpPr>
      <p:grpSpPr>
        <a:xfrm>
          <a:off x="0" y="0"/>
          <a:ext cx="0" cy="0"/>
          <a:chOff x="0" y="0"/>
          <a:chExt cx="0" cy="0"/>
        </a:xfrm>
      </p:grpSpPr>
      <p:sp>
        <p:nvSpPr>
          <p:cNvPr id="1048623"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24"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26" name="Footer Placeholder 4"/>
          <p:cNvSpPr>
            <a:spLocks noGrp="1"/>
          </p:cNvSpPr>
          <p:nvPr>
            <p:ph type="ftr" sz="quarter" idx="11"/>
          </p:nvPr>
        </p:nvSpPr>
        <p:spPr/>
        <p:txBody>
          <a:bodyPr/>
          <a:p>
            <a:endParaRPr dirty="0" lang="en-US"/>
          </a:p>
        </p:txBody>
      </p:sp>
      <p:sp>
        <p:nvSpPr>
          <p:cNvPr id="104862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68"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69"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a:t>Click to edit Master text styles</a:t>
            </a:r>
          </a:p>
        </p:txBody>
      </p:sp>
      <p:sp>
        <p:nvSpPr>
          <p:cNvPr id="1048670"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72" name="Footer Placeholder 4"/>
          <p:cNvSpPr>
            <a:spLocks noGrp="1"/>
          </p:cNvSpPr>
          <p:nvPr>
            <p:ph type="ftr" sz="quarter" idx="11"/>
          </p:nvPr>
        </p:nvSpPr>
        <p:spPr/>
        <p:txBody>
          <a:bodyPr/>
          <a:p>
            <a:endParaRPr dirty="0" lang="en-US"/>
          </a:p>
        </p:txBody>
      </p:sp>
      <p:sp>
        <p:nvSpPr>
          <p:cNvPr id="1048673"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74" name="TextBox 11"/>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
        <p:nvSpPr>
          <p:cNvPr id="1048675" name="TextBox 14"/>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4" name=""/>
        <p:cNvGrpSpPr/>
        <p:nvPr/>
      </p:nvGrpSpPr>
      <p:grpSpPr>
        <a:xfrm>
          <a:off x="0" y="0"/>
          <a:ext cx="0" cy="0"/>
          <a:chOff x="0" y="0"/>
          <a:chExt cx="0" cy="0"/>
        </a:xfrm>
      </p:grpSpPr>
      <p:sp>
        <p:nvSpPr>
          <p:cNvPr id="1048618" name="Title 1"/>
          <p:cNvSpPr>
            <a:spLocks noGrp="1"/>
          </p:cNvSpPr>
          <p:nvPr>
            <p:ph type="title"/>
          </p:nvPr>
        </p:nvSpPr>
        <p:spPr>
          <a:xfrm>
            <a:off x="1154954" y="3124201"/>
            <a:ext cx="8825660" cy="1653180"/>
          </a:xfrm>
        </p:spPr>
        <p:txBody>
          <a:bodyPr anchor="b"/>
          <a:lstStyle>
            <a:lvl1pPr algn="l">
              <a:defRPr b="0" cap="none" sz="4000"/>
            </a:lvl1pPr>
          </a:lstStyle>
          <a:p>
            <a:r>
              <a:rPr lang="en-US"/>
              <a:t>Click to edit Master title style</a:t>
            </a:r>
            <a:endParaRPr dirty="0" lang="en-US"/>
          </a:p>
        </p:txBody>
      </p:sp>
      <p:sp>
        <p:nvSpPr>
          <p:cNvPr id="1048619"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0"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21" name="Footer Placeholder 4"/>
          <p:cNvSpPr>
            <a:spLocks noGrp="1"/>
          </p:cNvSpPr>
          <p:nvPr>
            <p:ph type="ftr" sz="quarter" idx="11"/>
          </p:nvPr>
        </p:nvSpPr>
        <p:spPr/>
        <p:txBody>
          <a:bodyPr/>
          <a:p>
            <a:endParaRPr dirty="0" lang="en-US"/>
          </a:p>
        </p:txBody>
      </p:sp>
      <p:sp>
        <p:nvSpPr>
          <p:cNvPr id="104862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5" name=""/>
        <p:cNvGrpSpPr/>
        <p:nvPr/>
      </p:nvGrpSpPr>
      <p:grpSpPr>
        <a:xfrm>
          <a:off x="0" y="0"/>
          <a:ext cx="0" cy="0"/>
          <a:chOff x="0" y="0"/>
          <a:chExt cx="0" cy="0"/>
        </a:xfrm>
      </p:grpSpPr>
      <p:sp>
        <p:nvSpPr>
          <p:cNvPr id="1048688"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89"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9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7" name=""/>
        <p:cNvGrpSpPr/>
        <p:nvPr/>
      </p:nvGrpSpPr>
      <p:grpSpPr>
        <a:xfrm>
          <a:off x="0" y="0"/>
          <a:ext cx="0" cy="0"/>
          <a:chOff x="0" y="0"/>
          <a:chExt cx="0" cy="0"/>
        </a:xfrm>
      </p:grpSpPr>
      <p:sp>
        <p:nvSpPr>
          <p:cNvPr id="1048634"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35"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44"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63"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64"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596" name="Footer Placeholder 4"/>
          <p:cNvSpPr>
            <a:spLocks noGrp="1"/>
          </p:cNvSpPr>
          <p:nvPr>
            <p:ph type="ftr" sz="quarter" idx="11"/>
          </p:nvPr>
        </p:nvSpPr>
        <p:spPr/>
        <p:txBody>
          <a:bodyPr/>
          <a:p>
            <a:endParaRPr dirty="0" lang="en-US"/>
          </a:p>
        </p:txBody>
      </p:sp>
      <p:sp>
        <p:nvSpPr>
          <p:cNvPr id="104859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47"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648"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10/11/2023</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2" name="Title 1"/>
          <p:cNvSpPr>
            <a:spLocks noGrp="1"/>
          </p:cNvSpPr>
          <p:nvPr>
            <p:ph type="title"/>
          </p:nvPr>
        </p:nvSpPr>
        <p:spPr/>
        <p:txBody>
          <a:bodyPr/>
          <a:p>
            <a:r>
              <a:rPr lang="en-US"/>
              <a:t>Click to edit Master title style</a:t>
            </a:r>
            <a:endParaRPr dirty="0" lang="en-US"/>
          </a:p>
        </p:txBody>
      </p:sp>
      <p:sp>
        <p:nvSpPr>
          <p:cNvPr id="1048653"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B61BEF0D-F0BB-DE4B-95CE-6DB70DBA9567}" type="datetimeFigureOut">
              <a:rPr lang="en-US" smtClean="0"/>
              <a:t>10/11/2023</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B61BEF0D-F0BB-DE4B-95CE-6DB70DBA9567}" type="datetimeFigureOut">
              <a:rPr lang="en-US" smtClean="0"/>
              <a:t>10/11/2023</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60" name="Date Placeholder 1"/>
          <p:cNvSpPr>
            <a:spLocks noGrp="1"/>
          </p:cNvSpPr>
          <p:nvPr>
            <p:ph type="dt" sz="half" idx="10"/>
          </p:nvPr>
        </p:nvSpPr>
        <p:spPr/>
        <p:txBody>
          <a:bodyPr/>
          <a:p>
            <a:fld id="{B61BEF0D-F0BB-DE4B-95CE-6DB70DBA9567}" type="datetimeFigureOut">
              <a:rPr lang="en-US" smtClean="0"/>
              <a:t>10/11/2023</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8" name="Title 1"/>
          <p:cNvSpPr>
            <a:spLocks noGrp="1"/>
          </p:cNvSpPr>
          <p:nvPr>
            <p:ph type="title"/>
          </p:nvPr>
        </p:nvSpPr>
        <p:spPr>
          <a:xfrm>
            <a:off x="1154953" y="1447800"/>
            <a:ext cx="3401064" cy="1447800"/>
          </a:xfrm>
        </p:spPr>
        <p:txBody>
          <a:bodyPr anchor="b"/>
          <a:lstStyle>
            <a:lvl1pPr algn="l">
              <a:defRPr b="0" sz="2400"/>
            </a:lvl1pPr>
          </a:lstStyle>
          <a:p>
            <a:r>
              <a:rPr lang="en-US"/>
              <a:t>Click to edit Master title style</a:t>
            </a:r>
            <a:endParaRPr dirty="0" lang="en-US"/>
          </a:p>
        </p:txBody>
      </p:sp>
      <p:sp>
        <p:nvSpPr>
          <p:cNvPr id="1048699"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1"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28"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0"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1" name="Date Placeholder 4"/>
          <p:cNvSpPr>
            <a:spLocks noGrp="1"/>
          </p:cNvSpPr>
          <p:nvPr>
            <p:ph type="dt" sz="half" idx="10"/>
          </p:nvPr>
        </p:nvSpPr>
        <p:spPr/>
        <p:txBody>
          <a:bodyPr/>
          <a:p>
            <a:fld id="{B61BEF0D-F0BB-DE4B-95CE-6DB70DBA9567}" type="datetimeFigureOut">
              <a:rPr lang="en-US" smtClean="0"/>
              <a:t>10/11/2023</a:t>
            </a:fld>
            <a:endParaRPr dirty="0" lang="en-US"/>
          </a:p>
        </p:txBody>
      </p:sp>
      <p:sp>
        <p:nvSpPr>
          <p:cNvPr id="1048632" name="Footer Placeholder 5"/>
          <p:cNvSpPr>
            <a:spLocks noGrp="1"/>
          </p:cNvSpPr>
          <p:nvPr>
            <p:ph type="ftr" sz="quarter" idx="11"/>
          </p:nvPr>
        </p:nvSpPr>
        <p:spPr/>
        <p:txBody>
          <a:bodyPr/>
          <a:p>
            <a:endParaRPr dirty="0" lang="en-US"/>
          </a:p>
        </p:txBody>
      </p:sp>
      <p:sp>
        <p:nvSpPr>
          <p:cNvPr id="1048633"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B61BEF0D-F0BB-DE4B-95CE-6DB70DBA9567}" type="datetimeFigureOut">
              <a:rPr lang="en-US" smtClean="0"/>
              <a:t>10/11/2023</a:t>
            </a:fld>
            <a:endParaRPr dirty="0"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dirty="0" lang="en-US"/>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31" name=""/>
        <p:cNvGrpSpPr/>
        <p:nvPr/>
      </p:nvGrpSpPr>
      <p:grpSpPr>
        <a:xfrm>
          <a:off x="0" y="0"/>
          <a:ext cx="0" cy="0"/>
          <a:chOff x="0" y="0"/>
          <a:chExt cx="0" cy="0"/>
        </a:xfrm>
      </p:grpSpPr>
      <p:pic>
        <p:nvPicPr>
          <p:cNvPr id="2097156" name="Picture 4" descr="light spots"/>
          <p:cNvPicPr>
            <a:picLocks noChangeAspect="1"/>
          </p:cNvPicPr>
          <p:nvPr/>
        </p:nvPicPr>
        <p:blipFill rotWithShape="1">
          <a:blip xmlns:r="http://schemas.openxmlformats.org/officeDocument/2006/relationships" r:embed="rId1" cstate="print">
            <a:duotone>
              <a:schemeClr val="bg2">
                <a:shade val="45000"/>
                <a:satMod val="135000"/>
              </a:schemeClr>
              <a:prstClr val="white"/>
            </a:duotone>
            <a:alphaModFix amt="40000"/>
          </a:blip>
          <a:srcRect/>
          <a:stretch>
            <a:fillRect/>
          </a:stretch>
        </p:blipFill>
        <p:spPr>
          <a:xfrm>
            <a:off x="-1" y="10"/>
            <a:ext cx="12192000" cy="6857990"/>
          </a:xfrm>
          <a:prstGeom prst="rect"/>
        </p:spPr>
      </p:pic>
      <p:sp>
        <p:nvSpPr>
          <p:cNvPr id="1048588" name="Title 1"/>
          <p:cNvSpPr>
            <a:spLocks noGrp="1"/>
          </p:cNvSpPr>
          <p:nvPr>
            <p:ph type="ctrTitle"/>
          </p:nvPr>
        </p:nvSpPr>
        <p:spPr>
          <a:xfrm rot="24755">
            <a:off x="1123115" y="262984"/>
            <a:ext cx="8612769" cy="4087753"/>
          </a:xfrm>
        </p:spPr>
        <p:txBody>
          <a:bodyPr>
            <a:normAutofit/>
          </a:bodyPr>
          <a:p>
            <a:r>
              <a:rPr dirty="0" lang="en-US"/>
              <a:t>FUTURE SALES PREDICTION</a:t>
            </a:r>
            <a:br>
              <a:rPr dirty="0" lang="en-US"/>
            </a:br>
            <a:r>
              <a:rPr dirty="0" lang="en-US"/>
              <a:t>              PHASE-2</a:t>
            </a:r>
          </a:p>
        </p:txBody>
      </p:sp>
      <p:sp>
        <p:nvSpPr>
          <p:cNvPr id="1048589" name="Subtitle 12"/>
          <p:cNvSpPr>
            <a:spLocks noGrp="1"/>
          </p:cNvSpPr>
          <p:nvPr>
            <p:ph type="subTitle" idx="1"/>
          </p:nvPr>
        </p:nvSpPr>
        <p:spPr>
          <a:xfrm>
            <a:off x="5597604" y="4834930"/>
            <a:ext cx="6932612" cy="1126283"/>
          </a:xfrm>
        </p:spPr>
        <p:txBody>
          <a:bodyPr>
            <a:noAutofit/>
          </a:bodyPr>
          <a:p>
            <a:r>
              <a:rPr b="0" sz="3200" lang="en-US"/>
              <a:t>         R.JAGAN</a:t>
            </a:r>
            <a:r>
              <a:rPr b="0" dirty="0" sz="3200" lang="en-US"/>
              <a:t>MOHAN REDDY</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endParaRPr b="0" dirty="0" lang="en-US"/>
          </a:p>
          <a:p>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 </a:t>
            </a:r>
            <a:r>
              <a:rPr b="0" dirty="0" sz="3200" lang="en-US"/>
              <a:t>(</a:t>
            </a:r>
            <a:r>
              <a:rPr b="0" dirty="0" sz="3200" lang="en-US"/>
              <a:t>TEAM LEADER)</a:t>
            </a:r>
            <a:endParaRPr b="0"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8" name="Title 1"/>
          <p:cNvSpPr>
            <a:spLocks noGrp="1"/>
          </p:cNvSpPr>
          <p:nvPr>
            <p:ph type="title"/>
          </p:nvPr>
        </p:nvSpPr>
        <p:spPr>
          <a:xfrm>
            <a:off x="1910993" y="382044"/>
            <a:ext cx="9593619" cy="922775"/>
          </a:xfrm>
        </p:spPr>
        <p:txBody>
          <a:bodyPr/>
          <a:p>
            <a:r>
              <a:rPr dirty="0" lang="en-IN"/>
              <a:t>Future sales prediction</a:t>
            </a:r>
          </a:p>
        </p:txBody>
      </p:sp>
      <p:sp>
        <p:nvSpPr>
          <p:cNvPr id="1048599" name="Content Placeholder 2"/>
          <p:cNvSpPr>
            <a:spLocks noGrp="1"/>
          </p:cNvSpPr>
          <p:nvPr>
            <p:ph idx="1"/>
          </p:nvPr>
        </p:nvSpPr>
        <p:spPr>
          <a:xfrm>
            <a:off x="1479480" y="1304818"/>
            <a:ext cx="9298111" cy="5171138"/>
          </a:xfrm>
        </p:spPr>
        <p:txBody>
          <a:bodyPr>
            <a:normAutofit fontScale="95000" lnSpcReduction="10000"/>
          </a:bodyPr>
          <a:p>
            <a:r>
              <a:rPr dirty="0" lang="en-US"/>
              <a:t>Sales forecasting is the process of estimating future revenue by predicting how much of a product or service will sell in the next week, month, quarter, or year. </a:t>
            </a:r>
          </a:p>
          <a:p>
            <a:r>
              <a:rPr dirty="0" lang="en-US"/>
              <a:t>Forecasts are about the future. It’s hard to overstate how important it is for a company to produce an accurate sales forecast.</a:t>
            </a:r>
          </a:p>
          <a:p>
            <a:r>
              <a:rPr dirty="0" lang="en-US"/>
              <a:t> Privately held companies gain confidence in their business when leaders can trust forecasts. For publicly traded companies, accurate forecasts confer credibility in the market.</a:t>
            </a:r>
          </a:p>
          <a:p>
            <a:r>
              <a:rPr dirty="0" lang="en-US"/>
              <a:t>There are many types of sales forecasts depending on your go-to-market strategy such as:</a:t>
            </a:r>
          </a:p>
          <a:p>
            <a:pPr indent="0" marL="0">
              <a:buNone/>
            </a:pPr>
            <a:r>
              <a:rPr dirty="0" lang="en-US"/>
              <a:t>                                           1.opportunity forecasting</a:t>
            </a:r>
          </a:p>
          <a:p>
            <a:pPr indent="0" marL="0">
              <a:buNone/>
            </a:pPr>
            <a:r>
              <a:rPr dirty="0" lang="en-IN"/>
              <a:t>                                           2.Retail sales forecasting</a:t>
            </a:r>
          </a:p>
          <a:p>
            <a:pPr indent="0" marL="0">
              <a:buNone/>
            </a:pPr>
            <a:r>
              <a:rPr dirty="0" lang="en-IN"/>
              <a:t>                                           3.services forecasting</a:t>
            </a:r>
          </a:p>
          <a:p>
            <a:pPr indent="0" marL="0">
              <a:buNone/>
            </a:pPr>
            <a:r>
              <a:rPr dirty="0" lang="en-IN"/>
              <a:t>                                           4.consumption-based forecasting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Title 1"/>
          <p:cNvSpPr>
            <a:spLocks noGrp="1"/>
          </p:cNvSpPr>
          <p:nvPr>
            <p:ph type="title"/>
          </p:nvPr>
        </p:nvSpPr>
        <p:spPr>
          <a:xfrm>
            <a:off x="646111" y="452718"/>
            <a:ext cx="9404723" cy="1400530"/>
          </a:xfrm>
        </p:spPr>
        <p:txBody>
          <a:bodyPr/>
          <a:p>
            <a:r>
              <a:rPr dirty="0" lang="en-IN"/>
              <a:t>DATASET AND ITS DETAILS</a:t>
            </a:r>
          </a:p>
        </p:txBody>
      </p:sp>
      <p:sp>
        <p:nvSpPr>
          <p:cNvPr id="1048611" name="Content Placeholder 2"/>
          <p:cNvSpPr>
            <a:spLocks noGrp="1"/>
          </p:cNvSpPr>
          <p:nvPr>
            <p:ph idx="1"/>
          </p:nvPr>
        </p:nvSpPr>
        <p:spPr>
          <a:xfrm>
            <a:off x="638978" y="1740665"/>
            <a:ext cx="9411485" cy="4507735"/>
          </a:xfrm>
        </p:spPr>
        <p:txBody>
          <a:bodyPr/>
          <a:p>
            <a:r>
              <a:rPr dirty="0" lang="en-US"/>
              <a:t>To create a future sales prediction model, you would typically use a dataset that contains historical sales data and relevant features.(TV ,radio and newspaper)</a:t>
            </a:r>
          </a:p>
          <a:p>
            <a:r>
              <a:rPr dirty="0" lang="en-US" err="1"/>
              <a:t>DataHere's</a:t>
            </a:r>
            <a:r>
              <a:rPr dirty="0" lang="en-US"/>
              <a:t> a description of the dataset and its key components for future sales prediction:</a:t>
            </a:r>
          </a:p>
          <a:p>
            <a:r>
              <a:rPr dirty="0" lang="en-US"/>
              <a:t>                                        1.Sales data</a:t>
            </a:r>
          </a:p>
          <a:p>
            <a:r>
              <a:rPr dirty="0" lang="en-US"/>
              <a:t>                                        2.Features</a:t>
            </a:r>
          </a:p>
          <a:p>
            <a:r>
              <a:rPr dirty="0" lang="en-US"/>
              <a:t>                                        3.Target variables</a:t>
            </a:r>
          </a:p>
          <a:p>
            <a:r>
              <a:rPr dirty="0" lang="en-US"/>
              <a:t>                                        4.Newspaper,Tv data</a:t>
            </a:r>
          </a:p>
          <a:p>
            <a:r>
              <a:rPr dirty="0" lang="en-US"/>
              <a:t>                                        5.Data processing</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p>
            <a:r>
              <a:rPr dirty="0" lang="en-IN"/>
              <a:t>DETAIL ABOUT COLUMNS</a:t>
            </a:r>
          </a:p>
        </p:txBody>
      </p:sp>
      <p:sp>
        <p:nvSpPr>
          <p:cNvPr id="1048607" name="Content Placeholder 2"/>
          <p:cNvSpPr>
            <a:spLocks noGrp="1"/>
          </p:cNvSpPr>
          <p:nvPr>
            <p:ph idx="1"/>
          </p:nvPr>
        </p:nvSpPr>
        <p:spPr>
          <a:xfrm>
            <a:off x="646112" y="1377108"/>
            <a:ext cx="9403742" cy="4871291"/>
          </a:xfrm>
        </p:spPr>
        <p:txBody>
          <a:bodyPr>
            <a:normAutofit/>
          </a:bodyPr>
          <a:p>
            <a:r>
              <a:rPr dirty="0" lang="en-US"/>
              <a:t>It is determining present-day or future sales using data like past sales, seasonality, festivities, economic conditions, </a:t>
            </a:r>
            <a:r>
              <a:rPr dirty="0" lang="en-US" err="1"/>
              <a:t>etc</a:t>
            </a:r>
            <a:r>
              <a:rPr dirty="0" lang="en-US"/>
              <a:t> .</a:t>
            </a:r>
          </a:p>
          <a:p>
            <a:r>
              <a:rPr dirty="0" lang="en-US"/>
              <a:t>So, this model will predict sales on a certain day after being provided with a certain set of inputs .</a:t>
            </a:r>
          </a:p>
          <a:p>
            <a:r>
              <a:rPr dirty="0" lang="en-US"/>
              <a:t>In this model 6 parameters were used as input :</a:t>
            </a:r>
          </a:p>
          <a:p>
            <a:pPr indent="0" marL="0">
              <a:buNone/>
            </a:pPr>
            <a:r>
              <a:rPr dirty="0" lang="en-US"/>
              <a:t>                          1.past seven day sales </a:t>
            </a:r>
          </a:p>
          <a:p>
            <a:pPr indent="0" marL="0">
              <a:buNone/>
            </a:pPr>
            <a:r>
              <a:rPr dirty="0" lang="en-US"/>
              <a:t>                          2.day of the week </a:t>
            </a:r>
          </a:p>
          <a:p>
            <a:pPr indent="0" marL="0">
              <a:buNone/>
            </a:pPr>
            <a:r>
              <a:rPr dirty="0" lang="en-US"/>
              <a:t>                          3.date – the date was transformed into 3 different inputs</a:t>
            </a:r>
          </a:p>
          <a:p>
            <a:pPr indent="0" marL="0">
              <a:buNone/>
            </a:pPr>
            <a:r>
              <a:rPr dirty="0" lang="en-US"/>
              <a:t>                          4.Season</a:t>
            </a:r>
          </a:p>
          <a:p>
            <a:pPr indent="0" marL="0">
              <a:buNone/>
            </a:pPr>
            <a:r>
              <a:rPr dirty="0" lang="en-US"/>
              <a:t>                          5.Festival or not</a:t>
            </a:r>
          </a:p>
          <a:p>
            <a:pPr indent="0" marL="0">
              <a:buNone/>
            </a:pPr>
            <a:r>
              <a:rPr dirty="0" lang="en-US"/>
              <a:t>                          6.sales on the same day in the previous year</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Title 1"/>
          <p:cNvSpPr>
            <a:spLocks noGrp="1"/>
          </p:cNvSpPr>
          <p:nvPr>
            <p:ph type="title"/>
          </p:nvPr>
        </p:nvSpPr>
        <p:spPr/>
        <p:txBody>
          <a:bodyPr/>
          <a:p>
            <a:r>
              <a:rPr dirty="0" lang="en-IN"/>
              <a:t>LIBRARIES UESD</a:t>
            </a:r>
          </a:p>
        </p:txBody>
      </p:sp>
      <p:sp>
        <p:nvSpPr>
          <p:cNvPr id="1048609" name="Content Placeholder 2"/>
          <p:cNvSpPr>
            <a:spLocks noGrp="1"/>
          </p:cNvSpPr>
          <p:nvPr>
            <p:ph idx="1"/>
          </p:nvPr>
        </p:nvSpPr>
        <p:spPr>
          <a:xfrm>
            <a:off x="645132" y="1751683"/>
            <a:ext cx="10382752" cy="4329628"/>
          </a:xfrm>
        </p:spPr>
        <p:txBody>
          <a:bodyPr/>
          <a:p>
            <a:r>
              <a:rPr dirty="0" lang="en-IN"/>
              <a:t>Required packages and Installation</a:t>
            </a:r>
          </a:p>
          <a:p>
            <a:r>
              <a:rPr dirty="0" lang="en-IN" err="1"/>
              <a:t>Numpy</a:t>
            </a:r>
            <a:endParaRPr dirty="0" lang="en-IN"/>
          </a:p>
          <a:p>
            <a:r>
              <a:rPr dirty="0" lang="en-IN"/>
              <a:t>Pandas</a:t>
            </a:r>
          </a:p>
          <a:p>
            <a:r>
              <a:rPr dirty="0" lang="en-IN" err="1"/>
              <a:t>Keras</a:t>
            </a:r>
            <a:endParaRPr dirty="0" lang="en-IN"/>
          </a:p>
          <a:p>
            <a:r>
              <a:rPr dirty="0" lang="en-IN" err="1"/>
              <a:t>Tensorflow</a:t>
            </a:r>
            <a:endParaRPr dirty="0" lang="en-IN"/>
          </a:p>
          <a:p>
            <a:r>
              <a:rPr dirty="0" lang="en-IN" err="1"/>
              <a:t>matplotlib.pyplot</a:t>
            </a:r>
            <a:endParaRPr dirty="0" lang="en-IN"/>
          </a:p>
          <a:p>
            <a:r>
              <a:rPr dirty="0" lang="en-IN"/>
              <a:t>Scikit-learn</a:t>
            </a:r>
          </a:p>
          <a:p>
            <a:r>
              <a:rPr dirty="0" lang="en-IN"/>
              <a:t>Seaborn</a:t>
            </a:r>
          </a:p>
          <a:p>
            <a:r>
              <a:rPr dirty="0" lang="en-IN" err="1"/>
              <a:t>Sql</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0" name="Title 1"/>
          <p:cNvSpPr>
            <a:spLocks noGrp="1"/>
          </p:cNvSpPr>
          <p:nvPr>
            <p:ph type="title"/>
          </p:nvPr>
        </p:nvSpPr>
        <p:spPr/>
        <p:txBody>
          <a:bodyPr/>
          <a:p>
            <a:r>
              <a:rPr dirty="0" sz="4000" lang="en-IN"/>
              <a:t>Train and test</a:t>
            </a:r>
          </a:p>
        </p:txBody>
      </p:sp>
      <p:sp>
        <p:nvSpPr>
          <p:cNvPr id="1048601" name="Content Placeholder 2"/>
          <p:cNvSpPr>
            <a:spLocks noGrp="1"/>
          </p:cNvSpPr>
          <p:nvPr>
            <p:ph idx="1"/>
          </p:nvPr>
        </p:nvSpPr>
        <p:spPr>
          <a:xfrm>
            <a:off x="815248" y="1266940"/>
            <a:ext cx="9234605" cy="4981459"/>
          </a:xfrm>
        </p:spPr>
        <p:txBody>
          <a:bodyPr>
            <a:normAutofit fontScale="85000" lnSpcReduction="20000"/>
          </a:bodyPr>
          <a:p>
            <a:r>
              <a:rPr dirty="0" lang="en-US"/>
              <a:t>To create an accurate future sales prediction model, you need to split your data into training and testing sets and follow a systematic process. Here's how to do it:</a:t>
            </a:r>
          </a:p>
          <a:p>
            <a:r>
              <a:rPr dirty="0" lang="en-US"/>
              <a:t>Data Collection: Gather historical sales data, which should include information on sales figures and relevant features like time, marketing efforts, economic indicators, etc.</a:t>
            </a:r>
          </a:p>
          <a:p>
            <a:r>
              <a:rPr dirty="0" lang="en-US"/>
              <a:t>Data Preprocessing : Clean the data: Handle missing values, outliers, and duplicates.</a:t>
            </a:r>
          </a:p>
          <a:p>
            <a:r>
              <a:rPr dirty="0" lang="en-US"/>
              <a:t>Feature selection: Choose the most relevant features that impact sales.</a:t>
            </a:r>
          </a:p>
          <a:p>
            <a:r>
              <a:rPr dirty="0" lang="en-US"/>
              <a:t>Feature engineering: Create new features if necessary (e.g., creating lag features to capture temporal dependencies).</a:t>
            </a:r>
          </a:p>
          <a:p>
            <a:r>
              <a:rPr dirty="0" lang="en-US"/>
              <a:t>Data Splitting : Split your data into two parts: a training set and a testing set . A common split is 80% for training and 20% for testing, but this can vary depending on your dataset and goals</a:t>
            </a:r>
          </a:p>
          <a:p>
            <a:r>
              <a:rPr dirty="0" lang="en-US"/>
              <a:t>.Model Selection : Choose an appropriate predictive model for your data. Common models include linear regression, decision trees, random forests, ARIMA for time series data, and machine learning models like XG Boost or LSTM for more complex patterns.</a:t>
            </a:r>
          </a:p>
          <a:p>
            <a:r>
              <a:rPr dirty="0" lang="en-US"/>
              <a:t>Feature Scaling and Transformation : Normalize or standardize your features if needed to bring them to the same scale . Consider log transformations for data with exponential growth patterns</a:t>
            </a:r>
          </a:p>
          <a:p>
            <a:r>
              <a:rPr dirty="0" lang="en-US"/>
              <a:t>.Model Training : Train your chosen model on the training dataset using the selected features . The model learns the relationships between the features and sales figures.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Title 1"/>
          <p:cNvSpPr>
            <a:spLocks noGrp="1"/>
          </p:cNvSpPr>
          <p:nvPr>
            <p:ph type="title"/>
          </p:nvPr>
        </p:nvSpPr>
        <p:spPr/>
        <p:txBody>
          <a:bodyPr/>
          <a:p>
            <a:r>
              <a:rPr dirty="0" lang="en-US"/>
              <a:t>REST OF EXPLANATION</a:t>
            </a:r>
            <a:endParaRPr dirty="0" lang="en-IN"/>
          </a:p>
        </p:txBody>
      </p:sp>
      <p:sp>
        <p:nvSpPr>
          <p:cNvPr id="1048603" name="Content Placeholder 2"/>
          <p:cNvSpPr>
            <a:spLocks noGrp="1"/>
          </p:cNvSpPr>
          <p:nvPr>
            <p:ph idx="1"/>
          </p:nvPr>
        </p:nvSpPr>
        <p:spPr>
          <a:xfrm>
            <a:off x="550844" y="1476260"/>
            <a:ext cx="10146534" cy="5100810"/>
          </a:xfrm>
        </p:spPr>
        <p:txBody>
          <a:bodyPr/>
          <a:p>
            <a:r>
              <a:rPr dirty="0" lang="en-US"/>
              <a:t>To make an accurate prediction, you need to consider several factors:</a:t>
            </a:r>
          </a:p>
          <a:p>
            <a:r>
              <a:rPr dirty="0" lang="en-US"/>
              <a:t>Historical Data: Start by analyzing past sales data. This will provide insights into seasonal trends, cyclical patterns, and any growth or decline trends.     </a:t>
            </a:r>
          </a:p>
          <a:p>
            <a:r>
              <a:rPr dirty="0" lang="en-US"/>
              <a:t>Market Trends: Examine the overall market conditions and industry trends. Changes in the economy, consumer preferences, and technology can all impact sales.</a:t>
            </a:r>
          </a:p>
          <a:p>
            <a:r>
              <a:rPr dirty="0" lang="en-US"/>
              <a:t>Demographics: Understand your target audience. Demographic data can help tailor your sales predictions to specific customer segments.</a:t>
            </a:r>
          </a:p>
          <a:p>
            <a:r>
              <a:rPr dirty="0" lang="en-US"/>
              <a:t>Marketing Efforts: Assess the effectiveness of your marketing campaigns. Different promotions and advertising can lead to fluctuations in sales.</a:t>
            </a:r>
          </a:p>
          <a:p>
            <a:r>
              <a:rPr dirty="0" lang="en-US"/>
              <a:t>Competitive Analysis: Keep an eye on your competitors. Their strategies can influence your sales performance.</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Title 1"/>
          <p:cNvSpPr>
            <a:spLocks noGrp="1"/>
          </p:cNvSpPr>
          <p:nvPr>
            <p:ph type="title"/>
          </p:nvPr>
        </p:nvSpPr>
        <p:spPr/>
        <p:txBody>
          <a:bodyPr/>
          <a:p>
            <a:r>
              <a:rPr dirty="0" sz="3600" lang="en-IN"/>
              <a:t>METRICS USED FOR ACCURACY CHECK</a:t>
            </a:r>
          </a:p>
        </p:txBody>
      </p:sp>
      <p:sp>
        <p:nvSpPr>
          <p:cNvPr id="1048605" name="Content Placeholder 2"/>
          <p:cNvSpPr>
            <a:spLocks noGrp="1"/>
          </p:cNvSpPr>
          <p:nvPr>
            <p:ph idx="1"/>
          </p:nvPr>
        </p:nvSpPr>
        <p:spPr>
          <a:xfrm>
            <a:off x="646110" y="1454226"/>
            <a:ext cx="9797879" cy="5122844"/>
          </a:xfrm>
        </p:spPr>
        <p:txBody>
          <a:bodyPr>
            <a:normAutofit/>
          </a:bodyPr>
          <a:p>
            <a:r>
              <a:rPr dirty="0" lang="en-US"/>
              <a:t>Accuracy checks for future sales predictions typically involve various metrics to assess the quality of the forecasting model. Some common metrics include:</a:t>
            </a:r>
          </a:p>
          <a:p>
            <a:pPr indent="0" marL="0">
              <a:buNone/>
            </a:pPr>
            <a:r>
              <a:rPr dirty="0" lang="en-US"/>
              <a:t>                                        1.Mean absolute error</a:t>
            </a:r>
          </a:p>
          <a:p>
            <a:pPr indent="0" marL="0">
              <a:buNone/>
            </a:pPr>
            <a:r>
              <a:rPr dirty="0" lang="en-US"/>
              <a:t>                                        2.Mean squared error</a:t>
            </a:r>
          </a:p>
          <a:p>
            <a:pPr indent="0" marL="0">
              <a:buNone/>
            </a:pPr>
            <a:r>
              <a:rPr dirty="0" lang="en-US"/>
              <a:t>                                        3.Root mean squared error</a:t>
            </a:r>
          </a:p>
          <a:p>
            <a:pPr indent="0" marL="0">
              <a:buNone/>
            </a:pPr>
            <a:r>
              <a:rPr dirty="0" lang="en-US"/>
              <a:t>                                        4.Mean absolute percentage error</a:t>
            </a:r>
          </a:p>
          <a:p>
            <a:pPr indent="0" marL="0">
              <a:buNone/>
            </a:pPr>
            <a:r>
              <a:rPr dirty="0" lang="en-US"/>
              <a:t>                                        5.Forecast bias</a:t>
            </a:r>
          </a:p>
          <a:p>
            <a:pPr indent="0" marL="0">
              <a:buNone/>
            </a:pPr>
            <a:r>
              <a:rPr dirty="0" lang="en-US"/>
              <a:t>                                         6.Percentage of accuracy</a:t>
            </a:r>
          </a:p>
          <a:p>
            <a:pPr indent="0" marL="0">
              <a:buNone/>
            </a:pPr>
            <a:r>
              <a:rPr dirty="0" lang="en-US"/>
              <a:t>                                         7.R-square(R2)</a:t>
            </a:r>
          </a:p>
          <a:p>
            <a:pPr indent="0" marL="0">
              <a:buNone/>
            </a:pPr>
            <a:r>
              <a:rPr dirty="0" lang="en-US"/>
              <a:t>                                         8.Theil’s U statistic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Content Placeholder 2"/>
          <p:cNvSpPr>
            <a:spLocks noGrp="1"/>
          </p:cNvSpPr>
          <p:nvPr>
            <p:ph idx="1"/>
          </p:nvPr>
        </p:nvSpPr>
        <p:spPr>
          <a:xfrm>
            <a:off x="2000250" y="2240280"/>
            <a:ext cx="9391191" cy="4391874"/>
          </a:xfrm>
        </p:spPr>
        <p:txBody>
          <a:bodyPr/>
          <a:p>
            <a:pPr indent="0" marL="0">
              <a:buNone/>
            </a:pPr>
            <a:r>
              <a:rPr dirty="0" lang="en-IN"/>
              <a:t>       </a:t>
            </a:r>
            <a:r>
              <a:rPr dirty="0" sz="9600" lang="en-IN"/>
              <a:t>THANK YOU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Event Design</dc:title>
  <dc:creator>gayathri reddy</dc:creator>
  <cp:lastModifiedBy>gayathri reddy</cp:lastModifiedBy>
  <dcterms:created xsi:type="dcterms:W3CDTF">2023-10-10T19:30:39Z</dcterms:created>
  <dcterms:modified xsi:type="dcterms:W3CDTF">2023-10-11T09:59:01Z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6bff3c08cd444e939a9b8c1492975451</vt:lpwstr>
  </property>
</Properties>
</file>