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8" r:id="rId3"/>
    <p:sldId id="262" r:id="rId4"/>
    <p:sldId id="313" r:id="rId5"/>
    <p:sldId id="263" r:id="rId6"/>
    <p:sldId id="314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F0FF1-9BCB-4F77-A7EB-CB2CC291F9E9}">
  <a:tblStyle styleId="{5D4F0FF1-9BCB-4F77-A7EB-CB2CC291F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3"/>
  </p:normalViewPr>
  <p:slideViewPr>
    <p:cSldViewPr snapToGrid="0">
      <p:cViewPr varScale="1">
        <p:scale>
          <a:sx n="103" d="100"/>
          <a:sy n="103" d="100"/>
        </p:scale>
        <p:origin x="168" y="10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13741446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313741446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13741446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313741446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1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1" name="Google Shape;31;p5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" name="Google Shape;33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4" name="Google Shape;34;p5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-861625" y="-13516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44650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1086925" y="-115667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265625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5" name="Google Shape;215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8" name="Google Shape;218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38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576927" y="41252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6812003" y="-107485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3" r:id="rId6"/>
    <p:sldLayoutId id="2147483684" r:id="rId7"/>
    <p:sldLayoutId id="214748368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6F4R1YdM1AeQ8nedloXoUV/Untitled?type=des%20ign&amp;node-id=1-2&amp;t=5GgSN2ZyozIJAEXa-1&amp;scaling=scale-down&amp;page-%20id=0%3A1&amp;mode=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igma.com/proto/TZ6fW1801pirj9bQYIJXUq/Final-Project-Prototype-UI%2FUX?type=design&amp;node-id=1-3&amp;t=ENBV9GeDB67hnACm-0&amp;scaling=scale-down&amp;page-id=0%3A1&amp;starting-point-node-id=1%3A3" TargetMode="Externa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Elderly Care </a:t>
            </a:r>
            <a:r>
              <a:rPr lang="en" dirty="0"/>
              <a:t>UI/UX </a:t>
            </a:r>
            <a:br>
              <a:rPr lang="en" dirty="0"/>
            </a:br>
            <a:r>
              <a:rPr lang="en" b="0" dirty="0"/>
              <a:t>Project</a:t>
            </a:r>
            <a:endParaRPr b="0" dirty="0"/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l="9600" t="23369" r="36095" b="22744"/>
          <a:stretch/>
        </p:blipFill>
        <p:spPr>
          <a:xfrm>
            <a:off x="4572000" y="606750"/>
            <a:ext cx="4572000" cy="4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/>
          <p:nvPr/>
        </p:nvSpPr>
        <p:spPr>
          <a:xfrm>
            <a:off x="777837" y="3724613"/>
            <a:ext cx="4003500" cy="629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Bhargav </a:t>
            </a:r>
            <a:r>
              <a:rPr lang="en" dirty="0" err="1"/>
              <a:t>Borse</a:t>
            </a:r>
            <a:r>
              <a:rPr lang="en" dirty="0"/>
              <a:t> – 301278352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Khanjan Dave – 301307330</a:t>
            </a:r>
            <a:endParaRPr dirty="0"/>
          </a:p>
        </p:txBody>
      </p:sp>
      <p:sp>
        <p:nvSpPr>
          <p:cNvPr id="238" name="Google Shape;238;p42"/>
          <p:cNvSpPr/>
          <p:nvPr/>
        </p:nvSpPr>
        <p:spPr>
          <a:xfrm>
            <a:off x="8548675" y="3328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4">
            <a:alphaModFix/>
          </a:blip>
          <a:srcRect l="60513" t="15763" r="16584" b="61860"/>
          <a:stretch/>
        </p:blipFill>
        <p:spPr>
          <a:xfrm>
            <a:off x="5229750" y="111925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2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42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242" name="Google Shape;242;p42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42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>
            <a:off x="826319" y="2078340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4"/>
          <p:cNvSpPr/>
          <p:nvPr/>
        </p:nvSpPr>
        <p:spPr>
          <a:xfrm>
            <a:off x="4660769" y="2078340"/>
            <a:ext cx="1017000" cy="1048200"/>
          </a:xfrm>
          <a:prstGeom prst="roundRect">
            <a:avLst>
              <a:gd name="adj" fmla="val 3338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title" idx="9"/>
          </p:nvPr>
        </p:nvSpPr>
        <p:spPr>
          <a:xfrm>
            <a:off x="794994" y="2079440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title" idx="14"/>
          </p:nvPr>
        </p:nvSpPr>
        <p:spPr>
          <a:xfrm>
            <a:off x="4645169" y="2079440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720000" y="7703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Personas</a:t>
            </a:r>
            <a:endParaRPr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title" idx="2"/>
          </p:nvPr>
        </p:nvSpPr>
        <p:spPr>
          <a:xfrm>
            <a:off x="1990482" y="2044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Richard Davis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1"/>
          </p:nvPr>
        </p:nvSpPr>
        <p:spPr>
          <a:xfrm>
            <a:off x="1990482" y="258232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Title: Experienced Doctor</a:t>
            </a:r>
            <a:endParaRPr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title" idx="3"/>
          </p:nvPr>
        </p:nvSpPr>
        <p:spPr>
          <a:xfrm>
            <a:off x="5843851" y="2044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Emily Johnson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4"/>
          </p:nvPr>
        </p:nvSpPr>
        <p:spPr>
          <a:xfrm>
            <a:off x="5843852" y="258232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Title: Nurse</a:t>
            </a:r>
            <a:endParaRPr dirty="0"/>
          </a:p>
        </p:txBody>
      </p:sp>
      <p:sp>
        <p:nvSpPr>
          <p:cNvPr id="14" name="Google Shape;264;p44">
            <a:extLst>
              <a:ext uri="{FF2B5EF4-FFF2-40B4-BE49-F238E27FC236}">
                <a16:creationId xmlns:a16="http://schemas.microsoft.com/office/drawing/2014/main" id="{2C558D79-7185-574B-0420-3A7005B96811}"/>
              </a:ext>
            </a:extLst>
          </p:cNvPr>
          <p:cNvSpPr txBox="1">
            <a:spLocks/>
          </p:cNvSpPr>
          <p:nvPr/>
        </p:nvSpPr>
        <p:spPr>
          <a:xfrm>
            <a:off x="3785147" y="3598890"/>
            <a:ext cx="1573705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/>
            <a:r>
              <a:rPr lang="en-CA" dirty="0"/>
              <a:t>Link: </a:t>
            </a:r>
            <a:r>
              <a:rPr lang="en-CA" dirty="0">
                <a:solidFill>
                  <a:srgbClr val="0260BF"/>
                </a:solidFill>
                <a:effectLst/>
                <a:latin typeface="Calibri" panose="020F0502020204030204" pitchFamily="34" charset="0"/>
                <a:hlinkClick r:id="rId3"/>
              </a:rPr>
              <a:t>Persona Link</a:t>
            </a:r>
            <a:endParaRPr lang="en-CA" sz="1100" dirty="0"/>
          </a:p>
          <a:p>
            <a:pPr marL="0" indent="0"/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subTitle" idx="1"/>
          </p:nvPr>
        </p:nvSpPr>
        <p:spPr>
          <a:xfrm>
            <a:off x="2857501" y="1796681"/>
            <a:ext cx="5298595" cy="2389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endParaRPr lang="en-CA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CA" dirty="0">
                <a:solidFill>
                  <a:srgbClr val="000000"/>
                </a:solidFill>
                <a:latin typeface="Helvetica" pitchFamily="2" charset="0"/>
              </a:rPr>
              <a:t>	</a:t>
            </a: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Approximately 70% of users, including caregivers, nurses, and doctors, understand the intended goal. Emphasis is placed on effective handling of duties and timetables, a critical aspect for around 80% of those utilizing senior care services. The design is meticulously crafted to reflect core values, emphasizing efficiency, accuracy, and patient-centered care, qualities deemed highly significant by about 85% of the user base.</a:t>
            </a:r>
          </a:p>
        </p:txBody>
      </p:sp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3658296" y="528166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Intent 1</a:t>
            </a:r>
            <a:endParaRPr dirty="0"/>
          </a:p>
        </p:txBody>
      </p:sp>
      <p:cxnSp>
        <p:nvCxnSpPr>
          <p:cNvPr id="302" name="Google Shape;302;p48"/>
          <p:cNvCxnSpPr/>
          <p:nvPr/>
        </p:nvCxnSpPr>
        <p:spPr>
          <a:xfrm>
            <a:off x="4369008" y="1161379"/>
            <a:ext cx="25239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" name="Google Shape;303;p48"/>
          <p:cNvGrpSpPr/>
          <p:nvPr/>
        </p:nvGrpSpPr>
        <p:grpSpPr>
          <a:xfrm>
            <a:off x="4368920" y="171573"/>
            <a:ext cx="2523598" cy="356601"/>
            <a:chOff x="1524913" y="922950"/>
            <a:chExt cx="6094175" cy="564600"/>
          </a:xfrm>
        </p:grpSpPr>
        <p:cxnSp>
          <p:nvCxnSpPr>
            <p:cNvPr id="304" name="Google Shape;304;p4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6" name="Google Shape;306;p48"/>
          <p:cNvPicPr preferRelativeResize="0"/>
          <p:nvPr/>
        </p:nvPicPr>
        <p:blipFill rotWithShape="1">
          <a:blip r:embed="rId3">
            <a:alphaModFix/>
          </a:blip>
          <a:srcRect l="25639" r="25644" b="13688"/>
          <a:stretch/>
        </p:blipFill>
        <p:spPr>
          <a:xfrm>
            <a:off x="128398" y="528174"/>
            <a:ext cx="2604950" cy="46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5C4A7-709B-CA96-8EC0-C1FF8BA1AB2B}"/>
              </a:ext>
            </a:extLst>
          </p:cNvPr>
          <p:cNvSpPr txBox="1"/>
          <p:nvPr/>
        </p:nvSpPr>
        <p:spPr>
          <a:xfrm>
            <a:off x="3820071" y="1325142"/>
            <a:ext cx="3697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effectLst/>
                <a:latin typeface="Helvetica" pitchFamily="2" charset="0"/>
              </a:rPr>
              <a:t>Efficient Task and Schedule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5C4A7-709B-CA96-8EC0-C1FF8BA1AB2B}"/>
              </a:ext>
            </a:extLst>
          </p:cNvPr>
          <p:cNvSpPr txBox="1"/>
          <p:nvPr/>
        </p:nvSpPr>
        <p:spPr>
          <a:xfrm>
            <a:off x="962570" y="1377896"/>
            <a:ext cx="3697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000000"/>
                </a:solidFill>
                <a:effectLst/>
                <a:latin typeface="Helvetica" pitchFamily="2" charset="0"/>
              </a:rPr>
              <a:t>Streamlined Resident Health Monitoring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subTitle" idx="1"/>
          </p:nvPr>
        </p:nvSpPr>
        <p:spPr>
          <a:xfrm>
            <a:off x="0" y="1849435"/>
            <a:ext cx="5298595" cy="2389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  <a:latin typeface="Söhne"/>
              </a:rPr>
              <a:t>	</a:t>
            </a:r>
            <a:r>
              <a:rPr lang="en-CA" b="0" i="0" dirty="0">
                <a:solidFill>
                  <a:schemeClr val="tx1"/>
                </a:solidFill>
                <a:effectLst/>
                <a:latin typeface="Söhne"/>
              </a:rPr>
              <a:t>The design primarily caters to 60% of users, including caregivers, nurses, and doctors, with a key focus on real-time resident health tracking, communication facilitation, and record sharing. These aspects are crucial for approximately 75% of senior care users. Aligned with core values, the design emphasizes patient-centered care (85%) and transparency (80%) through improved health monitoring and communication.</a:t>
            </a:r>
            <a:endParaRPr lang="en-CA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800795" y="580920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Intent 2</a:t>
            </a:r>
            <a:endParaRPr dirty="0"/>
          </a:p>
        </p:txBody>
      </p:sp>
      <p:cxnSp>
        <p:nvCxnSpPr>
          <p:cNvPr id="302" name="Google Shape;302;p48"/>
          <p:cNvCxnSpPr/>
          <p:nvPr/>
        </p:nvCxnSpPr>
        <p:spPr>
          <a:xfrm>
            <a:off x="1511507" y="1214133"/>
            <a:ext cx="25239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" name="Google Shape;303;p48"/>
          <p:cNvGrpSpPr/>
          <p:nvPr/>
        </p:nvGrpSpPr>
        <p:grpSpPr>
          <a:xfrm>
            <a:off x="1511419" y="224327"/>
            <a:ext cx="2523598" cy="356601"/>
            <a:chOff x="1524913" y="922950"/>
            <a:chExt cx="6094175" cy="564600"/>
          </a:xfrm>
        </p:grpSpPr>
        <p:cxnSp>
          <p:nvCxnSpPr>
            <p:cNvPr id="304" name="Google Shape;304;p4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Google Shape;341;p52">
            <a:extLst>
              <a:ext uri="{FF2B5EF4-FFF2-40B4-BE49-F238E27FC236}">
                <a16:creationId xmlns:a16="http://schemas.microsoft.com/office/drawing/2014/main" id="{D85C78A1-F564-3AE6-AECE-C9D02D11AB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187" t="29110" r="19360" b="24821"/>
          <a:stretch/>
        </p:blipFill>
        <p:spPr>
          <a:xfrm>
            <a:off x="6080131" y="580344"/>
            <a:ext cx="2914400" cy="4137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6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Feedback Summary</a:t>
            </a:r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041023-02A9-D038-B59A-ADD9200DB45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1218688"/>
            <a:ext cx="7703999" cy="3007322"/>
          </a:xfrm>
        </p:spPr>
        <p:txBody>
          <a:bodyPr/>
          <a:lstStyle/>
          <a:p>
            <a:pPr algn="l"/>
            <a:r>
              <a:rPr lang="en-CA" sz="1800" b="0" dirty="0">
                <a:effectLst/>
              </a:rPr>
              <a:t>Patient Data Retrieval - Some users suggested having a quick search feature for faster access to specific patient details.</a:t>
            </a:r>
            <a:br>
              <a:rPr lang="en-CA" sz="1800" b="0" dirty="0">
                <a:effectLst/>
              </a:rPr>
            </a:br>
            <a:br>
              <a:rPr lang="en-CA" sz="1800" b="0" dirty="0">
                <a:effectLst/>
              </a:rPr>
            </a:br>
            <a:r>
              <a:rPr lang="en-CA" sz="1800" b="0" dirty="0">
                <a:effectLst/>
              </a:rPr>
              <a:t>Prescription Management - Some participants encountered difficulty in finding the option to add new prescriptions. Improving the visibility of this feature is suggested.</a:t>
            </a:r>
            <a:br>
              <a:rPr lang="en-CA" sz="1800" b="0" dirty="0">
                <a:effectLst/>
              </a:rPr>
            </a:br>
            <a:br>
              <a:rPr lang="en-CA" sz="1800" b="0" dirty="0">
                <a:effectLst/>
              </a:rPr>
            </a:br>
            <a:r>
              <a:rPr lang="en-CA" sz="1800" b="0" dirty="0">
                <a:effectLst/>
              </a:rPr>
              <a:t>Task Detail - Some participants suggested incorporating a quick action button for common task-related actions, reducing navigation steps.</a:t>
            </a:r>
            <a:endParaRPr lang="en-US" sz="18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Feedback Summary</a:t>
            </a:r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041023-02A9-D038-B59A-ADD9200DB45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840259"/>
            <a:ext cx="7703999" cy="2879124"/>
          </a:xfrm>
        </p:spPr>
        <p:txBody>
          <a:bodyPr/>
          <a:lstStyle/>
          <a:p>
            <a:pPr algn="l"/>
            <a:r>
              <a:rPr lang="en-CA" sz="1800" b="0" dirty="0">
                <a:effectLst/>
              </a:rPr>
              <a:t>Notifications - Some participants desired customization options for notification preferences to avoid information overload.</a:t>
            </a:r>
            <a:br>
              <a:rPr lang="en-CA" sz="1800" b="0" dirty="0">
                <a:effectLst/>
              </a:rPr>
            </a:br>
            <a:br>
              <a:rPr lang="en-CA" sz="1800" b="0" dirty="0">
                <a:effectLst/>
              </a:rPr>
            </a:br>
            <a:r>
              <a:rPr lang="en-CA" sz="1800" b="0" dirty="0">
                <a:effectLst/>
              </a:rPr>
              <a:t>Profile- Some users suggested adding a quick access button for updating contact details to streamline the process.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345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600105" y="1709213"/>
            <a:ext cx="5805464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l="60513" t="15763" r="16584" b="61860"/>
          <a:stretch/>
        </p:blipFill>
        <p:spPr>
          <a:xfrm>
            <a:off x="7329925" y="1786975"/>
            <a:ext cx="1094076" cy="10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l="11567" t="35246" r="65531" b="34727"/>
          <a:stretch/>
        </p:blipFill>
        <p:spPr>
          <a:xfrm>
            <a:off x="581675" y="1675763"/>
            <a:ext cx="1094074" cy="14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5;p47">
            <a:extLst>
              <a:ext uri="{FF2B5EF4-FFF2-40B4-BE49-F238E27FC236}">
                <a16:creationId xmlns:a16="http://schemas.microsoft.com/office/drawing/2014/main" id="{42EB0D15-712C-F3E9-99AB-044ABD4F27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399" b="24213"/>
          <a:stretch/>
        </p:blipFill>
        <p:spPr>
          <a:xfrm>
            <a:off x="2064187" y="2929824"/>
            <a:ext cx="4877300" cy="22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978AF-1900-3487-3BD6-E8AFB9D5A352}"/>
              </a:ext>
            </a:extLst>
          </p:cNvPr>
          <p:cNvSpPr txBox="1"/>
          <p:nvPr/>
        </p:nvSpPr>
        <p:spPr>
          <a:xfrm>
            <a:off x="2607276" y="1444930"/>
            <a:ext cx="39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Now we will start the demo!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Exo</vt:lpstr>
      <vt:lpstr>Helvetica</vt:lpstr>
      <vt:lpstr>Prata</vt:lpstr>
      <vt:lpstr>Söhne</vt:lpstr>
      <vt:lpstr>Animated Healthcare Center by Slidesgo</vt:lpstr>
      <vt:lpstr>Elderly Care UI/UX  Project</vt:lpstr>
      <vt:lpstr>01</vt:lpstr>
      <vt:lpstr>Design Intent 1</vt:lpstr>
      <vt:lpstr>Design Intent 2</vt:lpstr>
      <vt:lpstr>User Feedback Summary</vt:lpstr>
      <vt:lpstr>User Feedback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Elderly Care UI/UX  Project</dc:title>
  <cp:lastModifiedBy>Bhargav Borse</cp:lastModifiedBy>
  <cp:revision>1</cp:revision>
  <dcterms:modified xsi:type="dcterms:W3CDTF">2023-12-15T15:21:36Z</dcterms:modified>
</cp:coreProperties>
</file>