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0" r:id="rId6"/>
    <p:sldId id="271" r:id="rId7"/>
    <p:sldId id="272" r:id="rId8"/>
    <p:sldId id="257" r:id="rId9"/>
    <p:sldId id="259" r:id="rId10"/>
    <p:sldId id="260" r:id="rId11"/>
    <p:sldId id="261" r:id="rId12"/>
    <p:sldId id="262" r:id="rId13"/>
    <p:sldId id="263" r:id="rId14"/>
    <p:sldId id="264" r:id="rId15"/>
    <p:sldId id="265" r:id="rId16"/>
    <p:sldId id="266" r:id="rId17"/>
    <p:sldId id="267" r:id="rId18"/>
    <p:sldId id="273" r:id="rId19"/>
    <p:sldId id="274" r:id="rId20"/>
    <p:sldId id="275" r:id="rId21"/>
    <p:sldId id="276" r:id="rId22"/>
    <p:sldId id="277" r:id="rId23"/>
    <p:sldId id="278" r:id="rId24"/>
    <p:sldId id="279" r:id="rId25"/>
    <p:sldId id="280" r:id="rId26"/>
    <p:sldId id="281" r:id="rId27"/>
    <p:sldId id="284"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702" y="7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F5CD1C-378D-4D22-A3E0-715803872E8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268270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F5CD1C-378D-4D22-A3E0-715803872E8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426437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F5CD1C-378D-4D22-A3E0-715803872E8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23553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F5CD1C-378D-4D22-A3E0-715803872E8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267485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5CD1C-378D-4D22-A3E0-715803872E8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1828763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F5CD1C-378D-4D22-A3E0-715803872E84}"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303356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F5CD1C-378D-4D22-A3E0-715803872E84}" type="datetimeFigureOut">
              <a:rPr lang="en-IN" smtClean="0"/>
              <a:t>06-10-2021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20888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F5CD1C-378D-4D22-A3E0-715803872E84}" type="datetimeFigureOut">
              <a:rPr lang="en-IN" smtClean="0"/>
              <a:t>06-10-2021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27701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5CD1C-378D-4D22-A3E0-715803872E84}" type="datetimeFigureOut">
              <a:rPr lang="en-IN" smtClean="0"/>
              <a:t>06-10-2021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121399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CD1C-378D-4D22-A3E0-715803872E84}"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34223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CD1C-378D-4D22-A3E0-715803872E84}"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E7840B-6887-412C-BCEE-A88A5376C023}" type="slidenum">
              <a:rPr lang="en-IN" smtClean="0"/>
              <a:t>‹#›</a:t>
            </a:fld>
            <a:endParaRPr lang="en-IN"/>
          </a:p>
        </p:txBody>
      </p:sp>
    </p:spTree>
    <p:extLst>
      <p:ext uri="{BB962C8B-B14F-4D97-AF65-F5344CB8AC3E}">
        <p14:creationId xmlns:p14="http://schemas.microsoft.com/office/powerpoint/2010/main" val="254590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5CD1C-378D-4D22-A3E0-715803872E84}" type="datetimeFigureOut">
              <a:rPr lang="en-IN" smtClean="0"/>
              <a:t>06-10-2021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7840B-6887-412C-BCEE-A88A5376C023}" type="slidenum">
              <a:rPr lang="en-IN" smtClean="0"/>
              <a:t>‹#›</a:t>
            </a:fld>
            <a:endParaRPr lang="en-IN"/>
          </a:p>
        </p:txBody>
      </p:sp>
    </p:spTree>
    <p:extLst>
      <p:ext uri="{BB962C8B-B14F-4D97-AF65-F5344CB8AC3E}">
        <p14:creationId xmlns:p14="http://schemas.microsoft.com/office/powerpoint/2010/main" val="121736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08175"/>
            <a:ext cx="9144000" cy="2387600"/>
          </a:xfrm>
        </p:spPr>
        <p:txBody>
          <a:bodyPr>
            <a:normAutofit/>
          </a:bodyPr>
          <a:lstStyle/>
          <a:p>
            <a:r>
              <a:rPr lang="en-US" b="1" dirty="0"/>
              <a:t>Radio Propagation </a:t>
            </a:r>
            <a:r>
              <a:rPr lang="en-US" b="1" dirty="0" smtClean="0"/>
              <a:t>Characteristics</a:t>
            </a:r>
            <a:endParaRPr lang="en-IN" dirty="0"/>
          </a:p>
        </p:txBody>
      </p:sp>
    </p:spTree>
    <p:extLst>
      <p:ext uri="{BB962C8B-B14F-4D97-AF65-F5344CB8AC3E}">
        <p14:creationId xmlns:p14="http://schemas.microsoft.com/office/powerpoint/2010/main" val="114583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8625"/>
            <a:ext cx="10515600" cy="5748338"/>
          </a:xfrm>
        </p:spPr>
        <p:txBody>
          <a:bodyPr>
            <a:normAutofit/>
          </a:bodyPr>
          <a:lstStyle/>
          <a:p>
            <a:r>
              <a:rPr lang="en-IN" dirty="0"/>
              <a:t>Propagation models are used to determine the number of cell sites </a:t>
            </a:r>
            <a:r>
              <a:rPr lang="en-IN" dirty="0" smtClean="0"/>
              <a:t>required to </a:t>
            </a:r>
            <a:r>
              <a:rPr lang="en-IN" dirty="0"/>
              <a:t>provide coverage for the network. Initial network design typically is based </a:t>
            </a:r>
            <a:r>
              <a:rPr lang="en-IN" dirty="0" smtClean="0"/>
              <a:t>on coverage</a:t>
            </a:r>
            <a:r>
              <a:rPr lang="en-IN" dirty="0"/>
              <a:t>. </a:t>
            </a:r>
            <a:endParaRPr lang="en-IN" dirty="0" smtClean="0"/>
          </a:p>
          <a:p>
            <a:r>
              <a:rPr lang="en-IN" dirty="0" smtClean="0"/>
              <a:t>Later </a:t>
            </a:r>
            <a:r>
              <a:rPr lang="en-IN" dirty="0"/>
              <a:t>growth is engineered for capacity. Some systems may need to </a:t>
            </a:r>
            <a:r>
              <a:rPr lang="en-IN" dirty="0" smtClean="0"/>
              <a:t>start with </a:t>
            </a:r>
            <a:r>
              <a:rPr lang="en-IN" dirty="0"/>
              <a:t>wide area coverage and high capacity and therefore may start at a later </a:t>
            </a:r>
            <a:r>
              <a:rPr lang="en-IN" dirty="0" smtClean="0"/>
              <a:t>stage of </a:t>
            </a:r>
            <a:r>
              <a:rPr lang="en-IN" dirty="0"/>
              <a:t>growth</a:t>
            </a:r>
            <a:r>
              <a:rPr lang="en-IN" dirty="0" smtClean="0"/>
              <a:t>.</a:t>
            </a:r>
          </a:p>
          <a:p>
            <a:r>
              <a:rPr lang="en-IN" dirty="0"/>
              <a:t>The propagation model is also used in other system performance </a:t>
            </a:r>
            <a:r>
              <a:rPr lang="en-IN" dirty="0" smtClean="0"/>
              <a:t>aspects including </a:t>
            </a:r>
            <a:r>
              <a:rPr lang="en-IN" dirty="0"/>
              <a:t>handoff optimization, power level adjustments, and antenna placements.</a:t>
            </a:r>
          </a:p>
          <a:p>
            <a:r>
              <a:rPr lang="en-IN" dirty="0"/>
              <a:t>Although no propagation model can account for all variations experienced in </a:t>
            </a:r>
            <a:r>
              <a:rPr lang="en-IN" dirty="0" smtClean="0"/>
              <a:t>real life</a:t>
            </a:r>
            <a:r>
              <a:rPr lang="en-IN" dirty="0"/>
              <a:t>, it is essential that one should use several models for determining the </a:t>
            </a:r>
            <a:r>
              <a:rPr lang="en-IN" dirty="0" smtClean="0"/>
              <a:t>path losses </a:t>
            </a:r>
            <a:r>
              <a:rPr lang="en-IN" dirty="0"/>
              <a:t>in the network.</a:t>
            </a:r>
          </a:p>
        </p:txBody>
      </p:sp>
    </p:spTree>
    <p:extLst>
      <p:ext uri="{BB962C8B-B14F-4D97-AF65-F5344CB8AC3E}">
        <p14:creationId xmlns:p14="http://schemas.microsoft.com/office/powerpoint/2010/main" val="342615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Okumura/</a:t>
            </a:r>
            <a:r>
              <a:rPr lang="en-IN" dirty="0" err="1" smtClean="0"/>
              <a:t>Hata</a:t>
            </a:r>
            <a:r>
              <a:rPr lang="en-IN" dirty="0" smtClean="0"/>
              <a:t> Model</a:t>
            </a:r>
            <a:endParaRPr lang="en-IN" dirty="0"/>
          </a:p>
        </p:txBody>
      </p:sp>
      <p:sp>
        <p:nvSpPr>
          <p:cNvPr id="3" name="Content Placeholder 2"/>
          <p:cNvSpPr>
            <a:spLocks noGrp="1"/>
          </p:cNvSpPr>
          <p:nvPr>
            <p:ph idx="1"/>
          </p:nvPr>
        </p:nvSpPr>
        <p:spPr>
          <a:xfrm>
            <a:off x="838200" y="1485900"/>
            <a:ext cx="10515600" cy="4691063"/>
          </a:xfrm>
        </p:spPr>
        <p:txBody>
          <a:bodyPr>
            <a:normAutofit fontScale="92500" lnSpcReduction="10000"/>
          </a:bodyPr>
          <a:lstStyle/>
          <a:p>
            <a:r>
              <a:rPr lang="en-IN" dirty="0"/>
              <a:t>Okumura </a:t>
            </a:r>
            <a:r>
              <a:rPr lang="en-IN" dirty="0" err="1"/>
              <a:t>analyzed</a:t>
            </a:r>
            <a:r>
              <a:rPr lang="en-IN" dirty="0"/>
              <a:t> path-loss characteristics based on a large amount of </a:t>
            </a:r>
            <a:r>
              <a:rPr lang="en-IN" dirty="0" smtClean="0"/>
              <a:t>experimental data </a:t>
            </a:r>
            <a:r>
              <a:rPr lang="en-IN" dirty="0"/>
              <a:t>collected around Tokyo, </a:t>
            </a:r>
            <a:r>
              <a:rPr lang="en-IN" dirty="0" smtClean="0"/>
              <a:t>Japan. </a:t>
            </a:r>
          </a:p>
          <a:p>
            <a:r>
              <a:rPr lang="en-IN" dirty="0" smtClean="0"/>
              <a:t>He </a:t>
            </a:r>
            <a:r>
              <a:rPr lang="en-IN" dirty="0"/>
              <a:t>selected propagation path </a:t>
            </a:r>
            <a:r>
              <a:rPr lang="en-IN" dirty="0" smtClean="0"/>
              <a:t>conditions and </a:t>
            </a:r>
            <a:r>
              <a:rPr lang="en-IN" dirty="0"/>
              <a:t>obtained the average path-loss curves under </a:t>
            </a:r>
            <a:r>
              <a:rPr lang="en-IN" dirty="0" smtClean="0"/>
              <a:t>flat </a:t>
            </a:r>
            <a:r>
              <a:rPr lang="en-IN" dirty="0"/>
              <a:t>urban areas. </a:t>
            </a:r>
            <a:endParaRPr lang="en-IN" dirty="0" smtClean="0"/>
          </a:p>
          <a:p>
            <a:r>
              <a:rPr lang="en-IN" dirty="0" smtClean="0"/>
              <a:t>Then </a:t>
            </a:r>
            <a:r>
              <a:rPr lang="en-IN" dirty="0"/>
              <a:t>he </a:t>
            </a:r>
            <a:r>
              <a:rPr lang="en-IN" dirty="0" smtClean="0"/>
              <a:t>applied several </a:t>
            </a:r>
            <a:r>
              <a:rPr lang="en-IN" dirty="0"/>
              <a:t>correction factors for other propagation conditions, such as:</a:t>
            </a:r>
          </a:p>
          <a:p>
            <a:pPr lvl="1"/>
            <a:r>
              <a:rPr lang="en-IN" dirty="0"/>
              <a:t>Antenna height and carrier frequency</a:t>
            </a:r>
          </a:p>
          <a:p>
            <a:pPr lvl="1"/>
            <a:r>
              <a:rPr lang="en-IN" dirty="0"/>
              <a:t>Suburban, quasi-open space, open space, or hilly terrain areas</a:t>
            </a:r>
          </a:p>
          <a:p>
            <a:pPr lvl="1"/>
            <a:r>
              <a:rPr lang="en-IN" dirty="0"/>
              <a:t>Diffraction loss due to mountains</a:t>
            </a:r>
          </a:p>
          <a:p>
            <a:pPr lvl="1"/>
            <a:r>
              <a:rPr lang="en-IN" dirty="0"/>
              <a:t>Sea or lake areas</a:t>
            </a:r>
          </a:p>
          <a:p>
            <a:pPr lvl="1"/>
            <a:r>
              <a:rPr lang="en-IN" dirty="0"/>
              <a:t>Road slope</a:t>
            </a:r>
          </a:p>
          <a:p>
            <a:r>
              <a:rPr lang="en-IN" dirty="0" err="1"/>
              <a:t>Hata</a:t>
            </a:r>
            <a:r>
              <a:rPr lang="en-IN" dirty="0"/>
              <a:t> derived empirical formulas for the median path loss (</a:t>
            </a:r>
            <a:r>
              <a:rPr lang="en-IN" i="1" dirty="0"/>
              <a:t>L</a:t>
            </a:r>
            <a:r>
              <a:rPr lang="en-IN" dirty="0"/>
              <a:t>50) to </a:t>
            </a:r>
            <a:r>
              <a:rPr lang="en-IN" dirty="0" smtClean="0"/>
              <a:t>fit Okumura </a:t>
            </a:r>
            <a:r>
              <a:rPr lang="en-IN" dirty="0"/>
              <a:t>curves.</a:t>
            </a:r>
          </a:p>
        </p:txBody>
      </p:sp>
    </p:spTree>
    <p:extLst>
      <p:ext uri="{BB962C8B-B14F-4D97-AF65-F5344CB8AC3E}">
        <p14:creationId xmlns:p14="http://schemas.microsoft.com/office/powerpoint/2010/main" val="246747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p:spPr>
        <p:txBody>
          <a:bodyPr/>
          <a:lstStyle/>
          <a:p>
            <a:r>
              <a:rPr lang="en-IN" dirty="0" smtClean="0"/>
              <a:t>IMT-2000 Models</a:t>
            </a:r>
            <a:endParaRPr lang="en-IN" dirty="0"/>
          </a:p>
        </p:txBody>
      </p:sp>
      <p:sp>
        <p:nvSpPr>
          <p:cNvPr id="3" name="Content Placeholder 2"/>
          <p:cNvSpPr>
            <a:spLocks noGrp="1"/>
          </p:cNvSpPr>
          <p:nvPr>
            <p:ph idx="1"/>
          </p:nvPr>
        </p:nvSpPr>
        <p:spPr>
          <a:xfrm>
            <a:off x="838200" y="1328738"/>
            <a:ext cx="10515600" cy="4848225"/>
          </a:xfrm>
        </p:spPr>
        <p:txBody>
          <a:bodyPr/>
          <a:lstStyle/>
          <a:p>
            <a:r>
              <a:rPr lang="en-IN" dirty="0" smtClean="0"/>
              <a:t>The operating environments are identified by appropriate subsets consisting of indoor office environments, outdoor to indoor and pedestrian environments, and vehicular (moving vehicle) environments. </a:t>
            </a:r>
          </a:p>
          <a:p>
            <a:r>
              <a:rPr lang="en-IN" dirty="0" smtClean="0"/>
              <a:t>For narrowband technologies (such as FDMA and TDMA), delay spread is characterized by its </a:t>
            </a:r>
            <a:r>
              <a:rPr lang="en-IN" dirty="0" err="1" smtClean="0"/>
              <a:t>rms</a:t>
            </a:r>
            <a:r>
              <a:rPr lang="en-IN" dirty="0" smtClean="0"/>
              <a:t> value alone.</a:t>
            </a:r>
          </a:p>
          <a:p>
            <a:r>
              <a:rPr lang="en-IN" dirty="0" smtClean="0"/>
              <a:t>However, for </a:t>
            </a:r>
            <a:r>
              <a:rPr lang="en-IN" dirty="0"/>
              <a:t>wide band technologies (such as CDMA), the strength and relative time delay </a:t>
            </a:r>
            <a:r>
              <a:rPr lang="en-IN" dirty="0" smtClean="0"/>
              <a:t>of the </a:t>
            </a:r>
            <a:r>
              <a:rPr lang="en-IN" dirty="0"/>
              <a:t>many signal components become important.</a:t>
            </a:r>
          </a:p>
        </p:txBody>
      </p:sp>
    </p:spTree>
    <p:extLst>
      <p:ext uri="{BB962C8B-B14F-4D97-AF65-F5344CB8AC3E}">
        <p14:creationId xmlns:p14="http://schemas.microsoft.com/office/powerpoint/2010/main" val="374169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2938"/>
            <a:ext cx="10515600" cy="5534025"/>
          </a:xfrm>
        </p:spPr>
        <p:txBody>
          <a:bodyPr/>
          <a:lstStyle/>
          <a:p>
            <a:r>
              <a:rPr lang="en-IN" dirty="0"/>
              <a:t>The key parameters of the IMT-2000 propagation models are:</a:t>
            </a:r>
          </a:p>
          <a:p>
            <a:pPr lvl="1"/>
            <a:r>
              <a:rPr lang="en-IN" dirty="0"/>
              <a:t>Delay spread, its structure, and its statistical variation</a:t>
            </a:r>
          </a:p>
          <a:p>
            <a:pPr lvl="1"/>
            <a:r>
              <a:rPr lang="en-IN" dirty="0"/>
              <a:t>Geometrical path loss rule (e.g., </a:t>
            </a:r>
            <a:r>
              <a:rPr lang="en-IN" i="1" dirty="0"/>
              <a:t>d</a:t>
            </a:r>
            <a:r>
              <a:rPr lang="en-IN" dirty="0"/>
              <a:t>, 2    5)</a:t>
            </a:r>
          </a:p>
          <a:p>
            <a:pPr lvl="1"/>
            <a:r>
              <a:rPr lang="en-IN" dirty="0"/>
              <a:t>Shadow fading margin</a:t>
            </a:r>
          </a:p>
          <a:p>
            <a:pPr lvl="1"/>
            <a:r>
              <a:rPr lang="en-IN" dirty="0"/>
              <a:t>Multipath fading characteristics (e.g., Doppler spectrum, </a:t>
            </a:r>
            <a:r>
              <a:rPr lang="en-IN" dirty="0" err="1"/>
              <a:t>Rician</a:t>
            </a:r>
            <a:r>
              <a:rPr lang="en-IN" dirty="0"/>
              <a:t> vs. Rayleigh</a:t>
            </a:r>
          </a:p>
          <a:p>
            <a:pPr lvl="1"/>
            <a:r>
              <a:rPr lang="en-IN" dirty="0"/>
              <a:t>for envelope of channels)</a:t>
            </a:r>
          </a:p>
          <a:p>
            <a:pPr lvl="1"/>
            <a:r>
              <a:rPr lang="en-IN" dirty="0"/>
              <a:t>Operating radio frequency</a:t>
            </a:r>
          </a:p>
        </p:txBody>
      </p:sp>
    </p:spTree>
    <p:extLst>
      <p:ext uri="{BB962C8B-B14F-4D97-AF65-F5344CB8AC3E}">
        <p14:creationId xmlns:p14="http://schemas.microsoft.com/office/powerpoint/2010/main" val="340085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28600"/>
            <a:ext cx="10515600" cy="970598"/>
          </a:xfrm>
        </p:spPr>
        <p:txBody>
          <a:bodyPr>
            <a:normAutofit/>
          </a:bodyPr>
          <a:lstStyle/>
          <a:p>
            <a:r>
              <a:rPr lang="en-IN" sz="3600" b="1" dirty="0" smtClean="0"/>
              <a:t>Characteristics of a Wireless Channel</a:t>
            </a:r>
            <a:endParaRPr lang="en-IN" sz="3600" b="1" dirty="0"/>
          </a:p>
        </p:txBody>
      </p:sp>
      <p:sp>
        <p:nvSpPr>
          <p:cNvPr id="3" name="Content Placeholder 2"/>
          <p:cNvSpPr>
            <a:spLocks noGrp="1"/>
          </p:cNvSpPr>
          <p:nvPr>
            <p:ph idx="1"/>
          </p:nvPr>
        </p:nvSpPr>
        <p:spPr>
          <a:xfrm>
            <a:off x="838200" y="1357313"/>
            <a:ext cx="10515600" cy="4819650"/>
          </a:xfrm>
        </p:spPr>
        <p:txBody>
          <a:bodyPr/>
          <a:lstStyle/>
          <a:p>
            <a:r>
              <a:rPr lang="en-IN" dirty="0" smtClean="0"/>
              <a:t>The wireless channel is different and much more unpredictable than the wire line channel because of factors such as multipath and shadow fading, Doppler shift, and time dispersion or delay spread.</a:t>
            </a:r>
          </a:p>
          <a:p>
            <a:r>
              <a:rPr lang="en-IN" dirty="0" smtClean="0"/>
              <a:t>These factors are all related to variability introduced </a:t>
            </a:r>
            <a:r>
              <a:rPr lang="en-IN" dirty="0"/>
              <a:t>by mobility of the user and the wide range of environmental </a:t>
            </a:r>
            <a:r>
              <a:rPr lang="en-IN" dirty="0" smtClean="0"/>
              <a:t>conditions that </a:t>
            </a:r>
            <a:r>
              <a:rPr lang="en-IN" dirty="0"/>
              <a:t>are encountered as a result. </a:t>
            </a:r>
            <a:endParaRPr lang="en-IN" dirty="0" smtClean="0"/>
          </a:p>
          <a:p>
            <a:r>
              <a:rPr lang="en-IN" dirty="0" smtClean="0"/>
              <a:t>Multipath </a:t>
            </a:r>
            <a:r>
              <a:rPr lang="en-IN" dirty="0"/>
              <a:t>delays occur as a transmitted </a:t>
            </a:r>
            <a:r>
              <a:rPr lang="en-IN" dirty="0" smtClean="0"/>
              <a:t>signal is reflected </a:t>
            </a:r>
            <a:r>
              <a:rPr lang="en-IN" dirty="0"/>
              <a:t>by objects in the environment between a transmitter and a receiver</a:t>
            </a:r>
            <a:r>
              <a:rPr lang="en-IN" dirty="0" smtClean="0"/>
              <a:t>.</a:t>
            </a:r>
          </a:p>
          <a:p>
            <a:r>
              <a:rPr lang="en-IN" dirty="0"/>
              <a:t>These objects can be buildings, trees, hills, or even trucks and cars (see </a:t>
            </a:r>
            <a:r>
              <a:rPr lang="en-IN" dirty="0" smtClean="0"/>
              <a:t>Figure).</a:t>
            </a:r>
            <a:endParaRPr lang="en-IN" dirty="0"/>
          </a:p>
        </p:txBody>
      </p:sp>
    </p:spTree>
    <p:extLst>
      <p:ext uri="{BB962C8B-B14F-4D97-AF65-F5344CB8AC3E}">
        <p14:creationId xmlns:p14="http://schemas.microsoft.com/office/powerpoint/2010/main" val="57564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981" y="657787"/>
            <a:ext cx="11088038" cy="5214375"/>
          </a:xfrm>
        </p:spPr>
      </p:pic>
    </p:spTree>
    <p:extLst>
      <p:ext uri="{BB962C8B-B14F-4D97-AF65-F5344CB8AC3E}">
        <p14:creationId xmlns:p14="http://schemas.microsoft.com/office/powerpoint/2010/main" val="140536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1513"/>
            <a:ext cx="10515600" cy="5505450"/>
          </a:xfrm>
        </p:spPr>
        <p:txBody>
          <a:bodyPr>
            <a:normAutofit/>
          </a:bodyPr>
          <a:lstStyle/>
          <a:p>
            <a:r>
              <a:rPr lang="en-IN" dirty="0" smtClean="0"/>
              <a:t>The reflected signals arrive at the receiver with a random phase offset, since each reflected signal generally follows a different path to reach the user’s receiver, resulting in a random signal that fades as the reflections destructively or constructively superimpose on one another. </a:t>
            </a:r>
          </a:p>
          <a:p>
            <a:r>
              <a:rPr lang="en-IN" dirty="0" smtClean="0"/>
              <a:t>This effectively cancels or adds part of signal energy for brief periods of time. </a:t>
            </a:r>
          </a:p>
          <a:p>
            <a:r>
              <a:rPr lang="en-IN" dirty="0" smtClean="0"/>
              <a:t>The degree of fading will depend on the delay spread of the reflected signals as embodied by their relative phases, and their relative power.</a:t>
            </a:r>
            <a:endParaRPr lang="en-IN" dirty="0"/>
          </a:p>
        </p:txBody>
      </p:sp>
    </p:spTree>
    <p:extLst>
      <p:ext uri="{BB962C8B-B14F-4D97-AF65-F5344CB8AC3E}">
        <p14:creationId xmlns:p14="http://schemas.microsoft.com/office/powerpoint/2010/main" val="401907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8625"/>
            <a:ext cx="10515600" cy="5748338"/>
          </a:xfrm>
        </p:spPr>
        <p:txBody>
          <a:bodyPr>
            <a:normAutofit fontScale="92500" lnSpcReduction="10000"/>
          </a:bodyPr>
          <a:lstStyle/>
          <a:p>
            <a:r>
              <a:rPr lang="en-IN" dirty="0"/>
              <a:t>A mobile radio channel exhibits both time dispersion and frequency dispersion.</a:t>
            </a:r>
          </a:p>
          <a:p>
            <a:r>
              <a:rPr lang="en-IN" i="1" dirty="0"/>
              <a:t>Time dispersion </a:t>
            </a:r>
            <a:r>
              <a:rPr lang="en-IN" dirty="0"/>
              <a:t>is the distortion to the signal and is manifested by the spreading </a:t>
            </a:r>
            <a:r>
              <a:rPr lang="en-IN" dirty="0" smtClean="0"/>
              <a:t>in time </a:t>
            </a:r>
            <a:r>
              <a:rPr lang="en-IN" dirty="0"/>
              <a:t>of the modulation symbols. This is caused by </a:t>
            </a:r>
            <a:r>
              <a:rPr lang="en-IN" i="1" dirty="0"/>
              <a:t>frequency-selective </a:t>
            </a:r>
            <a:r>
              <a:rPr lang="en-IN" dirty="0"/>
              <a:t>fading. </a:t>
            </a:r>
            <a:endParaRPr lang="en-IN" dirty="0" smtClean="0"/>
          </a:p>
          <a:p>
            <a:r>
              <a:rPr lang="en-IN" dirty="0" smtClean="0"/>
              <a:t>A channel, which </a:t>
            </a:r>
            <a:r>
              <a:rPr lang="en-IN" dirty="0"/>
              <a:t>is said to be frequency selective, has many frequency components that </a:t>
            </a:r>
            <a:r>
              <a:rPr lang="en-IN" dirty="0" smtClean="0"/>
              <a:t>take different </a:t>
            </a:r>
            <a:r>
              <a:rPr lang="en-IN" dirty="0"/>
              <a:t>times to arrive at the receiver and undergo different attenuation levels</a:t>
            </a:r>
            <a:r>
              <a:rPr lang="en-IN" dirty="0" smtClean="0"/>
              <a:t>.</a:t>
            </a:r>
          </a:p>
          <a:p>
            <a:endParaRPr lang="en-IN" dirty="0"/>
          </a:p>
          <a:p>
            <a:r>
              <a:rPr lang="en-IN" dirty="0"/>
              <a:t>Time dispersion occurs when the channel is band-limited or when the </a:t>
            </a:r>
            <a:r>
              <a:rPr lang="en-IN" dirty="0" smtClean="0"/>
              <a:t>coherence bandwidth </a:t>
            </a:r>
            <a:r>
              <a:rPr lang="en-IN" dirty="0"/>
              <a:t>of the channel is smaller than the modulation bandwidth. </a:t>
            </a:r>
            <a:endParaRPr lang="en-IN" dirty="0" smtClean="0"/>
          </a:p>
          <a:p>
            <a:r>
              <a:rPr lang="en-IN" dirty="0" smtClean="0"/>
              <a:t>The </a:t>
            </a:r>
            <a:r>
              <a:rPr lang="en-IN" dirty="0"/>
              <a:t>time </a:t>
            </a:r>
            <a:r>
              <a:rPr lang="en-IN" dirty="0" smtClean="0"/>
              <a:t>dispersion leads </a:t>
            </a:r>
            <a:r>
              <a:rPr lang="en-IN" dirty="0"/>
              <a:t>to </a:t>
            </a:r>
            <a:r>
              <a:rPr lang="en-IN" i="1" dirty="0"/>
              <a:t>inter-symbol-interference </a:t>
            </a:r>
            <a:r>
              <a:rPr lang="en-IN" dirty="0"/>
              <a:t>(ISI), where the energy from one </a:t>
            </a:r>
            <a:r>
              <a:rPr lang="en-IN"/>
              <a:t>symbol </a:t>
            </a:r>
            <a:r>
              <a:rPr lang="en-IN" smtClean="0"/>
              <a:t>spills over </a:t>
            </a:r>
            <a:r>
              <a:rPr lang="en-IN" dirty="0"/>
              <a:t>into another symbol, thereby increasing the bit-error-rate (BER).</a:t>
            </a:r>
          </a:p>
        </p:txBody>
      </p:sp>
    </p:spTree>
    <p:extLst>
      <p:ext uri="{BB962C8B-B14F-4D97-AF65-F5344CB8AC3E}">
        <p14:creationId xmlns:p14="http://schemas.microsoft.com/office/powerpoint/2010/main" val="307753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1458"/>
          <a:stretch/>
        </p:blipFill>
        <p:spPr>
          <a:xfrm>
            <a:off x="468923" y="0"/>
            <a:ext cx="11642227" cy="6858000"/>
          </a:xfrm>
          <a:prstGeom prst="rect">
            <a:avLst/>
          </a:prstGeom>
        </p:spPr>
      </p:pic>
    </p:spTree>
    <p:extLst>
      <p:ext uri="{BB962C8B-B14F-4D97-AF65-F5344CB8AC3E}">
        <p14:creationId xmlns:p14="http://schemas.microsoft.com/office/powerpoint/2010/main" val="387122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 Multipath = several delayed replicas of the signal arriving at    the receiver• Fading = constructive and destructive 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14300"/>
            <a:ext cx="8991598" cy="67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08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0275"/>
            <a:ext cx="10515600" cy="3976688"/>
          </a:xfrm>
        </p:spPr>
        <p:txBody>
          <a:bodyPr/>
          <a:lstStyle/>
          <a:p>
            <a:pPr marL="0" indent="0">
              <a:buNone/>
            </a:pPr>
            <a:r>
              <a:rPr lang="en-US" dirty="0"/>
              <a:t>Models for path loss, shadowing and multipath fading (delay spread, coherence band width, coherence time, Doppler spread), jakes channel model, digital modulation for mobile radio, analysis under fading channels, radio wave propagation</a:t>
            </a:r>
            <a:endParaRPr lang="en-IN" dirty="0"/>
          </a:p>
          <a:p>
            <a:endParaRPr lang="en-IN" dirty="0"/>
          </a:p>
        </p:txBody>
      </p:sp>
    </p:spTree>
    <p:extLst>
      <p:ext uri="{BB962C8B-B14F-4D97-AF65-F5344CB8AC3E}">
        <p14:creationId xmlns:p14="http://schemas.microsoft.com/office/powerpoint/2010/main" val="1370785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   Fading signals occur due to reflections from ground &amp;    surrounding buildings (clutter) as well as scattered signa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7" y="17858"/>
            <a:ext cx="9120188" cy="6840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120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   Three most important effects:       Rapid changes in signal strengths over small travel distances        or short t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043" y="0"/>
            <a:ext cx="9205913" cy="690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   Even stationary Tx/Rx wireless links can experience fading    due to the motion of objects (cars, people, trees, et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37" y="0"/>
            <a:ext cx="914399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86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descr="7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3" y="0"/>
            <a:ext cx="9188450" cy="689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031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descr="   Multipath propagation      Multiple versions of the signal arrives at the receiver. Can       cause signal smearing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49" y="0"/>
            <a:ext cx="9205913" cy="690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39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descr="   Transmission bandwidth of the signal       If the transmitted radio signal bandwidth is greater than the        “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18" y="-3574"/>
            <a:ext cx="9148763" cy="686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160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descr="15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6" y="82151"/>
            <a:ext cx="9034463" cy="677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46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Time Dispersion Parameters</a:t>
            </a:r>
            <a:endParaRPr lang="en-IN" b="1" dirty="0"/>
          </a:p>
        </p:txBody>
      </p:sp>
      <p:sp>
        <p:nvSpPr>
          <p:cNvPr id="3" name="Content Placeholder 2"/>
          <p:cNvSpPr>
            <a:spLocks noGrp="1"/>
          </p:cNvSpPr>
          <p:nvPr>
            <p:ph idx="1"/>
          </p:nvPr>
        </p:nvSpPr>
        <p:spPr/>
        <p:txBody>
          <a:bodyPr/>
          <a:lstStyle/>
          <a:p>
            <a:r>
              <a:rPr lang="en-IN" dirty="0"/>
              <a:t>When a signal is transmitted, this signal can suffer a distortion caused by reflections and scattered propagation paths in the radio channel, and these </a:t>
            </a:r>
            <a:r>
              <a:rPr lang="en-IN" dirty="0" smtClean="0"/>
              <a:t>phenomenon's </a:t>
            </a:r>
            <a:r>
              <a:rPr lang="en-IN" dirty="0"/>
              <a:t>cause that an identical signal arrives at different times at its destination. </a:t>
            </a:r>
            <a:endParaRPr lang="en-IN" dirty="0" smtClean="0"/>
          </a:p>
          <a:p>
            <a:r>
              <a:rPr lang="en-IN" dirty="0" smtClean="0"/>
              <a:t>These </a:t>
            </a:r>
            <a:r>
              <a:rPr lang="en-IN" dirty="0"/>
              <a:t>different times are due that to the signal arrives via multiple paths and in different incident angles. The time difference between the arrival moment of the first multipath component and the last one is called delay </a:t>
            </a:r>
            <a:r>
              <a:rPr lang="en-IN" dirty="0" smtClean="0"/>
              <a:t>spread/Time Dispersion.</a:t>
            </a:r>
            <a:endParaRPr lang="en-IN" dirty="0"/>
          </a:p>
        </p:txBody>
      </p:sp>
    </p:spTree>
    <p:extLst>
      <p:ext uri="{BB962C8B-B14F-4D97-AF65-F5344CB8AC3E}">
        <p14:creationId xmlns:p14="http://schemas.microsoft.com/office/powerpoint/2010/main" val="4093366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8287" y="21430"/>
            <a:ext cx="9115426" cy="6836570"/>
          </a:xfrm>
          <a:prstGeom prst="rect">
            <a:avLst/>
          </a:prstGeom>
        </p:spPr>
      </p:pic>
    </p:spTree>
    <p:extLst>
      <p:ext uri="{BB962C8B-B14F-4D97-AF65-F5344CB8AC3E}">
        <p14:creationId xmlns:p14="http://schemas.microsoft.com/office/powerpoint/2010/main" val="143288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7349" y="10715"/>
            <a:ext cx="9129713" cy="6847285"/>
          </a:xfrm>
          <a:prstGeom prst="rect">
            <a:avLst/>
          </a:prstGeom>
        </p:spPr>
      </p:pic>
    </p:spTree>
    <p:extLst>
      <p:ext uri="{BB962C8B-B14F-4D97-AF65-F5344CB8AC3E}">
        <p14:creationId xmlns:p14="http://schemas.microsoft.com/office/powerpoint/2010/main" val="52156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Exponential growth of mobile communications has increased interest in many topics in radio propagation. </a:t>
            </a:r>
          </a:p>
          <a:p>
            <a:r>
              <a:rPr lang="en-US" dirty="0" smtClean="0"/>
              <a:t>Much effort is now devoted to refine radio propagation path-loss models for urban, suburban, and other environments together with substantiation by field data. </a:t>
            </a:r>
          </a:p>
          <a:p>
            <a:r>
              <a:rPr lang="en-US" dirty="0" smtClean="0"/>
              <a:t>Radio propagation in urban areas is quite complex because it often consists of reflected and diffracted waves produced by multipath propagation.</a:t>
            </a:r>
          </a:p>
          <a:p>
            <a:r>
              <a:rPr lang="en-US" dirty="0"/>
              <a:t>For closed areas such as indoors, tunnels, and underground passages, </a:t>
            </a:r>
            <a:r>
              <a:rPr lang="en-US" dirty="0" smtClean="0"/>
              <a:t>no established </a:t>
            </a:r>
            <a:r>
              <a:rPr lang="en-US" dirty="0"/>
              <a:t>models have been developed as yet, since the environment has </a:t>
            </a:r>
            <a:r>
              <a:rPr lang="en-US" dirty="0" smtClean="0"/>
              <a:t>a complicated </a:t>
            </a:r>
            <a:r>
              <a:rPr lang="en-US" dirty="0"/>
              <a:t>structure.</a:t>
            </a:r>
          </a:p>
        </p:txBody>
      </p:sp>
    </p:spTree>
    <p:extLst>
      <p:ext uri="{BB962C8B-B14F-4D97-AF65-F5344CB8AC3E}">
        <p14:creationId xmlns:p14="http://schemas.microsoft.com/office/powerpoint/2010/main" val="164496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9725" y="64293"/>
            <a:ext cx="8972550" cy="6729413"/>
          </a:xfrm>
          <a:prstGeom prst="rect">
            <a:avLst/>
          </a:prstGeom>
        </p:spPr>
      </p:pic>
    </p:spTree>
    <p:extLst>
      <p:ext uri="{BB962C8B-B14F-4D97-AF65-F5344CB8AC3E}">
        <p14:creationId xmlns:p14="http://schemas.microsoft.com/office/powerpoint/2010/main" val="2769403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7351" y="0"/>
            <a:ext cx="9129712" cy="6847284"/>
          </a:xfrm>
          <a:prstGeom prst="rect">
            <a:avLst/>
          </a:prstGeom>
        </p:spPr>
      </p:pic>
    </p:spTree>
    <p:extLst>
      <p:ext uri="{BB962C8B-B14F-4D97-AF65-F5344CB8AC3E}">
        <p14:creationId xmlns:p14="http://schemas.microsoft.com/office/powerpoint/2010/main" val="481613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1137" y="0"/>
            <a:ext cx="9229725" cy="6922294"/>
          </a:xfrm>
          <a:prstGeom prst="rect">
            <a:avLst/>
          </a:prstGeom>
        </p:spPr>
      </p:pic>
    </p:spTree>
    <p:extLst>
      <p:ext uri="{BB962C8B-B14F-4D97-AF65-F5344CB8AC3E}">
        <p14:creationId xmlns:p14="http://schemas.microsoft.com/office/powerpoint/2010/main" val="2493713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23751" b="40081"/>
          <a:stretch/>
        </p:blipFill>
        <p:spPr>
          <a:xfrm>
            <a:off x="802481" y="1993106"/>
            <a:ext cx="10587038" cy="2871788"/>
          </a:xfrm>
          <a:prstGeom prst="rect">
            <a:avLst/>
          </a:prstGeom>
        </p:spPr>
      </p:pic>
    </p:spTree>
    <p:extLst>
      <p:ext uri="{BB962C8B-B14F-4D97-AF65-F5344CB8AC3E}">
        <p14:creationId xmlns:p14="http://schemas.microsoft.com/office/powerpoint/2010/main" val="568683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3099" y="182165"/>
            <a:ext cx="8658225" cy="6493669"/>
          </a:xfrm>
          <a:prstGeom prst="rect">
            <a:avLst/>
          </a:prstGeom>
        </p:spPr>
      </p:pic>
    </p:spTree>
    <p:extLst>
      <p:ext uri="{BB962C8B-B14F-4D97-AF65-F5344CB8AC3E}">
        <p14:creationId xmlns:p14="http://schemas.microsoft.com/office/powerpoint/2010/main" val="360590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4499" y="53578"/>
            <a:ext cx="9001125" cy="6750844"/>
          </a:xfrm>
          <a:prstGeom prst="rect">
            <a:avLst/>
          </a:prstGeom>
        </p:spPr>
      </p:pic>
    </p:spTree>
    <p:extLst>
      <p:ext uri="{BB962C8B-B14F-4D97-AF65-F5344CB8AC3E}">
        <p14:creationId xmlns:p14="http://schemas.microsoft.com/office/powerpoint/2010/main" val="3489216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2587" y="-285749"/>
            <a:ext cx="8886826" cy="6665120"/>
          </a:xfrm>
          <a:prstGeom prst="rect">
            <a:avLst/>
          </a:prstGeom>
        </p:spPr>
      </p:pic>
    </p:spTree>
    <p:extLst>
      <p:ext uri="{BB962C8B-B14F-4D97-AF65-F5344CB8AC3E}">
        <p14:creationId xmlns:p14="http://schemas.microsoft.com/office/powerpoint/2010/main" val="3828551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0137" y="0"/>
            <a:ext cx="8986837" cy="6740128"/>
          </a:xfrm>
          <a:prstGeom prst="rect">
            <a:avLst/>
          </a:prstGeom>
        </p:spPr>
      </p:pic>
    </p:spTree>
    <p:extLst>
      <p:ext uri="{BB962C8B-B14F-4D97-AF65-F5344CB8AC3E}">
        <p14:creationId xmlns:p14="http://schemas.microsoft.com/office/powerpoint/2010/main" val="233310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0175" y="0"/>
            <a:ext cx="9158288" cy="6868716"/>
          </a:xfrm>
          <a:prstGeom prst="rect">
            <a:avLst/>
          </a:prstGeom>
        </p:spPr>
      </p:pic>
    </p:spTree>
    <p:extLst>
      <p:ext uri="{BB962C8B-B14F-4D97-AF65-F5344CB8AC3E}">
        <p14:creationId xmlns:p14="http://schemas.microsoft.com/office/powerpoint/2010/main" val="1479301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8300" y="123825"/>
            <a:ext cx="8915400" cy="6686550"/>
          </a:xfrm>
          <a:prstGeom prst="rect">
            <a:avLst/>
          </a:prstGeom>
        </p:spPr>
      </p:pic>
    </p:spTree>
    <p:extLst>
      <p:ext uri="{BB962C8B-B14F-4D97-AF65-F5344CB8AC3E}">
        <p14:creationId xmlns:p14="http://schemas.microsoft.com/office/powerpoint/2010/main" val="369618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1470"/>
            <a:ext cx="10515600" cy="5845493"/>
          </a:xfrm>
        </p:spPr>
        <p:txBody>
          <a:bodyPr>
            <a:normAutofit/>
          </a:bodyPr>
          <a:lstStyle/>
          <a:p>
            <a:r>
              <a:rPr lang="en-US" dirty="0"/>
              <a:t>In general, radio wave propagation consists of three main </a:t>
            </a:r>
            <a:r>
              <a:rPr lang="en-US" dirty="0" smtClean="0"/>
              <a:t>attributes: reflection</a:t>
            </a:r>
            <a:r>
              <a:rPr lang="en-US" dirty="0"/>
              <a:t>, diffraction and </a:t>
            </a:r>
            <a:r>
              <a:rPr lang="en-US" dirty="0" smtClean="0"/>
              <a:t>scattering. </a:t>
            </a:r>
          </a:p>
          <a:p>
            <a:r>
              <a:rPr lang="en-US" b="1" i="1" dirty="0" smtClean="0"/>
              <a:t>Reflection</a:t>
            </a:r>
            <a:r>
              <a:rPr lang="en-US" i="1" dirty="0" smtClean="0"/>
              <a:t> </a:t>
            </a:r>
            <a:r>
              <a:rPr lang="en-US" dirty="0"/>
              <a:t>occurs </a:t>
            </a:r>
            <a:r>
              <a:rPr lang="en-US" dirty="0" smtClean="0"/>
              <a:t>when radio </a:t>
            </a:r>
            <a:r>
              <a:rPr lang="en-US" dirty="0"/>
              <a:t>wave propagating in one medium impinges upon another medium </a:t>
            </a:r>
            <a:r>
              <a:rPr lang="en-US" dirty="0" smtClean="0"/>
              <a:t>with different </a:t>
            </a:r>
            <a:r>
              <a:rPr lang="en-US" dirty="0"/>
              <a:t>electromagnetic properties. </a:t>
            </a:r>
            <a:endParaRPr lang="en-US" dirty="0" smtClean="0"/>
          </a:p>
          <a:p>
            <a:r>
              <a:rPr lang="en-US" dirty="0" smtClean="0"/>
              <a:t>The </a:t>
            </a:r>
            <a:r>
              <a:rPr lang="en-US" dirty="0"/>
              <a:t>amplitude and phase of the </a:t>
            </a:r>
            <a:r>
              <a:rPr lang="en-US" dirty="0" smtClean="0"/>
              <a:t>reflected wave </a:t>
            </a:r>
            <a:r>
              <a:rPr lang="en-US" dirty="0"/>
              <a:t>are strongly related to the medium’s </a:t>
            </a:r>
            <a:r>
              <a:rPr lang="en-US" dirty="0" smtClean="0"/>
              <a:t>intrinsic </a:t>
            </a:r>
            <a:r>
              <a:rPr lang="en-US" dirty="0"/>
              <a:t>impedance, incident </a:t>
            </a:r>
            <a:r>
              <a:rPr lang="en-US" dirty="0" smtClean="0"/>
              <a:t>angle, and </a:t>
            </a:r>
            <a:r>
              <a:rPr lang="en-US" dirty="0"/>
              <a:t>electric </a:t>
            </a:r>
            <a:r>
              <a:rPr lang="en-US" dirty="0" smtClean="0"/>
              <a:t>field </a:t>
            </a:r>
            <a:r>
              <a:rPr lang="en-US" dirty="0"/>
              <a:t>polarization</a:t>
            </a:r>
            <a:r>
              <a:rPr lang="en-US" dirty="0" smtClean="0"/>
              <a:t>.</a:t>
            </a:r>
          </a:p>
          <a:p>
            <a:r>
              <a:rPr lang="en-US" b="1" i="1" dirty="0"/>
              <a:t>Diffraction</a:t>
            </a:r>
            <a:r>
              <a:rPr lang="en-US" i="1" dirty="0"/>
              <a:t> </a:t>
            </a:r>
            <a:r>
              <a:rPr lang="en-US" dirty="0"/>
              <a:t>is a phenomenon by which propagating radio waves bend </a:t>
            </a:r>
            <a:r>
              <a:rPr lang="en-US" dirty="0" smtClean="0"/>
              <a:t>or deviate </a:t>
            </a:r>
            <a:r>
              <a:rPr lang="en-US" dirty="0"/>
              <a:t>in the neighborhood of obstacles. </a:t>
            </a:r>
            <a:endParaRPr lang="en-US" dirty="0" smtClean="0"/>
          </a:p>
          <a:p>
            <a:r>
              <a:rPr lang="en-US" dirty="0" smtClean="0"/>
              <a:t>Diffraction </a:t>
            </a:r>
            <a:r>
              <a:rPr lang="en-US" dirty="0"/>
              <a:t>results from the </a:t>
            </a:r>
            <a:r>
              <a:rPr lang="en-US" dirty="0" smtClean="0"/>
              <a:t>propagation of </a:t>
            </a:r>
            <a:r>
              <a:rPr lang="en-US" dirty="0"/>
              <a:t>wavelets into a shadowy region caused by obstructions such as walls, </a:t>
            </a:r>
            <a:r>
              <a:rPr lang="en-US" dirty="0" smtClean="0"/>
              <a:t>buildings, mountains</a:t>
            </a:r>
            <a:r>
              <a:rPr lang="en-US" dirty="0"/>
              <a:t>, and so on</a:t>
            </a:r>
            <a:r>
              <a:rPr lang="en-US" dirty="0" smtClean="0"/>
              <a:t>.</a:t>
            </a:r>
            <a:endParaRPr lang="en-US" dirty="0"/>
          </a:p>
        </p:txBody>
      </p:sp>
    </p:spTree>
    <p:extLst>
      <p:ext uri="{BB962C8B-B14F-4D97-AF65-F5344CB8AC3E}">
        <p14:creationId xmlns:p14="http://schemas.microsoft.com/office/powerpoint/2010/main" val="2142583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4463" y="0"/>
            <a:ext cx="8915400" cy="6686550"/>
          </a:xfrm>
          <a:prstGeom prst="rect">
            <a:avLst/>
          </a:prstGeom>
        </p:spPr>
      </p:pic>
    </p:spTree>
    <p:extLst>
      <p:ext uri="{BB962C8B-B14F-4D97-AF65-F5344CB8AC3E}">
        <p14:creationId xmlns:p14="http://schemas.microsoft.com/office/powerpoint/2010/main" val="628734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307975"/>
            <a:ext cx="10515600" cy="792163"/>
          </a:xfrm>
        </p:spPr>
        <p:txBody>
          <a:bodyPr/>
          <a:lstStyle/>
          <a:p>
            <a:r>
              <a:rPr lang="en-IN" b="1" dirty="0"/>
              <a:t>Radio Wave Propagation</a:t>
            </a:r>
          </a:p>
        </p:txBody>
      </p:sp>
      <p:sp>
        <p:nvSpPr>
          <p:cNvPr id="3" name="Content Placeholder 2"/>
          <p:cNvSpPr>
            <a:spLocks noGrp="1"/>
          </p:cNvSpPr>
          <p:nvPr>
            <p:ph idx="1"/>
          </p:nvPr>
        </p:nvSpPr>
        <p:spPr>
          <a:xfrm>
            <a:off x="709613" y="1291430"/>
            <a:ext cx="11220450" cy="5280819"/>
          </a:xfrm>
        </p:spPr>
        <p:txBody>
          <a:bodyPr>
            <a:normAutofit/>
          </a:bodyPr>
          <a:lstStyle/>
          <a:p>
            <a:r>
              <a:rPr lang="en-IN" sz="2400" dirty="0"/>
              <a:t>Radio waves </a:t>
            </a:r>
            <a:r>
              <a:rPr lang="en-IN" sz="2400" dirty="0" smtClean="0"/>
              <a:t>propagate </a:t>
            </a:r>
            <a:r>
              <a:rPr lang="en-IN" sz="2400" dirty="0"/>
              <a:t>through space as travelling electromagnetic waves.</a:t>
            </a:r>
          </a:p>
          <a:p>
            <a:r>
              <a:rPr lang="en-IN" sz="2400" dirty="0"/>
              <a:t>The energy of signals exists in the form of electrical and magnetic </a:t>
            </a:r>
            <a:r>
              <a:rPr lang="en-IN" sz="2400" dirty="0" smtClean="0"/>
              <a:t>fields</a:t>
            </a:r>
            <a:r>
              <a:rPr lang="en-IN" sz="2400" dirty="0"/>
              <a:t>. </a:t>
            </a:r>
            <a:r>
              <a:rPr lang="en-IN" sz="2400" dirty="0" smtClean="0"/>
              <a:t>Both electrical </a:t>
            </a:r>
            <a:r>
              <a:rPr lang="en-IN" sz="2400" dirty="0"/>
              <a:t>and magnetic </a:t>
            </a:r>
            <a:r>
              <a:rPr lang="en-IN" sz="2400" dirty="0" smtClean="0"/>
              <a:t>fields </a:t>
            </a:r>
            <a:r>
              <a:rPr lang="en-IN" sz="2400" dirty="0"/>
              <a:t>vary sinusoidally with time. The two </a:t>
            </a:r>
            <a:r>
              <a:rPr lang="en-IN" sz="2400" dirty="0" smtClean="0"/>
              <a:t>fields always exist </a:t>
            </a:r>
            <a:r>
              <a:rPr lang="en-IN" sz="2400" dirty="0"/>
              <a:t>together because a change in electrical </a:t>
            </a:r>
            <a:r>
              <a:rPr lang="en-IN" sz="2400" dirty="0" smtClean="0"/>
              <a:t>field </a:t>
            </a:r>
            <a:r>
              <a:rPr lang="en-IN" sz="2400" dirty="0"/>
              <a:t>generates a magnetic </a:t>
            </a:r>
            <a:r>
              <a:rPr lang="en-IN" sz="2400" dirty="0" smtClean="0"/>
              <a:t>field </a:t>
            </a:r>
            <a:r>
              <a:rPr lang="en-IN" sz="2400" dirty="0"/>
              <a:t>and </a:t>
            </a:r>
            <a:r>
              <a:rPr lang="en-IN" sz="2400" dirty="0" smtClean="0"/>
              <a:t>a change </a:t>
            </a:r>
            <a:r>
              <a:rPr lang="en-IN" sz="2400" dirty="0"/>
              <a:t>in magnetic </a:t>
            </a:r>
            <a:r>
              <a:rPr lang="en-IN" sz="2400" dirty="0" smtClean="0"/>
              <a:t>field </a:t>
            </a:r>
            <a:r>
              <a:rPr lang="en-IN" sz="2400" dirty="0"/>
              <a:t>develops an electrical </a:t>
            </a:r>
            <a:r>
              <a:rPr lang="en-IN" sz="2400" dirty="0" smtClean="0"/>
              <a:t>field</a:t>
            </a:r>
            <a:r>
              <a:rPr lang="en-IN" sz="2400" dirty="0"/>
              <a:t>. Thus there is continuous </a:t>
            </a:r>
            <a:r>
              <a:rPr lang="en-IN" sz="2400" dirty="0" smtClean="0"/>
              <a:t>flow of </a:t>
            </a:r>
            <a:r>
              <a:rPr lang="en-IN" sz="2400" dirty="0"/>
              <a:t>energy from one </a:t>
            </a:r>
            <a:r>
              <a:rPr lang="en-IN" sz="2400" dirty="0" smtClean="0"/>
              <a:t>field </a:t>
            </a:r>
            <a:r>
              <a:rPr lang="en-IN" sz="2400" dirty="0"/>
              <a:t>to the other</a:t>
            </a:r>
            <a:r>
              <a:rPr lang="en-IN" sz="2400" dirty="0" smtClean="0"/>
              <a:t>.</a:t>
            </a:r>
          </a:p>
          <a:p>
            <a:r>
              <a:rPr lang="en-IN" sz="2400" dirty="0"/>
              <a:t>Radio waves arrive at a mobile receiver from different directions </a:t>
            </a:r>
            <a:r>
              <a:rPr lang="en-IN" sz="2400" dirty="0" smtClean="0"/>
              <a:t>with different </a:t>
            </a:r>
            <a:r>
              <a:rPr lang="en-IN" sz="2400" dirty="0"/>
              <a:t>time delays</a:t>
            </a:r>
            <a:r>
              <a:rPr lang="en-IN" sz="2400" dirty="0" smtClean="0"/>
              <a:t>.</a:t>
            </a:r>
          </a:p>
          <a:p>
            <a:r>
              <a:rPr lang="en-IN" sz="2400" dirty="0"/>
              <a:t>They combine via vector addition at the receiver antenna </a:t>
            </a:r>
            <a:r>
              <a:rPr lang="en-IN" sz="2400" dirty="0" smtClean="0"/>
              <a:t>to give </a:t>
            </a:r>
            <a:r>
              <a:rPr lang="en-IN" sz="2400" dirty="0"/>
              <a:t>a resultant signal with a large or small amplitude depending upon </a:t>
            </a:r>
            <a:r>
              <a:rPr lang="en-IN" sz="2400" dirty="0" smtClean="0"/>
              <a:t>whether the </a:t>
            </a:r>
            <a:r>
              <a:rPr lang="en-IN" sz="2400" dirty="0"/>
              <a:t>incoming waves combine to strengthen each other or cancel each other.</a:t>
            </a:r>
          </a:p>
        </p:txBody>
      </p:sp>
    </p:spTree>
    <p:extLst>
      <p:ext uri="{BB962C8B-B14F-4D97-AF65-F5344CB8AC3E}">
        <p14:creationId xmlns:p14="http://schemas.microsoft.com/office/powerpoint/2010/main" val="2217708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42938"/>
            <a:ext cx="10972800" cy="5915025"/>
          </a:xfrm>
        </p:spPr>
        <p:txBody>
          <a:bodyPr>
            <a:normAutofit/>
          </a:bodyPr>
          <a:lstStyle/>
          <a:p>
            <a:r>
              <a:rPr lang="en-IN" dirty="0"/>
              <a:t>As </a:t>
            </a:r>
            <a:r>
              <a:rPr lang="en-IN" dirty="0" smtClean="0"/>
              <a:t>a result</a:t>
            </a:r>
            <a:r>
              <a:rPr lang="en-IN" dirty="0"/>
              <a:t>, a receiver at one location may experience a signal strength several tens </a:t>
            </a:r>
            <a:r>
              <a:rPr lang="en-IN" dirty="0" smtClean="0"/>
              <a:t>of decibels </a:t>
            </a:r>
            <a:r>
              <a:rPr lang="en-IN" dirty="0"/>
              <a:t>(dB) different from a similar receiver located only a short distance away.</a:t>
            </a:r>
          </a:p>
          <a:p>
            <a:r>
              <a:rPr lang="en-IN" dirty="0"/>
              <a:t>As a mobile receiver moves from one location to another, the phase </a:t>
            </a:r>
            <a:r>
              <a:rPr lang="en-IN" dirty="0" smtClean="0"/>
              <a:t>relationship between </a:t>
            </a:r>
            <a:r>
              <a:rPr lang="en-IN" dirty="0"/>
              <a:t>the various incoming waves also changes. Thus, there are </a:t>
            </a:r>
            <a:r>
              <a:rPr lang="en-IN" dirty="0" smtClean="0"/>
              <a:t>substantial amplitude </a:t>
            </a:r>
            <a:r>
              <a:rPr lang="en-IN" dirty="0"/>
              <a:t>and phase </a:t>
            </a:r>
            <a:r>
              <a:rPr lang="en-IN" dirty="0" smtClean="0"/>
              <a:t>fluctuations</a:t>
            </a:r>
            <a:r>
              <a:rPr lang="en-IN" dirty="0"/>
              <a:t>, and the signal is subjected to </a:t>
            </a:r>
            <a:r>
              <a:rPr lang="en-IN" i="1" dirty="0"/>
              <a:t>fading</a:t>
            </a:r>
            <a:r>
              <a:rPr lang="en-IN" dirty="0" smtClean="0"/>
              <a:t>.</a:t>
            </a:r>
          </a:p>
          <a:p>
            <a:r>
              <a:rPr lang="en-IN" dirty="0"/>
              <a:t>A steady decrease in the received signal power at a separation distance, </a:t>
            </a:r>
            <a:r>
              <a:rPr lang="en-IN" i="1" dirty="0"/>
              <a:t>d</a:t>
            </a:r>
            <a:r>
              <a:rPr lang="en-IN" dirty="0"/>
              <a:t>, </a:t>
            </a:r>
            <a:r>
              <a:rPr lang="en-IN" dirty="0" smtClean="0"/>
              <a:t>of several </a:t>
            </a:r>
            <a:r>
              <a:rPr lang="en-IN" dirty="0" err="1"/>
              <a:t>kilometers</a:t>
            </a:r>
            <a:r>
              <a:rPr lang="en-IN" dirty="0"/>
              <a:t> (or miles) occurs. </a:t>
            </a:r>
            <a:endParaRPr lang="en-IN" dirty="0" smtClean="0"/>
          </a:p>
          <a:p>
            <a:r>
              <a:rPr lang="en-IN" dirty="0" smtClean="0"/>
              <a:t>This </a:t>
            </a:r>
            <a:r>
              <a:rPr lang="en-IN" dirty="0"/>
              <a:t>is the signal attenuation. Attenuation </a:t>
            </a:r>
            <a:r>
              <a:rPr lang="en-IN" dirty="0" smtClean="0"/>
              <a:t>is proportional </a:t>
            </a:r>
            <a:r>
              <a:rPr lang="en-IN" dirty="0"/>
              <a:t>to the second power of distance in the free space, but can vary to </a:t>
            </a:r>
            <a:r>
              <a:rPr lang="en-IN" dirty="0" smtClean="0"/>
              <a:t>the fourth </a:t>
            </a:r>
            <a:r>
              <a:rPr lang="en-IN" dirty="0"/>
              <a:t>or </a:t>
            </a:r>
            <a:r>
              <a:rPr lang="en-IN" dirty="0" smtClean="0"/>
              <a:t>fifth </a:t>
            </a:r>
            <a:r>
              <a:rPr lang="en-IN" dirty="0"/>
              <a:t>power in built-up areas because of </a:t>
            </a:r>
            <a:r>
              <a:rPr lang="en-IN" dirty="0" smtClean="0"/>
              <a:t>reflections </a:t>
            </a:r>
            <a:r>
              <a:rPr lang="en-IN" dirty="0"/>
              <a:t>and obstacles.</a:t>
            </a:r>
          </a:p>
        </p:txBody>
      </p:sp>
    </p:spTree>
    <p:extLst>
      <p:ext uri="{BB962C8B-B14F-4D97-AF65-F5344CB8AC3E}">
        <p14:creationId xmlns:p14="http://schemas.microsoft.com/office/powerpoint/2010/main" val="3895094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913"/>
            <a:ext cx="10515600" cy="5734050"/>
          </a:xfrm>
        </p:spPr>
        <p:txBody>
          <a:bodyPr/>
          <a:lstStyle/>
          <a:p>
            <a:r>
              <a:rPr lang="en-IN" dirty="0"/>
              <a:t>When we focus on a distance of a couple of </a:t>
            </a:r>
            <a:r>
              <a:rPr lang="en-IN" dirty="0" err="1"/>
              <a:t>kilometers</a:t>
            </a:r>
            <a:r>
              <a:rPr lang="en-IN" dirty="0"/>
              <a:t>, we observe that </a:t>
            </a:r>
            <a:r>
              <a:rPr lang="en-IN" dirty="0" smtClean="0"/>
              <a:t>signal power fluctuates </a:t>
            </a:r>
            <a:r>
              <a:rPr lang="en-IN" dirty="0"/>
              <a:t>around a mean value and the </a:t>
            </a:r>
            <a:r>
              <a:rPr lang="en-IN" dirty="0" smtClean="0"/>
              <a:t>fluctuations </a:t>
            </a:r>
            <a:r>
              <a:rPr lang="en-IN" dirty="0"/>
              <a:t>have a somewhat </a:t>
            </a:r>
            <a:r>
              <a:rPr lang="en-IN" dirty="0" smtClean="0"/>
              <a:t>longer period</a:t>
            </a:r>
            <a:r>
              <a:rPr lang="en-IN" dirty="0"/>
              <a:t>. This is referred to as </a:t>
            </a:r>
            <a:r>
              <a:rPr lang="en-IN" i="1" dirty="0"/>
              <a:t>long-term </a:t>
            </a:r>
            <a:r>
              <a:rPr lang="en-IN" dirty="0"/>
              <a:t>or </a:t>
            </a:r>
            <a:r>
              <a:rPr lang="en-IN" i="1" dirty="0"/>
              <a:t>slow fading</a:t>
            </a:r>
            <a:r>
              <a:rPr lang="en-IN" dirty="0"/>
              <a:t>.</a:t>
            </a:r>
          </a:p>
          <a:p>
            <a:r>
              <a:rPr lang="en-IN" dirty="0"/>
              <a:t>When we concentrate and examine the signal power over a few </a:t>
            </a:r>
            <a:r>
              <a:rPr lang="en-IN" dirty="0" smtClean="0"/>
              <a:t>hundred meters</a:t>
            </a:r>
            <a:r>
              <a:rPr lang="en-IN" dirty="0"/>
              <a:t>, we </a:t>
            </a:r>
            <a:r>
              <a:rPr lang="en-IN" dirty="0" smtClean="0"/>
              <a:t>find </a:t>
            </a:r>
            <a:r>
              <a:rPr lang="en-IN" dirty="0"/>
              <a:t>that signal power </a:t>
            </a:r>
            <a:r>
              <a:rPr lang="en-IN" dirty="0" smtClean="0"/>
              <a:t>fluctuates </a:t>
            </a:r>
            <a:r>
              <a:rPr lang="en-IN" dirty="0"/>
              <a:t>more rapidly. These rapid </a:t>
            </a:r>
            <a:r>
              <a:rPr lang="en-IN" dirty="0" smtClean="0"/>
              <a:t>fluctuations</a:t>
            </a:r>
            <a:r>
              <a:rPr lang="en-IN" dirty="0"/>
              <a:t> </a:t>
            </a:r>
            <a:r>
              <a:rPr lang="en-IN" dirty="0" smtClean="0"/>
              <a:t>are </a:t>
            </a:r>
            <a:r>
              <a:rPr lang="en-IN" dirty="0"/>
              <a:t>caused by a local multipath. The phenomenon giving rise to these </a:t>
            </a:r>
            <a:r>
              <a:rPr lang="en-IN" smtClean="0"/>
              <a:t>rapid </a:t>
            </a:r>
            <a:r>
              <a:rPr lang="en-IN" smtClean="0"/>
              <a:t>fluctuations </a:t>
            </a:r>
            <a:r>
              <a:rPr lang="en-IN" dirty="0"/>
              <a:t>is referred to as </a:t>
            </a:r>
            <a:r>
              <a:rPr lang="en-IN" i="1" dirty="0"/>
              <a:t>short</a:t>
            </a:r>
            <a:r>
              <a:rPr lang="en-IN" dirty="0"/>
              <a:t>-</a:t>
            </a:r>
            <a:r>
              <a:rPr lang="en-IN" i="1" dirty="0"/>
              <a:t>term </a:t>
            </a:r>
            <a:r>
              <a:rPr lang="en-IN" dirty="0"/>
              <a:t>or </a:t>
            </a:r>
            <a:r>
              <a:rPr lang="en-IN" i="1" dirty="0"/>
              <a:t>fast fading</a:t>
            </a:r>
            <a:r>
              <a:rPr lang="en-IN" dirty="0"/>
              <a:t>.</a:t>
            </a:r>
          </a:p>
        </p:txBody>
      </p:sp>
    </p:spTree>
    <p:extLst>
      <p:ext uri="{BB962C8B-B14F-4D97-AF65-F5344CB8AC3E}">
        <p14:creationId xmlns:p14="http://schemas.microsoft.com/office/powerpoint/2010/main" val="131540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137160"/>
            <a:ext cx="11784330" cy="6039803"/>
          </a:xfrm>
        </p:spPr>
        <p:txBody>
          <a:bodyPr/>
          <a:lstStyle/>
          <a:p>
            <a:r>
              <a:rPr lang="en-US" i="1" dirty="0" smtClean="0"/>
              <a:t>Scattering </a:t>
            </a:r>
            <a:r>
              <a:rPr lang="en-US" dirty="0" smtClean="0"/>
              <a:t>occurs when a radio signal hits a rough surface or an object having a size much smaller than or on the order of the signal wavelength. </a:t>
            </a:r>
          </a:p>
          <a:p>
            <a:r>
              <a:rPr lang="en-US" dirty="0" smtClean="0"/>
              <a:t>This causes the </a:t>
            </a:r>
            <a:r>
              <a:rPr lang="en-US" dirty="0"/>
              <a:t>signal energy to spread out in all directions. Scattering can be viewed at the </a:t>
            </a:r>
            <a:r>
              <a:rPr lang="en-US" dirty="0" smtClean="0"/>
              <a:t>receiver as </a:t>
            </a:r>
            <a:r>
              <a:rPr lang="en-US" dirty="0"/>
              <a:t>another radio wave source. </a:t>
            </a:r>
            <a:endParaRPr lang="en-US" dirty="0" smtClean="0"/>
          </a:p>
          <a:p>
            <a:r>
              <a:rPr lang="en-US" dirty="0" smtClean="0"/>
              <a:t>Typical </a:t>
            </a:r>
            <a:r>
              <a:rPr lang="en-US" dirty="0"/>
              <a:t>scattering objects are furniture, lamp </a:t>
            </a:r>
            <a:r>
              <a:rPr lang="en-US" dirty="0" smtClean="0"/>
              <a:t>posts, street </a:t>
            </a:r>
            <a:r>
              <a:rPr lang="en-US" dirty="0"/>
              <a:t>signs, and foliage</a:t>
            </a:r>
            <a:r>
              <a:rPr lang="en-US" dirty="0" smtClean="0"/>
              <a:t>.</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137" y="2468880"/>
            <a:ext cx="6367463" cy="4389120"/>
          </a:xfrm>
          <a:prstGeom prst="rect">
            <a:avLst/>
          </a:prstGeom>
        </p:spPr>
      </p:pic>
    </p:spTree>
    <p:extLst>
      <p:ext uri="{BB962C8B-B14F-4D97-AF65-F5344CB8AC3E}">
        <p14:creationId xmlns:p14="http://schemas.microsoft.com/office/powerpoint/2010/main" val="135680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2166" y="0"/>
            <a:ext cx="9592034" cy="7201544"/>
          </a:xfrm>
          <a:prstGeom prst="rect">
            <a:avLst/>
          </a:prstGeom>
        </p:spPr>
      </p:pic>
    </p:spTree>
    <p:extLst>
      <p:ext uri="{BB962C8B-B14F-4D97-AF65-F5344CB8AC3E}">
        <p14:creationId xmlns:p14="http://schemas.microsoft.com/office/powerpoint/2010/main" val="404536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7886" y="0"/>
            <a:ext cx="9694904" cy="7278777"/>
          </a:xfrm>
          <a:prstGeom prst="rect">
            <a:avLst/>
          </a:prstGeom>
        </p:spPr>
      </p:pic>
    </p:spTree>
    <p:extLst>
      <p:ext uri="{BB962C8B-B14F-4D97-AF65-F5344CB8AC3E}">
        <p14:creationId xmlns:p14="http://schemas.microsoft.com/office/powerpoint/2010/main" val="174248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Propagation Path-Loss Models</a:t>
            </a:r>
            <a:endParaRPr lang="en-IN" sz="3600" dirty="0"/>
          </a:p>
        </p:txBody>
      </p:sp>
      <p:sp>
        <p:nvSpPr>
          <p:cNvPr id="3" name="Content Placeholder 2"/>
          <p:cNvSpPr>
            <a:spLocks noGrp="1"/>
          </p:cNvSpPr>
          <p:nvPr>
            <p:ph idx="1"/>
          </p:nvPr>
        </p:nvSpPr>
        <p:spPr/>
        <p:txBody>
          <a:bodyPr>
            <a:normAutofit/>
          </a:bodyPr>
          <a:lstStyle/>
          <a:p>
            <a:r>
              <a:rPr lang="en-IN" dirty="0"/>
              <a:t>Propagation path-loss models </a:t>
            </a:r>
            <a:r>
              <a:rPr lang="en-IN" dirty="0" smtClean="0"/>
              <a:t>play </a:t>
            </a:r>
            <a:r>
              <a:rPr lang="en-IN" dirty="0"/>
              <a:t>an important role in the design of </a:t>
            </a:r>
            <a:r>
              <a:rPr lang="en-IN" dirty="0" smtClean="0"/>
              <a:t>cellular systems </a:t>
            </a:r>
            <a:r>
              <a:rPr lang="en-IN" dirty="0"/>
              <a:t>to specify key system parameters such as transmission power, </a:t>
            </a:r>
            <a:r>
              <a:rPr lang="en-IN" dirty="0" smtClean="0"/>
              <a:t>frequency, antenna </a:t>
            </a:r>
            <a:r>
              <a:rPr lang="en-IN" dirty="0"/>
              <a:t>heights, and so on. </a:t>
            </a:r>
            <a:endParaRPr lang="en-IN" dirty="0" smtClean="0"/>
          </a:p>
          <a:p>
            <a:r>
              <a:rPr lang="en-IN" dirty="0" smtClean="0"/>
              <a:t>Several </a:t>
            </a:r>
            <a:r>
              <a:rPr lang="en-IN" dirty="0"/>
              <a:t>models have been proposed for cellular </a:t>
            </a:r>
            <a:r>
              <a:rPr lang="en-IN" dirty="0" smtClean="0"/>
              <a:t>systems operating </a:t>
            </a:r>
            <a:r>
              <a:rPr lang="en-IN" dirty="0"/>
              <a:t>in different environments (indoor, outdoor, urban, suburban, rural).</a:t>
            </a:r>
          </a:p>
          <a:p>
            <a:r>
              <a:rPr lang="en-IN" dirty="0"/>
              <a:t>Some of these models were derived in a statistical manner based on </a:t>
            </a:r>
            <a:r>
              <a:rPr lang="en-IN" dirty="0" smtClean="0"/>
              <a:t>field measurements and </a:t>
            </a:r>
            <a:r>
              <a:rPr lang="en-IN" dirty="0"/>
              <a:t>others were developed analytically based on diffraction effects. </a:t>
            </a:r>
            <a:endParaRPr lang="en-IN" dirty="0" smtClean="0"/>
          </a:p>
          <a:p>
            <a:r>
              <a:rPr lang="en-IN" dirty="0" smtClean="0"/>
              <a:t>Each model </a:t>
            </a:r>
            <a:r>
              <a:rPr lang="en-IN" dirty="0"/>
              <a:t>uses </a:t>
            </a:r>
            <a:r>
              <a:rPr lang="en-IN" dirty="0" smtClean="0"/>
              <a:t>specific </a:t>
            </a:r>
            <a:r>
              <a:rPr lang="en-IN" dirty="0"/>
              <a:t>parameters to achieve reasonable prediction accuracy.</a:t>
            </a:r>
          </a:p>
        </p:txBody>
      </p:sp>
    </p:spTree>
    <p:extLst>
      <p:ext uri="{BB962C8B-B14F-4D97-AF65-F5344CB8AC3E}">
        <p14:creationId xmlns:p14="http://schemas.microsoft.com/office/powerpoint/2010/main" val="90330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638"/>
            <a:ext cx="10515600" cy="5648325"/>
          </a:xfrm>
        </p:spPr>
        <p:txBody>
          <a:bodyPr>
            <a:normAutofit/>
          </a:bodyPr>
          <a:lstStyle/>
          <a:p>
            <a:r>
              <a:rPr lang="en-IN" dirty="0" smtClean="0"/>
              <a:t>The long </a:t>
            </a:r>
            <a:r>
              <a:rPr lang="en-IN" dirty="0"/>
              <a:t>distance prediction models intended for </a:t>
            </a:r>
            <a:r>
              <a:rPr lang="en-IN" dirty="0" err="1"/>
              <a:t>macrocell</a:t>
            </a:r>
            <a:r>
              <a:rPr lang="en-IN" dirty="0"/>
              <a:t> systems use base </a:t>
            </a:r>
            <a:r>
              <a:rPr lang="en-IN" dirty="0" smtClean="0"/>
              <a:t>station and </a:t>
            </a:r>
            <a:r>
              <a:rPr lang="en-IN" dirty="0"/>
              <a:t>mobile station antenna heights and frequency. </a:t>
            </a:r>
            <a:endParaRPr lang="en-IN" dirty="0" smtClean="0"/>
          </a:p>
          <a:p>
            <a:r>
              <a:rPr lang="en-IN" dirty="0" smtClean="0"/>
              <a:t>On </a:t>
            </a:r>
            <a:r>
              <a:rPr lang="en-IN" dirty="0"/>
              <a:t>the other hand, the </a:t>
            </a:r>
            <a:r>
              <a:rPr lang="en-IN" dirty="0" smtClean="0"/>
              <a:t>prediction models </a:t>
            </a:r>
            <a:r>
              <a:rPr lang="en-IN" dirty="0"/>
              <a:t>for short distance path-loss estimation use building heights, </a:t>
            </a:r>
            <a:r>
              <a:rPr lang="en-IN" dirty="0" smtClean="0"/>
              <a:t>street width</a:t>
            </a:r>
            <a:r>
              <a:rPr lang="en-IN" dirty="0"/>
              <a:t>, street orientation, and so on. These models are used for microcell systems.</a:t>
            </a:r>
          </a:p>
          <a:p>
            <a:r>
              <a:rPr lang="en-IN" dirty="0"/>
              <a:t>When the cell size is quite small (in the range of 10 to 100 m), deterministic </a:t>
            </a:r>
            <a:r>
              <a:rPr lang="en-IN" dirty="0" smtClean="0"/>
              <a:t>models based </a:t>
            </a:r>
            <a:r>
              <a:rPr lang="en-IN" dirty="0"/>
              <a:t>on ray tracing methods are used. </a:t>
            </a:r>
            <a:endParaRPr lang="en-IN" dirty="0" smtClean="0"/>
          </a:p>
          <a:p>
            <a:r>
              <a:rPr lang="en-IN" dirty="0" smtClean="0"/>
              <a:t>Thus</a:t>
            </a:r>
            <a:r>
              <a:rPr lang="en-IN" dirty="0"/>
              <a:t>, it is essential to select a </a:t>
            </a:r>
            <a:r>
              <a:rPr lang="en-IN" dirty="0" smtClean="0"/>
              <a:t>proper path-loss </a:t>
            </a:r>
            <a:r>
              <a:rPr lang="en-IN" dirty="0"/>
              <a:t>model for design of the mobile system in the given environment</a:t>
            </a:r>
            <a:r>
              <a:rPr lang="en-IN" dirty="0" smtClean="0"/>
              <a:t>.</a:t>
            </a:r>
          </a:p>
          <a:p>
            <a:endParaRPr lang="en-IN" dirty="0"/>
          </a:p>
        </p:txBody>
      </p:sp>
    </p:spTree>
    <p:extLst>
      <p:ext uri="{BB962C8B-B14F-4D97-AF65-F5344CB8AC3E}">
        <p14:creationId xmlns:p14="http://schemas.microsoft.com/office/powerpoint/2010/main" val="437605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1602</Words>
  <Application>Microsoft Office PowerPoint</Application>
  <PresentationFormat>Widescreen</PresentationFormat>
  <Paragraphs>77</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Radio Propagation Characteristics</vt:lpstr>
      <vt:lpstr>PowerPoint Presentation</vt:lpstr>
      <vt:lpstr>Introduction</vt:lpstr>
      <vt:lpstr>PowerPoint Presentation</vt:lpstr>
      <vt:lpstr>PowerPoint Presentation</vt:lpstr>
      <vt:lpstr>PowerPoint Presentation</vt:lpstr>
      <vt:lpstr>PowerPoint Presentation</vt:lpstr>
      <vt:lpstr>Propagation Path-Loss Models</vt:lpstr>
      <vt:lpstr>PowerPoint Presentation</vt:lpstr>
      <vt:lpstr>PowerPoint Presentation</vt:lpstr>
      <vt:lpstr>Okumura/Hata Model</vt:lpstr>
      <vt:lpstr>IMT-2000 Models</vt:lpstr>
      <vt:lpstr>PowerPoint Presentation</vt:lpstr>
      <vt:lpstr>Characteristics of a Wireless Channel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Dispersion 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Radio Wave Propagation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Propagation Characteristics</dc:title>
  <dc:creator>Tilak Rajput</dc:creator>
  <cp:lastModifiedBy>pc2</cp:lastModifiedBy>
  <cp:revision>26</cp:revision>
  <dcterms:created xsi:type="dcterms:W3CDTF">2021-09-21T16:43:27Z</dcterms:created>
  <dcterms:modified xsi:type="dcterms:W3CDTF">2021-10-06T06:28:07Z</dcterms:modified>
</cp:coreProperties>
</file>