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4" r:id="rId6"/>
    <p:sldId id="265" r:id="rId7"/>
    <p:sldId id="260" r:id="rId8"/>
    <p:sldId id="261" r:id="rId9"/>
    <p:sldId id="262"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00D1DA-C86B-4D8B-8724-18AA25F7F1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F8919-4F41-4E23-A71F-E53FE8F69FC3}" type="slidenum">
              <a:rPr lang="en-US" smtClean="0"/>
              <a:t>‹#›</a:t>
            </a:fld>
            <a:endParaRPr lang="en-US"/>
          </a:p>
        </p:txBody>
      </p:sp>
    </p:spTree>
    <p:extLst>
      <p:ext uri="{BB962C8B-B14F-4D97-AF65-F5344CB8AC3E}">
        <p14:creationId xmlns:p14="http://schemas.microsoft.com/office/powerpoint/2010/main" val="162383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0D1DA-C86B-4D8B-8724-18AA25F7F1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F8919-4F41-4E23-A71F-E53FE8F69FC3}" type="slidenum">
              <a:rPr lang="en-US" smtClean="0"/>
              <a:t>‹#›</a:t>
            </a:fld>
            <a:endParaRPr lang="en-US"/>
          </a:p>
        </p:txBody>
      </p:sp>
    </p:spTree>
    <p:extLst>
      <p:ext uri="{BB962C8B-B14F-4D97-AF65-F5344CB8AC3E}">
        <p14:creationId xmlns:p14="http://schemas.microsoft.com/office/powerpoint/2010/main" val="131499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0D1DA-C86B-4D8B-8724-18AA25F7F1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F8919-4F41-4E23-A71F-E53FE8F69FC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2186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0D1DA-C86B-4D8B-8724-18AA25F7F1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F8919-4F41-4E23-A71F-E53FE8F69FC3}" type="slidenum">
              <a:rPr lang="en-US" smtClean="0"/>
              <a:t>‹#›</a:t>
            </a:fld>
            <a:endParaRPr lang="en-US"/>
          </a:p>
        </p:txBody>
      </p:sp>
    </p:spTree>
    <p:extLst>
      <p:ext uri="{BB962C8B-B14F-4D97-AF65-F5344CB8AC3E}">
        <p14:creationId xmlns:p14="http://schemas.microsoft.com/office/powerpoint/2010/main" val="3391519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0D1DA-C86B-4D8B-8724-18AA25F7F1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F8919-4F41-4E23-A71F-E53FE8F69FC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299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0D1DA-C86B-4D8B-8724-18AA25F7F1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F8919-4F41-4E23-A71F-E53FE8F69FC3}" type="slidenum">
              <a:rPr lang="en-US" smtClean="0"/>
              <a:t>‹#›</a:t>
            </a:fld>
            <a:endParaRPr lang="en-US"/>
          </a:p>
        </p:txBody>
      </p:sp>
    </p:spTree>
    <p:extLst>
      <p:ext uri="{BB962C8B-B14F-4D97-AF65-F5344CB8AC3E}">
        <p14:creationId xmlns:p14="http://schemas.microsoft.com/office/powerpoint/2010/main" val="224799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0D1DA-C86B-4D8B-8724-18AA25F7F1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F8919-4F41-4E23-A71F-E53FE8F69FC3}" type="slidenum">
              <a:rPr lang="en-US" smtClean="0"/>
              <a:t>‹#›</a:t>
            </a:fld>
            <a:endParaRPr lang="en-US"/>
          </a:p>
        </p:txBody>
      </p:sp>
    </p:spTree>
    <p:extLst>
      <p:ext uri="{BB962C8B-B14F-4D97-AF65-F5344CB8AC3E}">
        <p14:creationId xmlns:p14="http://schemas.microsoft.com/office/powerpoint/2010/main" val="3942256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0D1DA-C86B-4D8B-8724-18AA25F7F1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F8919-4F41-4E23-A71F-E53FE8F69FC3}" type="slidenum">
              <a:rPr lang="en-US" smtClean="0"/>
              <a:t>‹#›</a:t>
            </a:fld>
            <a:endParaRPr lang="en-US"/>
          </a:p>
        </p:txBody>
      </p:sp>
    </p:spTree>
    <p:extLst>
      <p:ext uri="{BB962C8B-B14F-4D97-AF65-F5344CB8AC3E}">
        <p14:creationId xmlns:p14="http://schemas.microsoft.com/office/powerpoint/2010/main" val="374008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0D1DA-C86B-4D8B-8724-18AA25F7F1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F8919-4F41-4E23-A71F-E53FE8F69FC3}" type="slidenum">
              <a:rPr lang="en-US" smtClean="0"/>
              <a:t>‹#›</a:t>
            </a:fld>
            <a:endParaRPr lang="en-US"/>
          </a:p>
        </p:txBody>
      </p:sp>
    </p:spTree>
    <p:extLst>
      <p:ext uri="{BB962C8B-B14F-4D97-AF65-F5344CB8AC3E}">
        <p14:creationId xmlns:p14="http://schemas.microsoft.com/office/powerpoint/2010/main" val="121458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0D1DA-C86B-4D8B-8724-18AA25F7F1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F8919-4F41-4E23-A71F-E53FE8F69FC3}" type="slidenum">
              <a:rPr lang="en-US" smtClean="0"/>
              <a:t>‹#›</a:t>
            </a:fld>
            <a:endParaRPr lang="en-US"/>
          </a:p>
        </p:txBody>
      </p:sp>
    </p:spTree>
    <p:extLst>
      <p:ext uri="{BB962C8B-B14F-4D97-AF65-F5344CB8AC3E}">
        <p14:creationId xmlns:p14="http://schemas.microsoft.com/office/powerpoint/2010/main" val="236871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00D1DA-C86B-4D8B-8724-18AA25F7F1FB}"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CF8919-4F41-4E23-A71F-E53FE8F69FC3}" type="slidenum">
              <a:rPr lang="en-US" smtClean="0"/>
              <a:t>‹#›</a:t>
            </a:fld>
            <a:endParaRPr lang="en-US"/>
          </a:p>
        </p:txBody>
      </p:sp>
    </p:spTree>
    <p:extLst>
      <p:ext uri="{BB962C8B-B14F-4D97-AF65-F5344CB8AC3E}">
        <p14:creationId xmlns:p14="http://schemas.microsoft.com/office/powerpoint/2010/main" val="368986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00D1DA-C86B-4D8B-8724-18AA25F7F1FB}" type="datetimeFigureOut">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CF8919-4F41-4E23-A71F-E53FE8F69FC3}" type="slidenum">
              <a:rPr lang="en-US" smtClean="0"/>
              <a:t>‹#›</a:t>
            </a:fld>
            <a:endParaRPr lang="en-US"/>
          </a:p>
        </p:txBody>
      </p:sp>
    </p:spTree>
    <p:extLst>
      <p:ext uri="{BB962C8B-B14F-4D97-AF65-F5344CB8AC3E}">
        <p14:creationId xmlns:p14="http://schemas.microsoft.com/office/powerpoint/2010/main" val="107846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00D1DA-C86B-4D8B-8724-18AA25F7F1FB}" type="datetimeFigureOut">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CF8919-4F41-4E23-A71F-E53FE8F69FC3}" type="slidenum">
              <a:rPr lang="en-US" smtClean="0"/>
              <a:t>‹#›</a:t>
            </a:fld>
            <a:endParaRPr lang="en-US"/>
          </a:p>
        </p:txBody>
      </p:sp>
    </p:spTree>
    <p:extLst>
      <p:ext uri="{BB962C8B-B14F-4D97-AF65-F5344CB8AC3E}">
        <p14:creationId xmlns:p14="http://schemas.microsoft.com/office/powerpoint/2010/main" val="3397484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0D1DA-C86B-4D8B-8724-18AA25F7F1FB}" type="datetimeFigureOut">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CF8919-4F41-4E23-A71F-E53FE8F69FC3}" type="slidenum">
              <a:rPr lang="en-US" smtClean="0"/>
              <a:t>‹#›</a:t>
            </a:fld>
            <a:endParaRPr lang="en-US"/>
          </a:p>
        </p:txBody>
      </p:sp>
    </p:spTree>
    <p:extLst>
      <p:ext uri="{BB962C8B-B14F-4D97-AF65-F5344CB8AC3E}">
        <p14:creationId xmlns:p14="http://schemas.microsoft.com/office/powerpoint/2010/main" val="26170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0D1DA-C86B-4D8B-8724-18AA25F7F1FB}"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CF8919-4F41-4E23-A71F-E53FE8F69FC3}" type="slidenum">
              <a:rPr lang="en-US" smtClean="0"/>
              <a:t>‹#›</a:t>
            </a:fld>
            <a:endParaRPr lang="en-US"/>
          </a:p>
        </p:txBody>
      </p:sp>
    </p:spTree>
    <p:extLst>
      <p:ext uri="{BB962C8B-B14F-4D97-AF65-F5344CB8AC3E}">
        <p14:creationId xmlns:p14="http://schemas.microsoft.com/office/powerpoint/2010/main" val="401885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00D1DA-C86B-4D8B-8724-18AA25F7F1FB}"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CF8919-4F41-4E23-A71F-E53FE8F69FC3}" type="slidenum">
              <a:rPr lang="en-US" smtClean="0"/>
              <a:t>‹#›</a:t>
            </a:fld>
            <a:endParaRPr lang="en-US"/>
          </a:p>
        </p:txBody>
      </p:sp>
    </p:spTree>
    <p:extLst>
      <p:ext uri="{BB962C8B-B14F-4D97-AF65-F5344CB8AC3E}">
        <p14:creationId xmlns:p14="http://schemas.microsoft.com/office/powerpoint/2010/main" val="372945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00D1DA-C86B-4D8B-8724-18AA25F7F1FB}" type="datetimeFigureOut">
              <a:rPr lang="en-US" smtClean="0"/>
              <a:t>11/27/2022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CF8919-4F41-4E23-A71F-E53FE8F69FC3}" type="slidenum">
              <a:rPr lang="en-US" smtClean="0"/>
              <a:t>‹#›</a:t>
            </a:fld>
            <a:endParaRPr lang="en-US"/>
          </a:p>
        </p:txBody>
      </p:sp>
    </p:spTree>
    <p:extLst>
      <p:ext uri="{BB962C8B-B14F-4D97-AF65-F5344CB8AC3E}">
        <p14:creationId xmlns:p14="http://schemas.microsoft.com/office/powerpoint/2010/main" val="62702379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6061361/" TargetMode="External"/><Relationship Id="rId7" Type="http://schemas.openxmlformats.org/officeDocument/2006/relationships/hyperlink" Target="https://www.javatpoint.com/machine-learning-decision-tree-classification-algorithm" TargetMode="External"/><Relationship Id="rId2" Type="http://schemas.openxmlformats.org/officeDocument/2006/relationships/hyperlink" Target="https://www.altair.com/what-is-data-wrangling" TargetMode="External"/><Relationship Id="rId1" Type="http://schemas.openxmlformats.org/officeDocument/2006/relationships/slideLayout" Target="../slideLayouts/slideLayout2.xml"/><Relationship Id="rId6" Type="http://schemas.openxmlformats.org/officeDocument/2006/relationships/hyperlink" Target="https://www.javatpoint.com/k-nearest-neighbor-algorithm-for-machine-learning" TargetMode="External"/><Relationship Id="rId5" Type="http://schemas.openxmlformats.org/officeDocument/2006/relationships/hyperlink" Target="https://www.javatpoint.com/logistic-regression-in-machine-learning" TargetMode="External"/><Relationship Id="rId4" Type="http://schemas.openxmlformats.org/officeDocument/2006/relationships/hyperlink" Target="https://www.javatpoint.com/machine-learning-random-forest-algorith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blog.paperspace.com/deep-learning-metrics-precision-recall-accuracy/" TargetMode="External"/><Relationship Id="rId2" Type="http://schemas.openxmlformats.org/officeDocument/2006/relationships/hyperlink" Target="https://vitalflux.com/correlationheatmap-with-seaborn-pandas/" TargetMode="External"/><Relationship Id="rId1" Type="http://schemas.openxmlformats.org/officeDocument/2006/relationships/slideLayout" Target="../slideLayouts/slideLayout2.xml"/><Relationship Id="rId6" Type="http://schemas.openxmlformats.org/officeDocument/2006/relationships/hyperlink" Target="https://www.globenewswire.com/en/news-release/2022/02/25/2392052/0/en/APWG-Q4-Report-Phishing-Hits-All-Time-High-in-December-2021-Attacks-Triple-Since-Early-2020.html#:~:text=25%2C%202022%20(GLOBE%20NEWSWIRE),has%20tripled%20from%20early%202020" TargetMode="External"/><Relationship Id="rId5" Type="http://schemas.openxmlformats.org/officeDocument/2006/relationships/hyperlink" Target="https://towardsdatascience.com/find-the-patterns-of-a-dataset-by-visualizing-frequency-distribution-c5718ab1f2c2" TargetMode="External"/><Relationship Id="rId4" Type="http://schemas.openxmlformats.org/officeDocument/2006/relationships/hyperlink" Target="https://developers.google.com/machine-learning/crash-course/classification/roc-and-auc#:~:text=An%20ROC%20curve%20(receiver%20operating,False%20Positive%20R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A330-DD44-A8C6-9583-082BDF5A4339}"/>
              </a:ext>
            </a:extLst>
          </p:cNvPr>
          <p:cNvSpPr>
            <a:spLocks noGrp="1"/>
          </p:cNvSpPr>
          <p:nvPr>
            <p:ph type="ctrTitle"/>
          </p:nvPr>
        </p:nvSpPr>
        <p:spPr>
          <a:xfrm>
            <a:off x="-166956" y="4005299"/>
            <a:ext cx="10242308" cy="1875033"/>
          </a:xfrm>
        </p:spPr>
        <p:txBody>
          <a:bodyPr>
            <a:normAutofit/>
          </a:bodyPr>
          <a:lstStyle/>
          <a:p>
            <a:pPr algn="ctr"/>
            <a:r>
              <a:rPr lang="en-US" sz="5400" dirty="0"/>
              <a:t>Phishing Website Detection in Machine Learning</a:t>
            </a:r>
          </a:p>
        </p:txBody>
      </p:sp>
      <p:sp>
        <p:nvSpPr>
          <p:cNvPr id="3" name="Subtitle 2">
            <a:extLst>
              <a:ext uri="{FF2B5EF4-FFF2-40B4-BE49-F238E27FC236}">
                <a16:creationId xmlns:a16="http://schemas.microsoft.com/office/drawing/2014/main" id="{EA9162D7-B122-EDBE-312F-27C74762F213}"/>
              </a:ext>
            </a:extLst>
          </p:cNvPr>
          <p:cNvSpPr>
            <a:spLocks noGrp="1"/>
          </p:cNvSpPr>
          <p:nvPr>
            <p:ph type="subTitle" idx="1"/>
          </p:nvPr>
        </p:nvSpPr>
        <p:spPr>
          <a:xfrm>
            <a:off x="-1" y="6361595"/>
            <a:ext cx="2147299" cy="489645"/>
          </a:xfrm>
        </p:spPr>
        <p:txBody>
          <a:bodyPr>
            <a:normAutofit fontScale="92500"/>
          </a:bodyPr>
          <a:lstStyle/>
          <a:p>
            <a:r>
              <a:rPr lang="en-US" dirty="0"/>
              <a:t>Presented By: Name  </a:t>
            </a:r>
          </a:p>
        </p:txBody>
      </p:sp>
      <p:sp>
        <p:nvSpPr>
          <p:cNvPr id="4" name="TextBox 3">
            <a:extLst>
              <a:ext uri="{FF2B5EF4-FFF2-40B4-BE49-F238E27FC236}">
                <a16:creationId xmlns:a16="http://schemas.microsoft.com/office/drawing/2014/main" id="{C530ACC4-DF88-96EF-7683-1EDA87A7BCDC}"/>
              </a:ext>
            </a:extLst>
          </p:cNvPr>
          <p:cNvSpPr txBox="1"/>
          <p:nvPr/>
        </p:nvSpPr>
        <p:spPr>
          <a:xfrm>
            <a:off x="5106119" y="3479613"/>
            <a:ext cx="2101794" cy="307777"/>
          </a:xfrm>
          <a:prstGeom prst="rect">
            <a:avLst/>
          </a:prstGeom>
          <a:noFill/>
        </p:spPr>
        <p:txBody>
          <a:bodyPr wrap="none" rtlCol="0">
            <a:spAutoFit/>
          </a:bodyPr>
          <a:lstStyle/>
          <a:p>
            <a:r>
              <a:rPr lang="en-US" sz="1400" dirty="0"/>
              <a:t>Credit: Thesslstore.com</a:t>
            </a:r>
          </a:p>
        </p:txBody>
      </p:sp>
      <p:pic>
        <p:nvPicPr>
          <p:cNvPr id="1028" name="Picture 4" descr="1.4 Million new Phishing Websites are Created Every Month">
            <a:extLst>
              <a:ext uri="{FF2B5EF4-FFF2-40B4-BE49-F238E27FC236}">
                <a16:creationId xmlns:a16="http://schemas.microsoft.com/office/drawing/2014/main" id="{7EF12A01-3BC5-3387-4466-EB192958C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464" y="287244"/>
            <a:ext cx="4591449" cy="3236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82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B7CC-3966-4671-E620-F3C6C369E39D}"/>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0811D8AA-E925-A9D0-62AA-08075B4E5705}"/>
              </a:ext>
            </a:extLst>
          </p:cNvPr>
          <p:cNvSpPr>
            <a:spLocks noGrp="1"/>
          </p:cNvSpPr>
          <p:nvPr>
            <p:ph idx="1"/>
          </p:nvPr>
        </p:nvSpPr>
        <p:spPr>
          <a:xfrm>
            <a:off x="1097281" y="1845734"/>
            <a:ext cx="4625426" cy="4023360"/>
          </a:xfrm>
        </p:spPr>
        <p:txBody>
          <a:bodyPr>
            <a:normAutofit fontScale="85000" lnSpcReduction="10000"/>
          </a:bodyPr>
          <a:lstStyle/>
          <a:p>
            <a:pPr>
              <a:lnSpc>
                <a:spcPct val="170000"/>
              </a:lnSpc>
            </a:pPr>
            <a:r>
              <a:rPr lang="en-AU" sz="2400" dirty="0">
                <a:latin typeface="Times New Roman" panose="02020603050405020304" pitchFamily="18" charset="0"/>
                <a:ea typeface="Calibri" panose="020F0502020204030204" pitchFamily="34" charset="0"/>
              </a:rPr>
              <a:t>C</a:t>
            </a:r>
            <a:r>
              <a:rPr lang="en-AU" sz="2400" dirty="0">
                <a:effectLst/>
                <a:latin typeface="Times New Roman" panose="02020603050405020304" pitchFamily="18" charset="0"/>
                <a:ea typeface="Calibri" panose="020F0502020204030204" pitchFamily="34" charset="0"/>
              </a:rPr>
              <a:t>orrelation heatmap graph can be seen that shows the correlation of features of the dataset. </a:t>
            </a:r>
            <a:r>
              <a:rPr lang="en-AU" sz="2400" dirty="0">
                <a:latin typeface="Times New Roman" panose="02020603050405020304" pitchFamily="18" charset="0"/>
                <a:ea typeface="Calibri" panose="020F0502020204030204" pitchFamily="34" charset="0"/>
              </a:rPr>
              <a:t>I</a:t>
            </a:r>
            <a:r>
              <a:rPr lang="en-AU" sz="2400" dirty="0">
                <a:effectLst/>
                <a:latin typeface="Times New Roman" panose="02020603050405020304" pitchFamily="18" charset="0"/>
                <a:ea typeface="Calibri" panose="020F0502020204030204" pitchFamily="34" charset="0"/>
              </a:rPr>
              <a:t>t can be seen that </a:t>
            </a:r>
            <a:r>
              <a:rPr lang="en-AU" sz="2400" dirty="0" err="1">
                <a:effectLst/>
                <a:latin typeface="Times New Roman" panose="02020603050405020304" pitchFamily="18" charset="0"/>
                <a:ea typeface="Calibri" panose="020F0502020204030204" pitchFamily="34" charset="0"/>
              </a:rPr>
              <a:t>qty_dot_url</a:t>
            </a:r>
            <a:r>
              <a:rPr lang="en-AU" sz="2400" dirty="0">
                <a:effectLst/>
                <a:latin typeface="Times New Roman" panose="02020603050405020304" pitchFamily="18" charset="0"/>
                <a:ea typeface="Calibri" panose="020F0502020204030204" pitchFamily="34" charset="0"/>
              </a:rPr>
              <a:t> has a correlation of 0.62 with </a:t>
            </a:r>
            <a:r>
              <a:rPr lang="en-AU" sz="2400" dirty="0" err="1">
                <a:effectLst/>
                <a:latin typeface="Times New Roman" panose="02020603050405020304" pitchFamily="18" charset="0"/>
                <a:ea typeface="Calibri" panose="020F0502020204030204" pitchFamily="34" charset="0"/>
              </a:rPr>
              <a:t>qty_and_url</a:t>
            </a:r>
            <a:r>
              <a:rPr lang="en-AU" sz="2400" dirty="0">
                <a:effectLst/>
                <a:latin typeface="Times New Roman" panose="02020603050405020304" pitchFamily="18" charset="0"/>
                <a:ea typeface="Calibri" panose="020F0502020204030204" pitchFamily="34" charset="0"/>
              </a:rPr>
              <a:t>, </a:t>
            </a:r>
            <a:r>
              <a:rPr lang="en-AU" sz="2400" dirty="0" err="1">
                <a:effectLst/>
                <a:latin typeface="Times New Roman" panose="02020603050405020304" pitchFamily="18" charset="0"/>
                <a:ea typeface="Calibri" panose="020F0502020204030204" pitchFamily="34" charset="0"/>
              </a:rPr>
              <a:t>qty_underline_url</a:t>
            </a:r>
            <a:r>
              <a:rPr lang="en-AU" sz="2400" dirty="0">
                <a:effectLst/>
                <a:latin typeface="Times New Roman" panose="02020603050405020304" pitchFamily="18" charset="0"/>
                <a:ea typeface="Calibri" panose="020F0502020204030204" pitchFamily="34" charset="0"/>
              </a:rPr>
              <a:t> has a correlation value of 0.33 with </a:t>
            </a:r>
            <a:r>
              <a:rPr lang="en-AU" sz="2400" dirty="0" err="1">
                <a:effectLst/>
                <a:latin typeface="Times New Roman" panose="02020603050405020304" pitchFamily="18" charset="0"/>
                <a:ea typeface="Calibri" panose="020F0502020204030204" pitchFamily="34" charset="0"/>
              </a:rPr>
              <a:t>qty_equal_url</a:t>
            </a:r>
            <a:r>
              <a:rPr lang="en-AU" sz="2400" dirty="0">
                <a:effectLst/>
                <a:latin typeface="Times New Roman" panose="02020603050405020304" pitchFamily="18" charset="0"/>
                <a:ea typeface="Calibri" panose="020F0502020204030204" pitchFamily="34" charset="0"/>
              </a:rPr>
              <a:t>.</a:t>
            </a:r>
            <a:endParaRPr lang="en-US" dirty="0"/>
          </a:p>
        </p:txBody>
      </p:sp>
      <p:pic>
        <p:nvPicPr>
          <p:cNvPr id="4" name="Picture 3">
            <a:extLst>
              <a:ext uri="{FF2B5EF4-FFF2-40B4-BE49-F238E27FC236}">
                <a16:creationId xmlns:a16="http://schemas.microsoft.com/office/drawing/2014/main" id="{E600C6D0-5378-8C02-A78F-764555971B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6818" y="1767400"/>
            <a:ext cx="5959011" cy="4099125"/>
          </a:xfrm>
          <a:prstGeom prst="rect">
            <a:avLst/>
          </a:prstGeom>
          <a:noFill/>
          <a:ln>
            <a:noFill/>
          </a:ln>
        </p:spPr>
      </p:pic>
    </p:spTree>
    <p:extLst>
      <p:ext uri="{BB962C8B-B14F-4D97-AF65-F5344CB8AC3E}">
        <p14:creationId xmlns:p14="http://schemas.microsoft.com/office/powerpoint/2010/main" val="214702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7F86-D3A4-C860-994F-3152140F195A}"/>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085F8406-AB28-27C2-0B93-4B1D0654054B}"/>
              </a:ext>
            </a:extLst>
          </p:cNvPr>
          <p:cNvSpPr>
            <a:spLocks noGrp="1"/>
          </p:cNvSpPr>
          <p:nvPr>
            <p:ph idx="1"/>
          </p:nvPr>
        </p:nvSpPr>
        <p:spPr>
          <a:xfrm>
            <a:off x="1097280" y="1845734"/>
            <a:ext cx="5354891" cy="4023360"/>
          </a:xfrm>
        </p:spPr>
        <p:txBody>
          <a:bodyPr>
            <a:normAutofit fontScale="92500" lnSpcReduction="20000"/>
          </a:bodyPr>
          <a:lstStyle/>
          <a:p>
            <a:pPr>
              <a:lnSpc>
                <a:spcPct val="150000"/>
              </a:lnSpc>
            </a:pPr>
            <a:r>
              <a:rPr lang="en-US" sz="1800" dirty="0">
                <a:effectLst/>
                <a:latin typeface="Times New Roman" panose="02020603050405020304" pitchFamily="18" charset="0"/>
                <a:ea typeface="Calibri" panose="020F0502020204030204" pitchFamily="34" charset="0"/>
              </a:rPr>
              <a:t>I dropped defined the input and output variables where X variable is defined all features except ‘phishing’ feature and ‘y’ variable had defined by ‘phishing’ feature.</a:t>
            </a:r>
          </a:p>
          <a:p>
            <a:pPr>
              <a:lnSpc>
                <a:spcPct val="150000"/>
              </a:lnSpc>
            </a:pPr>
            <a:r>
              <a:rPr lang="en-AU" sz="1800" dirty="0">
                <a:latin typeface="Times New Roman" panose="02020603050405020304" pitchFamily="18" charset="0"/>
                <a:ea typeface="Calibri" panose="020F0502020204030204" pitchFamily="34" charset="0"/>
              </a:rPr>
              <a:t>O</a:t>
            </a:r>
            <a:r>
              <a:rPr lang="en-AU" sz="1800" dirty="0">
                <a:effectLst/>
                <a:latin typeface="Times New Roman" panose="02020603050405020304" pitchFamily="18" charset="0"/>
                <a:ea typeface="Calibri" panose="020F0502020204030204" pitchFamily="34" charset="0"/>
              </a:rPr>
              <a:t>versampling and under sampling using SMOTE library can be seen where I used Pipeline with </a:t>
            </a:r>
            <a:r>
              <a:rPr lang="en-AU" sz="1800" dirty="0" err="1">
                <a:effectLst/>
                <a:latin typeface="Times New Roman" panose="02020603050405020304" pitchFamily="18" charset="0"/>
                <a:ea typeface="Calibri" panose="020F0502020204030204" pitchFamily="34" charset="0"/>
              </a:rPr>
              <a:t>sampling_strategy</a:t>
            </a:r>
            <a:r>
              <a:rPr lang="en-AU" sz="1800" dirty="0">
                <a:effectLst/>
                <a:latin typeface="Times New Roman" panose="02020603050405020304" pitchFamily="18" charset="0"/>
                <a:ea typeface="Calibri" panose="020F0502020204030204" pitchFamily="34" charset="0"/>
              </a:rPr>
              <a:t> with value 0.8 for over sampling and 0.6 with under sampling. It can be seen that after performing oversampling and under sampling with 0 class label equal to 2505 rows and with 1 class label equal to 2004 rows.</a:t>
            </a:r>
            <a:endParaRPr lang="en-US" sz="1800" dirty="0">
              <a:effectLst/>
              <a:latin typeface="Times New Roman" panose="02020603050405020304" pitchFamily="18" charset="0"/>
              <a:ea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0A395E32-CEC9-EFF0-6D84-CAF21FA4FFB1}"/>
              </a:ext>
            </a:extLst>
          </p:cNvPr>
          <p:cNvPicPr>
            <a:picLocks noChangeAspect="1"/>
          </p:cNvPicPr>
          <p:nvPr/>
        </p:nvPicPr>
        <p:blipFill>
          <a:blip r:embed="rId2"/>
          <a:stretch>
            <a:fillRect/>
          </a:stretch>
        </p:blipFill>
        <p:spPr>
          <a:xfrm>
            <a:off x="7290880" y="2023610"/>
            <a:ext cx="3945276" cy="656090"/>
          </a:xfrm>
          <a:prstGeom prst="rect">
            <a:avLst/>
          </a:prstGeom>
        </p:spPr>
      </p:pic>
      <p:pic>
        <p:nvPicPr>
          <p:cNvPr id="5" name="Picture 4">
            <a:extLst>
              <a:ext uri="{FF2B5EF4-FFF2-40B4-BE49-F238E27FC236}">
                <a16:creationId xmlns:a16="http://schemas.microsoft.com/office/drawing/2014/main" id="{C6FBB34E-CA72-BABD-FB76-336B222C6EA0}"/>
              </a:ext>
            </a:extLst>
          </p:cNvPr>
          <p:cNvPicPr>
            <a:picLocks noChangeAspect="1"/>
          </p:cNvPicPr>
          <p:nvPr/>
        </p:nvPicPr>
        <p:blipFill>
          <a:blip r:embed="rId3"/>
          <a:stretch>
            <a:fillRect/>
          </a:stretch>
        </p:blipFill>
        <p:spPr>
          <a:xfrm>
            <a:off x="6872117" y="3285161"/>
            <a:ext cx="5148723" cy="2175244"/>
          </a:xfrm>
          <a:prstGeom prst="rect">
            <a:avLst/>
          </a:prstGeom>
        </p:spPr>
      </p:pic>
    </p:spTree>
    <p:extLst>
      <p:ext uri="{BB962C8B-B14F-4D97-AF65-F5344CB8AC3E}">
        <p14:creationId xmlns:p14="http://schemas.microsoft.com/office/powerpoint/2010/main" val="3868345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AC41-3E67-3C52-9351-377536254806}"/>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44D4833E-20C1-09C3-6B81-DF28D465CE1D}"/>
              </a:ext>
            </a:extLst>
          </p:cNvPr>
          <p:cNvSpPr>
            <a:spLocks noGrp="1"/>
          </p:cNvSpPr>
          <p:nvPr>
            <p:ph idx="1"/>
          </p:nvPr>
        </p:nvSpPr>
        <p:spPr>
          <a:xfrm>
            <a:off x="1097281" y="1845734"/>
            <a:ext cx="8596668" cy="4023360"/>
          </a:xfrm>
        </p:spPr>
        <p:txBody>
          <a:bodyPr/>
          <a:lstStyle/>
          <a:p>
            <a:pPr>
              <a:lnSpc>
                <a:spcPct val="200000"/>
              </a:lnSpc>
            </a:pPr>
            <a:r>
              <a:rPr lang="en-AU" sz="1800" dirty="0">
                <a:effectLst/>
                <a:latin typeface="Times New Roman" panose="02020603050405020304" pitchFamily="18" charset="0"/>
                <a:ea typeface="Calibri" panose="020F0502020204030204" pitchFamily="34" charset="0"/>
              </a:rPr>
              <a:t>I split the dataset into testing and training using </a:t>
            </a:r>
            <a:r>
              <a:rPr lang="en-AU" sz="1800" dirty="0" err="1">
                <a:effectLst/>
                <a:latin typeface="Times New Roman" panose="02020603050405020304" pitchFamily="18" charset="0"/>
                <a:ea typeface="Calibri" panose="020F0502020204030204" pitchFamily="34" charset="0"/>
              </a:rPr>
              <a:t>Sklearn</a:t>
            </a:r>
            <a:r>
              <a:rPr lang="en-AU" sz="1800" dirty="0">
                <a:effectLst/>
                <a:latin typeface="Times New Roman" panose="02020603050405020304" pitchFamily="18" charset="0"/>
                <a:ea typeface="Calibri" panose="020F0502020204030204" pitchFamily="34" charset="0"/>
              </a:rPr>
              <a:t> library with </a:t>
            </a:r>
            <a:r>
              <a:rPr lang="en-AU" sz="1800" dirty="0" err="1">
                <a:effectLst/>
                <a:latin typeface="Times New Roman" panose="02020603050405020304" pitchFamily="18" charset="0"/>
                <a:ea typeface="Calibri" panose="020F0502020204030204" pitchFamily="34" charset="0"/>
              </a:rPr>
              <a:t>test_size</a:t>
            </a:r>
            <a:r>
              <a:rPr lang="en-AU" sz="1800" dirty="0">
                <a:effectLst/>
                <a:latin typeface="Times New Roman" panose="02020603050405020304" pitchFamily="18" charset="0"/>
                <a:ea typeface="Calibri" panose="020F0502020204030204" pitchFamily="34" charset="0"/>
              </a:rPr>
              <a:t> equal to 0.33, and </a:t>
            </a:r>
            <a:r>
              <a:rPr lang="en-AU" sz="1800" dirty="0" err="1">
                <a:effectLst/>
                <a:latin typeface="Times New Roman" panose="02020603050405020304" pitchFamily="18" charset="0"/>
                <a:ea typeface="Calibri" panose="020F0502020204030204" pitchFamily="34" charset="0"/>
              </a:rPr>
              <a:t>random_state</a:t>
            </a:r>
            <a:r>
              <a:rPr lang="en-AU" sz="1800" dirty="0">
                <a:effectLst/>
                <a:latin typeface="Times New Roman" panose="02020603050405020304" pitchFamily="18" charset="0"/>
                <a:ea typeface="Calibri" panose="020F0502020204030204" pitchFamily="34" charset="0"/>
              </a:rPr>
              <a:t> equal to 42.</a:t>
            </a:r>
            <a:endParaRPr lang="en-US" sz="1800" dirty="0">
              <a:effectLst/>
              <a:latin typeface="Times New Roman" panose="02020603050405020304" pitchFamily="18" charset="0"/>
              <a:ea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3968B31C-7F82-B763-3FB7-8BA6CC268A4C}"/>
              </a:ext>
            </a:extLst>
          </p:cNvPr>
          <p:cNvPicPr>
            <a:picLocks noChangeAspect="1"/>
          </p:cNvPicPr>
          <p:nvPr/>
        </p:nvPicPr>
        <p:blipFill>
          <a:blip r:embed="rId2"/>
          <a:stretch>
            <a:fillRect/>
          </a:stretch>
        </p:blipFill>
        <p:spPr>
          <a:xfrm>
            <a:off x="1733875" y="3299728"/>
            <a:ext cx="7323479" cy="1115371"/>
          </a:xfrm>
          <a:prstGeom prst="rect">
            <a:avLst/>
          </a:prstGeom>
        </p:spPr>
      </p:pic>
    </p:spTree>
    <p:extLst>
      <p:ext uri="{BB962C8B-B14F-4D97-AF65-F5344CB8AC3E}">
        <p14:creationId xmlns:p14="http://schemas.microsoft.com/office/powerpoint/2010/main" val="257525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97D5-A173-4A47-9CB4-8BC15B183DD0}"/>
              </a:ext>
            </a:extLst>
          </p:cNvPr>
          <p:cNvSpPr>
            <a:spLocks noGrp="1"/>
          </p:cNvSpPr>
          <p:nvPr>
            <p:ph type="title"/>
          </p:nvPr>
        </p:nvSpPr>
        <p:spPr>
          <a:xfrm>
            <a:off x="902071" y="773599"/>
            <a:ext cx="5566023" cy="1450757"/>
          </a:xfrm>
        </p:spPr>
        <p:txBody>
          <a:bodyPr/>
          <a:lstStyle/>
          <a:p>
            <a:r>
              <a:rPr lang="en-US" dirty="0"/>
              <a:t>Decision Tree</a:t>
            </a:r>
          </a:p>
        </p:txBody>
      </p:sp>
      <p:sp>
        <p:nvSpPr>
          <p:cNvPr id="3" name="Content Placeholder 2">
            <a:extLst>
              <a:ext uri="{FF2B5EF4-FFF2-40B4-BE49-F238E27FC236}">
                <a16:creationId xmlns:a16="http://schemas.microsoft.com/office/drawing/2014/main" id="{09AC7617-E151-C501-8910-E00C8626605E}"/>
              </a:ext>
            </a:extLst>
          </p:cNvPr>
          <p:cNvSpPr>
            <a:spLocks noGrp="1"/>
          </p:cNvSpPr>
          <p:nvPr>
            <p:ph idx="1"/>
          </p:nvPr>
        </p:nvSpPr>
        <p:spPr>
          <a:xfrm>
            <a:off x="902071" y="2040943"/>
            <a:ext cx="4748716" cy="3507102"/>
          </a:xfrm>
        </p:spPr>
        <p:txBody>
          <a:bodyPr>
            <a:normAutofit fontScale="77500" lnSpcReduction="20000"/>
          </a:bodyPr>
          <a:lstStyle/>
          <a:p>
            <a:pPr>
              <a:lnSpc>
                <a:spcPct val="150000"/>
              </a:lnSpc>
              <a:buFont typeface="Wingdings" panose="05000000000000000000" pitchFamily="2" charset="2"/>
              <a:buChar char="§"/>
            </a:pPr>
            <a:r>
              <a:rPr lang="en-AU" sz="1800" dirty="0">
                <a:effectLst/>
                <a:latin typeface="Times New Roman" panose="02020603050405020304" pitchFamily="18" charset="0"/>
                <a:ea typeface="Calibri" panose="020F0502020204030204" pitchFamily="34" charset="0"/>
              </a:rPr>
              <a:t>After hyper-parameter tuning Decision Tree was implemented with parameters: </a:t>
            </a:r>
            <a:r>
              <a:rPr lang="en-AU" sz="1800" dirty="0" err="1">
                <a:effectLst/>
                <a:latin typeface="Times New Roman" panose="02020603050405020304" pitchFamily="18" charset="0"/>
                <a:ea typeface="Calibri" panose="020F0502020204030204" pitchFamily="34" charset="0"/>
              </a:rPr>
              <a:t>ccp_alpha</a:t>
            </a:r>
            <a:r>
              <a:rPr lang="en-AU" sz="1800" dirty="0">
                <a:effectLst/>
                <a:latin typeface="Times New Roman" panose="02020603050405020304" pitchFamily="18" charset="0"/>
                <a:ea typeface="Calibri" panose="020F0502020204030204" pitchFamily="34" charset="0"/>
              </a:rPr>
              <a:t>=0.001, criterion=’entropy’, </a:t>
            </a:r>
            <a:r>
              <a:rPr lang="en-AU" sz="1800" dirty="0" err="1">
                <a:effectLst/>
                <a:latin typeface="Times New Roman" panose="02020603050405020304" pitchFamily="18" charset="0"/>
                <a:ea typeface="Calibri" panose="020F0502020204030204" pitchFamily="34" charset="0"/>
              </a:rPr>
              <a:t>max_depth</a:t>
            </a:r>
            <a:r>
              <a:rPr lang="en-AU" sz="1800" dirty="0">
                <a:effectLst/>
                <a:latin typeface="Times New Roman" panose="02020603050405020304" pitchFamily="18" charset="0"/>
                <a:ea typeface="Calibri" panose="020F0502020204030204" pitchFamily="34" charset="0"/>
              </a:rPr>
              <a:t>=8, </a:t>
            </a:r>
            <a:r>
              <a:rPr lang="en-AU" sz="1800" dirty="0" err="1">
                <a:effectLst/>
                <a:latin typeface="Times New Roman" panose="02020603050405020304" pitchFamily="18" charset="0"/>
                <a:ea typeface="Calibri" panose="020F0502020204030204" pitchFamily="34" charset="0"/>
              </a:rPr>
              <a:t>max_features</a:t>
            </a:r>
            <a:r>
              <a:rPr lang="en-AU" sz="1800" dirty="0">
                <a:effectLst/>
                <a:latin typeface="Times New Roman" panose="02020603050405020304" pitchFamily="18" charset="0"/>
                <a:ea typeface="Calibri" panose="020F0502020204030204" pitchFamily="34" charset="0"/>
              </a:rPr>
              <a:t>=’auto’, and </a:t>
            </a:r>
            <a:r>
              <a:rPr lang="en-AU" sz="1800" dirty="0" err="1">
                <a:effectLst/>
                <a:latin typeface="Times New Roman" panose="02020603050405020304" pitchFamily="18" charset="0"/>
                <a:ea typeface="Calibri" panose="020F0502020204030204" pitchFamily="34" charset="0"/>
              </a:rPr>
              <a:t>random_state</a:t>
            </a:r>
            <a:r>
              <a:rPr lang="en-AU" sz="1800" dirty="0">
                <a:effectLst/>
                <a:latin typeface="Times New Roman" panose="02020603050405020304" pitchFamily="18" charset="0"/>
                <a:ea typeface="Calibri" panose="020F0502020204030204" pitchFamily="34" charset="0"/>
              </a:rPr>
              <a:t>=1024 provided by </a:t>
            </a:r>
            <a:r>
              <a:rPr lang="en-AU" sz="1800" dirty="0" err="1">
                <a:effectLst/>
                <a:latin typeface="Times New Roman" panose="02020603050405020304" pitchFamily="18" charset="0"/>
                <a:ea typeface="Calibri" panose="020F0502020204030204" pitchFamily="34" charset="0"/>
              </a:rPr>
              <a:t>GridSearchCV</a:t>
            </a:r>
            <a:r>
              <a:rPr lang="en-AU" sz="1800" dirty="0">
                <a:latin typeface="Times New Roman" panose="02020603050405020304" pitchFamily="18" charset="0"/>
                <a:ea typeface="Calibri" panose="020F0502020204030204" pitchFamily="34" charset="0"/>
              </a:rPr>
              <a:t>() function of </a:t>
            </a:r>
            <a:r>
              <a:rPr lang="en-AU" sz="1800" dirty="0" err="1">
                <a:latin typeface="Times New Roman" panose="02020603050405020304" pitchFamily="18" charset="0"/>
                <a:ea typeface="Calibri" panose="020F0502020204030204" pitchFamily="34" charset="0"/>
              </a:rPr>
              <a:t>sklearn</a:t>
            </a:r>
            <a:r>
              <a:rPr lang="en-AU" sz="1800" dirty="0">
                <a:latin typeface="Times New Roman" panose="02020603050405020304" pitchFamily="18" charset="0"/>
                <a:ea typeface="Calibri" panose="020F0502020204030204" pitchFamily="34" charset="0"/>
              </a:rPr>
              <a:t> library.</a:t>
            </a:r>
          </a:p>
          <a:p>
            <a:pPr>
              <a:lnSpc>
                <a:spcPct val="150000"/>
              </a:lnSpc>
              <a:buFont typeface="Wingdings" panose="05000000000000000000" pitchFamily="2" charset="2"/>
              <a:buChar char="§"/>
            </a:pPr>
            <a:r>
              <a:rPr lang="en-AU" dirty="0">
                <a:latin typeface="Times New Roman" panose="02020603050405020304" pitchFamily="18" charset="0"/>
                <a:ea typeface="Calibri" panose="020F0502020204030204" pitchFamily="34" charset="0"/>
              </a:rPr>
              <a:t>T</a:t>
            </a:r>
            <a:r>
              <a:rPr lang="en-AU" sz="1800" dirty="0">
                <a:effectLst/>
                <a:latin typeface="Times New Roman" panose="02020603050405020304" pitchFamily="18" charset="0"/>
                <a:ea typeface="Calibri" panose="020F0502020204030204" pitchFamily="34" charset="0"/>
              </a:rPr>
              <a:t>he confusion matrix displays the performance summary of the Decision Tree Model. Decision tree had a accuracy of 92%, precision of 92%, and recall was also of 92%. It predicted 0 class label as 0 797 times rightly, and 62 times wrong. Similarly, it predicted 1 class label as 1 580 times rightly, and 49 times wrong.</a:t>
            </a:r>
            <a:endParaRPr lang="en-US" sz="1800" dirty="0">
              <a:effectLst/>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D3B95974-2A4C-B3CD-E70B-54210ACF517B}"/>
              </a:ext>
            </a:extLst>
          </p:cNvPr>
          <p:cNvPicPr>
            <a:picLocks noChangeAspect="1"/>
          </p:cNvPicPr>
          <p:nvPr/>
        </p:nvPicPr>
        <p:blipFill>
          <a:blip r:embed="rId2"/>
          <a:stretch>
            <a:fillRect/>
          </a:stretch>
        </p:blipFill>
        <p:spPr>
          <a:xfrm>
            <a:off x="6000108" y="1345915"/>
            <a:ext cx="5641656" cy="4738486"/>
          </a:xfrm>
          <a:prstGeom prst="rect">
            <a:avLst/>
          </a:prstGeom>
        </p:spPr>
      </p:pic>
    </p:spTree>
    <p:extLst>
      <p:ext uri="{BB962C8B-B14F-4D97-AF65-F5344CB8AC3E}">
        <p14:creationId xmlns:p14="http://schemas.microsoft.com/office/powerpoint/2010/main" val="421177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CA61-A220-87B8-FB40-6991390603B1}"/>
              </a:ext>
            </a:extLst>
          </p:cNvPr>
          <p:cNvSpPr>
            <a:spLocks noGrp="1"/>
          </p:cNvSpPr>
          <p:nvPr>
            <p:ph type="title"/>
          </p:nvPr>
        </p:nvSpPr>
        <p:spPr>
          <a:xfrm>
            <a:off x="1097280" y="660971"/>
            <a:ext cx="8596668" cy="1320800"/>
          </a:xfrm>
        </p:spPr>
        <p:txBody>
          <a:bodyPr/>
          <a:lstStyle/>
          <a:p>
            <a:r>
              <a:rPr lang="en-US" dirty="0"/>
              <a:t>K-nearest Neighbor</a:t>
            </a:r>
          </a:p>
        </p:txBody>
      </p:sp>
      <p:sp>
        <p:nvSpPr>
          <p:cNvPr id="3" name="Content Placeholder 2">
            <a:extLst>
              <a:ext uri="{FF2B5EF4-FFF2-40B4-BE49-F238E27FC236}">
                <a16:creationId xmlns:a16="http://schemas.microsoft.com/office/drawing/2014/main" id="{17BCE88A-3A78-D7DC-B134-699EFA208860}"/>
              </a:ext>
            </a:extLst>
          </p:cNvPr>
          <p:cNvSpPr>
            <a:spLocks noGrp="1"/>
          </p:cNvSpPr>
          <p:nvPr>
            <p:ph idx="1"/>
          </p:nvPr>
        </p:nvSpPr>
        <p:spPr>
          <a:xfrm>
            <a:off x="1097280" y="1845734"/>
            <a:ext cx="5221327" cy="4195470"/>
          </a:xfrm>
        </p:spPr>
        <p:txBody>
          <a:bodyPr/>
          <a:lstStyle/>
          <a:p>
            <a:r>
              <a:rPr lang="en-US" sz="1800" dirty="0">
                <a:effectLst/>
                <a:latin typeface="Times New Roman" panose="02020603050405020304" pitchFamily="18" charset="0"/>
                <a:ea typeface="Calibri" panose="020F0502020204030204" pitchFamily="34" charset="0"/>
              </a:rPr>
              <a:t>I implemented K-nearest </a:t>
            </a:r>
            <a:r>
              <a:rPr lang="en-US" sz="1800" dirty="0" err="1">
                <a:effectLst/>
                <a:latin typeface="Times New Roman" panose="02020603050405020304" pitchFamily="18" charset="0"/>
                <a:ea typeface="Calibri" panose="020F0502020204030204" pitchFamily="34" charset="0"/>
              </a:rPr>
              <a:t>neighbour</a:t>
            </a:r>
            <a:r>
              <a:rPr lang="en-US" sz="1800" dirty="0">
                <a:effectLst/>
                <a:latin typeface="Times New Roman" panose="02020603050405020304" pitchFamily="18" charset="0"/>
                <a:ea typeface="Calibri" panose="020F0502020204030204" pitchFamily="34" charset="0"/>
              </a:rPr>
              <a:t> classifier for hyper-parameter tuning using </a:t>
            </a:r>
            <a:r>
              <a:rPr lang="en-US" sz="1800" dirty="0" err="1">
                <a:effectLst/>
                <a:latin typeface="Times New Roman" panose="02020603050405020304" pitchFamily="18" charset="0"/>
                <a:ea typeface="Calibri" panose="020F0502020204030204" pitchFamily="34" charset="0"/>
              </a:rPr>
              <a:t>GridSearchCV</a:t>
            </a:r>
            <a:r>
              <a:rPr lang="en-US" sz="1800" dirty="0">
                <a:effectLst/>
                <a:latin typeface="Times New Roman" panose="02020603050405020304" pitchFamily="18" charset="0"/>
                <a:ea typeface="Calibri" panose="020F0502020204030204" pitchFamily="34" charset="0"/>
              </a:rPr>
              <a:t>(). It provided with optimal hyper-parameters: algorithm='</a:t>
            </a:r>
            <a:r>
              <a:rPr lang="en-US" sz="1800" dirty="0" err="1">
                <a:effectLst/>
                <a:latin typeface="Times New Roman" panose="02020603050405020304" pitchFamily="18" charset="0"/>
                <a:ea typeface="Calibri" panose="020F0502020204030204" pitchFamily="34" charset="0"/>
              </a:rPr>
              <a:t>ball_tree</a:t>
            </a:r>
            <a:r>
              <a:rPr lang="en-US" sz="1800" dirty="0">
                <a:effectLst/>
                <a:latin typeface="Times New Roman" panose="02020603050405020304" pitchFamily="18" charset="0"/>
                <a:ea typeface="Calibri" panose="020F0502020204030204" pitchFamily="34" charset="0"/>
              </a:rPr>
              <a:t>', metric='</a:t>
            </a:r>
            <a:r>
              <a:rPr lang="en-US" sz="1800" dirty="0" err="1">
                <a:effectLst/>
                <a:latin typeface="Times New Roman" panose="02020603050405020304" pitchFamily="18" charset="0"/>
                <a:ea typeface="Calibri" panose="020F0502020204030204" pitchFamily="34" charset="0"/>
              </a:rPr>
              <a:t>manhattan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n_neighbors</a:t>
            </a:r>
            <a:r>
              <a:rPr lang="en-US" sz="1800" dirty="0">
                <a:effectLst/>
                <a:latin typeface="Times New Roman" panose="02020603050405020304" pitchFamily="18" charset="0"/>
                <a:ea typeface="Calibri" panose="020F0502020204030204" pitchFamily="34" charset="0"/>
              </a:rPr>
              <a:t>=10. Then, I implemented K-nearest </a:t>
            </a:r>
            <a:r>
              <a:rPr lang="en-US" sz="1800" dirty="0" err="1">
                <a:effectLst/>
                <a:latin typeface="Times New Roman" panose="02020603050405020304" pitchFamily="18" charset="0"/>
                <a:ea typeface="Calibri" panose="020F0502020204030204" pitchFamily="34" charset="0"/>
              </a:rPr>
              <a:t>neighbours</a:t>
            </a:r>
            <a:r>
              <a:rPr lang="en-US" sz="1800" dirty="0">
                <a:effectLst/>
                <a:latin typeface="Times New Roman" panose="02020603050405020304" pitchFamily="18" charset="0"/>
                <a:ea typeface="Calibri" panose="020F0502020204030204" pitchFamily="34" charset="0"/>
              </a:rPr>
              <a:t> with hyper-parameters.</a:t>
            </a:r>
          </a:p>
          <a:p>
            <a:r>
              <a:rPr lang="en-AU" dirty="0">
                <a:latin typeface="Times New Roman" panose="02020603050405020304" pitchFamily="18" charset="0"/>
                <a:ea typeface="Calibri" panose="020F0502020204030204" pitchFamily="34" charset="0"/>
              </a:rPr>
              <a:t>T</a:t>
            </a:r>
            <a:r>
              <a:rPr lang="en-AU" sz="1800" dirty="0">
                <a:effectLst/>
                <a:latin typeface="Times New Roman" panose="02020603050405020304" pitchFamily="18" charset="0"/>
                <a:ea typeface="Calibri" panose="020F0502020204030204" pitchFamily="34" charset="0"/>
              </a:rPr>
              <a:t>he confusion matrix graph of K-nearest neighbour can be seen that displays the summary of the results. It had an accuracy of 85%, precision of 85%, and recall of 84%. KNN predicted 769 0 class labels as 0 rightly, while 90 were predicted wrong. Similarly, it predicted 497 1 class label as 1 rightly, while 132 were predicted wrong.</a:t>
            </a: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B78E8185-4718-7B8F-1D9F-E547C2671BF3}"/>
              </a:ext>
            </a:extLst>
          </p:cNvPr>
          <p:cNvPicPr>
            <a:picLocks noChangeAspect="1"/>
          </p:cNvPicPr>
          <p:nvPr/>
        </p:nvPicPr>
        <p:blipFill>
          <a:blip r:embed="rId2"/>
          <a:stretch>
            <a:fillRect/>
          </a:stretch>
        </p:blipFill>
        <p:spPr>
          <a:xfrm>
            <a:off x="6561244" y="916717"/>
            <a:ext cx="5425515" cy="5413876"/>
          </a:xfrm>
          <a:prstGeom prst="rect">
            <a:avLst/>
          </a:prstGeom>
        </p:spPr>
      </p:pic>
    </p:spTree>
    <p:extLst>
      <p:ext uri="{BB962C8B-B14F-4D97-AF65-F5344CB8AC3E}">
        <p14:creationId xmlns:p14="http://schemas.microsoft.com/office/powerpoint/2010/main" val="637103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2685-F405-892E-88D1-7E561139D6F5}"/>
              </a:ext>
            </a:extLst>
          </p:cNvPr>
          <p:cNvSpPr>
            <a:spLocks noGrp="1"/>
          </p:cNvSpPr>
          <p:nvPr>
            <p:ph type="title"/>
          </p:nvPr>
        </p:nvSpPr>
        <p:spPr>
          <a:xfrm>
            <a:off x="1097280" y="524934"/>
            <a:ext cx="8596668" cy="1320800"/>
          </a:xfrm>
        </p:spPr>
        <p:txBody>
          <a:bodyPr/>
          <a:lstStyle/>
          <a:p>
            <a:r>
              <a:rPr lang="en-US" dirty="0"/>
              <a:t>Logistic Regression</a:t>
            </a:r>
          </a:p>
        </p:txBody>
      </p:sp>
      <p:sp>
        <p:nvSpPr>
          <p:cNvPr id="3" name="Content Placeholder 2">
            <a:extLst>
              <a:ext uri="{FF2B5EF4-FFF2-40B4-BE49-F238E27FC236}">
                <a16:creationId xmlns:a16="http://schemas.microsoft.com/office/drawing/2014/main" id="{5C73906C-F239-40C3-9F5D-885B6B4DD6D7}"/>
              </a:ext>
            </a:extLst>
          </p:cNvPr>
          <p:cNvSpPr>
            <a:spLocks noGrp="1"/>
          </p:cNvSpPr>
          <p:nvPr>
            <p:ph idx="1"/>
          </p:nvPr>
        </p:nvSpPr>
        <p:spPr>
          <a:xfrm>
            <a:off x="1097280" y="1845734"/>
            <a:ext cx="5776131" cy="4023360"/>
          </a:xfrm>
        </p:spPr>
        <p:txBody>
          <a:bodyPr/>
          <a:lstStyle/>
          <a:p>
            <a:r>
              <a:rPr lang="en-AU" sz="1800" dirty="0">
                <a:effectLst/>
                <a:latin typeface="Times New Roman" panose="02020603050405020304" pitchFamily="18" charset="0"/>
                <a:ea typeface="Calibri" panose="020F0502020204030204" pitchFamily="34" charset="0"/>
              </a:rPr>
              <a:t>I implemented Logistic Regression classifier for hyper-parameter tuning using </a:t>
            </a:r>
            <a:r>
              <a:rPr lang="en-AU" sz="1800" dirty="0" err="1">
                <a:effectLst/>
                <a:latin typeface="Times New Roman" panose="02020603050405020304" pitchFamily="18" charset="0"/>
                <a:ea typeface="Calibri" panose="020F0502020204030204" pitchFamily="34" charset="0"/>
              </a:rPr>
              <a:t>GridSearchCV</a:t>
            </a:r>
            <a:r>
              <a:rPr lang="en-AU" sz="1800" dirty="0">
                <a:effectLst/>
                <a:latin typeface="Times New Roman" panose="02020603050405020304" pitchFamily="18" charset="0"/>
                <a:ea typeface="Calibri" panose="020F0502020204030204" pitchFamily="34" charset="0"/>
              </a:rPr>
              <a:t>(). It provided with optimal hyper-parameters: </a:t>
            </a:r>
            <a:r>
              <a:rPr lang="en-US" sz="1800" dirty="0">
                <a:solidFill>
                  <a:srgbClr val="000000"/>
                </a:solidFill>
                <a:effectLst/>
                <a:latin typeface="Times New Roman" panose="02020603050405020304" pitchFamily="18" charset="0"/>
                <a:ea typeface="Calibri" panose="020F0502020204030204" pitchFamily="34" charset="0"/>
              </a:rPr>
              <a:t>C=1.0, and penalty=12. Then, I implemented Logistic Regression.</a:t>
            </a:r>
          </a:p>
          <a:p>
            <a:r>
              <a:rPr lang="en-AU" sz="1800" dirty="0">
                <a:latin typeface="Times New Roman" panose="02020603050405020304" pitchFamily="18" charset="0"/>
                <a:ea typeface="Calibri" panose="020F0502020204030204" pitchFamily="34" charset="0"/>
              </a:rPr>
              <a:t>T</a:t>
            </a:r>
            <a:r>
              <a:rPr lang="en-AU" sz="1800" dirty="0">
                <a:effectLst/>
                <a:latin typeface="Times New Roman" panose="02020603050405020304" pitchFamily="18" charset="0"/>
                <a:ea typeface="Calibri" panose="020F0502020204030204" pitchFamily="34" charset="0"/>
              </a:rPr>
              <a:t>he confusion matrix graph of Logistic Regression can be seen that displays the summary of the results. It had an accuracy of 93.1%, precision of 93.2%, and recall of 92.6%. Logistic Regression predicted 823 0 class labels as 0 rightly, while 36 were predicted wrong. Similarly, it predicted 563 1 class label as 1 rightly, while 66 were predicted wrong.</a:t>
            </a: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A1EE8088-7219-2FAB-BB1F-F6A41CB2ED66}"/>
              </a:ext>
            </a:extLst>
          </p:cNvPr>
          <p:cNvPicPr>
            <a:picLocks noChangeAspect="1"/>
          </p:cNvPicPr>
          <p:nvPr/>
        </p:nvPicPr>
        <p:blipFill>
          <a:blip r:embed="rId2"/>
          <a:stretch>
            <a:fillRect/>
          </a:stretch>
        </p:blipFill>
        <p:spPr>
          <a:xfrm>
            <a:off x="6873411" y="988906"/>
            <a:ext cx="5219272" cy="5437766"/>
          </a:xfrm>
          <a:prstGeom prst="rect">
            <a:avLst/>
          </a:prstGeom>
        </p:spPr>
      </p:pic>
    </p:spTree>
    <p:extLst>
      <p:ext uri="{BB962C8B-B14F-4D97-AF65-F5344CB8AC3E}">
        <p14:creationId xmlns:p14="http://schemas.microsoft.com/office/powerpoint/2010/main" val="1319046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A08B-CB46-1ACA-EB43-94AF5A4DE376}"/>
              </a:ext>
            </a:extLst>
          </p:cNvPr>
          <p:cNvSpPr>
            <a:spLocks noGrp="1"/>
          </p:cNvSpPr>
          <p:nvPr>
            <p:ph type="title"/>
          </p:nvPr>
        </p:nvSpPr>
        <p:spPr>
          <a:xfrm>
            <a:off x="1097280" y="609600"/>
            <a:ext cx="8596668" cy="1320800"/>
          </a:xfrm>
        </p:spPr>
        <p:txBody>
          <a:bodyPr/>
          <a:lstStyle/>
          <a:p>
            <a:r>
              <a:rPr lang="en-US" dirty="0"/>
              <a:t>Random Forest</a:t>
            </a:r>
          </a:p>
        </p:txBody>
      </p:sp>
      <p:sp>
        <p:nvSpPr>
          <p:cNvPr id="3" name="Content Placeholder 2">
            <a:extLst>
              <a:ext uri="{FF2B5EF4-FFF2-40B4-BE49-F238E27FC236}">
                <a16:creationId xmlns:a16="http://schemas.microsoft.com/office/drawing/2014/main" id="{A09C171A-0CD3-9498-8348-7126E9541D00}"/>
              </a:ext>
            </a:extLst>
          </p:cNvPr>
          <p:cNvSpPr>
            <a:spLocks noGrp="1"/>
          </p:cNvSpPr>
          <p:nvPr>
            <p:ph idx="1"/>
          </p:nvPr>
        </p:nvSpPr>
        <p:spPr>
          <a:xfrm>
            <a:off x="1097280" y="1845734"/>
            <a:ext cx="5529551" cy="4023360"/>
          </a:xfrm>
        </p:spPr>
        <p:txBody>
          <a:bodyPr/>
          <a:lstStyle/>
          <a:p>
            <a:r>
              <a:rPr lang="en-US" sz="1800" dirty="0">
                <a:effectLst/>
                <a:latin typeface="Times New Roman" panose="02020603050405020304" pitchFamily="18" charset="0"/>
                <a:ea typeface="Calibri" panose="020F0502020204030204" pitchFamily="34" charset="0"/>
              </a:rPr>
              <a:t>I implemented Random Forest classifier for hyper-parameter tuning using </a:t>
            </a:r>
            <a:r>
              <a:rPr lang="en-US" sz="1800" dirty="0" err="1">
                <a:effectLst/>
                <a:latin typeface="Times New Roman" panose="02020603050405020304" pitchFamily="18" charset="0"/>
                <a:ea typeface="Calibri" panose="020F0502020204030204" pitchFamily="34" charset="0"/>
              </a:rPr>
              <a:t>GridSearchCV</a:t>
            </a:r>
            <a:r>
              <a:rPr lang="en-US" sz="1800" dirty="0">
                <a:effectLst/>
                <a:latin typeface="Times New Roman" panose="02020603050405020304" pitchFamily="18" charset="0"/>
                <a:ea typeface="Calibri" panose="020F0502020204030204" pitchFamily="34" charset="0"/>
              </a:rPr>
              <a:t>(). It provided with optimal hyper-parameters: </a:t>
            </a:r>
            <a:r>
              <a:rPr lang="en-US" sz="1800" dirty="0" err="1">
                <a:effectLst/>
                <a:latin typeface="Times New Roman" panose="02020603050405020304" pitchFamily="18" charset="0"/>
                <a:ea typeface="Calibri" panose="020F0502020204030204" pitchFamily="34" charset="0"/>
              </a:rPr>
              <a:t>max_depth</a:t>
            </a:r>
            <a:r>
              <a:rPr lang="en-US" sz="1800" dirty="0">
                <a:effectLst/>
                <a:latin typeface="Times New Roman" panose="02020603050405020304" pitchFamily="18" charset="0"/>
                <a:ea typeface="Calibri" panose="020F0502020204030204" pitchFamily="34" charset="0"/>
              </a:rPr>
              <a:t>=8, and </a:t>
            </a:r>
            <a:r>
              <a:rPr lang="en-US" sz="1800" dirty="0" err="1">
                <a:effectLst/>
                <a:latin typeface="Times New Roman" panose="02020603050405020304" pitchFamily="18" charset="0"/>
                <a:ea typeface="Calibri" panose="020F0502020204030204" pitchFamily="34" charset="0"/>
              </a:rPr>
              <a:t>n_estimators</a:t>
            </a:r>
            <a:r>
              <a:rPr lang="en-US" sz="1800" dirty="0">
                <a:effectLst/>
                <a:latin typeface="Times New Roman" panose="02020603050405020304" pitchFamily="18" charset="0"/>
                <a:ea typeface="Calibri" panose="020F0502020204030204" pitchFamily="34" charset="0"/>
              </a:rPr>
              <a:t>=200.</a:t>
            </a:r>
          </a:p>
          <a:p>
            <a:r>
              <a:rPr lang="en-AU" sz="1800" dirty="0">
                <a:latin typeface="Times New Roman" panose="02020603050405020304" pitchFamily="18" charset="0"/>
                <a:ea typeface="Calibri" panose="020F0502020204030204" pitchFamily="34" charset="0"/>
              </a:rPr>
              <a:t>T</a:t>
            </a:r>
            <a:r>
              <a:rPr lang="en-AU" sz="1800" dirty="0">
                <a:effectLst/>
                <a:latin typeface="Times New Roman" panose="02020603050405020304" pitchFamily="18" charset="0"/>
                <a:ea typeface="Calibri" panose="020F0502020204030204" pitchFamily="34" charset="0"/>
              </a:rPr>
              <a:t>he confusion matrix graph of Random Forest can be seen that displays the summary of the results. It had an accuracy of 96.0%, precision of 95.9%, and recall of 95.8%. Random Forest predicted 832 0 class labels as 0 rightly, while 27 were predicted wrong. Similarly, it predicted 597 1 class label as 1 rightly, while 32 were predicted wrong.</a:t>
            </a:r>
            <a:endParaRPr lang="en-US" sz="1800" dirty="0">
              <a:effectLst/>
              <a:latin typeface="Times New Roman" panose="02020603050405020304" pitchFamily="18" charset="0"/>
              <a:ea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40B36332-164D-1B81-0BDD-0F18672FE98B}"/>
              </a:ext>
            </a:extLst>
          </p:cNvPr>
          <p:cNvPicPr>
            <a:picLocks noChangeAspect="1"/>
          </p:cNvPicPr>
          <p:nvPr/>
        </p:nvPicPr>
        <p:blipFill>
          <a:blip r:embed="rId2"/>
          <a:stretch>
            <a:fillRect/>
          </a:stretch>
        </p:blipFill>
        <p:spPr>
          <a:xfrm>
            <a:off x="6626831" y="609600"/>
            <a:ext cx="5398963" cy="5790561"/>
          </a:xfrm>
          <a:prstGeom prst="rect">
            <a:avLst/>
          </a:prstGeom>
        </p:spPr>
      </p:pic>
    </p:spTree>
    <p:extLst>
      <p:ext uri="{BB962C8B-B14F-4D97-AF65-F5344CB8AC3E}">
        <p14:creationId xmlns:p14="http://schemas.microsoft.com/office/powerpoint/2010/main" val="1703670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4B83-5BB3-0054-4D86-452D04B5AF39}"/>
              </a:ext>
            </a:extLst>
          </p:cNvPr>
          <p:cNvSpPr>
            <a:spLocks noGrp="1"/>
          </p:cNvSpPr>
          <p:nvPr>
            <p:ph type="title"/>
          </p:nvPr>
        </p:nvSpPr>
        <p:spPr>
          <a:xfrm>
            <a:off x="1097280" y="609600"/>
            <a:ext cx="8596668" cy="1320800"/>
          </a:xfrm>
        </p:spPr>
        <p:txBody>
          <a:bodyPr/>
          <a:lstStyle/>
          <a:p>
            <a:r>
              <a:rPr lang="en-US" dirty="0"/>
              <a:t>Evaluation &amp; Results</a:t>
            </a:r>
          </a:p>
        </p:txBody>
      </p:sp>
      <p:sp>
        <p:nvSpPr>
          <p:cNvPr id="3" name="Content Placeholder 2">
            <a:extLst>
              <a:ext uri="{FF2B5EF4-FFF2-40B4-BE49-F238E27FC236}">
                <a16:creationId xmlns:a16="http://schemas.microsoft.com/office/drawing/2014/main" id="{B8F27677-E958-E636-9EC3-ADB57F0391CC}"/>
              </a:ext>
            </a:extLst>
          </p:cNvPr>
          <p:cNvSpPr>
            <a:spLocks noGrp="1"/>
          </p:cNvSpPr>
          <p:nvPr>
            <p:ph idx="1"/>
          </p:nvPr>
        </p:nvSpPr>
        <p:spPr>
          <a:xfrm>
            <a:off x="1097280" y="1845734"/>
            <a:ext cx="4502136" cy="4023360"/>
          </a:xfrm>
        </p:spPr>
        <p:txBody>
          <a:bodyPr>
            <a:normAutofit/>
          </a:bodyPr>
          <a:lstStyle/>
          <a:p>
            <a:r>
              <a:rPr lang="en-AU" sz="1800" dirty="0">
                <a:effectLst/>
                <a:latin typeface="Times New Roman" panose="02020603050405020304" pitchFamily="18" charset="0"/>
                <a:ea typeface="Calibri" panose="020F0502020204030204" pitchFamily="34" charset="0"/>
              </a:rPr>
              <a:t>After carefully, analysing the results of the models using performance metrics accuracy, precision, recall, confusion matrix, and Roc curve. </a:t>
            </a:r>
          </a:p>
          <a:p>
            <a:r>
              <a:rPr lang="en-AU" sz="1800" dirty="0">
                <a:effectLst/>
                <a:latin typeface="Times New Roman" panose="02020603050405020304" pitchFamily="18" charset="0"/>
                <a:ea typeface="Calibri" panose="020F0502020204030204" pitchFamily="34" charset="0"/>
              </a:rPr>
              <a:t>I came to a conclusion that Random Forest outperformed all other models with an accuracy of 96%, followed by Logistic Regression at 93%, Decision Tree at 92%, and Logistic Regression came at last with 84%. </a:t>
            </a:r>
          </a:p>
          <a:p>
            <a:r>
              <a:rPr lang="en-AU" sz="1800" dirty="0">
                <a:latin typeface="Times New Roman" panose="02020603050405020304" pitchFamily="18" charset="0"/>
                <a:ea typeface="Calibri" panose="020F0502020204030204" pitchFamily="34" charset="0"/>
              </a:rPr>
              <a:t>T</a:t>
            </a:r>
            <a:r>
              <a:rPr lang="en-AU" sz="1800" dirty="0">
                <a:effectLst/>
                <a:latin typeface="Times New Roman" panose="02020603050405020304" pitchFamily="18" charset="0"/>
                <a:ea typeface="Calibri" panose="020F0502020204030204" pitchFamily="34" charset="0"/>
              </a:rPr>
              <a:t>he ROC curve of all models can be seen that represents the performance of all models.</a:t>
            </a:r>
            <a:endParaRPr lang="en-US" sz="1800" dirty="0">
              <a:effectLst/>
              <a:latin typeface="Times New Roman" panose="02020603050405020304" pitchFamily="18" charset="0"/>
              <a:ea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147CB826-DD15-96AE-34AF-6B1AEC49D5E3}"/>
              </a:ext>
            </a:extLst>
          </p:cNvPr>
          <p:cNvPicPr>
            <a:picLocks noChangeAspect="1"/>
          </p:cNvPicPr>
          <p:nvPr/>
        </p:nvPicPr>
        <p:blipFill>
          <a:blip r:embed="rId2"/>
          <a:stretch>
            <a:fillRect/>
          </a:stretch>
        </p:blipFill>
        <p:spPr>
          <a:xfrm>
            <a:off x="5967212" y="1930400"/>
            <a:ext cx="3726736" cy="3357216"/>
          </a:xfrm>
          <a:prstGeom prst="rect">
            <a:avLst/>
          </a:prstGeom>
        </p:spPr>
      </p:pic>
    </p:spTree>
    <p:extLst>
      <p:ext uri="{BB962C8B-B14F-4D97-AF65-F5344CB8AC3E}">
        <p14:creationId xmlns:p14="http://schemas.microsoft.com/office/powerpoint/2010/main" val="3076196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35D3-0151-E036-619D-D2FFABD295DF}"/>
              </a:ext>
            </a:extLst>
          </p:cNvPr>
          <p:cNvSpPr>
            <a:spLocks noGrp="1"/>
          </p:cNvSpPr>
          <p:nvPr>
            <p:ph type="title"/>
          </p:nvPr>
        </p:nvSpPr>
        <p:spPr>
          <a:xfrm>
            <a:off x="1138376" y="629367"/>
            <a:ext cx="8596668" cy="1320800"/>
          </a:xfrm>
        </p:spPr>
        <p:txBody>
          <a:bodyPr/>
          <a:lstStyle/>
          <a:p>
            <a:r>
              <a:rPr lang="en-US" dirty="0"/>
              <a:t>Evaluation &amp; Results</a:t>
            </a:r>
          </a:p>
        </p:txBody>
      </p:sp>
      <p:sp>
        <p:nvSpPr>
          <p:cNvPr id="3" name="Content Placeholder 2">
            <a:extLst>
              <a:ext uri="{FF2B5EF4-FFF2-40B4-BE49-F238E27FC236}">
                <a16:creationId xmlns:a16="http://schemas.microsoft.com/office/drawing/2014/main" id="{2D155DBD-A1CB-DBA4-6886-64D4A1499AC4}"/>
              </a:ext>
            </a:extLst>
          </p:cNvPr>
          <p:cNvSpPr>
            <a:spLocks noGrp="1"/>
          </p:cNvSpPr>
          <p:nvPr>
            <p:ph idx="1"/>
          </p:nvPr>
        </p:nvSpPr>
        <p:spPr/>
        <p:txBody>
          <a:bodyPr/>
          <a:lstStyle/>
          <a:p>
            <a:r>
              <a:rPr lang="en-AU" sz="1800" dirty="0">
                <a:effectLst/>
                <a:latin typeface="Times New Roman" panose="02020603050405020304" pitchFamily="18" charset="0"/>
                <a:ea typeface="Calibri" panose="020F0502020204030204" pitchFamily="34" charset="0"/>
              </a:rPr>
              <a:t>Table 1 shows the performance metrics of model: Accuracy, Precision and Recall for Decision Tree, K-nearest Neighbour, Logistic Regression, and Random Forest.</a:t>
            </a:r>
            <a:endParaRPr lang="en-US" sz="1800" dirty="0">
              <a:effectLst/>
              <a:latin typeface="Times New Roman" panose="02020603050405020304" pitchFamily="18" charset="0"/>
              <a:ea typeface="Calibri" panose="020F0502020204030204" pitchFamily="34" charset="0"/>
            </a:endParaRPr>
          </a:p>
          <a:p>
            <a:endParaRPr lang="en-US" dirty="0"/>
          </a:p>
        </p:txBody>
      </p:sp>
      <p:graphicFrame>
        <p:nvGraphicFramePr>
          <p:cNvPr id="4" name="Table 3">
            <a:extLst>
              <a:ext uri="{FF2B5EF4-FFF2-40B4-BE49-F238E27FC236}">
                <a16:creationId xmlns:a16="http://schemas.microsoft.com/office/drawing/2014/main" id="{D444BCE4-6F32-F2F6-60C2-D8F4D3B16DE7}"/>
              </a:ext>
            </a:extLst>
          </p:cNvPr>
          <p:cNvGraphicFramePr>
            <a:graphicFrameLocks noGrp="1"/>
          </p:cNvGraphicFramePr>
          <p:nvPr>
            <p:extLst>
              <p:ext uri="{D42A27DB-BD31-4B8C-83A1-F6EECF244321}">
                <p14:modId xmlns:p14="http://schemas.microsoft.com/office/powerpoint/2010/main" val="690525030"/>
              </p:ext>
            </p:extLst>
          </p:nvPr>
        </p:nvGraphicFramePr>
        <p:xfrm>
          <a:off x="1138376" y="3060545"/>
          <a:ext cx="8231654" cy="2988523"/>
        </p:xfrm>
        <a:graphic>
          <a:graphicData uri="http://schemas.openxmlformats.org/drawingml/2006/table">
            <a:tbl>
              <a:tblPr firstRow="1" firstCol="1" bandRow="1">
                <a:tableStyleId>{5C22544A-7EE6-4342-B048-85BDC9FD1C3A}</a:tableStyleId>
              </a:tblPr>
              <a:tblGrid>
                <a:gridCol w="787135">
                  <a:extLst>
                    <a:ext uri="{9D8B030D-6E8A-4147-A177-3AD203B41FA5}">
                      <a16:colId xmlns:a16="http://schemas.microsoft.com/office/drawing/2014/main" val="913141857"/>
                    </a:ext>
                  </a:extLst>
                </a:gridCol>
                <a:gridCol w="2610366">
                  <a:extLst>
                    <a:ext uri="{9D8B030D-6E8A-4147-A177-3AD203B41FA5}">
                      <a16:colId xmlns:a16="http://schemas.microsoft.com/office/drawing/2014/main" val="1445352703"/>
                    </a:ext>
                  </a:extLst>
                </a:gridCol>
                <a:gridCol w="1949975">
                  <a:extLst>
                    <a:ext uri="{9D8B030D-6E8A-4147-A177-3AD203B41FA5}">
                      <a16:colId xmlns:a16="http://schemas.microsoft.com/office/drawing/2014/main" val="3315756576"/>
                    </a:ext>
                  </a:extLst>
                </a:gridCol>
                <a:gridCol w="1442089">
                  <a:extLst>
                    <a:ext uri="{9D8B030D-6E8A-4147-A177-3AD203B41FA5}">
                      <a16:colId xmlns:a16="http://schemas.microsoft.com/office/drawing/2014/main" val="3649963755"/>
                    </a:ext>
                  </a:extLst>
                </a:gridCol>
                <a:gridCol w="1442089">
                  <a:extLst>
                    <a:ext uri="{9D8B030D-6E8A-4147-A177-3AD203B41FA5}">
                      <a16:colId xmlns:a16="http://schemas.microsoft.com/office/drawing/2014/main" val="570771281"/>
                    </a:ext>
                  </a:extLst>
                </a:gridCol>
              </a:tblGrid>
              <a:tr h="528065">
                <a:tc>
                  <a:txBody>
                    <a:bodyPr/>
                    <a:lstStyle/>
                    <a:p>
                      <a:pPr marL="0" marR="0" algn="ctr">
                        <a:lnSpc>
                          <a:spcPct val="200000"/>
                        </a:lnSpc>
                        <a:spcBef>
                          <a:spcPts val="0"/>
                        </a:spcBef>
                        <a:spcAft>
                          <a:spcPts val="0"/>
                        </a:spcAft>
                      </a:pPr>
                      <a:r>
                        <a:rPr lang="en-US" sz="1400">
                          <a:effectLst/>
                          <a:latin typeface="Arial Black" panose="020B0A04020102020204" pitchFamily="34" charset="0"/>
                        </a:rPr>
                        <a:t>Sr. no.</a:t>
                      </a:r>
                      <a:endParaRPr lang="en-US" sz="2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a:effectLst/>
                          <a:latin typeface="Arial Black" panose="020B0A04020102020204" pitchFamily="34" charset="0"/>
                        </a:rPr>
                        <a:t>ML Models</a:t>
                      </a:r>
                      <a:endParaRPr lang="en-US" sz="2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dirty="0">
                          <a:effectLst/>
                          <a:latin typeface="Arial Black" panose="020B0A04020102020204" pitchFamily="34" charset="0"/>
                        </a:rPr>
                        <a:t>Accuracy</a:t>
                      </a:r>
                      <a:endParaRPr lang="en-US" sz="2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a:effectLst/>
                          <a:latin typeface="Arial Black" panose="020B0A04020102020204" pitchFamily="34" charset="0"/>
                        </a:rPr>
                        <a:t>Precision</a:t>
                      </a:r>
                      <a:endParaRPr lang="en-US" sz="2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dirty="0">
                          <a:effectLst/>
                          <a:latin typeface="Arial Black" panose="020B0A04020102020204" pitchFamily="34" charset="0"/>
                        </a:rPr>
                        <a:t>Recall</a:t>
                      </a:r>
                      <a:endParaRPr lang="en-US" sz="2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6895168"/>
                  </a:ext>
                </a:extLst>
              </a:tr>
              <a:tr h="690820">
                <a:tc>
                  <a:txBody>
                    <a:bodyPr/>
                    <a:lstStyle/>
                    <a:p>
                      <a:pPr marL="0" marR="0" algn="ctr">
                        <a:lnSpc>
                          <a:spcPct val="200000"/>
                        </a:lnSpc>
                        <a:spcBef>
                          <a:spcPts val="0"/>
                        </a:spcBef>
                        <a:spcAft>
                          <a:spcPts val="0"/>
                        </a:spcAft>
                      </a:pPr>
                      <a:r>
                        <a:rPr lang="en-US" sz="1400">
                          <a:effectLst/>
                          <a:latin typeface="Arial Black" panose="020B0A04020102020204" pitchFamily="34" charset="0"/>
                        </a:rPr>
                        <a:t>1</a:t>
                      </a:r>
                      <a:endParaRPr lang="en-US" sz="2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400">
                          <a:effectLst/>
                        </a:rPr>
                        <a:t>Decision Tree Classifier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dirty="0">
                          <a:effectLst/>
                        </a:rPr>
                        <a:t>92.5%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a:effectLst/>
                        </a:rPr>
                        <a:t>92.2%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a:effectLst/>
                        </a:rPr>
                        <a:t>92.4%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6767845"/>
                  </a:ext>
                </a:extLst>
              </a:tr>
              <a:tr h="674519">
                <a:tc>
                  <a:txBody>
                    <a:bodyPr/>
                    <a:lstStyle/>
                    <a:p>
                      <a:pPr marL="0" marR="0" algn="ctr">
                        <a:lnSpc>
                          <a:spcPct val="200000"/>
                        </a:lnSpc>
                        <a:spcBef>
                          <a:spcPts val="0"/>
                        </a:spcBef>
                        <a:spcAft>
                          <a:spcPts val="0"/>
                        </a:spcAft>
                      </a:pPr>
                      <a:r>
                        <a:rPr lang="en-US" sz="1400" dirty="0">
                          <a:effectLst/>
                          <a:latin typeface="Arial Black" panose="020B0A04020102020204" pitchFamily="34" charset="0"/>
                        </a:rPr>
                        <a:t>2</a:t>
                      </a:r>
                      <a:endParaRPr lang="en-US" sz="2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400">
                          <a:effectLst/>
                        </a:rPr>
                        <a:t>K-Nearest Neighbor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a:effectLst/>
                        </a:rPr>
                        <a:t>85.0%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a:effectLst/>
                        </a:rPr>
                        <a:t>85.0%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a:effectLst/>
                        </a:rPr>
                        <a:t>84.2%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4363246"/>
                  </a:ext>
                </a:extLst>
              </a:tr>
              <a:tr h="690820">
                <a:tc>
                  <a:txBody>
                    <a:bodyPr/>
                    <a:lstStyle/>
                    <a:p>
                      <a:pPr marL="0" marR="0" algn="ctr">
                        <a:lnSpc>
                          <a:spcPct val="200000"/>
                        </a:lnSpc>
                        <a:spcBef>
                          <a:spcPts val="0"/>
                        </a:spcBef>
                        <a:spcAft>
                          <a:spcPts val="0"/>
                        </a:spcAft>
                      </a:pPr>
                      <a:r>
                        <a:rPr lang="en-US" sz="1400">
                          <a:effectLst/>
                          <a:latin typeface="Arial Black" panose="020B0A04020102020204" pitchFamily="34" charset="0"/>
                        </a:rPr>
                        <a:t>3</a:t>
                      </a:r>
                      <a:endParaRPr lang="en-US" sz="2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400">
                          <a:effectLst/>
                        </a:rPr>
                        <a:t>Logistic Regression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a:effectLst/>
                        </a:rPr>
                        <a:t>93.1%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a:effectLst/>
                        </a:rPr>
                        <a:t>93.2%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a:effectLst/>
                        </a:rPr>
                        <a:t>92.6%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5664556"/>
                  </a:ext>
                </a:extLst>
              </a:tr>
              <a:tr h="404299">
                <a:tc>
                  <a:txBody>
                    <a:bodyPr/>
                    <a:lstStyle/>
                    <a:p>
                      <a:pPr marL="0" marR="0" algn="ctr">
                        <a:lnSpc>
                          <a:spcPct val="200000"/>
                        </a:lnSpc>
                        <a:spcBef>
                          <a:spcPts val="0"/>
                        </a:spcBef>
                        <a:spcAft>
                          <a:spcPts val="0"/>
                        </a:spcAft>
                      </a:pPr>
                      <a:r>
                        <a:rPr lang="en-US" sz="1400" dirty="0">
                          <a:effectLst/>
                          <a:latin typeface="Arial Black" panose="020B0A04020102020204" pitchFamily="34" charset="0"/>
                        </a:rPr>
                        <a:t>4</a:t>
                      </a:r>
                      <a:endParaRPr lang="en-US" sz="2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400">
                          <a:effectLst/>
                        </a:rPr>
                        <a:t>Random Forest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a:effectLst/>
                        </a:rPr>
                        <a:t>96.0%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a:effectLst/>
                        </a:rPr>
                        <a:t>95.9%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dirty="0">
                          <a:effectLst/>
                        </a:rPr>
                        <a:t>95.8%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7631353"/>
                  </a:ext>
                </a:extLst>
              </a:tr>
            </a:tbl>
          </a:graphicData>
        </a:graphic>
      </p:graphicFrame>
    </p:spTree>
    <p:extLst>
      <p:ext uri="{BB962C8B-B14F-4D97-AF65-F5344CB8AC3E}">
        <p14:creationId xmlns:p14="http://schemas.microsoft.com/office/powerpoint/2010/main" val="1287692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374B-EA2E-769A-102F-C39FADCCC8C6}"/>
              </a:ext>
            </a:extLst>
          </p:cNvPr>
          <p:cNvSpPr>
            <a:spLocks noGrp="1"/>
          </p:cNvSpPr>
          <p:nvPr>
            <p:ph type="title"/>
          </p:nvPr>
        </p:nvSpPr>
        <p:spPr>
          <a:xfrm>
            <a:off x="1097280" y="648224"/>
            <a:ext cx="8596668" cy="1320800"/>
          </a:xfrm>
        </p:spPr>
        <p:txBody>
          <a:bodyPr/>
          <a:lstStyle/>
          <a:p>
            <a:r>
              <a:rPr lang="en-US" dirty="0"/>
              <a:t>Conclusion</a:t>
            </a:r>
          </a:p>
        </p:txBody>
      </p:sp>
      <p:sp>
        <p:nvSpPr>
          <p:cNvPr id="3" name="Content Placeholder 2">
            <a:extLst>
              <a:ext uri="{FF2B5EF4-FFF2-40B4-BE49-F238E27FC236}">
                <a16:creationId xmlns:a16="http://schemas.microsoft.com/office/drawing/2014/main" id="{97C86F42-8E39-70B6-0868-FB4B34273AF9}"/>
              </a:ext>
            </a:extLst>
          </p:cNvPr>
          <p:cNvSpPr>
            <a:spLocks noGrp="1"/>
          </p:cNvSpPr>
          <p:nvPr>
            <p:ph idx="1"/>
          </p:nvPr>
        </p:nvSpPr>
        <p:spPr>
          <a:xfrm>
            <a:off x="1097280" y="1969024"/>
            <a:ext cx="8272751" cy="4023360"/>
          </a:xfrm>
        </p:spPr>
        <p:txBody>
          <a:bodyPr>
            <a:normAutofit fontScale="92500" lnSpcReduction="20000"/>
          </a:bodyPr>
          <a:lstStyle/>
          <a:p>
            <a:r>
              <a:rPr lang="en-US" sz="1800" dirty="0">
                <a:effectLst/>
                <a:latin typeface="Times New Roman" panose="02020603050405020304" pitchFamily="18" charset="0"/>
                <a:ea typeface="Calibri" panose="020F0502020204030204" pitchFamily="34" charset="0"/>
              </a:rPr>
              <a:t>In this project, I studied a dataset of phishing websites which was taken from Kaggle. The dataset contained a huge number of missing values, and some null values, therefore, I performed data wrangling to clean the dataset to perform the data analysis on the dataset. </a:t>
            </a:r>
          </a:p>
          <a:p>
            <a:r>
              <a:rPr lang="en-US" sz="1800" dirty="0">
                <a:effectLst/>
                <a:latin typeface="Times New Roman" panose="02020603050405020304" pitchFamily="18" charset="0"/>
                <a:ea typeface="Calibri" panose="020F0502020204030204" pitchFamily="34" charset="0"/>
              </a:rPr>
              <a:t>I used various libraries such as Seaborn, </a:t>
            </a:r>
            <a:r>
              <a:rPr lang="en-US" sz="1800" dirty="0" err="1">
                <a:effectLst/>
                <a:latin typeface="Times New Roman" panose="02020603050405020304" pitchFamily="18" charset="0"/>
                <a:ea typeface="Calibri" panose="020F0502020204030204" pitchFamily="34" charset="0"/>
              </a:rPr>
              <a:t>Plotly</a:t>
            </a:r>
            <a:r>
              <a:rPr lang="en-US" sz="1800" dirty="0">
                <a:effectLst/>
                <a:latin typeface="Times New Roman" panose="02020603050405020304" pitchFamily="18" charset="0"/>
                <a:ea typeface="Calibri" panose="020F0502020204030204" pitchFamily="34" charset="0"/>
              </a:rPr>
              <a:t>, Matplotlib to perform multivariate and univariate analysis. Then, I performed pre-processing of the dataset by defining input and output variable, oversampling and </a:t>
            </a:r>
            <a:r>
              <a:rPr lang="en-US" sz="1800" dirty="0" err="1">
                <a:effectLst/>
                <a:latin typeface="Times New Roman" panose="02020603050405020304" pitchFamily="18" charset="0"/>
                <a:ea typeface="Calibri" panose="020F0502020204030204" pitchFamily="34" charset="0"/>
              </a:rPr>
              <a:t>undersampling</a:t>
            </a:r>
            <a:r>
              <a:rPr lang="en-US" sz="1800" dirty="0">
                <a:effectLst/>
                <a:latin typeface="Times New Roman" panose="02020603050405020304" pitchFamily="18" charset="0"/>
                <a:ea typeface="Calibri" panose="020F0502020204030204" pitchFamily="34" charset="0"/>
              </a:rPr>
              <a:t> using Smote, and split the dataset into testing and training for modelling. </a:t>
            </a:r>
          </a:p>
          <a:p>
            <a:r>
              <a:rPr lang="en-US" sz="1800" dirty="0">
                <a:effectLst/>
                <a:latin typeface="Times New Roman" panose="02020603050405020304" pitchFamily="18" charset="0"/>
                <a:ea typeface="Calibri" panose="020F0502020204030204" pitchFamily="34" charset="0"/>
              </a:rPr>
              <a:t>Finally, I used hyper-parameter tuning using </a:t>
            </a:r>
            <a:r>
              <a:rPr lang="en-US" sz="1800" dirty="0" err="1">
                <a:effectLst/>
                <a:latin typeface="Times New Roman" panose="02020603050405020304" pitchFamily="18" charset="0"/>
                <a:ea typeface="Calibri" panose="020F0502020204030204" pitchFamily="34" charset="0"/>
              </a:rPr>
              <a:t>GridSearchCV</a:t>
            </a:r>
            <a:r>
              <a:rPr lang="en-US" sz="1800" dirty="0">
                <a:effectLst/>
                <a:latin typeface="Times New Roman" panose="02020603050405020304" pitchFamily="18" charset="0"/>
                <a:ea typeface="Calibri" panose="020F0502020204030204" pitchFamily="34" charset="0"/>
              </a:rPr>
              <a:t>() function to determine the optimal hyper-parameters to determine the best features for the models. </a:t>
            </a:r>
          </a:p>
          <a:p>
            <a:r>
              <a:rPr lang="en-US" sz="1800" dirty="0">
                <a:effectLst/>
                <a:latin typeface="Times New Roman" panose="02020603050405020304" pitchFamily="18" charset="0"/>
                <a:ea typeface="Calibri" panose="020F0502020204030204" pitchFamily="34" charset="0"/>
              </a:rPr>
              <a:t>I build Decision Tree, Logistic Regression, K-nearest neighbor, and Random Forest to detect the phishing websites. I used performance metrics accuracy, precision, recall, and confusion metrics to determine the best model that performs best. </a:t>
            </a:r>
          </a:p>
          <a:p>
            <a:r>
              <a:rPr lang="en-US" sz="1800" dirty="0">
                <a:effectLst/>
                <a:latin typeface="Times New Roman" panose="02020603050405020304" pitchFamily="18" charset="0"/>
                <a:ea typeface="Calibri" panose="020F0502020204030204" pitchFamily="34" charset="0"/>
              </a:rPr>
              <a:t>I found that Random Forest outperformed all others with an accuracy of 96%. So, I selected Random Forest as the best model for this study.</a:t>
            </a:r>
          </a:p>
          <a:p>
            <a:endParaRPr lang="en-US" dirty="0"/>
          </a:p>
        </p:txBody>
      </p:sp>
    </p:spTree>
    <p:extLst>
      <p:ext uri="{BB962C8B-B14F-4D97-AF65-F5344CB8AC3E}">
        <p14:creationId xmlns:p14="http://schemas.microsoft.com/office/powerpoint/2010/main" val="340238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4223-99CA-5691-882F-13BC13D79CF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36E8D918-EF02-25D1-6CDD-62D5194A5E00}"/>
              </a:ext>
            </a:extLst>
          </p:cNvPr>
          <p:cNvSpPr>
            <a:spLocks noGrp="1"/>
          </p:cNvSpPr>
          <p:nvPr>
            <p:ph idx="1"/>
          </p:nvPr>
        </p:nvSpPr>
        <p:spPr/>
        <p:txBody>
          <a:bodyPr/>
          <a:lstStyle/>
          <a:p>
            <a:pPr>
              <a:lnSpc>
                <a:spcPct val="100000"/>
              </a:lnSpc>
            </a:pPr>
            <a:r>
              <a:rPr lang="en-US" dirty="0"/>
              <a:t> Introduction</a:t>
            </a:r>
          </a:p>
          <a:p>
            <a:r>
              <a:rPr lang="en-US" dirty="0"/>
              <a:t> Problem Statement</a:t>
            </a:r>
          </a:p>
          <a:p>
            <a:pPr>
              <a:lnSpc>
                <a:spcPct val="100000"/>
              </a:lnSpc>
            </a:pPr>
            <a:r>
              <a:rPr lang="en-US" dirty="0"/>
              <a:t> Methodology</a:t>
            </a:r>
          </a:p>
          <a:p>
            <a:pPr lvl="1">
              <a:lnSpc>
                <a:spcPct val="100000"/>
              </a:lnSpc>
            </a:pPr>
            <a:r>
              <a:rPr lang="en-US" dirty="0"/>
              <a:t>Data Wrangling</a:t>
            </a:r>
          </a:p>
          <a:p>
            <a:pPr lvl="1">
              <a:lnSpc>
                <a:spcPct val="100000"/>
              </a:lnSpc>
            </a:pPr>
            <a:r>
              <a:rPr lang="en-US" dirty="0"/>
              <a:t>Data Analysis</a:t>
            </a:r>
          </a:p>
          <a:p>
            <a:pPr lvl="1">
              <a:lnSpc>
                <a:spcPct val="100000"/>
              </a:lnSpc>
            </a:pPr>
            <a:r>
              <a:rPr lang="en-US" dirty="0"/>
              <a:t>Data Pre-processing</a:t>
            </a:r>
          </a:p>
          <a:p>
            <a:pPr marL="0"/>
            <a:r>
              <a:rPr lang="en-US" dirty="0"/>
              <a:t> Conclusion</a:t>
            </a:r>
          </a:p>
          <a:p>
            <a:pPr marL="0"/>
            <a:r>
              <a:rPr lang="en-US" dirty="0"/>
              <a:t> References</a:t>
            </a:r>
          </a:p>
        </p:txBody>
      </p:sp>
    </p:spTree>
    <p:extLst>
      <p:ext uri="{BB962C8B-B14F-4D97-AF65-F5344CB8AC3E}">
        <p14:creationId xmlns:p14="http://schemas.microsoft.com/office/powerpoint/2010/main" val="489857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1CAA-C78D-2BF2-C9A5-0418B5DF55D9}"/>
              </a:ext>
            </a:extLst>
          </p:cNvPr>
          <p:cNvSpPr>
            <a:spLocks noGrp="1"/>
          </p:cNvSpPr>
          <p:nvPr>
            <p:ph type="title"/>
          </p:nvPr>
        </p:nvSpPr>
        <p:spPr>
          <a:xfrm>
            <a:off x="677334" y="743164"/>
            <a:ext cx="8596668" cy="1320800"/>
          </a:xfrm>
        </p:spPr>
        <p:txBody>
          <a:bodyPr/>
          <a:lstStyle/>
          <a:p>
            <a:r>
              <a:rPr lang="en-US" dirty="0"/>
              <a:t>References</a:t>
            </a:r>
          </a:p>
        </p:txBody>
      </p:sp>
      <p:sp>
        <p:nvSpPr>
          <p:cNvPr id="3" name="Content Placeholder 2">
            <a:extLst>
              <a:ext uri="{FF2B5EF4-FFF2-40B4-BE49-F238E27FC236}">
                <a16:creationId xmlns:a16="http://schemas.microsoft.com/office/drawing/2014/main" id="{81ED34BD-A9E8-7F2B-F7CC-F32972199F8E}"/>
              </a:ext>
            </a:extLst>
          </p:cNvPr>
          <p:cNvSpPr>
            <a:spLocks noGrp="1"/>
          </p:cNvSpPr>
          <p:nvPr>
            <p:ph idx="1"/>
          </p:nvPr>
        </p:nvSpPr>
        <p:spPr/>
        <p:txBody>
          <a:bodyPr>
            <a:normAutofit fontScale="92500" lnSpcReduction="20000"/>
          </a:bodyPr>
          <a:lstStyle/>
          <a:p>
            <a:pPr marL="0" marR="0" algn="just">
              <a:lnSpc>
                <a:spcPct val="115000"/>
              </a:lnSpc>
              <a:spcBef>
                <a:spcPts val="0"/>
              </a:spcBef>
              <a:spcAft>
                <a:spcPts val="0"/>
              </a:spcAft>
            </a:pPr>
            <a:r>
              <a:rPr lang="en-US" dirty="0"/>
              <a:t>Altair, 2022. What is Data Wrangling. Altair. Available at: </a:t>
            </a:r>
            <a:r>
              <a:rPr lang="en-US" dirty="0">
                <a:hlinkClick r:id="rId2"/>
              </a:rPr>
              <a:t>https://www.altair.com/what-is-data-wrangling</a:t>
            </a:r>
            <a:r>
              <a:rPr lang="en-US" dirty="0"/>
              <a:t> </a:t>
            </a:r>
          </a:p>
          <a:p>
            <a:pPr marL="0" marR="0" algn="just">
              <a:lnSpc>
                <a:spcPct val="115000"/>
              </a:lnSpc>
              <a:spcBef>
                <a:spcPts val="0"/>
              </a:spcBef>
              <a:spcAft>
                <a:spcPts val="0"/>
              </a:spcAft>
            </a:pPr>
            <a:r>
              <a:rPr lang="en-US" dirty="0" err="1"/>
              <a:t>Afroz</a:t>
            </a:r>
            <a:r>
              <a:rPr lang="en-US" dirty="0"/>
              <a:t> S., </a:t>
            </a:r>
            <a:r>
              <a:rPr lang="en-US" dirty="0" err="1"/>
              <a:t>GreenStatd</a:t>
            </a:r>
            <a:r>
              <a:rPr lang="en-US" dirty="0"/>
              <a:t>, R., 2021. </a:t>
            </a:r>
            <a:r>
              <a:rPr lang="en-US" dirty="0" err="1"/>
              <a:t>Phishzoo</a:t>
            </a:r>
            <a:r>
              <a:rPr lang="en-US" dirty="0"/>
              <a:t>: detecting phishing websites by looking at them. Available at: </a:t>
            </a:r>
            <a:r>
              <a:rPr lang="en-US" dirty="0">
                <a:hlinkClick r:id="rId3"/>
              </a:rPr>
              <a:t>https://ieeexplore.ieee.org/document/6061361/</a:t>
            </a:r>
            <a:r>
              <a:rPr lang="en-US" dirty="0"/>
              <a:t> </a:t>
            </a:r>
          </a:p>
          <a:p>
            <a:pPr marL="0" marR="0" algn="just">
              <a:lnSpc>
                <a:spcPct val="115000"/>
              </a:lnSpc>
              <a:spcBef>
                <a:spcPts val="0"/>
              </a:spcBef>
              <a:spcAft>
                <a:spcPts val="0"/>
              </a:spcAft>
            </a:pPr>
            <a:r>
              <a:rPr lang="en-US" dirty="0" err="1"/>
              <a:t>Javatpoint</a:t>
            </a:r>
            <a:r>
              <a:rPr lang="en-US" dirty="0"/>
              <a:t> Team. 2022. Random Forest Algorithm, </a:t>
            </a:r>
            <a:r>
              <a:rPr lang="en-US" dirty="0" err="1"/>
              <a:t>javatpoint</a:t>
            </a:r>
            <a:r>
              <a:rPr lang="en-US" dirty="0"/>
              <a:t>, Available at: </a:t>
            </a:r>
            <a:r>
              <a:rPr lang="en-US" dirty="0">
                <a:hlinkClick r:id="rId4"/>
              </a:rPr>
              <a:t>https://www.javatpoint.com/machine-learning-random-forest-algorithm</a:t>
            </a:r>
            <a:r>
              <a:rPr lang="en-US" dirty="0"/>
              <a:t> </a:t>
            </a:r>
          </a:p>
          <a:p>
            <a:pPr marL="0" marR="0" algn="just">
              <a:lnSpc>
                <a:spcPct val="115000"/>
              </a:lnSpc>
              <a:spcBef>
                <a:spcPts val="0"/>
              </a:spcBef>
              <a:spcAft>
                <a:spcPts val="0"/>
              </a:spcAft>
            </a:pPr>
            <a:r>
              <a:rPr lang="en-US" dirty="0" err="1"/>
              <a:t>Javatpoint</a:t>
            </a:r>
            <a:r>
              <a:rPr lang="en-US" dirty="0"/>
              <a:t> Team. 2022. Logistic Regression in Machine Learning. </a:t>
            </a:r>
            <a:r>
              <a:rPr lang="en-US" dirty="0" err="1"/>
              <a:t>Javatpoint</a:t>
            </a:r>
            <a:r>
              <a:rPr lang="en-US" dirty="0"/>
              <a:t>, Available at: </a:t>
            </a:r>
            <a:r>
              <a:rPr lang="en-US" dirty="0">
                <a:hlinkClick r:id="rId5"/>
              </a:rPr>
              <a:t>https://www.javatpoint.com/logistic-regression-in-machine-learning</a:t>
            </a:r>
            <a:r>
              <a:rPr lang="en-US" dirty="0"/>
              <a:t> </a:t>
            </a:r>
          </a:p>
          <a:p>
            <a:pPr marL="0" marR="0" algn="just">
              <a:lnSpc>
                <a:spcPct val="115000"/>
              </a:lnSpc>
              <a:spcBef>
                <a:spcPts val="0"/>
              </a:spcBef>
              <a:spcAft>
                <a:spcPts val="0"/>
              </a:spcAft>
            </a:pPr>
            <a:r>
              <a:rPr lang="en-US" dirty="0" err="1"/>
              <a:t>Javatpoint</a:t>
            </a:r>
            <a:r>
              <a:rPr lang="en-US" dirty="0"/>
              <a:t> Team. 2022. K-Nearest Neighbor (KNN) Algorithm for Machine Learning. </a:t>
            </a:r>
            <a:r>
              <a:rPr lang="en-US" dirty="0" err="1"/>
              <a:t>Javatpoint</a:t>
            </a:r>
            <a:r>
              <a:rPr lang="en-US" dirty="0"/>
              <a:t>, Available at: </a:t>
            </a:r>
            <a:r>
              <a:rPr lang="en-US" dirty="0">
                <a:hlinkClick r:id="rId6"/>
              </a:rPr>
              <a:t>https://www.javatpoint.com/k-nearest-neighbor-algorithm-for-machine-learning</a:t>
            </a:r>
            <a:endParaRPr lang="en-US" dirty="0"/>
          </a:p>
          <a:p>
            <a:pPr marL="0" marR="0" algn="just">
              <a:lnSpc>
                <a:spcPct val="115000"/>
              </a:lnSpc>
              <a:spcBef>
                <a:spcPts val="0"/>
              </a:spcBef>
              <a:spcAft>
                <a:spcPts val="0"/>
              </a:spcAft>
            </a:pPr>
            <a:r>
              <a:rPr lang="en-US" dirty="0" err="1"/>
              <a:t>Javatpoint</a:t>
            </a:r>
            <a:r>
              <a:rPr lang="en-US" dirty="0"/>
              <a:t> Team. 2022. Decision Tree Classification Algorithm. </a:t>
            </a:r>
            <a:r>
              <a:rPr lang="en-US" dirty="0" err="1"/>
              <a:t>Javatpoint</a:t>
            </a:r>
            <a:r>
              <a:rPr lang="en-US" dirty="0"/>
              <a:t>, Available at: </a:t>
            </a:r>
            <a:r>
              <a:rPr lang="en-US" dirty="0">
                <a:hlinkClick r:id="rId7"/>
              </a:rPr>
              <a:t>https://www.javatpoint.com/machine-learning-decision-tree-classification-algorithm</a:t>
            </a:r>
            <a:endParaRPr lang="en-US" dirty="0"/>
          </a:p>
          <a:p>
            <a:pPr marL="0" marR="0" indent="0" algn="just">
              <a:lnSpc>
                <a:spcPct val="115000"/>
              </a:lnSpc>
              <a:spcBef>
                <a:spcPts val="0"/>
              </a:spcBef>
              <a:spcAft>
                <a:spcPts val="0"/>
              </a:spcAft>
              <a:buNone/>
            </a:pPr>
            <a:endParaRPr lang="en-US" dirty="0"/>
          </a:p>
          <a:p>
            <a:pPr marL="0" marR="0" algn="just">
              <a:lnSpc>
                <a:spcPct val="115000"/>
              </a:lnSpc>
              <a:spcBef>
                <a:spcPts val="0"/>
              </a:spcBef>
              <a:spcAft>
                <a:spcPts val="0"/>
              </a:spcAft>
            </a:pPr>
            <a:endParaRPr lang="en-US" dirty="0"/>
          </a:p>
          <a:p>
            <a:endParaRPr lang="en-US" dirty="0"/>
          </a:p>
        </p:txBody>
      </p:sp>
    </p:spTree>
    <p:extLst>
      <p:ext uri="{BB962C8B-B14F-4D97-AF65-F5344CB8AC3E}">
        <p14:creationId xmlns:p14="http://schemas.microsoft.com/office/powerpoint/2010/main" val="4011330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F4AC-8FEA-498A-E816-17C91E454414}"/>
              </a:ext>
            </a:extLst>
          </p:cNvPr>
          <p:cNvSpPr>
            <a:spLocks noGrp="1"/>
          </p:cNvSpPr>
          <p:nvPr>
            <p:ph type="title"/>
          </p:nvPr>
        </p:nvSpPr>
        <p:spPr>
          <a:xfrm>
            <a:off x="677334" y="839789"/>
            <a:ext cx="8596668" cy="1320800"/>
          </a:xfrm>
        </p:spPr>
        <p:txBody>
          <a:bodyPr/>
          <a:lstStyle/>
          <a:p>
            <a:r>
              <a:rPr lang="en-US" dirty="0"/>
              <a:t>References…</a:t>
            </a:r>
          </a:p>
        </p:txBody>
      </p:sp>
      <p:sp>
        <p:nvSpPr>
          <p:cNvPr id="3" name="Content Placeholder 2">
            <a:extLst>
              <a:ext uri="{FF2B5EF4-FFF2-40B4-BE49-F238E27FC236}">
                <a16:creationId xmlns:a16="http://schemas.microsoft.com/office/drawing/2014/main" id="{96DFD62B-8FC6-3699-9616-2F2F07ED33AB}"/>
              </a:ext>
            </a:extLst>
          </p:cNvPr>
          <p:cNvSpPr>
            <a:spLocks noGrp="1"/>
          </p:cNvSpPr>
          <p:nvPr>
            <p:ph idx="1"/>
          </p:nvPr>
        </p:nvSpPr>
        <p:spPr>
          <a:xfrm>
            <a:off x="677333" y="2160589"/>
            <a:ext cx="9206405" cy="3880773"/>
          </a:xfrm>
        </p:spPr>
        <p:txBody>
          <a:bodyPr>
            <a:normAutofit fontScale="85000" lnSpcReduction="20000"/>
          </a:bodyPr>
          <a:lstStyle/>
          <a:p>
            <a:pPr marL="0" marR="0" algn="just">
              <a:lnSpc>
                <a:spcPct val="115000"/>
              </a:lnSpc>
              <a:spcBef>
                <a:spcPts val="0"/>
              </a:spcBef>
              <a:spcAft>
                <a:spcPts val="0"/>
              </a:spcAft>
            </a:pPr>
            <a:r>
              <a:rPr lang="en-US" dirty="0"/>
              <a:t>Kumar, A., 2022. Correlation Concepts, Matrix &amp; Heatmap using Seaborn. </a:t>
            </a:r>
            <a:r>
              <a:rPr lang="en-US" dirty="0" err="1"/>
              <a:t>Vitalflux</a:t>
            </a:r>
            <a:r>
              <a:rPr lang="en-US" dirty="0"/>
              <a:t>, Available at: </a:t>
            </a:r>
            <a:r>
              <a:rPr lang="en-US" dirty="0">
                <a:hlinkClick r:id="rId2"/>
              </a:rPr>
              <a:t>https://vitalflux.com/correlationheatmap-with-seaborn-pandas/</a:t>
            </a:r>
            <a:r>
              <a:rPr lang="en-US" dirty="0"/>
              <a:t>	</a:t>
            </a:r>
          </a:p>
          <a:p>
            <a:pPr marL="0" marR="0" algn="just">
              <a:lnSpc>
                <a:spcPct val="115000"/>
              </a:lnSpc>
              <a:spcBef>
                <a:spcPts val="0"/>
              </a:spcBef>
              <a:spcAft>
                <a:spcPts val="0"/>
              </a:spcAft>
            </a:pPr>
            <a:r>
              <a:rPr lang="en-US" dirty="0"/>
              <a:t>Gad, A.F, 2022. Evaluating Deep Learning Models: The Confusion Matrix, Accuracy, Precision, and Recall. </a:t>
            </a:r>
            <a:r>
              <a:rPr lang="en-US" dirty="0" err="1"/>
              <a:t>Paperspace</a:t>
            </a:r>
            <a:r>
              <a:rPr lang="en-US" dirty="0"/>
              <a:t> Blog. Available at: </a:t>
            </a:r>
            <a:r>
              <a:rPr lang="en-US" dirty="0">
                <a:hlinkClick r:id="rId3"/>
              </a:rPr>
              <a:t>https://blog.paperspace.com/deep-learning-metrics-precision-recall-accuracy/</a:t>
            </a:r>
            <a:endParaRPr lang="en-US" dirty="0"/>
          </a:p>
          <a:p>
            <a:pPr marL="0" marR="0" algn="just">
              <a:lnSpc>
                <a:spcPct val="115000"/>
              </a:lnSpc>
              <a:spcBef>
                <a:spcPts val="0"/>
              </a:spcBef>
              <a:spcAft>
                <a:spcPts val="0"/>
              </a:spcAft>
            </a:pPr>
            <a:r>
              <a:rPr lang="en-US" dirty="0"/>
              <a:t>Google. 2022. “Classification: ROC Curve and AUC”, developers.google.com, Available at: </a:t>
            </a:r>
            <a:r>
              <a:rPr lang="en-US" dirty="0">
                <a:hlinkClick r:id="rId4"/>
              </a:rPr>
              <a:t>https://developers.google.com/machine-learning/crash-course/classification/roc-and-auc#:~:text=An%20ROC%20curve%20(receiver%20operating,False%20Positive%20Rate</a:t>
            </a:r>
            <a:r>
              <a:rPr lang="en-US" dirty="0"/>
              <a:t> </a:t>
            </a:r>
          </a:p>
          <a:p>
            <a:pPr marL="0" marR="0" algn="just">
              <a:lnSpc>
                <a:spcPct val="115000"/>
              </a:lnSpc>
              <a:spcBef>
                <a:spcPts val="0"/>
              </a:spcBef>
              <a:spcAft>
                <a:spcPts val="0"/>
              </a:spcAft>
            </a:pPr>
            <a:r>
              <a:rPr lang="en-US" dirty="0"/>
              <a:t>Zubair, M.D, 2021. Find the Patterns of a Dataset by Visualizing Frequency Distribution.  Towards Data Science. Available at: </a:t>
            </a:r>
            <a:r>
              <a:rPr lang="en-US" dirty="0">
                <a:hlinkClick r:id="rId5"/>
              </a:rPr>
              <a:t>https://towardsdatascience.com/find-the-patterns-of-a-dataset-by-visualizing-frequency-distribution-c5718ab1f2c2</a:t>
            </a:r>
            <a:endParaRPr lang="en-US" dirty="0"/>
          </a:p>
          <a:p>
            <a:pPr marL="0" indent="0" algn="just">
              <a:lnSpc>
                <a:spcPct val="115000"/>
              </a:lnSpc>
              <a:spcBef>
                <a:spcPts val="0"/>
              </a:spcBef>
              <a:buNone/>
            </a:pPr>
            <a:endParaRPr lang="en-US" dirty="0"/>
          </a:p>
          <a:p>
            <a:pPr algn="just">
              <a:lnSpc>
                <a:spcPct val="115000"/>
              </a:lnSpc>
              <a:spcBef>
                <a:spcPts val="0"/>
              </a:spcBef>
            </a:pPr>
            <a:r>
              <a:rPr lang="en-US" dirty="0"/>
              <a:t>APWG, 2022. Phishing Hits All-Time High in December 2021; Attacks Triple Since Early 2020. </a:t>
            </a:r>
            <a:r>
              <a:rPr lang="en-US" dirty="0" err="1"/>
              <a:t>Globalnewswire</a:t>
            </a:r>
            <a:r>
              <a:rPr lang="en-US" dirty="0"/>
              <a:t>. Available at: </a:t>
            </a:r>
            <a:r>
              <a:rPr lang="en-US" dirty="0">
                <a:hlinkClick r:id="rId6"/>
              </a:rPr>
              <a:t>https://www.globenewswire.com/en/news-release/2022/02/25/2392052/0/en/APWG-Q4-Report-Phishing-Hits-All-Time-High-in-December-2021-Attacks-Triple-Since-Early-2020.html#:~:text=25%2C%202022%20(GLOBE%20NEWSWIRE),has%20tripled%20from%20early%202020</a:t>
            </a:r>
            <a:r>
              <a:rPr lang="en-US" dirty="0"/>
              <a:t>.</a:t>
            </a:r>
          </a:p>
          <a:p>
            <a:pPr marL="0" marR="0" indent="0" algn="just">
              <a:lnSpc>
                <a:spcPct val="115000"/>
              </a:lnSpc>
              <a:spcBef>
                <a:spcPts val="0"/>
              </a:spcBef>
              <a:spcAft>
                <a:spcPts val="0"/>
              </a:spcAft>
              <a:buNone/>
            </a:pPr>
            <a:endParaRPr lang="en-US" dirty="0"/>
          </a:p>
          <a:p>
            <a:endParaRPr lang="en-US" dirty="0"/>
          </a:p>
        </p:txBody>
      </p:sp>
    </p:spTree>
    <p:extLst>
      <p:ext uri="{BB962C8B-B14F-4D97-AF65-F5344CB8AC3E}">
        <p14:creationId xmlns:p14="http://schemas.microsoft.com/office/powerpoint/2010/main" val="154546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1C51-B49B-4F0D-36BA-AE2BC55F3C0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D294707-EFF4-32D9-0FB8-EFA18D504D35}"/>
              </a:ext>
            </a:extLst>
          </p:cNvPr>
          <p:cNvSpPr>
            <a:spLocks noGrp="1"/>
          </p:cNvSpPr>
          <p:nvPr>
            <p:ph idx="1"/>
          </p:nvPr>
        </p:nvSpPr>
        <p:spPr/>
        <p:txBody>
          <a:bodyPr/>
          <a:lstStyle/>
          <a:p>
            <a:pPr>
              <a:buFont typeface="Wingdings" panose="05000000000000000000" pitchFamily="2" charset="2"/>
              <a:buChar char="ü"/>
            </a:pPr>
            <a:r>
              <a:rPr lang="en-AU" sz="1800" dirty="0">
                <a:effectLst/>
                <a:latin typeface="Times New Roman" panose="02020603050405020304" pitchFamily="18" charset="0"/>
                <a:ea typeface="Calibri" panose="020F0502020204030204" pitchFamily="34" charset="0"/>
              </a:rPr>
              <a:t>Online scams are increasing with the rapid increase in the advancement of technology in the internet world. In cybercrimes, phishing websites are a common concern where criminals or hackers use phishing websites to steal the sensitive information of people. </a:t>
            </a:r>
          </a:p>
          <a:p>
            <a:pPr>
              <a:buFont typeface="Wingdings" panose="05000000000000000000" pitchFamily="2" charset="2"/>
              <a:buChar char="ü"/>
            </a:pPr>
            <a:r>
              <a:rPr lang="en-AU" sz="1800" dirty="0">
                <a:effectLst/>
                <a:latin typeface="Times New Roman" panose="02020603050405020304" pitchFamily="18" charset="0"/>
                <a:ea typeface="Calibri" panose="020F0502020204030204" pitchFamily="34" charset="0"/>
              </a:rPr>
              <a:t>These websites are similar to the authentic ones because they use the same visual appearance, icons, logos, etc. to trick people to fall prey. Phishers commonly target financial or payment institutions to steal information like banks or credit card details. </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Anti-Phishing Working Group reports that at least </a:t>
            </a:r>
            <a:r>
              <a:rPr lang="en-US" sz="1800" dirty="0">
                <a:solidFill>
                  <a:srgbClr val="000000"/>
                </a:solidFill>
                <a:effectLst/>
                <a:latin typeface="Times New Roman" panose="02020603050405020304" pitchFamily="18" charset="0"/>
                <a:ea typeface="Calibri" panose="020F0502020204030204" pitchFamily="34" charset="0"/>
              </a:rPr>
              <a:t>316,747</a:t>
            </a:r>
            <a:r>
              <a:rPr lang="en-US" sz="1800" dirty="0">
                <a:effectLst/>
                <a:latin typeface="Times New Roman" panose="02020603050405020304" pitchFamily="18" charset="0"/>
                <a:ea typeface="Calibri" panose="020F0502020204030204" pitchFamily="34" charset="0"/>
              </a:rPr>
              <a:t> phishing attacks happened in December 2021– highest no. ever recorded (</a:t>
            </a:r>
            <a:r>
              <a:rPr lang="en-US" sz="1800" dirty="0" err="1">
                <a:effectLst/>
                <a:latin typeface="Times New Roman" panose="02020603050405020304" pitchFamily="18" charset="0"/>
                <a:ea typeface="Calibri" panose="020F0502020204030204" pitchFamily="34" charset="0"/>
              </a:rPr>
              <a:t>Globalnewswire</a:t>
            </a:r>
            <a:r>
              <a:rPr lang="en-US" sz="1800" dirty="0">
                <a:effectLst/>
                <a:latin typeface="Times New Roman" panose="02020603050405020304" pitchFamily="18" charset="0"/>
                <a:ea typeface="Calibri" panose="020F0502020204030204" pitchFamily="34" charset="0"/>
              </a:rPr>
              <a:t>, 2022).</a:t>
            </a:r>
          </a:p>
          <a:p>
            <a:pPr>
              <a:buFont typeface="Wingdings" panose="05000000000000000000" pitchFamily="2" charset="2"/>
              <a:buChar char="ü"/>
            </a:pPr>
            <a:r>
              <a:rPr lang="en-US" sz="1800" dirty="0">
                <a:latin typeface="Times New Roman" panose="02020603050405020304" pitchFamily="18" charset="0"/>
                <a:ea typeface="Calibri" panose="020F0502020204030204" pitchFamily="34" charset="0"/>
              </a:rPr>
              <a:t>Therefore</a:t>
            </a:r>
            <a:r>
              <a:rPr lang="en-US" sz="1800" dirty="0">
                <a:effectLst/>
                <a:latin typeface="Times New Roman" panose="02020603050405020304" pitchFamily="18" charset="0"/>
                <a:ea typeface="Calibri" panose="020F0502020204030204" pitchFamily="34" charset="0"/>
              </a:rPr>
              <a:t>, to protect the user’s sensitive information, we need advance tools to counter the phisher’s plotted traps and make internet a safer place for generations to come.</a:t>
            </a:r>
            <a:endParaRPr lang="en-US" dirty="0"/>
          </a:p>
        </p:txBody>
      </p:sp>
    </p:spTree>
    <p:extLst>
      <p:ext uri="{BB962C8B-B14F-4D97-AF65-F5344CB8AC3E}">
        <p14:creationId xmlns:p14="http://schemas.microsoft.com/office/powerpoint/2010/main" val="4209496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0A18-FA9B-A1F2-E06B-B03598341C3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CD0495D-B788-D7AD-D6AD-63AE13D90FD0}"/>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Develop a supervised machine learning model that detects phishing website based on available website’s data.</a:t>
            </a:r>
          </a:p>
          <a:p>
            <a:pPr marL="0" indent="0">
              <a:buNone/>
            </a:pPr>
            <a:endParaRPr lang="en-US" dirty="0"/>
          </a:p>
        </p:txBody>
      </p:sp>
    </p:spTree>
    <p:extLst>
      <p:ext uri="{BB962C8B-B14F-4D97-AF65-F5344CB8AC3E}">
        <p14:creationId xmlns:p14="http://schemas.microsoft.com/office/powerpoint/2010/main" val="215830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62FD-5952-3D09-D360-B8C02AFC0C76}"/>
              </a:ext>
            </a:extLst>
          </p:cNvPr>
          <p:cNvSpPr>
            <a:spLocks noGrp="1"/>
          </p:cNvSpPr>
          <p:nvPr>
            <p:ph type="title"/>
          </p:nvPr>
        </p:nvSpPr>
        <p:spPr>
          <a:xfrm>
            <a:off x="1097281" y="851467"/>
            <a:ext cx="6223024" cy="1450757"/>
          </a:xfrm>
        </p:spPr>
        <p:txBody>
          <a:bodyPr/>
          <a:lstStyle/>
          <a:p>
            <a:r>
              <a:rPr lang="en-US" dirty="0"/>
              <a:t>Data Wrangling</a:t>
            </a:r>
          </a:p>
        </p:txBody>
      </p:sp>
      <p:sp>
        <p:nvSpPr>
          <p:cNvPr id="3" name="Content Placeholder 2">
            <a:extLst>
              <a:ext uri="{FF2B5EF4-FFF2-40B4-BE49-F238E27FC236}">
                <a16:creationId xmlns:a16="http://schemas.microsoft.com/office/drawing/2014/main" id="{5405B334-4827-0A2C-67F7-D310FF5B121B}"/>
              </a:ext>
            </a:extLst>
          </p:cNvPr>
          <p:cNvSpPr>
            <a:spLocks noGrp="1"/>
          </p:cNvSpPr>
          <p:nvPr>
            <p:ph idx="1"/>
          </p:nvPr>
        </p:nvSpPr>
        <p:spPr>
          <a:xfrm>
            <a:off x="1097281" y="1845734"/>
            <a:ext cx="5406262" cy="4023360"/>
          </a:xfrm>
        </p:spPr>
        <p:txBody>
          <a:bodyPr>
            <a:normAutofit fontScale="85000" lnSpcReduction="10000"/>
          </a:bodyPr>
          <a:lstStyle/>
          <a:p>
            <a:pPr>
              <a:lnSpc>
                <a:spcPct val="200000"/>
              </a:lnSpc>
            </a:pPr>
            <a:r>
              <a:rPr lang="en-AU" sz="1800" dirty="0">
                <a:effectLst/>
                <a:latin typeface="Times New Roman" panose="02020603050405020304" pitchFamily="18" charset="0"/>
                <a:ea typeface="Calibri" panose="020F0502020204030204" pitchFamily="34" charset="0"/>
              </a:rPr>
              <a:t>I took sample of 10,000 rows from the dataset through pandas sample function.</a:t>
            </a:r>
            <a:endParaRPr lang="en-US" sz="1800" dirty="0">
              <a:effectLst/>
              <a:latin typeface="Times New Roman" panose="02020603050405020304" pitchFamily="18" charset="0"/>
              <a:ea typeface="Calibri" panose="020F0502020204030204" pitchFamily="34" charset="0"/>
            </a:endParaRPr>
          </a:p>
          <a:p>
            <a:pPr>
              <a:lnSpc>
                <a:spcPct val="200000"/>
              </a:lnSpc>
            </a:pPr>
            <a:r>
              <a:rPr lang="en-US" sz="1800" dirty="0">
                <a:effectLst/>
                <a:latin typeface="Times New Roman" panose="02020603050405020304" pitchFamily="18" charset="0"/>
                <a:ea typeface="Calibri" panose="020F0502020204030204" pitchFamily="34" charset="0"/>
              </a:rPr>
              <a:t>I removed all those features that have features maximum value equal to zero. This is because these features have no importance and therefore it is important that we neglect those in modelling of our project.</a:t>
            </a:r>
          </a:p>
          <a:p>
            <a:pPr>
              <a:lnSpc>
                <a:spcPct val="200000"/>
              </a:lnSpc>
            </a:pPr>
            <a:r>
              <a:rPr lang="en-AU" sz="1800" dirty="0">
                <a:effectLst/>
                <a:latin typeface="Times New Roman" panose="02020603050405020304" pitchFamily="18" charset="0"/>
                <a:ea typeface="Calibri" panose="020F0502020204030204" pitchFamily="34" charset="0"/>
              </a:rPr>
              <a:t>I’m dropping </a:t>
            </a:r>
            <a:r>
              <a:rPr lang="en-AU" sz="1800" dirty="0" err="1">
                <a:effectLst/>
                <a:latin typeface="Times New Roman" panose="02020603050405020304" pitchFamily="18" charset="0"/>
                <a:ea typeface="Calibri" panose="020F0502020204030204" pitchFamily="34" charset="0"/>
              </a:rPr>
              <a:t>asn_ip</a:t>
            </a:r>
            <a:r>
              <a:rPr lang="en-AU" sz="1800" dirty="0">
                <a:effectLst/>
                <a:latin typeface="Times New Roman" panose="02020603050405020304" pitchFamily="18" charset="0"/>
                <a:ea typeface="Calibri" panose="020F0502020204030204" pitchFamily="34" charset="0"/>
              </a:rPr>
              <a:t> feature because it is a unique feature and I don’t need it in my project.</a:t>
            </a:r>
            <a:endParaRPr lang="en-US" sz="1800" dirty="0">
              <a:effectLst/>
              <a:latin typeface="Times New Roman" panose="02020603050405020304" pitchFamily="18" charset="0"/>
              <a:ea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A0CEBAEF-EC98-A532-FCC5-87E0276BA09C}"/>
              </a:ext>
            </a:extLst>
          </p:cNvPr>
          <p:cNvPicPr>
            <a:picLocks noChangeAspect="1"/>
          </p:cNvPicPr>
          <p:nvPr/>
        </p:nvPicPr>
        <p:blipFill>
          <a:blip r:embed="rId2"/>
          <a:stretch>
            <a:fillRect/>
          </a:stretch>
        </p:blipFill>
        <p:spPr>
          <a:xfrm>
            <a:off x="6904234" y="2082863"/>
            <a:ext cx="4911048" cy="3676057"/>
          </a:xfrm>
          <a:prstGeom prst="rect">
            <a:avLst/>
          </a:prstGeom>
        </p:spPr>
      </p:pic>
      <p:pic>
        <p:nvPicPr>
          <p:cNvPr id="6" name="Picture 5">
            <a:extLst>
              <a:ext uri="{FF2B5EF4-FFF2-40B4-BE49-F238E27FC236}">
                <a16:creationId xmlns:a16="http://schemas.microsoft.com/office/drawing/2014/main" id="{D3CC7198-205D-3071-49B7-6690084C1689}"/>
              </a:ext>
            </a:extLst>
          </p:cNvPr>
          <p:cNvPicPr>
            <a:picLocks noChangeAspect="1"/>
          </p:cNvPicPr>
          <p:nvPr/>
        </p:nvPicPr>
        <p:blipFill>
          <a:blip r:embed="rId3"/>
          <a:stretch>
            <a:fillRect/>
          </a:stretch>
        </p:blipFill>
        <p:spPr>
          <a:xfrm>
            <a:off x="7685070" y="6071509"/>
            <a:ext cx="3052638" cy="437096"/>
          </a:xfrm>
          <a:prstGeom prst="rect">
            <a:avLst/>
          </a:prstGeom>
        </p:spPr>
      </p:pic>
      <p:pic>
        <p:nvPicPr>
          <p:cNvPr id="7" name="Picture 6">
            <a:extLst>
              <a:ext uri="{FF2B5EF4-FFF2-40B4-BE49-F238E27FC236}">
                <a16:creationId xmlns:a16="http://schemas.microsoft.com/office/drawing/2014/main" id="{2DC1FB94-3F53-A22F-DC41-519DE0D2A513}"/>
              </a:ext>
            </a:extLst>
          </p:cNvPr>
          <p:cNvPicPr>
            <a:picLocks noChangeAspect="1"/>
          </p:cNvPicPr>
          <p:nvPr/>
        </p:nvPicPr>
        <p:blipFill>
          <a:blip r:embed="rId4"/>
          <a:stretch>
            <a:fillRect/>
          </a:stretch>
        </p:blipFill>
        <p:spPr>
          <a:xfrm>
            <a:off x="7685070" y="1383419"/>
            <a:ext cx="3052638" cy="386855"/>
          </a:xfrm>
          <a:prstGeom prst="rect">
            <a:avLst/>
          </a:prstGeom>
        </p:spPr>
      </p:pic>
    </p:spTree>
    <p:extLst>
      <p:ext uri="{BB962C8B-B14F-4D97-AF65-F5344CB8AC3E}">
        <p14:creationId xmlns:p14="http://schemas.microsoft.com/office/powerpoint/2010/main" val="379433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05F0-B61D-7F52-4D53-44EB00DBE89A}"/>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8E067050-55ED-9241-1AAA-0F31EE7BE397}"/>
              </a:ext>
            </a:extLst>
          </p:cNvPr>
          <p:cNvSpPr>
            <a:spLocks noGrp="1"/>
          </p:cNvSpPr>
          <p:nvPr>
            <p:ph idx="1"/>
          </p:nvPr>
        </p:nvSpPr>
        <p:spPr>
          <a:xfrm>
            <a:off x="1097280" y="1845734"/>
            <a:ext cx="5098037" cy="4023360"/>
          </a:xfrm>
        </p:spPr>
        <p:txBody>
          <a:bodyPr>
            <a:normAutofit lnSpcReduction="10000"/>
          </a:bodyPr>
          <a:lstStyle/>
          <a:p>
            <a:pPr>
              <a:lnSpc>
                <a:spcPct val="200000"/>
              </a:lnSpc>
            </a:pPr>
            <a:r>
              <a:rPr lang="en-AU" sz="1800" dirty="0">
                <a:effectLst/>
                <a:latin typeface="Times New Roman" panose="02020603050405020304" pitchFamily="18" charset="0"/>
                <a:ea typeface="Calibri" panose="020F0502020204030204" pitchFamily="34" charset="0"/>
              </a:rPr>
              <a:t>I removed all those features that have more than 50% of missing values. This is because it poses problem in modelling and the accuracy of the model is affected.</a:t>
            </a:r>
          </a:p>
          <a:p>
            <a:pPr>
              <a:lnSpc>
                <a:spcPct val="200000"/>
              </a:lnSpc>
            </a:pPr>
            <a:r>
              <a:rPr lang="en-AU" sz="1800" dirty="0">
                <a:effectLst/>
                <a:latin typeface="Times New Roman" panose="02020603050405020304" pitchFamily="18" charset="0"/>
                <a:ea typeface="Calibri" panose="020F0502020204030204" pitchFamily="34" charset="0"/>
              </a:rPr>
              <a:t>I dropped null values present in the dataset using </a:t>
            </a:r>
            <a:r>
              <a:rPr lang="en-AU" sz="1800" dirty="0" err="1">
                <a:effectLst/>
                <a:latin typeface="Times New Roman" panose="02020603050405020304" pitchFamily="18" charset="0"/>
                <a:ea typeface="Calibri" panose="020F0502020204030204" pitchFamily="34" charset="0"/>
              </a:rPr>
              <a:t>dropna</a:t>
            </a:r>
            <a:r>
              <a:rPr lang="en-AU" sz="1800" dirty="0">
                <a:effectLst/>
                <a:latin typeface="Times New Roman" panose="02020603050405020304" pitchFamily="18" charset="0"/>
                <a:ea typeface="Calibri" panose="020F0502020204030204" pitchFamily="34" charset="0"/>
              </a:rPr>
              <a:t>() function based on rows as axis equal to 0. </a:t>
            </a:r>
            <a:endParaRPr lang="en-US" sz="1800" dirty="0">
              <a:effectLst/>
              <a:latin typeface="Times New Roman" panose="02020603050405020304" pitchFamily="18" charset="0"/>
              <a:ea typeface="Calibri" panose="020F0502020204030204" pitchFamily="34" charset="0"/>
            </a:endParaRPr>
          </a:p>
          <a:p>
            <a:pPr>
              <a:lnSpc>
                <a:spcPct val="200000"/>
              </a:lnSpc>
            </a:pPr>
            <a:endParaRPr lang="en-US" dirty="0"/>
          </a:p>
        </p:txBody>
      </p:sp>
      <p:pic>
        <p:nvPicPr>
          <p:cNvPr id="4" name="Picture 3">
            <a:extLst>
              <a:ext uri="{FF2B5EF4-FFF2-40B4-BE49-F238E27FC236}">
                <a16:creationId xmlns:a16="http://schemas.microsoft.com/office/drawing/2014/main" id="{8841A427-90EC-4241-A0A2-168BD925F3A6}"/>
              </a:ext>
            </a:extLst>
          </p:cNvPr>
          <p:cNvPicPr>
            <a:picLocks noChangeAspect="1"/>
          </p:cNvPicPr>
          <p:nvPr/>
        </p:nvPicPr>
        <p:blipFill>
          <a:blip r:embed="rId2"/>
          <a:stretch>
            <a:fillRect/>
          </a:stretch>
        </p:blipFill>
        <p:spPr>
          <a:xfrm>
            <a:off x="6481803" y="1219010"/>
            <a:ext cx="5580157" cy="3554478"/>
          </a:xfrm>
          <a:prstGeom prst="rect">
            <a:avLst/>
          </a:prstGeom>
        </p:spPr>
      </p:pic>
      <p:pic>
        <p:nvPicPr>
          <p:cNvPr id="5" name="Picture 4">
            <a:extLst>
              <a:ext uri="{FF2B5EF4-FFF2-40B4-BE49-F238E27FC236}">
                <a16:creationId xmlns:a16="http://schemas.microsoft.com/office/drawing/2014/main" id="{2C0CDEB6-552C-57FA-4419-598901D05279}"/>
              </a:ext>
            </a:extLst>
          </p:cNvPr>
          <p:cNvPicPr>
            <a:picLocks noChangeAspect="1"/>
          </p:cNvPicPr>
          <p:nvPr/>
        </p:nvPicPr>
        <p:blipFill>
          <a:blip r:embed="rId3"/>
          <a:stretch>
            <a:fillRect/>
          </a:stretch>
        </p:blipFill>
        <p:spPr>
          <a:xfrm>
            <a:off x="7754986" y="5417900"/>
            <a:ext cx="3033790" cy="442179"/>
          </a:xfrm>
          <a:prstGeom prst="rect">
            <a:avLst/>
          </a:prstGeom>
        </p:spPr>
      </p:pic>
    </p:spTree>
    <p:extLst>
      <p:ext uri="{BB962C8B-B14F-4D97-AF65-F5344CB8AC3E}">
        <p14:creationId xmlns:p14="http://schemas.microsoft.com/office/powerpoint/2010/main" val="49544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D607-F096-E176-3D7E-8D05E2FA0FFC}"/>
              </a:ext>
            </a:extLst>
          </p:cNvPr>
          <p:cNvSpPr>
            <a:spLocks noGrp="1"/>
          </p:cNvSpPr>
          <p:nvPr>
            <p:ph type="title"/>
          </p:nvPr>
        </p:nvSpPr>
        <p:spPr/>
        <p:txBody>
          <a:bodyPr/>
          <a:lstStyle/>
          <a:p>
            <a:r>
              <a:rPr lang="en-US" dirty="0"/>
              <a:t>Methodology: Data Analysis</a:t>
            </a:r>
          </a:p>
        </p:txBody>
      </p:sp>
      <p:sp>
        <p:nvSpPr>
          <p:cNvPr id="3" name="Content Placeholder 2">
            <a:extLst>
              <a:ext uri="{FF2B5EF4-FFF2-40B4-BE49-F238E27FC236}">
                <a16:creationId xmlns:a16="http://schemas.microsoft.com/office/drawing/2014/main" id="{B9CDE0C9-471C-B3E0-5431-B7E2DC19A55F}"/>
              </a:ext>
            </a:extLst>
          </p:cNvPr>
          <p:cNvSpPr>
            <a:spLocks noGrp="1"/>
          </p:cNvSpPr>
          <p:nvPr>
            <p:ph idx="1"/>
          </p:nvPr>
        </p:nvSpPr>
        <p:spPr>
          <a:xfrm>
            <a:off x="677334" y="1845734"/>
            <a:ext cx="5517983" cy="4023360"/>
          </a:xfrm>
        </p:spPr>
        <p:txBody>
          <a:bodyPr numCol="1"/>
          <a:lstStyle/>
          <a:p>
            <a:pPr>
              <a:lnSpc>
                <a:spcPct val="200000"/>
              </a:lnSpc>
            </a:pPr>
            <a:r>
              <a:rPr lang="en-AU" dirty="0">
                <a:latin typeface="Times New Roman" panose="02020603050405020304" pitchFamily="18" charset="0"/>
                <a:ea typeface="Calibri" panose="020F0502020204030204" pitchFamily="34" charset="0"/>
              </a:rPr>
              <a:t>T</a:t>
            </a:r>
            <a:r>
              <a:rPr lang="en-AU" dirty="0">
                <a:effectLst/>
                <a:latin typeface="Times New Roman" panose="02020603050405020304" pitchFamily="18" charset="0"/>
                <a:ea typeface="Calibri" panose="020F0502020204030204" pitchFamily="34" charset="0"/>
              </a:rPr>
              <a:t>here are 3722 rows of 0 class label and 1 class label for 1503 for 1. In other words, there are 71% distribution of 0 class label and only 28% of 1 class label. This clearly means that the dataset is highly imbalanced, therefore, I will balance the dataset in data pre-processing phase.</a:t>
            </a:r>
            <a:endParaRPr lang="en-US" dirty="0">
              <a:effectLst/>
              <a:latin typeface="Times New Roman" panose="02020603050405020304" pitchFamily="18" charset="0"/>
              <a:ea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5A407936-ED25-60FD-E378-FA01DE648CEB}"/>
              </a:ext>
            </a:extLst>
          </p:cNvPr>
          <p:cNvPicPr>
            <a:picLocks noChangeAspect="1"/>
          </p:cNvPicPr>
          <p:nvPr/>
        </p:nvPicPr>
        <p:blipFill>
          <a:blip r:embed="rId2"/>
          <a:stretch>
            <a:fillRect/>
          </a:stretch>
        </p:blipFill>
        <p:spPr>
          <a:xfrm>
            <a:off x="6394128" y="1845734"/>
            <a:ext cx="5517983" cy="3762892"/>
          </a:xfrm>
          <a:prstGeom prst="rect">
            <a:avLst/>
          </a:prstGeom>
        </p:spPr>
      </p:pic>
    </p:spTree>
    <p:extLst>
      <p:ext uri="{BB962C8B-B14F-4D97-AF65-F5344CB8AC3E}">
        <p14:creationId xmlns:p14="http://schemas.microsoft.com/office/powerpoint/2010/main" val="704982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A4A9-CC07-BE9D-90A3-58D193EA89DD}"/>
              </a:ext>
            </a:extLst>
          </p:cNvPr>
          <p:cNvSpPr>
            <a:spLocks noGrp="1"/>
          </p:cNvSpPr>
          <p:nvPr>
            <p:ph type="title"/>
          </p:nvPr>
        </p:nvSpPr>
        <p:spPr>
          <a:xfrm>
            <a:off x="931106" y="874818"/>
            <a:ext cx="5395987" cy="1450757"/>
          </a:xfrm>
        </p:spPr>
        <p:txBody>
          <a:bodyPr/>
          <a:lstStyle/>
          <a:p>
            <a:r>
              <a:rPr lang="en-US" dirty="0"/>
              <a:t>Data Analysis…</a:t>
            </a:r>
          </a:p>
        </p:txBody>
      </p:sp>
      <p:sp>
        <p:nvSpPr>
          <p:cNvPr id="3" name="Content Placeholder 2">
            <a:extLst>
              <a:ext uri="{FF2B5EF4-FFF2-40B4-BE49-F238E27FC236}">
                <a16:creationId xmlns:a16="http://schemas.microsoft.com/office/drawing/2014/main" id="{F4609145-B2E4-55E9-4E0C-C638731865BB}"/>
              </a:ext>
            </a:extLst>
          </p:cNvPr>
          <p:cNvSpPr>
            <a:spLocks noGrp="1"/>
          </p:cNvSpPr>
          <p:nvPr>
            <p:ph idx="1"/>
          </p:nvPr>
        </p:nvSpPr>
        <p:spPr>
          <a:xfrm>
            <a:off x="931106" y="1959822"/>
            <a:ext cx="5250095" cy="4023360"/>
          </a:xfrm>
        </p:spPr>
        <p:txBody>
          <a:bodyPr>
            <a:normAutofit/>
          </a:bodyPr>
          <a:lstStyle/>
          <a:p>
            <a:pPr>
              <a:lnSpc>
                <a:spcPct val="200000"/>
              </a:lnSpc>
            </a:pPr>
            <a:r>
              <a:rPr lang="en-AU" dirty="0">
                <a:latin typeface="Times New Roman" panose="02020603050405020304" pitchFamily="18" charset="0"/>
                <a:ea typeface="Calibri" panose="020F0502020204030204" pitchFamily="34" charset="0"/>
              </a:rPr>
              <a:t>T</a:t>
            </a:r>
            <a:r>
              <a:rPr lang="en-AU" dirty="0">
                <a:effectLst/>
                <a:latin typeface="Times New Roman" panose="02020603050405020304" pitchFamily="18" charset="0"/>
                <a:ea typeface="Calibri" panose="020F0502020204030204" pitchFamily="34" charset="0"/>
              </a:rPr>
              <a:t>here are some features that have missing values present in the dataset. For example, feature </a:t>
            </a:r>
            <a:r>
              <a:rPr lang="en-AU" dirty="0" err="1">
                <a:effectLst/>
                <a:latin typeface="Times New Roman" panose="02020603050405020304" pitchFamily="18" charset="0"/>
                <a:ea typeface="Calibri" panose="020F0502020204030204" pitchFamily="34" charset="0"/>
              </a:rPr>
              <a:t>qty_exclamation_params</a:t>
            </a:r>
            <a:r>
              <a:rPr lang="en-AU" dirty="0">
                <a:effectLst/>
                <a:latin typeface="Times New Roman" panose="02020603050405020304" pitchFamily="18" charset="0"/>
                <a:ea typeface="Calibri" panose="020F0502020204030204" pitchFamily="34" charset="0"/>
              </a:rPr>
              <a:t>, </a:t>
            </a:r>
            <a:r>
              <a:rPr lang="en-AU" dirty="0" err="1">
                <a:effectLst/>
                <a:latin typeface="Times New Roman" panose="02020603050405020304" pitchFamily="18" charset="0"/>
                <a:ea typeface="Calibri" panose="020F0502020204030204" pitchFamily="34" charset="0"/>
              </a:rPr>
              <a:t>qty_plus_params</a:t>
            </a:r>
            <a:r>
              <a:rPr lang="en-AU" dirty="0">
                <a:effectLst/>
                <a:latin typeface="Times New Roman" panose="02020603050405020304" pitchFamily="18" charset="0"/>
                <a:ea typeface="Calibri" panose="020F0502020204030204" pitchFamily="34" charset="0"/>
              </a:rPr>
              <a:t>, </a:t>
            </a:r>
            <a:r>
              <a:rPr lang="en-AU" dirty="0" err="1">
                <a:effectLst/>
                <a:latin typeface="Times New Roman" panose="02020603050405020304" pitchFamily="18" charset="0"/>
                <a:ea typeface="Calibri" panose="020F0502020204030204" pitchFamily="34" charset="0"/>
              </a:rPr>
              <a:t>qty_comma_params</a:t>
            </a:r>
            <a:r>
              <a:rPr lang="en-AU" dirty="0">
                <a:effectLst/>
                <a:latin typeface="Times New Roman" panose="02020603050405020304" pitchFamily="18" charset="0"/>
                <a:ea typeface="Calibri" panose="020F0502020204030204" pitchFamily="34" charset="0"/>
              </a:rPr>
              <a:t> have 91.57% of missing values in the dataset.</a:t>
            </a:r>
            <a:endParaRPr lang="en-US" sz="2400" dirty="0"/>
          </a:p>
        </p:txBody>
      </p:sp>
      <p:pic>
        <p:nvPicPr>
          <p:cNvPr id="4" name="Picture 3">
            <a:extLst>
              <a:ext uri="{FF2B5EF4-FFF2-40B4-BE49-F238E27FC236}">
                <a16:creationId xmlns:a16="http://schemas.microsoft.com/office/drawing/2014/main" id="{0718127A-581D-8D56-69B7-8DA0A9489E9B}"/>
              </a:ext>
            </a:extLst>
          </p:cNvPr>
          <p:cNvPicPr>
            <a:picLocks noChangeAspect="1"/>
          </p:cNvPicPr>
          <p:nvPr/>
        </p:nvPicPr>
        <p:blipFill>
          <a:blip r:embed="rId2"/>
          <a:stretch>
            <a:fillRect/>
          </a:stretch>
        </p:blipFill>
        <p:spPr>
          <a:xfrm>
            <a:off x="6327093" y="874818"/>
            <a:ext cx="5250095" cy="3497793"/>
          </a:xfrm>
          <a:prstGeom prst="rect">
            <a:avLst/>
          </a:prstGeom>
        </p:spPr>
      </p:pic>
      <p:pic>
        <p:nvPicPr>
          <p:cNvPr id="5" name="Picture 4">
            <a:extLst>
              <a:ext uri="{FF2B5EF4-FFF2-40B4-BE49-F238E27FC236}">
                <a16:creationId xmlns:a16="http://schemas.microsoft.com/office/drawing/2014/main" id="{EDFDCF8A-A502-43FD-9B56-61C87A5342BD}"/>
              </a:ext>
            </a:extLst>
          </p:cNvPr>
          <p:cNvPicPr>
            <a:picLocks noChangeAspect="1"/>
          </p:cNvPicPr>
          <p:nvPr/>
        </p:nvPicPr>
        <p:blipFill>
          <a:blip r:embed="rId3"/>
          <a:stretch>
            <a:fillRect/>
          </a:stretch>
        </p:blipFill>
        <p:spPr>
          <a:xfrm>
            <a:off x="5254888" y="4528172"/>
            <a:ext cx="4998720" cy="2018699"/>
          </a:xfrm>
          <a:prstGeom prst="rect">
            <a:avLst/>
          </a:prstGeom>
        </p:spPr>
      </p:pic>
    </p:spTree>
    <p:extLst>
      <p:ext uri="{BB962C8B-B14F-4D97-AF65-F5344CB8AC3E}">
        <p14:creationId xmlns:p14="http://schemas.microsoft.com/office/powerpoint/2010/main" val="343070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35E8-FD33-B0A7-CA33-8282990948DA}"/>
              </a:ext>
            </a:extLst>
          </p:cNvPr>
          <p:cNvSpPr>
            <a:spLocks noGrp="1"/>
          </p:cNvSpPr>
          <p:nvPr>
            <p:ph type="title"/>
          </p:nvPr>
        </p:nvSpPr>
        <p:spPr>
          <a:xfrm>
            <a:off x="687608" y="716070"/>
            <a:ext cx="8596668" cy="1320800"/>
          </a:xfrm>
        </p:spPr>
        <p:txBody>
          <a:bodyPr/>
          <a:lstStyle/>
          <a:p>
            <a:r>
              <a:rPr lang="en-US" dirty="0"/>
              <a:t>Data Analysis…</a:t>
            </a:r>
          </a:p>
        </p:txBody>
      </p:sp>
      <p:sp>
        <p:nvSpPr>
          <p:cNvPr id="3" name="Content Placeholder 2">
            <a:extLst>
              <a:ext uri="{FF2B5EF4-FFF2-40B4-BE49-F238E27FC236}">
                <a16:creationId xmlns:a16="http://schemas.microsoft.com/office/drawing/2014/main" id="{F0430A69-D852-C346-4CEF-C354BE7B5FD2}"/>
              </a:ext>
            </a:extLst>
          </p:cNvPr>
          <p:cNvSpPr>
            <a:spLocks noGrp="1"/>
          </p:cNvSpPr>
          <p:nvPr>
            <p:ph idx="1"/>
          </p:nvPr>
        </p:nvSpPr>
        <p:spPr>
          <a:xfrm>
            <a:off x="687608" y="1845734"/>
            <a:ext cx="4932356" cy="4023360"/>
          </a:xfrm>
        </p:spPr>
        <p:txBody>
          <a:bodyPr>
            <a:normAutofit fontScale="92500" lnSpcReduction="20000"/>
          </a:bodyPr>
          <a:lstStyle/>
          <a:p>
            <a:pPr>
              <a:lnSpc>
                <a:spcPct val="150000"/>
              </a:lnSpc>
            </a:pPr>
            <a:r>
              <a:rPr lang="en-AU" sz="1800" dirty="0">
                <a:latin typeface="Times New Roman" panose="02020603050405020304" pitchFamily="18" charset="0"/>
                <a:ea typeface="Calibri" panose="020F0502020204030204" pitchFamily="34" charset="0"/>
              </a:rPr>
              <a:t>D</a:t>
            </a:r>
            <a:r>
              <a:rPr lang="en-AU" sz="1800" dirty="0">
                <a:effectLst/>
                <a:latin typeface="Times New Roman" panose="02020603050405020304" pitchFamily="18" charset="0"/>
                <a:ea typeface="Calibri" panose="020F0502020204030204" pitchFamily="34" charset="0"/>
              </a:rPr>
              <a:t>istribution of </a:t>
            </a:r>
            <a:r>
              <a:rPr lang="en-AU" sz="1800" dirty="0" err="1">
                <a:effectLst/>
                <a:latin typeface="Times New Roman" panose="02020603050405020304" pitchFamily="18" charset="0"/>
                <a:ea typeface="Calibri" panose="020F0502020204030204" pitchFamily="34" charset="0"/>
              </a:rPr>
              <a:t>url_google_index</a:t>
            </a:r>
            <a:r>
              <a:rPr lang="en-AU" sz="1800" dirty="0">
                <a:effectLst/>
                <a:latin typeface="Times New Roman" panose="02020603050405020304" pitchFamily="18" charset="0"/>
                <a:ea typeface="Calibri" panose="020F0502020204030204" pitchFamily="34" charset="0"/>
              </a:rPr>
              <a:t> and </a:t>
            </a:r>
            <a:r>
              <a:rPr lang="en-AU" sz="1800" dirty="0" err="1">
                <a:effectLst/>
                <a:latin typeface="Times New Roman" panose="02020603050405020304" pitchFamily="18" charset="0"/>
                <a:ea typeface="Calibri" panose="020F0502020204030204" pitchFamily="34" charset="0"/>
              </a:rPr>
              <a:t>domain_google_index</a:t>
            </a:r>
            <a:r>
              <a:rPr lang="en-AU" sz="1800" dirty="0">
                <a:effectLst/>
                <a:latin typeface="Times New Roman" panose="02020603050405020304" pitchFamily="18" charset="0"/>
                <a:ea typeface="Calibri" panose="020F0502020204030204" pitchFamily="34" charset="0"/>
              </a:rPr>
              <a:t> can be seen where </a:t>
            </a:r>
            <a:r>
              <a:rPr lang="en-AU" sz="1800" dirty="0" err="1">
                <a:effectLst/>
                <a:latin typeface="Times New Roman" panose="02020603050405020304" pitchFamily="18" charset="0"/>
                <a:ea typeface="Calibri" panose="020F0502020204030204" pitchFamily="34" charset="0"/>
              </a:rPr>
              <a:t>url_google_index</a:t>
            </a:r>
            <a:r>
              <a:rPr lang="en-AU" sz="1800" dirty="0">
                <a:effectLst/>
                <a:latin typeface="Times New Roman" panose="02020603050405020304" pitchFamily="18" charset="0"/>
                <a:ea typeface="Calibri" panose="020F0502020204030204" pitchFamily="34" charset="0"/>
              </a:rPr>
              <a:t> has 5206 rows 0 class label and 17 for other class label. Similarly, </a:t>
            </a:r>
            <a:r>
              <a:rPr lang="en-AU" sz="1800" dirty="0" err="1">
                <a:effectLst/>
                <a:latin typeface="Times New Roman" panose="02020603050405020304" pitchFamily="18" charset="0"/>
                <a:ea typeface="Calibri" panose="020F0502020204030204" pitchFamily="34" charset="0"/>
              </a:rPr>
              <a:t>domain_google_index</a:t>
            </a:r>
            <a:r>
              <a:rPr lang="en-AU" sz="1800" dirty="0">
                <a:effectLst/>
                <a:latin typeface="Times New Roman" panose="02020603050405020304" pitchFamily="18" charset="0"/>
                <a:ea typeface="Calibri" panose="020F0502020204030204" pitchFamily="34" charset="0"/>
              </a:rPr>
              <a:t> has 5207 rows of 0 class label and 18 rows of 1 class label.</a:t>
            </a:r>
            <a:endParaRPr lang="en-US" sz="1800" dirty="0">
              <a:effectLst/>
              <a:latin typeface="Times New Roman" panose="02020603050405020304" pitchFamily="18" charset="0"/>
              <a:ea typeface="Calibri" panose="020F0502020204030204" pitchFamily="34" charset="0"/>
            </a:endParaRPr>
          </a:p>
          <a:p>
            <a:pPr>
              <a:lnSpc>
                <a:spcPct val="150000"/>
              </a:lnSpc>
            </a:pPr>
            <a:r>
              <a:rPr lang="en-AU" sz="1800" dirty="0">
                <a:latin typeface="Times New Roman" panose="02020603050405020304" pitchFamily="18" charset="0"/>
                <a:ea typeface="Calibri" panose="020F0502020204030204" pitchFamily="34" charset="0"/>
              </a:rPr>
              <a:t>T</a:t>
            </a:r>
            <a:r>
              <a:rPr lang="en-AU" sz="1800" dirty="0">
                <a:effectLst/>
                <a:latin typeface="Times New Roman" panose="02020603050405020304" pitchFamily="18" charset="0"/>
                <a:ea typeface="Calibri" panose="020F0502020204030204" pitchFamily="34" charset="0"/>
              </a:rPr>
              <a:t>he distribution of </a:t>
            </a:r>
            <a:r>
              <a:rPr lang="en-AU" sz="1800" dirty="0" err="1">
                <a:effectLst/>
                <a:latin typeface="Times New Roman" panose="02020603050405020304" pitchFamily="18" charset="0"/>
                <a:ea typeface="Calibri" panose="020F0502020204030204" pitchFamily="34" charset="0"/>
              </a:rPr>
              <a:t>url_shortened</a:t>
            </a:r>
            <a:r>
              <a:rPr lang="en-AU" sz="1800" dirty="0">
                <a:effectLst/>
                <a:latin typeface="Times New Roman" panose="02020603050405020304" pitchFamily="18" charset="0"/>
                <a:ea typeface="Calibri" panose="020F0502020204030204" pitchFamily="34" charset="0"/>
              </a:rPr>
              <a:t> &amp; </a:t>
            </a:r>
            <a:r>
              <a:rPr lang="en-AU" sz="1800" dirty="0" err="1">
                <a:effectLst/>
                <a:latin typeface="Times New Roman" panose="02020603050405020304" pitchFamily="18" charset="0"/>
                <a:ea typeface="Calibri" panose="020F0502020204030204" pitchFamily="34" charset="0"/>
              </a:rPr>
              <a:t>qty_tilde_url</a:t>
            </a:r>
            <a:r>
              <a:rPr lang="en-AU" sz="1800" dirty="0">
                <a:effectLst/>
                <a:latin typeface="Times New Roman" panose="02020603050405020304" pitchFamily="18" charset="0"/>
                <a:ea typeface="Calibri" panose="020F0502020204030204" pitchFamily="34" charset="0"/>
              </a:rPr>
              <a:t> can be seen where </a:t>
            </a:r>
            <a:r>
              <a:rPr lang="en-AU" sz="1800" dirty="0" err="1">
                <a:effectLst/>
                <a:latin typeface="Times New Roman" panose="02020603050405020304" pitchFamily="18" charset="0"/>
                <a:ea typeface="Calibri" panose="020F0502020204030204" pitchFamily="34" charset="0"/>
              </a:rPr>
              <a:t>url_shortened</a:t>
            </a:r>
            <a:r>
              <a:rPr lang="en-AU" sz="1800" dirty="0">
                <a:effectLst/>
                <a:latin typeface="Times New Roman" panose="02020603050405020304" pitchFamily="18" charset="0"/>
                <a:ea typeface="Calibri" panose="020F0502020204030204" pitchFamily="34" charset="0"/>
              </a:rPr>
              <a:t> has 5197 rows of 0 class label and 28 rows of 1 class label, similarly, </a:t>
            </a:r>
            <a:r>
              <a:rPr lang="en-AU" sz="1800" dirty="0" err="1">
                <a:effectLst/>
                <a:latin typeface="Times New Roman" panose="02020603050405020304" pitchFamily="18" charset="0"/>
                <a:ea typeface="Calibri" panose="020F0502020204030204" pitchFamily="34" charset="0"/>
              </a:rPr>
              <a:t>qty_tilde_url</a:t>
            </a:r>
            <a:r>
              <a:rPr lang="en-AU" sz="1800" dirty="0">
                <a:effectLst/>
                <a:latin typeface="Times New Roman" panose="02020603050405020304" pitchFamily="18" charset="0"/>
                <a:ea typeface="Calibri" panose="020F0502020204030204" pitchFamily="34" charset="0"/>
              </a:rPr>
              <a:t> has 5222 rows of 0 class label and 3 rows of 1 class label.</a:t>
            </a:r>
            <a:endParaRPr lang="en-US" sz="1800" dirty="0">
              <a:effectLst/>
              <a:latin typeface="Times New Roman" panose="02020603050405020304" pitchFamily="18" charset="0"/>
              <a:ea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46EF82FB-1443-01E1-2C64-542FD96017E7}"/>
              </a:ext>
            </a:extLst>
          </p:cNvPr>
          <p:cNvPicPr>
            <a:picLocks noChangeAspect="1"/>
          </p:cNvPicPr>
          <p:nvPr/>
        </p:nvPicPr>
        <p:blipFill>
          <a:blip r:embed="rId2"/>
          <a:stretch>
            <a:fillRect/>
          </a:stretch>
        </p:blipFill>
        <p:spPr>
          <a:xfrm>
            <a:off x="5940802" y="1376470"/>
            <a:ext cx="6075101" cy="1998586"/>
          </a:xfrm>
          <a:prstGeom prst="rect">
            <a:avLst/>
          </a:prstGeom>
        </p:spPr>
      </p:pic>
      <p:pic>
        <p:nvPicPr>
          <p:cNvPr id="5" name="Picture 4">
            <a:extLst>
              <a:ext uri="{FF2B5EF4-FFF2-40B4-BE49-F238E27FC236}">
                <a16:creationId xmlns:a16="http://schemas.microsoft.com/office/drawing/2014/main" id="{86758DA4-5233-81B0-16B2-C3A1B6D0B3D8}"/>
              </a:ext>
            </a:extLst>
          </p:cNvPr>
          <p:cNvPicPr>
            <a:picLocks noChangeAspect="1"/>
          </p:cNvPicPr>
          <p:nvPr/>
        </p:nvPicPr>
        <p:blipFill>
          <a:blip r:embed="rId3"/>
          <a:stretch>
            <a:fillRect/>
          </a:stretch>
        </p:blipFill>
        <p:spPr>
          <a:xfrm>
            <a:off x="5940802" y="3957561"/>
            <a:ext cx="6104367" cy="1727140"/>
          </a:xfrm>
          <a:prstGeom prst="rect">
            <a:avLst/>
          </a:prstGeom>
        </p:spPr>
      </p:pic>
    </p:spTree>
    <p:extLst>
      <p:ext uri="{BB962C8B-B14F-4D97-AF65-F5344CB8AC3E}">
        <p14:creationId xmlns:p14="http://schemas.microsoft.com/office/powerpoint/2010/main" val="15525427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TotalTime>
  <Words>1910</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Times New Roman</vt:lpstr>
      <vt:lpstr>Trebuchet MS</vt:lpstr>
      <vt:lpstr>Wingdings</vt:lpstr>
      <vt:lpstr>Wingdings 3</vt:lpstr>
      <vt:lpstr>Facet</vt:lpstr>
      <vt:lpstr>Phishing Website Detection in Machine Learning</vt:lpstr>
      <vt:lpstr>Table of Contents</vt:lpstr>
      <vt:lpstr>Introduction</vt:lpstr>
      <vt:lpstr>Problem Statement</vt:lpstr>
      <vt:lpstr>Data Wrangling</vt:lpstr>
      <vt:lpstr>Data Wrangling…</vt:lpstr>
      <vt:lpstr>Methodology: Data Analysis</vt:lpstr>
      <vt:lpstr>Data Analysis…</vt:lpstr>
      <vt:lpstr>Data Analysis…</vt:lpstr>
      <vt:lpstr>Data Analysis…</vt:lpstr>
      <vt:lpstr>Data Pre-processing…</vt:lpstr>
      <vt:lpstr>Data Pre-processing…</vt:lpstr>
      <vt:lpstr>Decision Tree</vt:lpstr>
      <vt:lpstr>K-nearest Neighbor</vt:lpstr>
      <vt:lpstr>Logistic Regression</vt:lpstr>
      <vt:lpstr>Random Forest</vt:lpstr>
      <vt:lpstr>Evaluation &amp; Results</vt:lpstr>
      <vt:lpstr>Evaluation &amp; Results</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 Detection in Machine Learning</dc:title>
  <dc:creator>Mohsin Ali Jafery</dc:creator>
  <cp:lastModifiedBy>Mohsin Ali Jafery</cp:lastModifiedBy>
  <cp:revision>89</cp:revision>
  <dcterms:created xsi:type="dcterms:W3CDTF">2022-11-27T14:57:34Z</dcterms:created>
  <dcterms:modified xsi:type="dcterms:W3CDTF">2022-11-27T17:19:28Z</dcterms:modified>
</cp:coreProperties>
</file>