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6" r:id="rId3"/>
    <p:sldId id="267" r:id="rId4"/>
    <p:sldId id="257" r:id="rId5"/>
    <p:sldId id="259" r:id="rId6"/>
    <p:sldId id="260" r:id="rId7"/>
    <p:sldId id="262" r:id="rId8"/>
    <p:sldId id="263" r:id="rId9"/>
    <p:sldId id="264" r:id="rId10"/>
    <p:sldId id="265"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24" autoAdjust="0"/>
  </p:normalViewPr>
  <p:slideViewPr>
    <p:cSldViewPr>
      <p:cViewPr varScale="1">
        <p:scale>
          <a:sx n="68" d="100"/>
          <a:sy n="68"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username.github.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CA88D95-848B-4CA0-B922-C1243866E0DC}"/>
              </a:ext>
            </a:extLst>
          </p:cNvPr>
          <p:cNvSpPr txBox="1"/>
          <p:nvPr/>
        </p:nvSpPr>
        <p:spPr>
          <a:xfrm>
            <a:off x="304800" y="1066800"/>
            <a:ext cx="8839200" cy="2769989"/>
          </a:xfrm>
          <a:prstGeom prst="rect">
            <a:avLst/>
          </a:prstGeom>
          <a:noFill/>
        </p:spPr>
        <p:txBody>
          <a:bodyPr wrap="square" rtlCol="0">
            <a:spAutoFit/>
          </a:bodyPr>
          <a:lstStyle/>
          <a:p>
            <a:r>
              <a:rPr lang="en-IN" sz="6600" dirty="0">
                <a:latin typeface="Lucida Sans Unicode" panose="020B0602030504020204" pitchFamily="34" charset="0"/>
                <a:cs typeface="Lucida Sans Unicode" panose="020B0602030504020204" pitchFamily="34" charset="0"/>
              </a:rPr>
              <a:t>  </a:t>
            </a:r>
            <a:r>
              <a:rPr lang="en-IN" sz="6600" dirty="0">
                <a:latin typeface="Garamond" panose="02020404030301010803" pitchFamily="18" charset="0"/>
                <a:cs typeface="Lucida Sans Unicode" panose="020B0602030504020204" pitchFamily="34" charset="0"/>
              </a:rPr>
              <a:t>MINI PROJECT ON</a:t>
            </a:r>
          </a:p>
          <a:p>
            <a:r>
              <a:rPr lang="en-IN" sz="4800" b="1" dirty="0">
                <a:latin typeface="Garamond" panose="02020404030301010803" pitchFamily="18" charset="0"/>
                <a:cs typeface="Lucida Sans Unicode" panose="020B0602030504020204" pitchFamily="34" charset="0"/>
              </a:rPr>
              <a:t> </a:t>
            </a:r>
            <a:endParaRPr lang="en-IN" sz="6600" b="1" dirty="0">
              <a:latin typeface="Garamond" panose="02020404030301010803" pitchFamily="18" charset="0"/>
              <a:cs typeface="Lucida Sans Unicode" panose="020B0602030504020204" pitchFamily="34" charset="0"/>
            </a:endParaRPr>
          </a:p>
          <a:p>
            <a:r>
              <a:rPr lang="en-IN" sz="6000" b="1" dirty="0">
                <a:latin typeface="Garamond" panose="02020404030301010803" pitchFamily="18" charset="0"/>
                <a:cs typeface="Lucida Sans Unicode" panose="020B0602030504020204" pitchFamily="34" charset="0"/>
              </a:rPr>
              <a:t>    GST CALCULATOR</a:t>
            </a:r>
          </a:p>
        </p:txBody>
      </p:sp>
      <p:sp>
        <p:nvSpPr>
          <p:cNvPr id="8" name="TextBox 7">
            <a:extLst>
              <a:ext uri="{FF2B5EF4-FFF2-40B4-BE49-F238E27FC236}">
                <a16:creationId xmlns:a16="http://schemas.microsoft.com/office/drawing/2014/main" id="{50A126D6-B6CF-422E-8548-B5B1963CD4B3}"/>
              </a:ext>
            </a:extLst>
          </p:cNvPr>
          <p:cNvSpPr txBox="1"/>
          <p:nvPr/>
        </p:nvSpPr>
        <p:spPr>
          <a:xfrm>
            <a:off x="4716194" y="4982454"/>
            <a:ext cx="4648200" cy="1446550"/>
          </a:xfrm>
          <a:prstGeom prst="rect">
            <a:avLst/>
          </a:prstGeom>
          <a:noFill/>
        </p:spPr>
        <p:txBody>
          <a:bodyPr wrap="square" rtlCol="0">
            <a:spAutoFit/>
          </a:bodyPr>
          <a:lstStyle/>
          <a:p>
            <a:r>
              <a:rPr lang="en-IN" sz="2200" dirty="0">
                <a:latin typeface="Book Antiqua" panose="02040602050305030304" pitchFamily="18" charset="0"/>
              </a:rPr>
              <a:t>By</a:t>
            </a:r>
          </a:p>
          <a:p>
            <a:r>
              <a:rPr lang="en-IN" sz="2200" dirty="0" err="1">
                <a:latin typeface="Book Antiqua" panose="02040602050305030304" pitchFamily="18" charset="0"/>
              </a:rPr>
              <a:t>Bhargav</a:t>
            </a:r>
            <a:r>
              <a:rPr lang="en-IN" sz="2200" dirty="0">
                <a:latin typeface="Book Antiqua" panose="02040602050305030304" pitchFamily="18" charset="0"/>
              </a:rPr>
              <a:t> Ram  (1601-16-737-036)</a:t>
            </a:r>
          </a:p>
          <a:p>
            <a:r>
              <a:rPr lang="en-IN" sz="2200" dirty="0" err="1">
                <a:latin typeface="Book Antiqua" panose="02040602050305030304" pitchFamily="18" charset="0"/>
              </a:rPr>
              <a:t>Spandana</a:t>
            </a:r>
            <a:r>
              <a:rPr lang="en-IN" sz="2200" dirty="0">
                <a:latin typeface="Book Antiqua" panose="02040602050305030304" pitchFamily="18" charset="0"/>
              </a:rPr>
              <a:t>        (1601-16-737-026)</a:t>
            </a:r>
          </a:p>
          <a:p>
            <a:r>
              <a:rPr lang="en-IN" sz="2200" dirty="0">
                <a:latin typeface="Book Antiqua" panose="02040602050305030304" pitchFamily="18" charset="0"/>
              </a:rPr>
              <a:t>H1 , IT-2/4</a:t>
            </a:r>
          </a:p>
        </p:txBody>
      </p:sp>
    </p:spTree>
    <p:extLst>
      <p:ext uri="{BB962C8B-B14F-4D97-AF65-F5344CB8AC3E}">
        <p14:creationId xmlns:p14="http://schemas.microsoft.com/office/powerpoint/2010/main" val="299929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Segoe UI Semibold" pitchFamily="34" charset="0"/>
                <a:cs typeface="Segoe UI Semibold" pitchFamily="34" charset="0"/>
              </a:rPr>
              <a:t> Hosting the website</a:t>
            </a:r>
          </a:p>
        </p:txBody>
      </p:sp>
      <p:sp>
        <p:nvSpPr>
          <p:cNvPr id="3" name="Content Placeholder 2"/>
          <p:cNvSpPr>
            <a:spLocks noGrp="1"/>
          </p:cNvSpPr>
          <p:nvPr>
            <p:ph idx="1"/>
          </p:nvPr>
        </p:nvSpPr>
        <p:spPr/>
        <p:txBody>
          <a:bodyPr/>
          <a:lstStyle/>
          <a:p>
            <a:r>
              <a:rPr lang="en-US" dirty="0"/>
              <a:t>The GST Calculator website was hosted using the functionality of GitHub.</a:t>
            </a:r>
          </a:p>
          <a:p>
            <a:r>
              <a:rPr lang="en-US" b="1" dirty="0"/>
              <a:t>GitHub</a:t>
            </a:r>
            <a:r>
              <a:rPr lang="en-US" dirty="0"/>
              <a:t> is a web-based Git or version control repository and Internet hosting service. It is mostly used for code.</a:t>
            </a:r>
          </a:p>
          <a:p>
            <a:r>
              <a:rPr lang="en-US" dirty="0"/>
              <a:t> Small websites can be hosted from public repositories on GitHub. The URL format </a:t>
            </a:r>
            <a:r>
              <a:rPr lang="en-US"/>
              <a:t>is </a:t>
            </a:r>
            <a:r>
              <a:rPr lang="en-US">
                <a:hlinkClick r:id="rId2"/>
              </a:rPr>
              <a:t>https://</a:t>
            </a:r>
            <a:r>
              <a:rPr lang="en-US" i="1" dirty="0">
                <a:hlinkClick r:id="rId2"/>
              </a:rPr>
              <a:t>username</a:t>
            </a:r>
            <a:r>
              <a:rPr lang="en-US" dirty="0">
                <a:hlinkClick r:id="rId2"/>
              </a:rPr>
              <a:t>.github.</a:t>
            </a:r>
            <a:r>
              <a:rPr lang="en-US">
                <a:hlinkClick r:id="rId2"/>
              </a:rPr>
              <a:t>io</a:t>
            </a:r>
            <a:r>
              <a:rPr lang="en-US"/>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C74B9-BA13-43AD-919C-7B95116F95E4}"/>
              </a:ext>
            </a:extLst>
          </p:cNvPr>
          <p:cNvSpPr txBox="1"/>
          <p:nvPr/>
        </p:nvSpPr>
        <p:spPr>
          <a:xfrm>
            <a:off x="381000" y="533400"/>
            <a:ext cx="7772400" cy="769441"/>
          </a:xfrm>
          <a:prstGeom prst="rect">
            <a:avLst/>
          </a:prstGeom>
          <a:noFill/>
        </p:spPr>
        <p:txBody>
          <a:bodyPr wrap="square" rtlCol="0">
            <a:spAutoFit/>
          </a:bodyPr>
          <a:lstStyle/>
          <a:p>
            <a:r>
              <a:rPr lang="en-IN" sz="4400" dirty="0">
                <a:latin typeface="Constantia" panose="02030602050306030303" pitchFamily="18" charset="0"/>
              </a:rPr>
              <a:t>V. TESTING AND RESULTS</a:t>
            </a:r>
          </a:p>
        </p:txBody>
      </p:sp>
      <p:pic>
        <p:nvPicPr>
          <p:cNvPr id="4" name="Picture 3">
            <a:extLst>
              <a:ext uri="{FF2B5EF4-FFF2-40B4-BE49-F238E27FC236}">
                <a16:creationId xmlns:a16="http://schemas.microsoft.com/office/drawing/2014/main" id="{E7BE892E-B772-452F-BEBC-34BDD6D65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211762"/>
            <a:ext cx="7696200" cy="3756886"/>
          </a:xfrm>
          <a:prstGeom prst="rect">
            <a:avLst/>
          </a:prstGeom>
        </p:spPr>
      </p:pic>
      <p:sp>
        <p:nvSpPr>
          <p:cNvPr id="5" name="TextBox 4">
            <a:extLst>
              <a:ext uri="{FF2B5EF4-FFF2-40B4-BE49-F238E27FC236}">
                <a16:creationId xmlns:a16="http://schemas.microsoft.com/office/drawing/2014/main" id="{79F181C5-D1A2-4130-A23B-3FB4556A7418}"/>
              </a:ext>
            </a:extLst>
          </p:cNvPr>
          <p:cNvSpPr txBox="1"/>
          <p:nvPr/>
        </p:nvSpPr>
        <p:spPr>
          <a:xfrm>
            <a:off x="609600" y="1713755"/>
            <a:ext cx="2896947" cy="461665"/>
          </a:xfrm>
          <a:prstGeom prst="rect">
            <a:avLst/>
          </a:prstGeom>
          <a:noFill/>
        </p:spPr>
        <p:txBody>
          <a:bodyPr wrap="none" rtlCol="0">
            <a:spAutoFit/>
          </a:bodyPr>
          <a:lstStyle/>
          <a:p>
            <a:r>
              <a:rPr lang="en-IN" sz="2400" b="1" dirty="0">
                <a:latin typeface="Segoe UI Semibold" panose="020B0702040204020203" pitchFamily="34" charset="0"/>
                <a:cs typeface="Segoe UI Semibold" panose="020B0702040204020203" pitchFamily="34" charset="0"/>
              </a:rPr>
              <a:t>  OUTPUT SCREENS</a:t>
            </a:r>
          </a:p>
        </p:txBody>
      </p:sp>
      <p:sp>
        <p:nvSpPr>
          <p:cNvPr id="6" name="TextBox 5">
            <a:extLst>
              <a:ext uri="{FF2B5EF4-FFF2-40B4-BE49-F238E27FC236}">
                <a16:creationId xmlns:a16="http://schemas.microsoft.com/office/drawing/2014/main" id="{E5482FB3-671F-4D25-853C-CF6BBC9DD118}"/>
              </a:ext>
            </a:extLst>
          </p:cNvPr>
          <p:cNvSpPr txBox="1"/>
          <p:nvPr/>
        </p:nvSpPr>
        <p:spPr>
          <a:xfrm>
            <a:off x="3886200" y="6159350"/>
            <a:ext cx="1676401" cy="369332"/>
          </a:xfrm>
          <a:prstGeom prst="rect">
            <a:avLst/>
          </a:prstGeom>
          <a:noFill/>
        </p:spPr>
        <p:txBody>
          <a:bodyPr wrap="square" rtlCol="0">
            <a:spAutoFit/>
          </a:bodyPr>
          <a:lstStyle/>
          <a:p>
            <a:r>
              <a:rPr lang="en-IN" dirty="0"/>
              <a:t>HOME PAGE</a:t>
            </a:r>
          </a:p>
        </p:txBody>
      </p:sp>
    </p:spTree>
    <p:extLst>
      <p:ext uri="{BB962C8B-B14F-4D97-AF65-F5344CB8AC3E}">
        <p14:creationId xmlns:p14="http://schemas.microsoft.com/office/powerpoint/2010/main" val="38337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118329-D0C3-4180-8A70-968A789CC7FE}"/>
              </a:ext>
            </a:extLst>
          </p:cNvPr>
          <p:cNvSpPr txBox="1"/>
          <p:nvPr/>
        </p:nvSpPr>
        <p:spPr>
          <a:xfrm>
            <a:off x="152400" y="282751"/>
            <a:ext cx="3352800" cy="461665"/>
          </a:xfrm>
          <a:prstGeom prst="rect">
            <a:avLst/>
          </a:prstGeom>
          <a:noFill/>
        </p:spPr>
        <p:txBody>
          <a:bodyPr wrap="square" rtlCol="0">
            <a:spAutoFit/>
          </a:bodyPr>
          <a:lstStyle/>
          <a:p>
            <a:r>
              <a:rPr lang="en-IN" sz="2400" b="1" dirty="0"/>
              <a:t>APPARELS</a:t>
            </a:r>
          </a:p>
        </p:txBody>
      </p:sp>
      <p:sp>
        <p:nvSpPr>
          <p:cNvPr id="5" name="TextBox 4">
            <a:extLst>
              <a:ext uri="{FF2B5EF4-FFF2-40B4-BE49-F238E27FC236}">
                <a16:creationId xmlns:a16="http://schemas.microsoft.com/office/drawing/2014/main" id="{11F131FE-3109-4128-A710-C26F7109A9A1}"/>
              </a:ext>
            </a:extLst>
          </p:cNvPr>
          <p:cNvSpPr txBox="1"/>
          <p:nvPr/>
        </p:nvSpPr>
        <p:spPr>
          <a:xfrm>
            <a:off x="511859" y="6021959"/>
            <a:ext cx="7827208" cy="707886"/>
          </a:xfrm>
          <a:prstGeom prst="rect">
            <a:avLst/>
          </a:prstGeom>
          <a:noFill/>
        </p:spPr>
        <p:txBody>
          <a:bodyPr wrap="square" rtlCol="0">
            <a:spAutoFit/>
          </a:bodyPr>
          <a:lstStyle/>
          <a:p>
            <a:pPr algn="ctr"/>
            <a:r>
              <a:rPr lang="en-IN" sz="2000" dirty="0"/>
              <a:t>Output screen which shows tax, tax percent ,cost of the product after GST is levied on it , SGST and CGST</a:t>
            </a:r>
          </a:p>
        </p:txBody>
      </p:sp>
      <p:pic>
        <p:nvPicPr>
          <p:cNvPr id="7" name="Picture 6">
            <a:extLst>
              <a:ext uri="{FF2B5EF4-FFF2-40B4-BE49-F238E27FC236}">
                <a16:creationId xmlns:a16="http://schemas.microsoft.com/office/drawing/2014/main" id="{60B9B391-5836-48FE-BFCB-8F6594492B68}"/>
              </a:ext>
            </a:extLst>
          </p:cNvPr>
          <p:cNvPicPr>
            <a:picLocks noChangeAspect="1"/>
          </p:cNvPicPr>
          <p:nvPr/>
        </p:nvPicPr>
        <p:blipFill rotWithShape="1">
          <a:blip r:embed="rId2">
            <a:extLst>
              <a:ext uri="{28A0092B-C50C-407E-A947-70E740481C1C}">
                <a14:useLocalDpi xmlns:a14="http://schemas.microsoft.com/office/drawing/2010/main" val="0"/>
              </a:ext>
            </a:extLst>
          </a:blip>
          <a:srcRect r="1553"/>
          <a:stretch/>
        </p:blipFill>
        <p:spPr>
          <a:xfrm>
            <a:off x="266115" y="744416"/>
            <a:ext cx="8305800" cy="4140917"/>
          </a:xfrm>
          <a:prstGeom prst="rect">
            <a:avLst/>
          </a:prstGeom>
        </p:spPr>
      </p:pic>
      <p:pic>
        <p:nvPicPr>
          <p:cNvPr id="8" name="Picture 7">
            <a:extLst>
              <a:ext uri="{FF2B5EF4-FFF2-40B4-BE49-F238E27FC236}">
                <a16:creationId xmlns:a16="http://schemas.microsoft.com/office/drawing/2014/main" id="{662CDFE2-1CFA-4FB8-A2FD-EECCAD233E1F}"/>
              </a:ext>
            </a:extLst>
          </p:cNvPr>
          <p:cNvPicPr>
            <a:picLocks noChangeAspect="1"/>
          </p:cNvPicPr>
          <p:nvPr/>
        </p:nvPicPr>
        <p:blipFill>
          <a:blip r:embed="rId3"/>
          <a:stretch>
            <a:fillRect/>
          </a:stretch>
        </p:blipFill>
        <p:spPr>
          <a:xfrm>
            <a:off x="266115" y="4008895"/>
            <a:ext cx="8305800" cy="2016194"/>
          </a:xfrm>
          <a:prstGeom prst="rect">
            <a:avLst/>
          </a:prstGeom>
        </p:spPr>
      </p:pic>
    </p:spTree>
    <p:extLst>
      <p:ext uri="{BB962C8B-B14F-4D97-AF65-F5344CB8AC3E}">
        <p14:creationId xmlns:p14="http://schemas.microsoft.com/office/powerpoint/2010/main" val="126078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EC57D3-A023-4102-B955-80233AF55B54}"/>
              </a:ext>
            </a:extLst>
          </p:cNvPr>
          <p:cNvPicPr>
            <a:picLocks noChangeAspect="1"/>
          </p:cNvPicPr>
          <p:nvPr/>
        </p:nvPicPr>
        <p:blipFill rotWithShape="1">
          <a:blip r:embed="rId2">
            <a:extLst>
              <a:ext uri="{28A0092B-C50C-407E-A947-70E740481C1C}">
                <a14:useLocalDpi xmlns:a14="http://schemas.microsoft.com/office/drawing/2010/main" val="0"/>
              </a:ext>
            </a:extLst>
          </a:blip>
          <a:srcRect t="1530" b="10185"/>
          <a:stretch/>
        </p:blipFill>
        <p:spPr>
          <a:xfrm>
            <a:off x="669386" y="137758"/>
            <a:ext cx="7859151" cy="3340140"/>
          </a:xfrm>
          <a:prstGeom prst="rect">
            <a:avLst/>
          </a:prstGeom>
        </p:spPr>
      </p:pic>
      <p:pic>
        <p:nvPicPr>
          <p:cNvPr id="7" name="Picture 6">
            <a:extLst>
              <a:ext uri="{FF2B5EF4-FFF2-40B4-BE49-F238E27FC236}">
                <a16:creationId xmlns:a16="http://schemas.microsoft.com/office/drawing/2014/main" id="{004EC258-501E-451D-AB8F-0C73202F02AD}"/>
              </a:ext>
            </a:extLst>
          </p:cNvPr>
          <p:cNvPicPr>
            <a:picLocks noChangeAspect="1"/>
          </p:cNvPicPr>
          <p:nvPr/>
        </p:nvPicPr>
        <p:blipFill rotWithShape="1">
          <a:blip r:embed="rId3">
            <a:extLst>
              <a:ext uri="{28A0092B-C50C-407E-A947-70E740481C1C}">
                <a14:useLocalDpi xmlns:a14="http://schemas.microsoft.com/office/drawing/2010/main" val="0"/>
              </a:ext>
            </a:extLst>
          </a:blip>
          <a:srcRect t="4604" b="18572"/>
          <a:stretch/>
        </p:blipFill>
        <p:spPr>
          <a:xfrm>
            <a:off x="669386" y="3443901"/>
            <a:ext cx="7859151" cy="2881689"/>
          </a:xfrm>
          <a:prstGeom prst="rect">
            <a:avLst/>
          </a:prstGeom>
        </p:spPr>
      </p:pic>
      <p:sp>
        <p:nvSpPr>
          <p:cNvPr id="9" name="TextBox 8">
            <a:extLst>
              <a:ext uri="{FF2B5EF4-FFF2-40B4-BE49-F238E27FC236}">
                <a16:creationId xmlns:a16="http://schemas.microsoft.com/office/drawing/2014/main" id="{852C0E6B-A3C1-45DA-BA52-08370F3250C8}"/>
              </a:ext>
            </a:extLst>
          </p:cNvPr>
          <p:cNvSpPr txBox="1"/>
          <p:nvPr/>
        </p:nvSpPr>
        <p:spPr>
          <a:xfrm>
            <a:off x="3276600" y="6383931"/>
            <a:ext cx="3810000" cy="400110"/>
          </a:xfrm>
          <a:prstGeom prst="rect">
            <a:avLst/>
          </a:prstGeom>
          <a:noFill/>
        </p:spPr>
        <p:txBody>
          <a:bodyPr wrap="square" rtlCol="0">
            <a:spAutoFit/>
          </a:bodyPr>
          <a:lstStyle/>
          <a:p>
            <a:r>
              <a:rPr lang="en-IN" sz="2000" b="1" dirty="0"/>
              <a:t>INFORMATION PAGE</a:t>
            </a:r>
          </a:p>
        </p:txBody>
      </p:sp>
    </p:spTree>
    <p:extLst>
      <p:ext uri="{BB962C8B-B14F-4D97-AF65-F5344CB8AC3E}">
        <p14:creationId xmlns:p14="http://schemas.microsoft.com/office/powerpoint/2010/main" val="123781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AB8F14-DFF2-4FF5-B988-A8E1C30E7669}"/>
              </a:ext>
            </a:extLst>
          </p:cNvPr>
          <p:cNvPicPr>
            <a:picLocks noChangeAspect="1"/>
          </p:cNvPicPr>
          <p:nvPr/>
        </p:nvPicPr>
        <p:blipFill rotWithShape="1">
          <a:blip r:embed="rId2"/>
          <a:srcRect t="298" b="-298"/>
          <a:stretch/>
        </p:blipFill>
        <p:spPr>
          <a:xfrm>
            <a:off x="4114800" y="3572951"/>
            <a:ext cx="1905000" cy="3058669"/>
          </a:xfrm>
          <a:prstGeom prst="rect">
            <a:avLst/>
          </a:prstGeom>
        </p:spPr>
      </p:pic>
      <p:pic>
        <p:nvPicPr>
          <p:cNvPr id="3" name="Picture 2">
            <a:extLst>
              <a:ext uri="{FF2B5EF4-FFF2-40B4-BE49-F238E27FC236}">
                <a16:creationId xmlns:a16="http://schemas.microsoft.com/office/drawing/2014/main" id="{9039CD7F-BB69-4A49-95E4-D5D3841388EB}"/>
              </a:ext>
            </a:extLst>
          </p:cNvPr>
          <p:cNvPicPr>
            <a:picLocks noChangeAspect="1"/>
          </p:cNvPicPr>
          <p:nvPr/>
        </p:nvPicPr>
        <p:blipFill rotWithShape="1">
          <a:blip r:embed="rId3"/>
          <a:srcRect l="1" r="546" b="22064"/>
          <a:stretch/>
        </p:blipFill>
        <p:spPr>
          <a:xfrm>
            <a:off x="1752600" y="3572951"/>
            <a:ext cx="1904999" cy="3024797"/>
          </a:xfrm>
          <a:prstGeom prst="rect">
            <a:avLst/>
          </a:prstGeom>
        </p:spPr>
      </p:pic>
      <p:sp>
        <p:nvSpPr>
          <p:cNvPr id="4" name="TextBox 3">
            <a:extLst>
              <a:ext uri="{FF2B5EF4-FFF2-40B4-BE49-F238E27FC236}">
                <a16:creationId xmlns:a16="http://schemas.microsoft.com/office/drawing/2014/main" id="{87012268-19DE-4447-96E9-F93D3F93CE2D}"/>
              </a:ext>
            </a:extLst>
          </p:cNvPr>
          <p:cNvSpPr txBox="1"/>
          <p:nvPr/>
        </p:nvSpPr>
        <p:spPr>
          <a:xfrm flipH="1">
            <a:off x="188594" y="335578"/>
            <a:ext cx="5221606" cy="769441"/>
          </a:xfrm>
          <a:prstGeom prst="rect">
            <a:avLst/>
          </a:prstGeom>
          <a:noFill/>
        </p:spPr>
        <p:txBody>
          <a:bodyPr wrap="square" rtlCol="0">
            <a:spAutoFit/>
          </a:bodyPr>
          <a:lstStyle/>
          <a:p>
            <a:r>
              <a:rPr lang="en-IN" sz="4400" dirty="0">
                <a:latin typeface="Constantia" panose="02030602050306030303" pitchFamily="18" charset="0"/>
              </a:rPr>
              <a:t>VI. FUTURE SCOPE</a:t>
            </a:r>
          </a:p>
        </p:txBody>
      </p:sp>
      <p:sp>
        <p:nvSpPr>
          <p:cNvPr id="5" name="TextBox 4">
            <a:extLst>
              <a:ext uri="{FF2B5EF4-FFF2-40B4-BE49-F238E27FC236}">
                <a16:creationId xmlns:a16="http://schemas.microsoft.com/office/drawing/2014/main" id="{19CF7868-D279-4F92-AD55-5A9F6FB66370}"/>
              </a:ext>
            </a:extLst>
          </p:cNvPr>
          <p:cNvSpPr txBox="1"/>
          <p:nvPr/>
        </p:nvSpPr>
        <p:spPr>
          <a:xfrm>
            <a:off x="-25791" y="1200847"/>
            <a:ext cx="8763000" cy="2308324"/>
          </a:xfrm>
          <a:prstGeom prst="rect">
            <a:avLst/>
          </a:prstGeom>
          <a:noFill/>
        </p:spPr>
        <p:txBody>
          <a:bodyPr wrap="square" rtlCol="0">
            <a:spAutoFit/>
          </a:bodyPr>
          <a:lstStyle/>
          <a:p>
            <a:r>
              <a:rPr lang="en-IN" sz="2400" dirty="0">
                <a:latin typeface="Lucida Sans Unicode" panose="020B0602030504020204" pitchFamily="34" charset="0"/>
                <a:cs typeface="Lucida Sans Unicode" panose="020B0602030504020204" pitchFamily="34" charset="0"/>
              </a:rPr>
              <a:t>To create an android application which includes the following features</a:t>
            </a:r>
          </a:p>
          <a:p>
            <a:endParaRPr lang="en-IN" sz="2400" dirty="0">
              <a:latin typeface="Lucida Sans Unicode" panose="020B0602030504020204" pitchFamily="34" charset="0"/>
              <a:cs typeface="Lucida Sans Unicode" panose="020B0602030504020204" pitchFamily="34" charset="0"/>
            </a:endParaRPr>
          </a:p>
          <a:p>
            <a:pPr marL="342900" indent="-342900">
              <a:buFont typeface="Arial" panose="020B0604020202020204" pitchFamily="34" charset="0"/>
              <a:buChar char="•"/>
            </a:pPr>
            <a:r>
              <a:rPr lang="en-IN" sz="2400" dirty="0">
                <a:latin typeface="Lucida Sans Unicode" panose="020B0602030504020204" pitchFamily="34" charset="0"/>
                <a:cs typeface="Lucida Sans Unicode" panose="020B0602030504020204" pitchFamily="34" charset="0"/>
              </a:rPr>
              <a:t>GST Calculator</a:t>
            </a:r>
          </a:p>
          <a:p>
            <a:pPr marL="342900" indent="-342900">
              <a:buFont typeface="Arial" panose="020B0604020202020204" pitchFamily="34" charset="0"/>
              <a:buChar char="•"/>
            </a:pPr>
            <a:r>
              <a:rPr lang="en-IN" sz="2400" dirty="0">
                <a:latin typeface="Lucida Sans Unicode" panose="020B0602030504020204" pitchFamily="34" charset="0"/>
                <a:cs typeface="Lucida Sans Unicode" panose="020B0602030504020204" pitchFamily="34" charset="0"/>
              </a:rPr>
              <a:t>Calculate users monthly expenditure and savings </a:t>
            </a:r>
          </a:p>
          <a:p>
            <a:pPr marL="342900" indent="-342900">
              <a:buFont typeface="Arial" panose="020B0604020202020204" pitchFamily="34" charset="0"/>
              <a:buChar char="•"/>
            </a:pPr>
            <a:r>
              <a:rPr lang="en-IN" sz="2400" dirty="0">
                <a:latin typeface="Lucida Sans Unicode" panose="020B0602030504020204" pitchFamily="34" charset="0"/>
                <a:cs typeface="Lucida Sans Unicode" panose="020B0602030504020204" pitchFamily="34" charset="0"/>
              </a:rPr>
              <a:t>Give warnings when account balance is low</a:t>
            </a:r>
          </a:p>
        </p:txBody>
      </p:sp>
    </p:spTree>
    <p:extLst>
      <p:ext uri="{BB962C8B-B14F-4D97-AF65-F5344CB8AC3E}">
        <p14:creationId xmlns:p14="http://schemas.microsoft.com/office/powerpoint/2010/main" val="411494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C3F51-A99A-4052-B550-9778A6588885}"/>
              </a:ext>
            </a:extLst>
          </p:cNvPr>
          <p:cNvSpPr txBox="1"/>
          <p:nvPr/>
        </p:nvSpPr>
        <p:spPr>
          <a:xfrm>
            <a:off x="304800" y="762000"/>
            <a:ext cx="4901791" cy="2123658"/>
          </a:xfrm>
          <a:prstGeom prst="rect">
            <a:avLst/>
          </a:prstGeom>
          <a:noFill/>
        </p:spPr>
        <p:txBody>
          <a:bodyPr wrap="none" rtlCol="0">
            <a:spAutoFit/>
          </a:bodyPr>
          <a:lstStyle/>
          <a:p>
            <a:r>
              <a:rPr lang="en-IN" sz="4400" dirty="0">
                <a:latin typeface="Constantia" panose="02030602050306030303" pitchFamily="18" charset="0"/>
              </a:rPr>
              <a:t>I.INTRODUCTION</a:t>
            </a:r>
          </a:p>
          <a:p>
            <a:endParaRPr lang="en-IN" sz="4400" dirty="0">
              <a:latin typeface="Constantia" panose="02030602050306030303" pitchFamily="18" charset="0"/>
            </a:endParaRPr>
          </a:p>
          <a:p>
            <a:endParaRPr lang="en-IN" sz="4400" dirty="0">
              <a:latin typeface="Constantia" panose="02030602050306030303" pitchFamily="18" charset="0"/>
            </a:endParaRPr>
          </a:p>
        </p:txBody>
      </p:sp>
      <p:sp>
        <p:nvSpPr>
          <p:cNvPr id="12" name="TextBox 11">
            <a:extLst>
              <a:ext uri="{FF2B5EF4-FFF2-40B4-BE49-F238E27FC236}">
                <a16:creationId xmlns:a16="http://schemas.microsoft.com/office/drawing/2014/main" id="{538C71F5-FBE8-4114-9508-B50B1936F373}"/>
              </a:ext>
            </a:extLst>
          </p:cNvPr>
          <p:cNvSpPr txBox="1"/>
          <p:nvPr/>
        </p:nvSpPr>
        <p:spPr>
          <a:xfrm>
            <a:off x="233447" y="2133600"/>
            <a:ext cx="8908208" cy="3785652"/>
          </a:xfrm>
          <a:prstGeom prst="rect">
            <a:avLst/>
          </a:prstGeom>
          <a:noFill/>
        </p:spPr>
        <p:txBody>
          <a:bodyPr wrap="none" rtlCol="0">
            <a:spAutoFit/>
          </a:bodyPr>
          <a:lstStyle/>
          <a:p>
            <a:r>
              <a:rPr lang="en-IN" sz="4400" dirty="0">
                <a:latin typeface="Segoe UI Semibold" panose="020B0702040204020203" pitchFamily="34" charset="0"/>
                <a:cs typeface="Segoe UI Semibold" panose="020B0702040204020203" pitchFamily="34" charset="0"/>
              </a:rPr>
              <a:t>AIM</a:t>
            </a:r>
            <a:r>
              <a:rPr lang="en-IN" sz="4400" dirty="0">
                <a:latin typeface="Segoe UI Light" panose="020B0502040204020203" pitchFamily="34" charset="0"/>
                <a:cs typeface="Segoe UI Light" panose="020B0502040204020203" pitchFamily="34" charset="0"/>
              </a:rPr>
              <a:t> </a:t>
            </a:r>
          </a:p>
          <a:p>
            <a:endParaRPr lang="en-IN" sz="2800" dirty="0">
              <a:latin typeface="Lucida Sans Unicode" panose="020B0602030504020204" pitchFamily="34" charset="0"/>
              <a:cs typeface="Lucida Sans Unicode" panose="020B0602030504020204" pitchFamily="34" charset="0"/>
            </a:endParaRPr>
          </a:p>
          <a:p>
            <a:pPr marL="457200" indent="-457200">
              <a:buFont typeface="Arial" panose="020B0604020202020204" pitchFamily="34" charset="0"/>
              <a:buChar char="•"/>
            </a:pPr>
            <a:r>
              <a:rPr lang="en-IN" sz="2800" dirty="0">
                <a:latin typeface="Lucida Sans Unicode" panose="020B0602030504020204" pitchFamily="34" charset="0"/>
                <a:cs typeface="Lucida Sans Unicode" panose="020B0602030504020204" pitchFamily="34" charset="0"/>
              </a:rPr>
              <a:t>To provide a GST calculator</a:t>
            </a:r>
          </a:p>
          <a:p>
            <a:endParaRPr lang="en-IN" sz="2800" dirty="0">
              <a:latin typeface="Lucida Sans Unicode" panose="020B0602030504020204" pitchFamily="34" charset="0"/>
              <a:cs typeface="Lucida Sans Unicode" panose="020B0602030504020204" pitchFamily="34" charset="0"/>
            </a:endParaRPr>
          </a:p>
          <a:p>
            <a:pPr marL="457200" indent="-457200">
              <a:buFont typeface="Arial" panose="020B0604020202020204" pitchFamily="34" charset="0"/>
              <a:buChar char="•"/>
            </a:pPr>
            <a:r>
              <a:rPr lang="en-IN" sz="2800" dirty="0">
                <a:latin typeface="Lucida Sans Unicode" panose="020B0602030504020204" pitchFamily="34" charset="0"/>
                <a:cs typeface="Lucida Sans Unicode" panose="020B0602030504020204" pitchFamily="34" charset="0"/>
              </a:rPr>
              <a:t>To provide a webpage which gives information </a:t>
            </a:r>
          </a:p>
          <a:p>
            <a:r>
              <a:rPr lang="en-IN" sz="2800" dirty="0">
                <a:latin typeface="Lucida Sans Unicode" panose="020B0602030504020204" pitchFamily="34" charset="0"/>
                <a:cs typeface="Lucida Sans Unicode" panose="020B0602030504020204" pitchFamily="34" charset="0"/>
              </a:rPr>
              <a:t>    about GST</a:t>
            </a:r>
          </a:p>
          <a:p>
            <a:endParaRPr lang="en-IN" sz="2800" dirty="0">
              <a:latin typeface="Lucida Sans Unicode" panose="020B0602030504020204" pitchFamily="34" charset="0"/>
              <a:cs typeface="Lucida Sans Unicode" panose="020B0602030504020204" pitchFamily="34" charset="0"/>
            </a:endParaRPr>
          </a:p>
          <a:p>
            <a:endParaRPr lang="en-IN" sz="28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3780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417211-F6B4-43B0-9817-AB34B367FFD1}"/>
              </a:ext>
            </a:extLst>
          </p:cNvPr>
          <p:cNvPicPr>
            <a:picLocks noChangeAspect="1"/>
          </p:cNvPicPr>
          <p:nvPr/>
        </p:nvPicPr>
        <p:blipFill rotWithShape="1">
          <a:blip r:embed="rId2"/>
          <a:srcRect l="-308" t="2766" r="308" b="15625"/>
          <a:stretch/>
        </p:blipFill>
        <p:spPr>
          <a:xfrm>
            <a:off x="0" y="1143000"/>
            <a:ext cx="9144000" cy="5334000"/>
          </a:xfrm>
          <a:prstGeom prst="rect">
            <a:avLst/>
          </a:prstGeom>
        </p:spPr>
      </p:pic>
      <p:sp>
        <p:nvSpPr>
          <p:cNvPr id="3" name="TextBox 2">
            <a:extLst>
              <a:ext uri="{FF2B5EF4-FFF2-40B4-BE49-F238E27FC236}">
                <a16:creationId xmlns:a16="http://schemas.microsoft.com/office/drawing/2014/main" id="{8B8ED6CF-C8A0-423B-906B-678F5650F74A}"/>
              </a:ext>
            </a:extLst>
          </p:cNvPr>
          <p:cNvSpPr txBox="1"/>
          <p:nvPr/>
        </p:nvSpPr>
        <p:spPr>
          <a:xfrm>
            <a:off x="152424" y="381000"/>
            <a:ext cx="8839151" cy="523220"/>
          </a:xfrm>
          <a:prstGeom prst="rect">
            <a:avLst/>
          </a:prstGeom>
          <a:noFill/>
        </p:spPr>
        <p:txBody>
          <a:bodyPr wrap="none" rtlCol="0">
            <a:spAutoFit/>
          </a:bodyPr>
          <a:lstStyle/>
          <a:p>
            <a:r>
              <a:rPr lang="en-IN" sz="2800" b="1" dirty="0"/>
              <a:t>DIFFERENCES BETWEEN OLD AND NEW TAXATION SYSTEM</a:t>
            </a:r>
          </a:p>
        </p:txBody>
      </p:sp>
    </p:spTree>
    <p:extLst>
      <p:ext uri="{BB962C8B-B14F-4D97-AF65-F5344CB8AC3E}">
        <p14:creationId xmlns:p14="http://schemas.microsoft.com/office/powerpoint/2010/main" val="242922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29" y="95275"/>
            <a:ext cx="8229600" cy="1143000"/>
          </a:xfrm>
        </p:spPr>
        <p:txBody>
          <a:bodyPr/>
          <a:lstStyle/>
          <a:p>
            <a:pPr algn="l"/>
            <a:r>
              <a:rPr lang="en-US" dirty="0">
                <a:latin typeface="Constantia" pitchFamily="18" charset="0"/>
              </a:rPr>
              <a:t>  </a:t>
            </a:r>
            <a:r>
              <a:rPr lang="en-US" dirty="0">
                <a:latin typeface="Constantia" pitchFamily="18" charset="0"/>
                <a:ea typeface="Adobe Fan Heiti Std B" pitchFamily="34" charset="-128"/>
                <a:cs typeface="Segoe UI Semibold" pitchFamily="34" charset="0"/>
              </a:rPr>
              <a:t> II.Technologies</a:t>
            </a:r>
          </a:p>
        </p:txBody>
      </p:sp>
      <p:sp>
        <p:nvSpPr>
          <p:cNvPr id="3" name="Content Placeholder 2"/>
          <p:cNvSpPr>
            <a:spLocks noGrp="1"/>
          </p:cNvSpPr>
          <p:nvPr>
            <p:ph idx="1"/>
          </p:nvPr>
        </p:nvSpPr>
        <p:spPr/>
        <p:txBody>
          <a:bodyPr>
            <a:noAutofit/>
          </a:bodyPr>
          <a:lstStyle/>
          <a:p>
            <a:pPr>
              <a:buNone/>
            </a:pPr>
            <a:r>
              <a:rPr lang="en-US" sz="3600" dirty="0">
                <a:latin typeface="Segoe UI Semibold" pitchFamily="34" charset="0"/>
                <a:cs typeface="Segoe UI Semibold" pitchFamily="34" charset="0"/>
              </a:rPr>
              <a:t> HTML</a:t>
            </a:r>
          </a:p>
          <a:p>
            <a:pPr>
              <a:buNone/>
            </a:pPr>
            <a:endParaRPr lang="en-US" sz="2000" dirty="0">
              <a:latin typeface="Segoe UI Semibold" pitchFamily="34" charset="0"/>
              <a:cs typeface="Segoe UI Semibold" pitchFamily="34" charset="0"/>
            </a:endParaRPr>
          </a:p>
          <a:p>
            <a:r>
              <a:rPr lang="en-US" sz="2400" dirty="0">
                <a:latin typeface="Lucida Sans Unicode" pitchFamily="34" charset="0"/>
                <a:cs typeface="Lucida Sans Unicode" pitchFamily="34" charset="0"/>
              </a:rPr>
              <a:t>HTML stands for Hyper Text Markup Language.</a:t>
            </a:r>
          </a:p>
          <a:p>
            <a:pPr>
              <a:buNone/>
            </a:pPr>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It is used to display the contents in the webpage like headings,paragraphs,lists,etc.</a:t>
            </a:r>
          </a:p>
          <a:p>
            <a:pPr>
              <a:buNone/>
            </a:pPr>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HTML basically consists of tags. Tags like &lt;div&gt;, &lt;p&gt;, &lt;input&gt;, &lt;img&gt;, &lt;h1&gt; ,&lt;h2&gt;, etc., are extensively used while writing in 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2819400"/>
          </a:xfrm>
        </p:spPr>
        <p:txBody>
          <a:bodyPr>
            <a:normAutofit lnSpcReduction="10000"/>
          </a:bodyPr>
          <a:lstStyle/>
          <a:p>
            <a:pPr>
              <a:buNone/>
            </a:pPr>
            <a:r>
              <a:rPr lang="en-US" sz="3600" dirty="0">
                <a:latin typeface="Segoe UI Semibold" pitchFamily="34" charset="0"/>
                <a:cs typeface="Segoe UI Semibold" pitchFamily="34" charset="0"/>
              </a:rPr>
              <a:t>    CSS</a:t>
            </a:r>
            <a:endParaRPr lang="en-US" sz="3900" dirty="0">
              <a:latin typeface="Segoe UI Semibold" pitchFamily="34" charset="0"/>
              <a:cs typeface="Segoe UI Semibold" pitchFamily="34" charset="0"/>
            </a:endParaRPr>
          </a:p>
          <a:p>
            <a:pPr>
              <a:buNone/>
            </a:pPr>
            <a:endParaRPr lang="en-US" sz="3600" dirty="0">
              <a:latin typeface="Segoe UI Semibold" pitchFamily="34" charset="0"/>
              <a:cs typeface="Segoe UI Semibold" pitchFamily="34" charset="0"/>
            </a:endParaRPr>
          </a:p>
          <a:p>
            <a:r>
              <a:rPr lang="en-US" sz="2400" dirty="0">
                <a:latin typeface="Lucida Sans Unicode" pitchFamily="34" charset="0"/>
                <a:cs typeface="Lucida Sans Unicode" pitchFamily="34" charset="0"/>
              </a:rPr>
              <a:t>CSS stands for Cascading Style Sheets.</a:t>
            </a:r>
          </a:p>
          <a:p>
            <a:pPr>
              <a:buNone/>
            </a:pPr>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It is used for describing the presentation of a document written in markup language (i.e., HTML).</a:t>
            </a:r>
          </a:p>
        </p:txBody>
      </p:sp>
      <p:sp>
        <p:nvSpPr>
          <p:cNvPr id="5" name="TextBox 4"/>
          <p:cNvSpPr txBox="1"/>
          <p:nvPr/>
        </p:nvSpPr>
        <p:spPr>
          <a:xfrm>
            <a:off x="609600" y="3657600"/>
            <a:ext cx="7848600" cy="2492990"/>
          </a:xfrm>
          <a:prstGeom prst="rect">
            <a:avLst/>
          </a:prstGeom>
          <a:noFill/>
        </p:spPr>
        <p:txBody>
          <a:bodyPr wrap="square" numCol="1" rtlCol="0">
            <a:spAutoFit/>
          </a:bodyPr>
          <a:lstStyle/>
          <a:p>
            <a:r>
              <a:rPr lang="en-US" sz="3600" dirty="0">
                <a:latin typeface="Segoe UI Semibold" pitchFamily="34" charset="0"/>
                <a:cs typeface="Segoe UI Semibold" pitchFamily="34" charset="0"/>
              </a:rPr>
              <a:t> JavaScript</a:t>
            </a:r>
          </a:p>
          <a:p>
            <a:endParaRPr lang="en-US" sz="2400" dirty="0">
              <a:latin typeface="Lucida Sans Unicode" pitchFamily="34" charset="0"/>
              <a:cs typeface="Lucida Sans Unicode" pitchFamily="34" charset="0"/>
            </a:endParaRPr>
          </a:p>
          <a:p>
            <a:pPr>
              <a:buFont typeface="Arial" pitchFamily="34" charset="0"/>
              <a:buChar char="•"/>
            </a:pPr>
            <a:r>
              <a:rPr lang="en-US" sz="2400" dirty="0">
                <a:latin typeface="Lucida Sans Unicode" pitchFamily="34" charset="0"/>
                <a:cs typeface="Lucida Sans Unicode" pitchFamily="34" charset="0"/>
              </a:rPr>
              <a:t>  JavaScript is used to define the behaviour of the       webpage in response to the interaction with the user.It provides dynamic interactivity and provides   services to the client side of the browser.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latin typeface="Lucida Sans Unicode" pitchFamily="34" charset="0"/>
                <a:cs typeface="Lucida Sans Unicode" pitchFamily="34" charset="0"/>
              </a:rPr>
              <a:t>HTML &amp; CSS snippet</a:t>
            </a:r>
          </a:p>
        </p:txBody>
      </p:sp>
      <p:pic>
        <p:nvPicPr>
          <p:cNvPr id="1027" name="Picture 3" descr="C:\Users\Bhargav\Desktop\snippetcode.PNG"/>
          <p:cNvPicPr>
            <a:picLocks noChangeAspect="1" noChangeArrowheads="1"/>
          </p:cNvPicPr>
          <p:nvPr/>
        </p:nvPicPr>
        <p:blipFill>
          <a:blip r:embed="rId2"/>
          <a:srcRect/>
          <a:stretch>
            <a:fillRect/>
          </a:stretch>
        </p:blipFill>
        <p:spPr bwMode="auto">
          <a:xfrm>
            <a:off x="609600" y="1981200"/>
            <a:ext cx="7862406" cy="39576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  </a:t>
            </a:r>
            <a:r>
              <a:rPr lang="en-US" sz="3600" dirty="0">
                <a:latin typeface="Lucida Sans Unicode" pitchFamily="34" charset="0"/>
                <a:cs typeface="Lucida Sans Unicode" pitchFamily="34" charset="0"/>
              </a:rPr>
              <a:t>JavaScript Snippet</a:t>
            </a:r>
            <a:endParaRPr lang="en-US" sz="4000" dirty="0">
              <a:latin typeface="Lucida Sans Unicode" pitchFamily="34" charset="0"/>
              <a:cs typeface="Lucida Sans Unicode" pitchFamily="34" charset="0"/>
            </a:endParaRPr>
          </a:p>
        </p:txBody>
      </p:sp>
      <p:pic>
        <p:nvPicPr>
          <p:cNvPr id="2050" name="Picture 2" descr="C:\Users\Bhargav\Desktop\js.PNG"/>
          <p:cNvPicPr>
            <a:picLocks noChangeAspect="1" noChangeArrowheads="1"/>
          </p:cNvPicPr>
          <p:nvPr/>
        </p:nvPicPr>
        <p:blipFill>
          <a:blip r:embed="rId2"/>
          <a:srcRect/>
          <a:stretch>
            <a:fillRect/>
          </a:stretch>
        </p:blipFill>
        <p:spPr bwMode="auto">
          <a:xfrm>
            <a:off x="609600" y="2514600"/>
            <a:ext cx="8094693" cy="2667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 </a:t>
            </a:r>
            <a:r>
              <a:rPr lang="en-US" sz="3600" dirty="0">
                <a:latin typeface="Constantia" panose="02030602050306030303" pitchFamily="18" charset="0"/>
              </a:rPr>
              <a:t>III. </a:t>
            </a:r>
            <a:r>
              <a:rPr lang="en-US" sz="3600" dirty="0">
                <a:latin typeface="Constantia" panose="02030602050306030303" pitchFamily="18" charset="0"/>
                <a:cs typeface="Segoe UI Semibold" pitchFamily="34" charset="0"/>
              </a:rPr>
              <a:t>Software &amp; Hardware Requirements</a:t>
            </a:r>
          </a:p>
        </p:txBody>
      </p:sp>
      <p:sp>
        <p:nvSpPr>
          <p:cNvPr id="3" name="Content Placeholder 2"/>
          <p:cNvSpPr>
            <a:spLocks noGrp="1"/>
          </p:cNvSpPr>
          <p:nvPr>
            <p:ph idx="1"/>
          </p:nvPr>
        </p:nvSpPr>
        <p:spPr/>
        <p:txBody>
          <a:bodyPr>
            <a:noAutofit/>
          </a:bodyPr>
          <a:lstStyle/>
          <a:p>
            <a:r>
              <a:rPr lang="en-US" sz="2400" dirty="0">
                <a:latin typeface="Lucida Sans Unicode" pitchFamily="34" charset="0"/>
                <a:cs typeface="Lucida Sans Unicode" pitchFamily="34" charset="0"/>
              </a:rPr>
              <a:t>Operating System   : Windows 2000 &amp; higher or  			      Mac OS 9 or 10 &amp; higher.</a:t>
            </a:r>
          </a:p>
          <a:p>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Internet                  :Working high speed 				               internet connection.</a:t>
            </a:r>
          </a:p>
          <a:p>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Internet Browser like IE,Chrome,Safari,etc.</a:t>
            </a:r>
          </a:p>
          <a:p>
            <a:r>
              <a:rPr lang="en-US" sz="2400" dirty="0">
                <a:latin typeface="Lucida Sans Unicode" pitchFamily="34" charset="0"/>
                <a:cs typeface="Lucida Sans Unicode" pitchFamily="34" charset="0"/>
              </a:rPr>
              <a:t>RAM                      : 1GB or higher</a:t>
            </a:r>
          </a:p>
          <a:p>
            <a:pPr>
              <a:buNone/>
            </a:pPr>
            <a:endParaRPr lang="en-US" sz="2400" dirty="0">
              <a:latin typeface="Lucida Sans Unicode" pitchFamily="34" charset="0"/>
              <a:cs typeface="Lucida Sans Unicode" pitchFamily="34" charset="0"/>
            </a:endParaRPr>
          </a:p>
          <a:p>
            <a:r>
              <a:rPr lang="en-US" sz="2400" dirty="0">
                <a:latin typeface="Lucida Sans Unicode" pitchFamily="34" charset="0"/>
                <a:cs typeface="Lucida Sans Unicode" pitchFamily="34" charset="0"/>
              </a:rPr>
              <a:t>Min Disk Space      : 500MB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Constantia" pitchFamily="18" charset="0"/>
                <a:cs typeface="Segoe UI Semibold" pitchFamily="34" charset="0"/>
              </a:rPr>
              <a:t>IV. Implementation</a:t>
            </a:r>
          </a:p>
        </p:txBody>
      </p:sp>
      <p:sp>
        <p:nvSpPr>
          <p:cNvPr id="3" name="Content Placeholder 2"/>
          <p:cNvSpPr>
            <a:spLocks noGrp="1"/>
          </p:cNvSpPr>
          <p:nvPr>
            <p:ph idx="1"/>
          </p:nvPr>
        </p:nvSpPr>
        <p:spPr/>
        <p:txBody>
          <a:bodyPr/>
          <a:lstStyle/>
          <a:p>
            <a:r>
              <a:rPr lang="en-US" dirty="0"/>
              <a:t>HTML was used to display the basic structure of the website.</a:t>
            </a:r>
          </a:p>
          <a:p>
            <a:r>
              <a:rPr lang="en-US" dirty="0"/>
              <a:t>CSS was used to make the layout and design. The header and footer, home page layout was done using this language.  </a:t>
            </a:r>
          </a:p>
          <a:p>
            <a:r>
              <a:rPr lang="en-US" dirty="0"/>
              <a:t>JavaScript was used to describe dynamic interactivity and back-end mathematical functions of the website.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341</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Fan Heiti Std B</vt:lpstr>
      <vt:lpstr>Arial</vt:lpstr>
      <vt:lpstr>Book Antiqua</vt:lpstr>
      <vt:lpstr>Calibri</vt:lpstr>
      <vt:lpstr>Constantia</vt:lpstr>
      <vt:lpstr>Garamond</vt:lpstr>
      <vt:lpstr>Lucida Sans Unicode</vt:lpstr>
      <vt:lpstr>Segoe UI Light</vt:lpstr>
      <vt:lpstr>Segoe UI Semibold</vt:lpstr>
      <vt:lpstr>Office Theme</vt:lpstr>
      <vt:lpstr>PowerPoint Presentation</vt:lpstr>
      <vt:lpstr>PowerPoint Presentation</vt:lpstr>
      <vt:lpstr>PowerPoint Presentation</vt:lpstr>
      <vt:lpstr>   II.Technologies</vt:lpstr>
      <vt:lpstr>PowerPoint Presentation</vt:lpstr>
      <vt:lpstr>HTML &amp; CSS snippet</vt:lpstr>
      <vt:lpstr>  JavaScript Snippet</vt:lpstr>
      <vt:lpstr> III. Software &amp; Hardware Requirements</vt:lpstr>
      <vt:lpstr>IV. Implementation</vt:lpstr>
      <vt:lpstr> Hosting the website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II.Technologies</dc:title>
  <dc:creator>Bhargav Ram</dc:creator>
  <cp:lastModifiedBy>Spandana C</cp:lastModifiedBy>
  <cp:revision>24</cp:revision>
  <dcterms:created xsi:type="dcterms:W3CDTF">2006-08-16T00:00:00Z</dcterms:created>
  <dcterms:modified xsi:type="dcterms:W3CDTF">2017-10-11T14:42:52Z</dcterms:modified>
</cp:coreProperties>
</file>