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1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84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26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4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67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89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2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6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5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5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3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1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9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7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5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46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  <p:sldLayoutId id="2147484100" r:id="rId14"/>
    <p:sldLayoutId id="2147484101" r:id="rId15"/>
    <p:sldLayoutId id="2147484102" r:id="rId16"/>
    <p:sldLayoutId id="21474841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Audience Scoring for Direct Mail Marketing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Case Study Presentation – Bhargav Simha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Understanding the 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Problem: Identify customers likely to respond to Direct Mail (DM) campaigns.</a:t>
            </a:r>
          </a:p>
          <a:p>
            <a:r>
              <a:rPr dirty="0"/>
              <a:t>Goal: Predict influence probability to optimize targeting and maximize ROI.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2559D-71E4-2ADC-34AD-F7C98A9A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104" y="3647768"/>
            <a:ext cx="3216514" cy="32102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– Customer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variance in customer purchase behavior.</a:t>
            </a:r>
          </a:p>
          <a:p>
            <a:r>
              <a:t>RFM metrics used: Recency, Frequency, Monetary.</a:t>
            </a:r>
          </a:p>
          <a:p>
            <a:r>
              <a:t>Frequent customers tend to spend more.</a:t>
            </a:r>
          </a:p>
          <a:p>
            <a:r>
              <a:t>Recency skewed toward customers transacting within 30 days pre-DM.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55F93-C194-03AE-848F-FF3A5D271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930" y="4028649"/>
            <a:ext cx="3729423" cy="2843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Constructed RFM features from transaction history.</a:t>
            </a:r>
          </a:p>
          <a:p>
            <a:r>
              <a:rPr dirty="0"/>
              <a:t>Merged DM and Sales data on </a:t>
            </a:r>
            <a:r>
              <a:rPr lang="en-IN" dirty="0" err="1"/>
              <a:t>Gold_Cust_ID</a:t>
            </a:r>
            <a:r>
              <a:rPr dirty="0"/>
              <a:t>.</a:t>
            </a:r>
          </a:p>
          <a:p>
            <a:r>
              <a:rPr dirty="0"/>
              <a:t>Created 'Recency of Last Mailing' feature.</a:t>
            </a:r>
          </a:p>
          <a:p>
            <a:r>
              <a:rPr dirty="0"/>
              <a:t>Handled missing values via max+1 strategy.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EA9BB-2E9F-520E-3DFF-FD222EDBD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310" y="4023360"/>
            <a:ext cx="319209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the Target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Target: Influenced = 1 if customer purchased within 30 days post-mailing.</a:t>
            </a:r>
          </a:p>
          <a:p>
            <a:r>
              <a:rPr dirty="0"/>
              <a:t>Logic: (</a:t>
            </a:r>
            <a:r>
              <a:rPr dirty="0" err="1"/>
              <a:t>Tran_Dt</a:t>
            </a:r>
            <a:r>
              <a:rPr dirty="0"/>
              <a:t> &gt; </a:t>
            </a:r>
            <a:r>
              <a:rPr dirty="0" err="1"/>
              <a:t>Last_Mailing_Date</a:t>
            </a:r>
            <a:r>
              <a:rPr dirty="0"/>
              <a:t>) &amp; (</a:t>
            </a:r>
            <a:r>
              <a:rPr dirty="0" err="1"/>
              <a:t>Tran_Dt</a:t>
            </a:r>
            <a:r>
              <a:rPr dirty="0"/>
              <a:t> &lt;=</a:t>
            </a:r>
            <a:r>
              <a:rPr lang="en-IN" dirty="0"/>
              <a:t> </a:t>
            </a:r>
            <a:r>
              <a:rPr dirty="0" err="1"/>
              <a:t>Last_Mailing_Date</a:t>
            </a:r>
            <a:r>
              <a:rPr dirty="0"/>
              <a:t> + 30)</a:t>
            </a:r>
          </a:p>
          <a:p>
            <a:r>
              <a:rPr dirty="0"/>
              <a:t>Customer marked influenced if any qualifying transaction exists.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AFEBF-B7D4-F0E9-8415-6237B8BD9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295" y="4224147"/>
            <a:ext cx="3509977" cy="2633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982566-DF70-9E02-6F3B-09196542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10" y="4469321"/>
            <a:ext cx="3091745" cy="23886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Models: Logistic Regression, Decision Tree, Random Forest</a:t>
            </a:r>
            <a:r>
              <a:rPr lang="en-US" dirty="0"/>
              <a:t>, Gradient Descent and Gradient Descent with tuning</a:t>
            </a:r>
            <a:endParaRPr dirty="0"/>
          </a:p>
          <a:p>
            <a:r>
              <a:rPr dirty="0"/>
              <a:t>Train-test split on engineered features.</a:t>
            </a:r>
          </a:p>
          <a:p>
            <a:r>
              <a:rPr dirty="0"/>
              <a:t>Evaluated with AUC, precision, recall, and classification report.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Logistic Regression: Excellent baseline (AUC=0.9999).</a:t>
            </a:r>
          </a:p>
          <a:p>
            <a:r>
              <a:rPr lang="en-IN" dirty="0"/>
              <a:t>Random Forest: Strong performance (AUC = 0.9871).</a:t>
            </a:r>
          </a:p>
          <a:p>
            <a:r>
              <a:rPr lang="en-IN" dirty="0"/>
              <a:t>Decision Tree: Reasonable performance (AUC=0.9448).</a:t>
            </a:r>
          </a:p>
          <a:p>
            <a:r>
              <a:rPr lang="en-IN" dirty="0"/>
              <a:t>Gradient Boosting (Tuned): Best performer (AUC=0.9935).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EA354-21D8-FDA2-E818-19EB8EEB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974" y="4341035"/>
            <a:ext cx="3883741" cy="23168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Strategic Marketing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Target customers with predicted influence probability &gt; 0.3.</a:t>
            </a:r>
          </a:p>
          <a:p>
            <a:r>
              <a:rPr dirty="0"/>
              <a:t>Prioritize high-frequency and high-monetary customers.</a:t>
            </a:r>
          </a:p>
          <a:p>
            <a:r>
              <a:rPr dirty="0"/>
              <a:t>Deploy personalized campaigns based on transaction patterns.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D73E8-8D33-7675-DE18-426A0DE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024" y="4362475"/>
            <a:ext cx="3918933" cy="2495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62FD7B-997A-67EF-CC01-4984E1A3F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4" y="4452694"/>
            <a:ext cx="4291583" cy="2315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Limitations and 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demographic or external data sources.</a:t>
            </a:r>
          </a:p>
          <a:p>
            <a:r>
              <a:t>Fixed 30-day influence window is a business assumption.</a:t>
            </a:r>
          </a:p>
          <a:p>
            <a:r>
              <a:t>Enhance with deep learning or advanced time-series modeling.</a:t>
            </a:r>
          </a:p>
          <a:p>
            <a:r>
              <a:t>Incorporate channel interaction data for better targeting.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</TotalTime>
  <Words>323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Audience Scoring for Direct Mail Marketing</vt:lpstr>
      <vt:lpstr>Understanding the Business Objective</vt:lpstr>
      <vt:lpstr>Exploratory Data Analysis – Customer Behavior</vt:lpstr>
      <vt:lpstr>Feature Engineering Approach</vt:lpstr>
      <vt:lpstr>Defining the Target Variable</vt:lpstr>
      <vt:lpstr>Predictive Modeling Workflow</vt:lpstr>
      <vt:lpstr>Model Evaluation Summary</vt:lpstr>
      <vt:lpstr>Strategic Marketing Recommendations</vt:lpstr>
      <vt:lpstr>Limitations and Potential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Bhargav Simha Pathakoti</cp:lastModifiedBy>
  <cp:revision>2</cp:revision>
  <dcterms:created xsi:type="dcterms:W3CDTF">2013-01-27T09:14:16Z</dcterms:created>
  <dcterms:modified xsi:type="dcterms:W3CDTF">2025-06-13T15:53:36Z</dcterms:modified>
  <cp:category/>
</cp:coreProperties>
</file>