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type="screen4x3"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tableStyles" Target="tableStyle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 fontScale="95833" lnSpcReduction="20000"/>
          </a:bodyPr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 fontScale="95833" lnSpcReduction="20000"/>
          </a:bodyPr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6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0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0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9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9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9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9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9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9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9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9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/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685800" y="431889"/>
            <a:ext cx="7772400" cy="1470025"/>
          </a:xfrm>
        </p:spPr>
        <p:txBody>
          <a:bodyPr>
            <a:normAutofit/>
          </a:bodyPr>
          <a:p>
            <a:r>
              <a:t>Medical Insurance Expense</a:t>
            </a:r>
            <a:r>
              <a:rPr lang="en-US"/>
              <a:t>s</a:t>
            </a:r>
            <a:r>
              <a:rPr lang="en-US"/>
              <a:t> </a:t>
            </a:r>
            <a:r>
              <a:t>Prediction and Analysis</a:t>
            </a:r>
            <a:endParaRPr altLang="en-US" lang="zh-CN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993388" y="5850368"/>
            <a:ext cx="6732029" cy="435431"/>
          </a:xfrm>
        </p:spPr>
        <p:txBody>
          <a:bodyPr>
            <a:normAutofit/>
          </a:bodyPr>
          <a:p>
            <a:r>
              <a:rPr sz="2000">
                <a:solidFill>
                  <a:srgbClr val="800000"/>
                </a:solidFill>
              </a:rPr>
              <a:t>Using Exploratory Data Analysis and Regression Models</a:t>
            </a:r>
            <a:endParaRPr sz="2000">
              <a:solidFill>
                <a:srgbClr val="800000"/>
              </a:solidFill>
            </a:endParaRPr>
          </a:p>
        </p:txBody>
      </p:sp>
      <p:sp>
        <p:nvSpPr>
          <p:cNvPr id="1048588" name=""/>
          <p:cNvSpPr txBox="1"/>
          <p:nvPr/>
        </p:nvSpPr>
        <p:spPr>
          <a:xfrm>
            <a:off x="6894201" y="2673384"/>
            <a:ext cx="1906681" cy="2225041"/>
          </a:xfrm>
          <a:prstGeom prst="rect"/>
        </p:spPr>
        <p:txBody>
          <a:bodyPr rtlCol="0" wrap="square">
            <a:spAutoFit/>
          </a:bodyPr>
          <a:p>
            <a:r>
              <a:rPr sz="1800" lang="en-US">
                <a:solidFill>
                  <a:srgbClr val="000000"/>
                </a:solidFill>
              </a:rPr>
              <a:t>T</a:t>
            </a:r>
            <a:r>
              <a:rPr sz="1800" lang="en-US">
                <a:solidFill>
                  <a:srgbClr val="000000"/>
                </a:solidFill>
              </a:rPr>
              <a:t>e</a:t>
            </a:r>
            <a:r>
              <a:rPr sz="1800" lang="en-US">
                <a:solidFill>
                  <a:srgbClr val="000000"/>
                </a:solidFill>
              </a:rPr>
              <a:t>a</a:t>
            </a:r>
            <a:r>
              <a:rPr sz="1800" lang="en-US">
                <a:solidFill>
                  <a:srgbClr val="000000"/>
                </a:solidFill>
              </a:rPr>
              <a:t>m</a:t>
            </a:r>
            <a:r>
              <a:rPr sz="1800" lang="en-US">
                <a:solidFill>
                  <a:srgbClr val="000000"/>
                </a:solidFill>
              </a:rPr>
              <a:t> </a:t>
            </a:r>
            <a:r>
              <a:rPr sz="1800" lang="en-US">
                <a:solidFill>
                  <a:srgbClr val="000000"/>
                </a:solidFill>
              </a:rPr>
              <a:t>m</a:t>
            </a:r>
            <a:r>
              <a:rPr sz="1800" lang="en-US">
                <a:solidFill>
                  <a:srgbClr val="000000"/>
                </a:solidFill>
              </a:rPr>
              <a:t>e</a:t>
            </a:r>
            <a:r>
              <a:rPr sz="1800" lang="en-US">
                <a:solidFill>
                  <a:srgbClr val="000000"/>
                </a:solidFill>
              </a:rPr>
              <a:t>m</a:t>
            </a:r>
            <a:r>
              <a:rPr sz="1800" lang="en-US">
                <a:solidFill>
                  <a:srgbClr val="000000"/>
                </a:solidFill>
              </a:rPr>
              <a:t>b</a:t>
            </a:r>
            <a:r>
              <a:rPr sz="1800" lang="en-US">
                <a:solidFill>
                  <a:srgbClr val="000000"/>
                </a:solidFill>
              </a:rPr>
              <a:t>e</a:t>
            </a:r>
            <a:r>
              <a:rPr sz="1800" lang="en-US">
                <a:solidFill>
                  <a:srgbClr val="000000"/>
                </a:solidFill>
              </a:rPr>
              <a:t>r</a:t>
            </a:r>
            <a:r>
              <a:rPr sz="1800" lang="en-US">
                <a:solidFill>
                  <a:srgbClr val="000000"/>
                </a:solidFill>
              </a:rPr>
              <a:t> </a:t>
            </a:r>
            <a:r>
              <a:rPr sz="1800" lang="en-US">
                <a:solidFill>
                  <a:srgbClr val="000000"/>
                </a:solidFill>
              </a:rPr>
              <a:t>:</a:t>
            </a:r>
            <a:endParaRPr sz="1800" lang="en-GB">
              <a:solidFill>
                <a:srgbClr val="000000"/>
              </a:solidFill>
            </a:endParaRPr>
          </a:p>
          <a:p>
            <a:r>
              <a:rPr sz="1800" lang="en-US">
                <a:solidFill>
                  <a:srgbClr val="000000"/>
                </a:solidFill>
              </a:rPr>
              <a:t>H</a:t>
            </a:r>
            <a:r>
              <a:rPr sz="1800" lang="en-US">
                <a:solidFill>
                  <a:srgbClr val="000000"/>
                </a:solidFill>
              </a:rPr>
              <a:t>a</a:t>
            </a:r>
            <a:r>
              <a:rPr sz="1800" lang="en-US">
                <a:solidFill>
                  <a:srgbClr val="000000"/>
                </a:solidFill>
              </a:rPr>
              <a:t>r</a:t>
            </a:r>
            <a:r>
              <a:rPr sz="1800" lang="en-US">
                <a:solidFill>
                  <a:srgbClr val="000000"/>
                </a:solidFill>
              </a:rPr>
              <a:t>s</a:t>
            </a:r>
            <a:r>
              <a:rPr sz="1800" lang="en-US">
                <a:solidFill>
                  <a:srgbClr val="000000"/>
                </a:solidFill>
              </a:rPr>
              <a:t>h</a:t>
            </a:r>
            <a:r>
              <a:rPr sz="1800" lang="en-US">
                <a:solidFill>
                  <a:srgbClr val="000000"/>
                </a:solidFill>
              </a:rPr>
              <a:t>a</a:t>
            </a:r>
            <a:endParaRPr sz="1800" lang="en-GB">
              <a:solidFill>
                <a:srgbClr val="000000"/>
              </a:solidFill>
            </a:endParaRPr>
          </a:p>
          <a:p>
            <a:r>
              <a:rPr sz="1800" lang="en-US">
                <a:solidFill>
                  <a:srgbClr val="000000"/>
                </a:solidFill>
              </a:rPr>
              <a:t>B</a:t>
            </a:r>
            <a:r>
              <a:rPr sz="1800" lang="en-US">
                <a:solidFill>
                  <a:srgbClr val="000000"/>
                </a:solidFill>
              </a:rPr>
              <a:t>h</a:t>
            </a:r>
            <a:r>
              <a:rPr sz="1800" lang="en-US">
                <a:solidFill>
                  <a:srgbClr val="000000"/>
                </a:solidFill>
              </a:rPr>
              <a:t>a</a:t>
            </a:r>
            <a:r>
              <a:rPr sz="1800" lang="en-US">
                <a:solidFill>
                  <a:srgbClr val="000000"/>
                </a:solidFill>
              </a:rPr>
              <a:t>rgav</a:t>
            </a:r>
            <a:r>
              <a:rPr sz="1800" lang="en-US">
                <a:solidFill>
                  <a:srgbClr val="000000"/>
                </a:solidFill>
              </a:rPr>
              <a:t> </a:t>
            </a:r>
            <a:endParaRPr sz="1800" lang="en-GB">
              <a:solidFill>
                <a:srgbClr val="000000"/>
              </a:solidFill>
            </a:endParaRPr>
          </a:p>
          <a:p>
            <a:r>
              <a:rPr sz="1800" lang="en-US">
                <a:solidFill>
                  <a:srgbClr val="000000"/>
                </a:solidFill>
              </a:rPr>
              <a:t>s</a:t>
            </a:r>
            <a:r>
              <a:rPr sz="1800" lang="en-US">
                <a:solidFill>
                  <a:srgbClr val="000000"/>
                </a:solidFill>
              </a:rPr>
              <a:t>r</a:t>
            </a:r>
            <a:r>
              <a:rPr sz="1800" lang="en-US">
                <a:solidFill>
                  <a:srgbClr val="000000"/>
                </a:solidFill>
              </a:rPr>
              <a:t>a</a:t>
            </a:r>
            <a:r>
              <a:rPr sz="1800" lang="en-US">
                <a:solidFill>
                  <a:srgbClr val="000000"/>
                </a:solidFill>
              </a:rPr>
              <a:t>v</a:t>
            </a:r>
            <a:r>
              <a:rPr sz="1800" lang="en-US">
                <a:solidFill>
                  <a:srgbClr val="000000"/>
                </a:solidFill>
              </a:rPr>
              <a:t>a</a:t>
            </a:r>
            <a:r>
              <a:rPr sz="1800" lang="en-US">
                <a:solidFill>
                  <a:srgbClr val="000000"/>
                </a:solidFill>
              </a:rPr>
              <a:t>n</a:t>
            </a:r>
            <a:endParaRPr sz="1800" lang="en-GB">
              <a:solidFill>
                <a:srgbClr val="000000"/>
              </a:solidFill>
            </a:endParaRPr>
          </a:p>
          <a:p>
            <a:r>
              <a:rPr sz="1800" lang="en-US">
                <a:solidFill>
                  <a:srgbClr val="000000"/>
                </a:solidFill>
              </a:rPr>
              <a:t>S</a:t>
            </a:r>
            <a:r>
              <a:rPr sz="1800" lang="en-US">
                <a:solidFill>
                  <a:srgbClr val="000000"/>
                </a:solidFill>
              </a:rPr>
              <a:t>a</a:t>
            </a:r>
            <a:r>
              <a:rPr sz="1800" lang="en-US">
                <a:solidFill>
                  <a:srgbClr val="000000"/>
                </a:solidFill>
              </a:rPr>
              <a:t>k</a:t>
            </a:r>
            <a:r>
              <a:rPr sz="1800" lang="en-US">
                <a:solidFill>
                  <a:srgbClr val="000000"/>
                </a:solidFill>
              </a:rPr>
              <a:t>s</a:t>
            </a:r>
            <a:r>
              <a:rPr sz="1800" lang="en-US">
                <a:solidFill>
                  <a:srgbClr val="000000"/>
                </a:solidFill>
              </a:rPr>
              <a:t>h</a:t>
            </a:r>
            <a:r>
              <a:rPr sz="1800" lang="en-US">
                <a:solidFill>
                  <a:srgbClr val="000000"/>
                </a:solidFill>
              </a:rPr>
              <a:t>i</a:t>
            </a:r>
            <a:endParaRPr sz="1800" lang="en-GB">
              <a:solidFill>
                <a:srgbClr val="000000"/>
              </a:solidFill>
            </a:endParaRPr>
          </a:p>
          <a:p>
            <a:r>
              <a:rPr sz="1800" lang="en-US">
                <a:solidFill>
                  <a:srgbClr val="000000"/>
                </a:solidFill>
              </a:rPr>
              <a:t>A</a:t>
            </a:r>
            <a:r>
              <a:rPr sz="1800" lang="en-US">
                <a:solidFill>
                  <a:srgbClr val="000000"/>
                </a:solidFill>
              </a:rPr>
              <a:t>j</a:t>
            </a:r>
            <a:r>
              <a:rPr sz="1800" lang="en-US">
                <a:solidFill>
                  <a:srgbClr val="000000"/>
                </a:solidFill>
              </a:rPr>
              <a:t>i</a:t>
            </a:r>
            <a:r>
              <a:rPr sz="1800" lang="en-US">
                <a:solidFill>
                  <a:srgbClr val="000000"/>
                </a:solidFill>
              </a:rPr>
              <a:t>t</a:t>
            </a:r>
            <a:endParaRPr sz="1800" lang="en-GB">
              <a:solidFill>
                <a:srgbClr val="000000"/>
              </a:solidFill>
            </a:endParaRPr>
          </a:p>
          <a:p>
            <a:r>
              <a:rPr sz="1800" lang="en-US">
                <a:solidFill>
                  <a:srgbClr val="000000"/>
                </a:solidFill>
              </a:rPr>
              <a:t>J</a:t>
            </a:r>
            <a:r>
              <a:rPr sz="1800" lang="en-US">
                <a:solidFill>
                  <a:srgbClr val="000000"/>
                </a:solidFill>
              </a:rPr>
              <a:t>i</a:t>
            </a:r>
            <a:r>
              <a:rPr sz="1800" lang="en-US">
                <a:solidFill>
                  <a:srgbClr val="000000"/>
                </a:solidFill>
              </a:rPr>
              <a:t>t</a:t>
            </a:r>
            <a:r>
              <a:rPr sz="1800" lang="en-US">
                <a:solidFill>
                  <a:srgbClr val="000000"/>
                </a:solidFill>
              </a:rPr>
              <a:t>h</a:t>
            </a:r>
            <a:r>
              <a:rPr sz="1800" lang="en-US">
                <a:solidFill>
                  <a:srgbClr val="000000"/>
                </a:solidFill>
              </a:rPr>
              <a:t>e</a:t>
            </a:r>
            <a:r>
              <a:rPr sz="1800" lang="en-US">
                <a:solidFill>
                  <a:srgbClr val="000000"/>
                </a:solidFill>
              </a:rPr>
              <a:t>n</a:t>
            </a:r>
            <a:r>
              <a:rPr sz="1800" lang="en-US">
                <a:solidFill>
                  <a:srgbClr val="000000"/>
                </a:solidFill>
              </a:rPr>
              <a:t>d</a:t>
            </a:r>
            <a:r>
              <a:rPr sz="1800" lang="en-US">
                <a:solidFill>
                  <a:srgbClr val="000000"/>
                </a:solidFill>
              </a:rPr>
              <a:t>r</a:t>
            </a:r>
            <a:r>
              <a:rPr sz="1800" lang="en-US">
                <a:solidFill>
                  <a:srgbClr val="000000"/>
                </a:solidFill>
              </a:rPr>
              <a:t>a</a:t>
            </a:r>
            <a:endParaRPr sz="1800" lang="en-GB">
              <a:solidFill>
                <a:srgbClr val="000000"/>
              </a:solidFill>
            </a:endParaRPr>
          </a:p>
          <a:p>
            <a:r>
              <a:rPr sz="1800" lang="en-US">
                <a:solidFill>
                  <a:srgbClr val="000000"/>
                </a:solidFill>
              </a:rPr>
              <a:t>M</a:t>
            </a:r>
            <a:r>
              <a:rPr sz="1800" lang="en-US">
                <a:solidFill>
                  <a:srgbClr val="000000"/>
                </a:solidFill>
              </a:rPr>
              <a:t>a</a:t>
            </a:r>
            <a:r>
              <a:rPr sz="1800" lang="en-US">
                <a:solidFill>
                  <a:srgbClr val="000000"/>
                </a:solidFill>
              </a:rPr>
              <a:t>n</a:t>
            </a:r>
            <a:r>
              <a:rPr sz="1800" lang="en-US">
                <a:solidFill>
                  <a:srgbClr val="000000"/>
                </a:solidFill>
              </a:rPr>
              <a:t>i</a:t>
            </a:r>
            <a:r>
              <a:rPr sz="1800" lang="en-US">
                <a:solidFill>
                  <a:srgbClr val="000000"/>
                </a:solidFill>
              </a:rPr>
              <a:t>k</a:t>
            </a:r>
            <a:r>
              <a:rPr sz="1800" lang="en-US">
                <a:solidFill>
                  <a:srgbClr val="000000"/>
                </a:solidFill>
              </a:rPr>
              <a:t>a</a:t>
            </a:r>
            <a:r>
              <a:rPr sz="1800" lang="en-US">
                <a:solidFill>
                  <a:srgbClr val="000000"/>
                </a:solidFill>
              </a:rPr>
              <a:t>n</a:t>
            </a:r>
            <a:r>
              <a:rPr sz="1800" lang="en-US">
                <a:solidFill>
                  <a:srgbClr val="000000"/>
                </a:solidFill>
              </a:rPr>
              <a:t>t</a:t>
            </a:r>
            <a:r>
              <a:rPr sz="1800" lang="en-US">
                <a:solidFill>
                  <a:srgbClr val="000000"/>
                </a:solidFill>
              </a:rPr>
              <a:t>a</a:t>
            </a:r>
            <a:endParaRPr sz="1800" lang="en-GB">
              <a:solidFill>
                <a:srgbClr val="000000"/>
              </a:solidFill>
            </a:endParaRP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995029" y="1901913"/>
            <a:ext cx="5589942" cy="3319247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/>
          </a:p>
        </p:txBody>
      </p:sp>
      <p:sp>
        <p:nvSpPr>
          <p:cNvPr id="1048612" name="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en-GB"/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209442" cy="6300521"/>
          </a:xfrm>
          <a:prstGeom prst="rect"/>
        </p:spPr>
      </p:pic>
      <p:sp>
        <p:nvSpPr>
          <p:cNvPr id="1048613" name=""/>
          <p:cNvSpPr txBox="1"/>
          <p:nvPr/>
        </p:nvSpPr>
        <p:spPr>
          <a:xfrm>
            <a:off x="2365518" y="634746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m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p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f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u</a:t>
            </a:r>
            <a:r>
              <a:rPr b="1" sz="2800" lang="en-US">
                <a:solidFill>
                  <a:srgbClr val="000000"/>
                </a:solidFill>
              </a:rPr>
              <a:t>m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endParaRPr b="1"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M</a:t>
            </a:r>
            <a:r>
              <a:rPr lang="en-US"/>
              <a:t>o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Building</a:t>
            </a:r>
            <a:r>
              <a:rPr lang="en-US"/>
              <a:t> </a:t>
            </a:r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"/>
          <p:cNvSpPr txBox="1"/>
          <p:nvPr/>
        </p:nvSpPr>
        <p:spPr>
          <a:xfrm>
            <a:off x="3016143" y="181111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FFFFFF"/>
                </a:solidFill>
              </a:rPr>
              <a:t>M</a:t>
            </a:r>
            <a:r>
              <a:rPr sz="2800" lang="en-US">
                <a:solidFill>
                  <a:srgbClr val="FFFFFF"/>
                </a:solidFill>
              </a:rPr>
              <a:t>o</a:t>
            </a:r>
            <a:r>
              <a:rPr sz="2800" lang="en-US">
                <a:solidFill>
                  <a:srgbClr val="FFFFFF"/>
                </a:solidFill>
              </a:rPr>
              <a:t>d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l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B</a:t>
            </a:r>
            <a:r>
              <a:rPr sz="2800" lang="en-US">
                <a:solidFill>
                  <a:srgbClr val="FFFFFF"/>
                </a:solidFill>
              </a:rPr>
              <a:t>u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lding</a:t>
            </a:r>
            <a:r>
              <a:rPr sz="2800" lang="en-US">
                <a:solidFill>
                  <a:srgbClr val="FFFFFF"/>
                </a:solidFill>
              </a:rPr>
              <a:t> </a:t>
            </a:r>
            <a:endParaRPr sz="2800"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52" name=""/>
        <p:cNvGrpSpPr/>
        <p:nvPr/>
      </p:nvGrpSpPr>
      <p:grpSpPr>
        <a:xfrm/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b="1" lang="en-US"/>
              <a:t>M</a:t>
            </a:r>
            <a:r>
              <a:rPr b="1" lang="en-US"/>
              <a:t>o</a:t>
            </a:r>
            <a:r>
              <a:rPr b="1" lang="en-US"/>
              <a:t>d</a:t>
            </a:r>
            <a:r>
              <a:rPr b="1" lang="en-US"/>
              <a:t>e</a:t>
            </a:r>
            <a:r>
              <a:rPr b="1" lang="en-US"/>
              <a:t>l</a:t>
            </a:r>
            <a:r>
              <a:rPr b="1" lang="en-US"/>
              <a:t> </a:t>
            </a:r>
            <a:r>
              <a:rPr b="1" lang="en-US"/>
              <a:t>E</a:t>
            </a:r>
            <a:r>
              <a:rPr b="1" lang="en-US"/>
              <a:t>v</a:t>
            </a:r>
            <a:r>
              <a:rPr b="1" lang="en-US"/>
              <a:t>a</a:t>
            </a:r>
            <a:r>
              <a:rPr b="1" lang="en-US"/>
              <a:t>l</a:t>
            </a:r>
            <a:r>
              <a:rPr b="1" lang="en-US"/>
              <a:t>u</a:t>
            </a:r>
            <a:r>
              <a:rPr b="1" lang="en-US"/>
              <a:t>ation</a:t>
            </a:r>
            <a:r>
              <a:rPr b="1" lang="en-US"/>
              <a:t> </a:t>
            </a:r>
            <a:endParaRPr b="1"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M</a:t>
            </a:r>
            <a:r>
              <a:rPr lang="en-US"/>
              <a:t>o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p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o</a:t>
            </a:r>
            <a:r>
              <a:rPr lang="en-US"/>
              <a:t>n</a:t>
            </a:r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92570" y="497603"/>
            <a:ext cx="8385170" cy="5937196"/>
          </a:xfrm>
          <a:prstGeom prst="rect"/>
        </p:spPr>
      </p:pic>
      <p:sp>
        <p:nvSpPr>
          <p:cNvPr id="1048618" name=""/>
          <p:cNvSpPr txBox="1"/>
          <p:nvPr/>
        </p:nvSpPr>
        <p:spPr>
          <a:xfrm>
            <a:off x="2988658" y="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M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Comparison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endParaRPr b="1" sz="2800" lang="en-GB">
              <a:solidFill>
                <a:srgbClr val="000000"/>
              </a:solidFill>
            </a:endParaRPr>
          </a:p>
        </p:txBody>
      </p:sp>
      <p:sp>
        <p:nvSpPr>
          <p:cNvPr id="1048619" name=""/>
          <p:cNvSpPr txBox="1"/>
          <p:nvPr/>
        </p:nvSpPr>
        <p:spPr>
          <a:xfrm>
            <a:off x="1788054" y="6434799"/>
            <a:ext cx="7742841" cy="332740"/>
          </a:xfrm>
          <a:prstGeom prst="rect"/>
        </p:spPr>
        <p:txBody>
          <a:bodyPr rtlCol="0" wrap="square">
            <a:spAutoFit/>
          </a:bodyPr>
          <a:p>
            <a:r>
              <a:rPr sz="1600" lang="en-US">
                <a:solidFill>
                  <a:srgbClr val="000000"/>
                </a:solidFill>
              </a:rPr>
              <a:t>A</a:t>
            </a:r>
            <a:r>
              <a:rPr sz="1600" lang="en-US">
                <a:solidFill>
                  <a:srgbClr val="000000"/>
                </a:solidFill>
              </a:rPr>
              <a:t>m</a:t>
            </a:r>
            <a:r>
              <a:rPr sz="1600" lang="en-US">
                <a:solidFill>
                  <a:srgbClr val="000000"/>
                </a:solidFill>
              </a:rPr>
              <a:t>o</a:t>
            </a:r>
            <a:r>
              <a:rPr sz="1600" lang="en-US">
                <a:solidFill>
                  <a:srgbClr val="000000"/>
                </a:solidFill>
              </a:rPr>
              <a:t>n</a:t>
            </a:r>
            <a:r>
              <a:rPr sz="1600" lang="en-US">
                <a:solidFill>
                  <a:srgbClr val="000000"/>
                </a:solidFill>
              </a:rPr>
              <a:t>g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a</a:t>
            </a:r>
            <a:r>
              <a:rPr sz="1600" lang="en-US">
                <a:solidFill>
                  <a:srgbClr val="000000"/>
                </a:solidFill>
              </a:rPr>
              <a:t>l</a:t>
            </a:r>
            <a:r>
              <a:rPr sz="1600" lang="en-US">
                <a:solidFill>
                  <a:srgbClr val="000000"/>
                </a:solidFill>
              </a:rPr>
              <a:t>l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t</a:t>
            </a:r>
            <a:r>
              <a:rPr sz="1600" lang="en-US">
                <a:solidFill>
                  <a:srgbClr val="000000"/>
                </a:solidFill>
              </a:rPr>
              <a:t>h</a:t>
            </a:r>
            <a:r>
              <a:rPr sz="1600" lang="en-US">
                <a:solidFill>
                  <a:srgbClr val="000000"/>
                </a:solidFill>
              </a:rPr>
              <a:t>e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m</a:t>
            </a:r>
            <a:r>
              <a:rPr sz="1600" lang="en-US">
                <a:solidFill>
                  <a:srgbClr val="000000"/>
                </a:solidFill>
              </a:rPr>
              <a:t>o</a:t>
            </a:r>
            <a:r>
              <a:rPr sz="1600" lang="en-US">
                <a:solidFill>
                  <a:srgbClr val="000000"/>
                </a:solidFill>
              </a:rPr>
              <a:t>d</a:t>
            </a:r>
            <a:r>
              <a:rPr sz="1600" lang="en-US">
                <a:solidFill>
                  <a:srgbClr val="000000"/>
                </a:solidFill>
              </a:rPr>
              <a:t>e</a:t>
            </a:r>
            <a:r>
              <a:rPr sz="1600" lang="en-US">
                <a:solidFill>
                  <a:srgbClr val="000000"/>
                </a:solidFill>
              </a:rPr>
              <a:t>l</a:t>
            </a:r>
            <a:r>
              <a:rPr sz="1600" lang="en-US">
                <a:solidFill>
                  <a:srgbClr val="000000"/>
                </a:solidFill>
              </a:rPr>
              <a:t>s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s</a:t>
            </a:r>
            <a:r>
              <a:rPr sz="1600" lang="en-US">
                <a:solidFill>
                  <a:srgbClr val="000000"/>
                </a:solidFill>
              </a:rPr>
              <a:t>v</a:t>
            </a:r>
            <a:r>
              <a:rPr sz="1600" lang="en-US">
                <a:solidFill>
                  <a:srgbClr val="000000"/>
                </a:solidFill>
              </a:rPr>
              <a:t>m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i</a:t>
            </a:r>
            <a:r>
              <a:rPr sz="1600" lang="en-US">
                <a:solidFill>
                  <a:srgbClr val="000000"/>
                </a:solidFill>
              </a:rPr>
              <a:t>s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s</a:t>
            </a:r>
            <a:r>
              <a:rPr sz="1600" lang="en-US">
                <a:solidFill>
                  <a:srgbClr val="000000"/>
                </a:solidFill>
              </a:rPr>
              <a:t>h</a:t>
            </a:r>
            <a:r>
              <a:rPr sz="1600" lang="en-US">
                <a:solidFill>
                  <a:srgbClr val="000000"/>
                </a:solidFill>
              </a:rPr>
              <a:t>o</a:t>
            </a:r>
            <a:r>
              <a:rPr sz="1600" lang="en-US">
                <a:solidFill>
                  <a:srgbClr val="000000"/>
                </a:solidFill>
              </a:rPr>
              <a:t>w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g</a:t>
            </a:r>
            <a:r>
              <a:rPr sz="1600" lang="en-US">
                <a:solidFill>
                  <a:srgbClr val="000000"/>
                </a:solidFill>
              </a:rPr>
              <a:t>o</a:t>
            </a:r>
            <a:r>
              <a:rPr sz="1600" lang="en-US">
                <a:solidFill>
                  <a:srgbClr val="000000"/>
                </a:solidFill>
              </a:rPr>
              <a:t>o</a:t>
            </a:r>
            <a:r>
              <a:rPr sz="1600" lang="en-US">
                <a:solidFill>
                  <a:srgbClr val="000000"/>
                </a:solidFill>
              </a:rPr>
              <a:t>d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r</a:t>
            </a:r>
            <a:r>
              <a:rPr sz="1600" lang="en-US">
                <a:solidFill>
                  <a:srgbClr val="000000"/>
                </a:solidFill>
              </a:rPr>
              <a:t>e</a:t>
            </a:r>
            <a:r>
              <a:rPr sz="1600" lang="en-US">
                <a:solidFill>
                  <a:srgbClr val="000000"/>
                </a:solidFill>
              </a:rPr>
              <a:t>s</a:t>
            </a:r>
            <a:r>
              <a:rPr sz="1600" lang="en-US">
                <a:solidFill>
                  <a:srgbClr val="000000"/>
                </a:solidFill>
              </a:rPr>
              <a:t>ults</a:t>
            </a:r>
            <a:r>
              <a:rPr sz="1600" lang="en-US">
                <a:solidFill>
                  <a:srgbClr val="000000"/>
                </a:solidFill>
              </a:rPr>
              <a:t> </a:t>
            </a:r>
            <a:endParaRPr sz="16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/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Results</a:t>
            </a:r>
          </a:p>
        </p:txBody>
      </p:sp>
      <p:sp>
        <p:nvSpPr>
          <p:cNvPr id="104862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1600"/>
              <a:t>Performance Metrics:</a:t>
            </a:r>
            <a:endParaRPr sz="1600"/>
          </a:p>
          <a:p>
            <a:pPr indent="0" marL="0">
              <a:buNone/>
            </a:pPr>
            <a:r>
              <a:rPr sz="1600" lang="en-US"/>
              <a:t> </a:t>
            </a:r>
            <a:r>
              <a:rPr sz="1600" lang="en-US"/>
              <a:t> </a:t>
            </a:r>
            <a:r>
              <a:rPr sz="1600" lang="en-US"/>
              <a:t> </a:t>
            </a:r>
            <a:r>
              <a:rPr sz="1600"/>
              <a:t>- Best Model: </a:t>
            </a:r>
            <a:r>
              <a:rPr sz="1600" lang="en-US"/>
              <a:t>S</a:t>
            </a:r>
            <a:r>
              <a:rPr sz="1600" lang="en-US"/>
              <a:t>u</a:t>
            </a:r>
            <a:r>
              <a:rPr sz="1600" lang="en-US"/>
              <a:t>p</a:t>
            </a:r>
            <a:r>
              <a:rPr sz="1600" lang="en-US"/>
              <a:t>p</a:t>
            </a:r>
            <a:r>
              <a:rPr sz="1600" lang="en-US"/>
              <a:t>o</a:t>
            </a:r>
            <a:r>
              <a:rPr sz="1600" lang="en-US"/>
              <a:t>r</a:t>
            </a:r>
            <a:r>
              <a:rPr sz="1600" lang="en-US"/>
              <a:t>t</a:t>
            </a:r>
            <a:r>
              <a:rPr sz="1600" lang="en-US"/>
              <a:t> </a:t>
            </a:r>
            <a:r>
              <a:rPr sz="1600" lang="en-US"/>
              <a:t>Vector</a:t>
            </a:r>
            <a:r>
              <a:rPr sz="1600" lang="en-US"/>
              <a:t> </a:t>
            </a:r>
            <a:r>
              <a:rPr sz="1600" lang="en-US"/>
              <a:t>m</a:t>
            </a:r>
            <a:r>
              <a:rPr sz="1600" lang="en-US"/>
              <a:t>a</a:t>
            </a:r>
            <a:r>
              <a:rPr sz="1600" lang="en-US"/>
              <a:t>c</a:t>
            </a:r>
            <a:r>
              <a:rPr sz="1600" lang="en-US"/>
              <a:t>hine</a:t>
            </a:r>
            <a:r>
              <a:rPr sz="1600" lang="en-US"/>
              <a:t> </a:t>
            </a:r>
            <a:endParaRPr altLang="en-US" sz="1600" lang="zh-CN"/>
          </a:p>
          <a:p>
            <a:pPr indent="0" marL="0">
              <a:buNone/>
            </a:pPr>
            <a:r>
              <a:rPr sz="1600" lang="en-US"/>
              <a:t> </a:t>
            </a:r>
            <a:r>
              <a:rPr sz="1600" lang="en-US"/>
              <a:t> </a:t>
            </a:r>
            <a:r>
              <a:rPr sz="1600" lang="en-US"/>
              <a:t> </a:t>
            </a:r>
            <a:r>
              <a:rPr sz="1600"/>
              <a:t>- Mean Squared Error (MSE): Low</a:t>
            </a:r>
            <a:endParaRPr altLang="en-US" sz="1600" lang="zh-CN"/>
          </a:p>
          <a:p>
            <a:pPr indent="0" marL="0">
              <a:buNone/>
            </a:pPr>
            <a:r>
              <a:rPr sz="1600" lang="en-US"/>
              <a:t> </a:t>
            </a:r>
            <a:r>
              <a:rPr sz="1600" lang="en-US"/>
              <a:t> </a:t>
            </a:r>
            <a:r>
              <a:rPr sz="1600" lang="en-US"/>
              <a:t> </a:t>
            </a:r>
            <a:r>
              <a:rPr sz="1600"/>
              <a:t>- R-squared: High (good fit)</a:t>
            </a:r>
            <a:endParaRPr altLang="en-US" sz="1600" lang="zh-CN"/>
          </a:p>
          <a:p>
            <a:r>
              <a:rPr sz="1600"/>
              <a:t>Example Prediction:</a:t>
            </a:r>
            <a:endParaRPr sz="1600"/>
          </a:p>
          <a:p>
            <a:r>
              <a:rPr sz="1600"/>
              <a:t>Input Features -&gt; Predicted Medical Expense</a:t>
            </a:r>
            <a:endParaRPr sz="1600"/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898936" y="-9218"/>
            <a:ext cx="2245063" cy="1257234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/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Objective</a:t>
            </a: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1600">
                <a:solidFill>
                  <a:srgbClr val="000000"/>
                </a:solidFill>
              </a:rPr>
              <a:t>Analyze relationships between features in the insurance dataset.</a:t>
            </a:r>
            <a:endParaRPr sz="1600">
              <a:solidFill>
                <a:srgbClr val="000000"/>
              </a:solidFill>
            </a:endParaRPr>
          </a:p>
          <a:p>
            <a:r>
              <a:rPr sz="1600">
                <a:solidFill>
                  <a:srgbClr val="000000"/>
                </a:solidFill>
              </a:rPr>
              <a:t>Build regression models to predict medical expenses.</a:t>
            </a:r>
            <a:endParaRPr sz="1600">
              <a:solidFill>
                <a:srgbClr val="000000"/>
              </a:solidFill>
            </a:endParaRPr>
          </a:p>
          <a:p>
            <a:r>
              <a:rPr sz="1600">
                <a:solidFill>
                  <a:srgbClr val="000000"/>
                </a:solidFill>
              </a:rPr>
              <a:t>Help insurance companies make decisions on premium pricing.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930820" y="-9218"/>
            <a:ext cx="2213179" cy="1239379"/>
          </a:xfrm>
          <a:prstGeom prst="rect"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67269" cy="1143000"/>
          </a:xfrm>
        </p:spPr>
        <p:txBody>
          <a:bodyPr>
            <a:normAutofit fontScale="95455"/>
          </a:bodyPr>
          <a:p>
            <a:r>
              <a:rPr lang="en-US"/>
              <a:t>C</a:t>
            </a:r>
            <a:r>
              <a:rPr lang="en-US"/>
              <a:t>h</a:t>
            </a:r>
            <a:r>
              <a:rPr lang="en-US"/>
              <a:t>allenges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utions</a:t>
            </a:r>
            <a:r>
              <a:rPr lang="en-US"/>
              <a:t> </a:t>
            </a:r>
            <a:endParaRPr lang="en-GB"/>
          </a:p>
        </p:txBody>
      </p:sp>
      <p:sp>
        <p:nvSpPr>
          <p:cNvPr id="1048627" name=""/>
          <p:cNvSpPr txBox="1"/>
          <p:nvPr/>
        </p:nvSpPr>
        <p:spPr>
          <a:xfrm>
            <a:off x="347545" y="1417637"/>
            <a:ext cx="8640258" cy="4676140"/>
          </a:xfrm>
          <a:prstGeom prst="rect"/>
        </p:spPr>
        <p:txBody>
          <a:bodyPr rtlCol="0" wrap="square">
            <a:spAutoFit/>
          </a:bodyPr>
          <a:p>
            <a:r>
              <a:rPr sz="1600" lang="en-GB">
                <a:solidFill>
                  <a:srgbClr val="000000"/>
                </a:solidFill>
              </a:rPr>
              <a:t>Working with an insurance dataset to predict medical expenses can present several challenges. Here are a few key difficulties and the ways to overcome them:</a:t>
            </a:r>
            <a:endParaRPr sz="1600" lang="en-GB">
              <a:solidFill>
                <a:srgbClr val="000000"/>
              </a:solidFill>
            </a:endParaRPr>
          </a:p>
          <a:p>
            <a:r>
              <a:rPr sz="1600" lang="en-GB">
                <a:solidFill>
                  <a:srgbClr val="000000"/>
                </a:solidFill>
              </a:rPr>
              <a:t>1. Handling Categorical Data:</a:t>
            </a:r>
            <a:endParaRPr sz="1600" lang="en-GB">
              <a:solidFill>
                <a:srgbClr val="000000"/>
              </a:solidFill>
            </a:endParaRPr>
          </a:p>
          <a:p>
            <a:r>
              <a:rPr sz="1600" lang="en-GB">
                <a:solidFill>
                  <a:srgbClr val="000000"/>
                </a:solidFill>
              </a:rPr>
              <a:t>   - Challenge: Insurance datasets often contain categorical features such as gender, smoker status, and region, which need to be converted into numerical formats for machine learning models to process.</a:t>
            </a:r>
            <a:endParaRPr sz="1600" lang="en-GB">
              <a:solidFill>
                <a:srgbClr val="000000"/>
              </a:solidFill>
            </a:endParaRPr>
          </a:p>
          <a:p>
            <a:r>
              <a:rPr sz="1600" lang="en-GB">
                <a:solidFill>
                  <a:srgbClr val="000000"/>
                </a:solidFill>
              </a:rPr>
              <a:t>   - Solution: One common approach is </a:t>
            </a:r>
            <a:r>
              <a:rPr sz="1600" lang="en-GB">
                <a:solidFill>
                  <a:srgbClr val="000000"/>
                </a:solidFill>
              </a:rPr>
              <a:t>one-hot encoding, where each category is represented as a separate binary column. This allows the machine learning models to interpret categorical data while maintaining their distinctions. Tools like `pandas.get_dummies()` or `scikit-learn's OneHotEncoder` are frequently used.</a:t>
            </a:r>
            <a:endParaRPr sz="1600" lang="en-GB">
              <a:solidFill>
                <a:srgbClr val="000000"/>
              </a:solidFill>
            </a:endParaRPr>
          </a:p>
          <a:p>
            <a:endParaRPr sz="1600" lang="en-GB">
              <a:solidFill>
                <a:srgbClr val="000000"/>
              </a:solidFill>
            </a:endParaRPr>
          </a:p>
          <a:p>
            <a:endParaRPr sz="1600" lang="en-GB">
              <a:solidFill>
                <a:srgbClr val="000000"/>
              </a:solidFill>
            </a:endParaRPr>
          </a:p>
          <a:p>
            <a:r>
              <a:rPr sz="1600" lang="en-GB">
                <a:solidFill>
                  <a:srgbClr val="000000"/>
                </a:solidFill>
              </a:rPr>
              <a:t>2. Handling Missing Data:</a:t>
            </a:r>
            <a:endParaRPr sz="1600" lang="en-GB">
              <a:solidFill>
                <a:srgbClr val="000000"/>
              </a:solidFill>
            </a:endParaRPr>
          </a:p>
          <a:p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-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GB">
                <a:solidFill>
                  <a:srgbClr val="000000"/>
                </a:solidFill>
              </a:rPr>
              <a:t>Challenge: The dataset might have missing or incomplete entries, which could lead to biased 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GB">
                <a:solidFill>
                  <a:srgbClr val="000000"/>
                </a:solidFill>
              </a:rPr>
              <a:t>predictions or errors in analysis.</a:t>
            </a:r>
            <a:endParaRPr sz="1600" lang="en-GB">
              <a:solidFill>
                <a:srgbClr val="000000"/>
              </a:solidFill>
            </a:endParaRPr>
          </a:p>
          <a:p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-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GB">
                <a:solidFill>
                  <a:srgbClr val="000000"/>
                </a:solidFill>
              </a:rPr>
              <a:t>Solution: Common strategies include imputation (e.g., filling missing values with the mean, median, or using machine learning models to predict missing data), or if a feature has too many missing values, it could be dropped entirely. Depending on the extent of missing data, imputation can be more reliable than removal as it retains information.</a:t>
            </a:r>
            <a:endParaRPr sz="1600" lang="en-GB">
              <a:solidFill>
                <a:srgbClr val="000000"/>
              </a:solidFill>
            </a:endParaRPr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898936" y="-9218"/>
            <a:ext cx="2245063" cy="1257234"/>
          </a:xfrm>
          <a:prstGeom prst="rect"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/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Conclusion</a:t>
            </a:r>
          </a:p>
        </p:txBody>
      </p:sp>
      <p:sp>
        <p:nvSpPr>
          <p:cNvPr id="104862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1600"/>
              <a:t>Identified key factors influencing medical expenses.</a:t>
            </a:r>
            <a:endParaRPr sz="1600"/>
          </a:p>
          <a:p>
            <a:r>
              <a:rPr sz="1600"/>
              <a:t>Developed multiple regression models to predict expenses.</a:t>
            </a:r>
            <a:endParaRPr sz="1600"/>
          </a:p>
          <a:p>
            <a:r>
              <a:rPr sz="1600" lang="en-US"/>
              <a:t>S</a:t>
            </a:r>
            <a:r>
              <a:rPr sz="1600" lang="en-US"/>
              <a:t>u</a:t>
            </a:r>
            <a:r>
              <a:rPr sz="1600" lang="en-US"/>
              <a:t>p</a:t>
            </a:r>
            <a:r>
              <a:rPr sz="1600" lang="en-US"/>
              <a:t>p</a:t>
            </a:r>
            <a:r>
              <a:rPr sz="1600" lang="en-US"/>
              <a:t>o</a:t>
            </a:r>
            <a:r>
              <a:rPr sz="1600" lang="en-US"/>
              <a:t>rt</a:t>
            </a:r>
            <a:r>
              <a:rPr sz="1600" lang="en-US"/>
              <a:t> </a:t>
            </a:r>
            <a:r>
              <a:rPr sz="1600" lang="en-US"/>
              <a:t>Vector</a:t>
            </a:r>
            <a:r>
              <a:rPr sz="1600" lang="en-US"/>
              <a:t> </a:t>
            </a:r>
            <a:r>
              <a:rPr sz="1600" lang="en-US"/>
              <a:t>m</a:t>
            </a:r>
            <a:r>
              <a:rPr sz="1600" lang="en-US"/>
              <a:t>a</a:t>
            </a:r>
            <a:r>
              <a:rPr sz="1600" lang="en-US"/>
              <a:t>chine</a:t>
            </a:r>
            <a:r>
              <a:rPr sz="1600" lang="en-US"/>
              <a:t> </a:t>
            </a:r>
            <a:r>
              <a:rPr sz="1600" lang="en-US"/>
              <a:t>p</a:t>
            </a:r>
            <a:r>
              <a:rPr sz="1600"/>
              <a:t>erformed the best.</a:t>
            </a:r>
            <a:endParaRPr sz="1600"/>
          </a:p>
          <a:p>
            <a:r>
              <a:rPr sz="1600"/>
              <a:t>Useful for insurance companies to set premiums based on risk.</a:t>
            </a:r>
            <a:endParaRPr sz="1600"/>
          </a:p>
        </p:txBody>
      </p:sp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898936" y="-9218"/>
            <a:ext cx="2245063" cy="1257234"/>
          </a:xfrm>
          <a:prstGeom prst="rect"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/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Future Work</a:t>
            </a:r>
          </a:p>
        </p:txBody>
      </p:sp>
      <p:sp>
        <p:nvSpPr>
          <p:cNvPr id="104863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1600"/>
              <a:t>Incorporate additional features (e.g., lifestyle habits, medical history).</a:t>
            </a:r>
            <a:endParaRPr sz="1600"/>
          </a:p>
          <a:p>
            <a:r>
              <a:rPr sz="1600"/>
              <a:t>Explore advanced machine learning models like Gradient Boosting.</a:t>
            </a:r>
            <a:endParaRPr sz="1600"/>
          </a:p>
          <a:p>
            <a:r>
              <a:rPr sz="1600"/>
              <a:t>Perform deeper analysis of outliers and unusual patterns.</a:t>
            </a:r>
            <a:endParaRPr sz="1600"/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898936" y="-9218"/>
            <a:ext cx="2245063" cy="1257234"/>
          </a:xfrm>
          <a:prstGeom prst="rect"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b="1" lang="en-US"/>
              <a:t>T</a:t>
            </a:r>
            <a:r>
              <a:rPr b="1" lang="en-US"/>
              <a:t>h</a:t>
            </a:r>
            <a:r>
              <a:rPr b="1" lang="en-US"/>
              <a:t>a</a:t>
            </a:r>
            <a:r>
              <a:rPr b="1" lang="en-US"/>
              <a:t>n</a:t>
            </a:r>
            <a:r>
              <a:rPr b="1" lang="en-US"/>
              <a:t>k</a:t>
            </a:r>
            <a:r>
              <a:rPr b="1" lang="en-US"/>
              <a:t> </a:t>
            </a:r>
            <a:r>
              <a:rPr b="1" lang="en-US"/>
              <a:t>y</a:t>
            </a:r>
            <a:r>
              <a:rPr b="1" lang="en-US"/>
              <a:t>o</a:t>
            </a:r>
            <a:r>
              <a:rPr b="1" lang="en-US"/>
              <a:t>u</a:t>
            </a:r>
            <a:endParaRPr b="1" lang="en-GB"/>
          </a:p>
        </p:txBody>
      </p:sp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898936" y="-9218"/>
            <a:ext cx="2245063" cy="1257234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/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Dataset Overview</a:t>
            </a: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1600"/>
              <a:t>Dataset: `insurance.csv`</a:t>
            </a:r>
            <a:endParaRPr sz="1600"/>
          </a:p>
          <a:p>
            <a:r>
              <a:rPr sz="1600"/>
              <a:t>Rows: 1338, Columns: 7</a:t>
            </a:r>
            <a:endParaRPr sz="1600"/>
          </a:p>
          <a:p>
            <a:r>
              <a:rPr sz="1600"/>
              <a:t>Key Features:</a:t>
            </a:r>
            <a:endParaRPr sz="1600"/>
          </a:p>
          <a:p>
            <a:pPr indent="0" marL="0">
              <a:buNone/>
            </a:pPr>
            <a:r>
              <a:rPr sz="1600" lang="en-US"/>
              <a:t> </a:t>
            </a:r>
            <a:r>
              <a:rPr sz="1600" lang="en-US"/>
              <a:t> </a:t>
            </a:r>
            <a:r>
              <a:rPr sz="1600" lang="en-US"/>
              <a:t> </a:t>
            </a:r>
            <a:r>
              <a:rPr sz="1600" lang="en-US"/>
              <a:t> </a:t>
            </a:r>
            <a:r>
              <a:rPr sz="1600" lang="en-US"/>
              <a:t> </a:t>
            </a:r>
            <a:r>
              <a:rPr sz="1600" lang="en-US"/>
              <a:t> </a:t>
            </a:r>
            <a:r>
              <a:rPr sz="1600" lang="en-US"/>
              <a:t> </a:t>
            </a:r>
            <a:r>
              <a:rPr sz="1600"/>
              <a:t>- Age, BMI, Children, Smoker, Region, Expenses</a:t>
            </a:r>
            <a:endParaRPr sz="1600"/>
          </a:p>
          <a:p>
            <a:pPr indent="0" marL="0">
              <a:buNone/>
            </a:pPr>
            <a:r>
              <a:rPr sz="1600" lang="en-US"/>
              <a:t> </a:t>
            </a:r>
            <a:r>
              <a:rPr sz="1600" lang="en-US"/>
              <a:t> </a:t>
            </a:r>
            <a:r>
              <a:rPr sz="1600" lang="en-US"/>
              <a:t> </a:t>
            </a:r>
            <a:r>
              <a:rPr sz="1600" lang="en-US"/>
              <a:t> </a:t>
            </a:r>
            <a:r>
              <a:rPr sz="1600" lang="en-US"/>
              <a:t> </a:t>
            </a:r>
            <a:r>
              <a:rPr sz="1600" lang="en-US"/>
              <a:t> </a:t>
            </a:r>
            <a:r>
              <a:rPr sz="1600" lang="en-US"/>
              <a:t> </a:t>
            </a:r>
            <a:r>
              <a:rPr sz="1600"/>
              <a:t>- Target Variable: Expenses (Medical Costs)</a:t>
            </a:r>
            <a:endParaRPr sz="1600"/>
          </a:p>
          <a:p>
            <a:endParaRPr sz="1600"/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898936" y="-9218"/>
            <a:ext cx="2245063" cy="1257234"/>
          </a:xfrm>
          <a:prstGeom prst="rect"/>
        </p:spPr>
      </p:pic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711919" y="3236134"/>
            <a:ext cx="7309547" cy="3440895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</a:t>
            </a:r>
            <a:r>
              <a:rPr lang="en-US"/>
              <a:t>y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m</a:t>
            </a:r>
            <a:r>
              <a:rPr lang="en-US"/>
              <a:t> </a:t>
            </a:r>
            <a:r>
              <a:rPr lang="en-US"/>
              <a:t>flowchart</a:t>
            </a:r>
            <a:r>
              <a:rPr lang="en-US"/>
              <a:t> </a:t>
            </a:r>
            <a:endParaRPr lang="en-GB"/>
          </a:p>
        </p:txBody>
      </p:sp>
      <p:sp>
        <p:nvSpPr>
          <p:cNvPr id="1048605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30184" y="1481819"/>
            <a:ext cx="8492920" cy="4831615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/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EDA Highlights</a:t>
            </a:r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1600"/>
              <a:t>Correlation Heatmap reveals strong relationships.</a:t>
            </a:r>
            <a:endParaRPr sz="1600"/>
          </a:p>
          <a:p>
            <a:r>
              <a:rPr sz="1600"/>
              <a:t>Smokers incur significantly higher expenses than non-smokers.</a:t>
            </a:r>
            <a:endParaRPr sz="1600"/>
          </a:p>
          <a:p>
            <a:r>
              <a:rPr sz="1600"/>
              <a:t>Region-wise distribution shows variability in medical costs.</a:t>
            </a:r>
            <a:endParaRPr sz="1600"/>
          </a:p>
          <a:p>
            <a:r>
              <a:rPr sz="1600"/>
              <a:t>BMI has a positive correlation with expenses.</a:t>
            </a:r>
            <a:endParaRPr sz="1600"/>
          </a:p>
          <a:p>
            <a:endParaRPr sz="1600"/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898936" y="-9218"/>
            <a:ext cx="2245063" cy="1257234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"/>
          <p:cNvSpPr>
            <a:spLocks noGrp="1"/>
          </p:cNvSpPr>
          <p:nvPr>
            <p:ph type="title"/>
          </p:nvPr>
        </p:nvSpPr>
        <p:spPr>
          <a:xfrm>
            <a:off x="4884919" y="1005196"/>
            <a:ext cx="5486400" cy="600325"/>
          </a:xfrm>
        </p:spPr>
        <p:txBody>
          <a:bodyPr/>
          <a:p>
            <a:r>
              <a:rPr lang="en-US"/>
              <a:t>E</a:t>
            </a:r>
            <a:r>
              <a:rPr lang="en-US"/>
              <a:t>x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nses</a:t>
            </a:r>
            <a:r>
              <a:rPr lang="en-US"/>
              <a:t> </a:t>
            </a:r>
            <a:r>
              <a:rPr lang="en-US"/>
              <a:t>v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 </a:t>
            </a:r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"/>
          <p:cNvSpPr txBox="1"/>
          <p:nvPr/>
        </p:nvSpPr>
        <p:spPr>
          <a:xfrm>
            <a:off x="4719964" y="1444076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m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k</a:t>
            </a:r>
            <a:r>
              <a:rPr b="1" sz="2800" lang="en-US">
                <a:solidFill>
                  <a:srgbClr val="000000"/>
                </a:solidFill>
              </a:rPr>
              <a:t>er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v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u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endParaRPr b="1"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"/>
          <p:cNvSpPr txBox="1"/>
          <p:nvPr/>
        </p:nvSpPr>
        <p:spPr>
          <a:xfrm>
            <a:off x="5268773" y="1288994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g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v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count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endParaRPr b="1"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Macintosh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SM-T515</dc:creator>
  <cp:lastModifiedBy>Steve Canny</cp:lastModifiedBy>
  <dcterms:created xsi:type="dcterms:W3CDTF">2013-01-25T02:14:16Z</dcterms:created>
  <dcterms:modified xsi:type="dcterms:W3CDTF">2024-11-29T14:05:23Z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abc64ceca2364076ab18f2d6c3258eba</vt:lpwstr>
  </property>
</Properties>
</file>