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8288000" cy="10287000"/>
  <p:notesSz cx="6858000" cy="9144000"/>
  <p:embeddedFontLst>
    <p:embeddedFont>
      <p:font typeface="Bugaki" panose="020B0604020202020204" charset="0"/>
      <p:regular r:id="rId14"/>
    </p:embeddedFont>
    <p:embeddedFont>
      <p:font typeface="Calistoga" panose="020B0604020202020204" charset="0"/>
      <p:regular r:id="rId15"/>
    </p:embeddedFont>
    <p:embeddedFont>
      <p:font typeface="Copperplate Gothic Bold" panose="020E0705020206020404" pitchFamily="34" charset="0"/>
      <p:regular r:id="rId16"/>
    </p:embeddedFont>
    <p:embeddedFont>
      <p:font typeface="Fira Sans Bold" panose="020B0604020202020204" charset="0"/>
      <p:regular r:id="rId17"/>
    </p:embeddedFont>
    <p:embeddedFont>
      <p:font typeface="Fira Sans Medium" panose="020B0603050000020004" pitchFamily="34" charset="0"/>
      <p:regular r:id="rId18"/>
    </p:embeddedFont>
    <p:embeddedFont>
      <p:font typeface="Times New Roman Bold" panose="02020803070505020304" pitchFamily="18" charset="0"/>
      <p:bold r:id="rId19"/>
    </p:embeddedFont>
    <p:embeddedFont>
      <p:font typeface="Times New Roman Medium" panose="020B0604020202020204" charset="0"/>
      <p:regular r:id="rId20"/>
    </p:embeddedFont>
    <p:embeddedFont>
      <p:font typeface="Times New Roman Medium Italics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91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030" y="197745"/>
            <a:ext cx="17537388" cy="3247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9"/>
              </a:lnSpc>
            </a:pPr>
            <a:r>
              <a:rPr lang="en-US" sz="5466" dirty="0">
                <a:solidFill>
                  <a:srgbClr val="000000"/>
                </a:solidFill>
                <a:latin typeface="Times New Roman Bold"/>
              </a:rPr>
              <a:t>A Partially Static High Frequency 18T Hybrid Topological Flip-Flop Design for Low Power Application</a:t>
            </a:r>
          </a:p>
          <a:p>
            <a:pPr>
              <a:lnSpc>
                <a:spcPts val="11622"/>
              </a:lnSpc>
            </a:pPr>
            <a:endParaRPr lang="en-US" sz="5466" dirty="0">
              <a:solidFill>
                <a:srgbClr val="000000"/>
              </a:solidFill>
              <a:latin typeface="Times New Roman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754033" y="2649818"/>
            <a:ext cx="8779935" cy="1117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233"/>
              </a:lnSpc>
            </a:pPr>
            <a:r>
              <a:rPr lang="en-US" sz="5880">
                <a:solidFill>
                  <a:srgbClr val="000000"/>
                </a:solidFill>
                <a:latin typeface="Bugaki"/>
              </a:rPr>
              <a:t>Project  Abstract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207599" y="3879955"/>
            <a:ext cx="8075011" cy="6629400"/>
            <a:chOff x="0" y="0"/>
            <a:chExt cx="3619627" cy="3134614"/>
          </a:xfrm>
          <a:solidFill>
            <a:srgbClr val="FFC000"/>
          </a:solidFill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chemeClr val="accent3"/>
            </a:solidFill>
            <a:ln>
              <a:solidFill>
                <a:srgbClr val="002060"/>
              </a:solidFill>
            </a:ln>
          </p:spPr>
        </p:sp>
      </p:grpSp>
      <p:grpSp>
        <p:nvGrpSpPr>
          <p:cNvPr id="6" name="Group 6"/>
          <p:cNvGrpSpPr/>
          <p:nvPr/>
        </p:nvGrpSpPr>
        <p:grpSpPr>
          <a:xfrm rot="20668911">
            <a:off x="-2743200" y="5524500"/>
            <a:ext cx="5281329" cy="4462495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  <a:ln>
              <a:solidFill>
                <a:srgbClr val="002060"/>
              </a:solidFill>
            </a:ln>
          </p:spPr>
        </p:sp>
      </p:grpSp>
      <p:grpSp>
        <p:nvGrpSpPr>
          <p:cNvPr id="8" name="Group 8"/>
          <p:cNvGrpSpPr/>
          <p:nvPr/>
        </p:nvGrpSpPr>
        <p:grpSpPr>
          <a:xfrm>
            <a:off x="-906353" y="8431819"/>
            <a:ext cx="2271679" cy="1967285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  <a:ln>
              <a:solidFill>
                <a:srgbClr val="002060"/>
              </a:solidFill>
            </a:ln>
          </p:spPr>
        </p:sp>
      </p:grpSp>
      <p:sp>
        <p:nvSpPr>
          <p:cNvPr id="10" name="TextBox 10"/>
          <p:cNvSpPr txBox="1"/>
          <p:nvPr/>
        </p:nvSpPr>
        <p:spPr>
          <a:xfrm>
            <a:off x="10959343" y="4088854"/>
            <a:ext cx="844550" cy="892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76"/>
              </a:lnSpc>
              <a:spcBef>
                <a:spcPct val="0"/>
              </a:spcBef>
            </a:pPr>
            <a:r>
              <a:rPr lang="en-US" sz="5146" spc="-51" dirty="0">
                <a:solidFill>
                  <a:srgbClr val="000000"/>
                </a:solidFill>
                <a:latin typeface="Times New Roman Medium Italics"/>
              </a:rPr>
              <a:t>BY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298627" y="4368845"/>
            <a:ext cx="5589232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88"/>
              </a:lnSpc>
            </a:pPr>
            <a:r>
              <a:rPr lang="en-US" sz="4400" spc="-62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Bold"/>
              </a:rPr>
              <a:t>IV B.Tech (ECE)</a:t>
            </a:r>
          </a:p>
          <a:p>
            <a:pPr algn="ctr">
              <a:lnSpc>
                <a:spcPts val="7488"/>
              </a:lnSpc>
            </a:pPr>
            <a:r>
              <a:rPr lang="en-US" sz="4400" spc="-62" dirty="0">
                <a:solidFill>
                  <a:schemeClr val="tx1">
                    <a:lumMod val="95000"/>
                    <a:lumOff val="5000"/>
                  </a:schemeClr>
                </a:solidFill>
                <a:latin typeface="Fira Sans Bold"/>
              </a:rPr>
              <a:t>Batch No : A14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358257" y="2518079"/>
            <a:ext cx="14590516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13" name="TextBox 13"/>
          <p:cNvSpPr txBox="1"/>
          <p:nvPr/>
        </p:nvSpPr>
        <p:spPr>
          <a:xfrm>
            <a:off x="4348695" y="7409208"/>
            <a:ext cx="6364170" cy="21544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4000" spc="-35" dirty="0">
                <a:latin typeface="Copperplate Gothic Bold" panose="020E0705020206020404" pitchFamily="34" charset="0"/>
              </a:rPr>
              <a:t>Supervisor</a:t>
            </a:r>
            <a:r>
              <a:rPr lang="en-US" sz="3500" spc="-35" dirty="0">
                <a:latin typeface="Fira Sans Medium"/>
              </a:rPr>
              <a:t>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endParaRPr lang="en-US" sz="3500" spc="-35" dirty="0">
              <a:latin typeface="Fira Sans Medium"/>
            </a:endParaRP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500" spc="-35" dirty="0">
                <a:latin typeface="Fira Sans Medium"/>
              </a:rPr>
              <a:t> MR. Y.BABA SALAUDDIN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500" spc="-35" dirty="0">
                <a:latin typeface="Fira Sans Medium"/>
              </a:rPr>
              <a:t>M.Tech., Assistant professor.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238980" y="6727378"/>
            <a:ext cx="7269511" cy="1704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 Medium" panose="020B0604020202020204" charset="0"/>
              </a:rPr>
              <a:t>1. 203N1A0424      K. BHARGAVA RAYAL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 Medium" panose="020B0604020202020204" charset="0"/>
              </a:rPr>
              <a:t>3. 203N1A0445      R. BINDU BHAVANI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 Medium" panose="020B0604020202020204" charset="0"/>
              </a:rPr>
              <a:t>4. 203N1A0449      S. USHA SREE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38200" y="551655"/>
            <a:ext cx="16878300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80"/>
              </a:lnSpc>
              <a:spcBef>
                <a:spcPct val="0"/>
              </a:spcBef>
            </a:pPr>
            <a:r>
              <a:rPr lang="en-US" sz="6600" spc="-79" dirty="0">
                <a:solidFill>
                  <a:srgbClr val="000000"/>
                </a:solidFill>
                <a:latin typeface="Times New Roman Medium" panose="020B0604020202020204" charset="0"/>
              </a:rPr>
              <a:t>APPLICATION IN MODERN DEVICES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3061137" y="7468788"/>
            <a:ext cx="3480308" cy="301396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5791201" y="2886075"/>
            <a:ext cx="11658599" cy="33927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46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 Medium" panose="020B0604020202020204" charset="0"/>
              </a:rPr>
              <a:t>The implications of the hybrid topological flip-flop design</a:t>
            </a:r>
          </a:p>
          <a:p>
            <a:pPr>
              <a:lnSpc>
                <a:spcPts val="5446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 Medium" panose="020B0604020202020204" charset="0"/>
              </a:rPr>
              <a:t> extend to a wide range of modern electronic devices, including smartphones, </a:t>
            </a:r>
            <a:r>
              <a:rPr lang="en-US" sz="2800" dirty="0" err="1">
                <a:solidFill>
                  <a:srgbClr val="000000"/>
                </a:solidFill>
                <a:latin typeface="Times New Roman Medium" panose="020B0604020202020204" charset="0"/>
              </a:rPr>
              <a:t>IoT</a:t>
            </a:r>
            <a:r>
              <a:rPr lang="en-US" sz="2800" dirty="0">
                <a:solidFill>
                  <a:srgbClr val="000000"/>
                </a:solidFill>
                <a:latin typeface="Times New Roman Medium" panose="020B0604020202020204" charset="0"/>
              </a:rPr>
              <a:t> devices, and wearable technology. This section </a:t>
            </a:r>
          </a:p>
          <a:p>
            <a:pPr>
              <a:lnSpc>
                <a:spcPts val="5446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 Medium" panose="020B0604020202020204" charset="0"/>
              </a:rPr>
              <a:t>will explore the potential impact and practical applications of the</a:t>
            </a:r>
          </a:p>
          <a:p>
            <a:pPr>
              <a:lnSpc>
                <a:spcPts val="5446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 Medium" panose="020B0604020202020204" charset="0"/>
              </a:rPr>
              <a:t> design in these domains.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42975"/>
            <a:ext cx="5971099" cy="1234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269"/>
              </a:lnSpc>
              <a:spcBef>
                <a:spcPct val="0"/>
              </a:spcBef>
            </a:pPr>
            <a:r>
              <a:rPr lang="en-US" sz="6600" spc="-78" dirty="0">
                <a:solidFill>
                  <a:srgbClr val="000000"/>
                </a:solidFill>
                <a:latin typeface="Times New Roman Medium" panose="020B0604020202020204" charset="0"/>
              </a:rPr>
              <a:t>CONCLUSION</a:t>
            </a:r>
            <a:endParaRPr lang="en-US" sz="7899" spc="-78" dirty="0">
              <a:solidFill>
                <a:srgbClr val="000000"/>
              </a:solidFill>
              <a:latin typeface="Times New Roman Medium" panose="020B0604020202020204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94995" y="2985783"/>
            <a:ext cx="15594307" cy="3190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52"/>
              </a:lnSpc>
              <a:spcBef>
                <a:spcPct val="0"/>
              </a:spcBef>
            </a:pPr>
            <a:r>
              <a:rPr lang="en-US" sz="2800" spc="-42" dirty="0">
                <a:solidFill>
                  <a:srgbClr val="000000"/>
                </a:solidFill>
                <a:latin typeface="Times New Roman"/>
              </a:rPr>
              <a:t>The proposed circuit outperformed by 52.52%, 62.89%, and 49.73% in terms of power consumption as</a:t>
            </a:r>
          </a:p>
          <a:p>
            <a:pPr algn="just">
              <a:lnSpc>
                <a:spcPts val="5052"/>
              </a:lnSpc>
              <a:spcBef>
                <a:spcPct val="0"/>
              </a:spcBef>
            </a:pPr>
            <a:r>
              <a:rPr lang="en-US" sz="2800" spc="-42" dirty="0">
                <a:solidFill>
                  <a:srgbClr val="000000"/>
                </a:solidFill>
                <a:latin typeface="Times New Roman"/>
              </a:rPr>
              <a:t>compared to ACFF, TCFF and LRFF respectively. In terms of leakage power our circuit excelled by 4.20%, 19.27% and 39.75% when compared with ACFF, TCFF, and LRFF respectively. It also excels in performance</a:t>
            </a:r>
          </a:p>
          <a:p>
            <a:pPr algn="just">
              <a:lnSpc>
                <a:spcPts val="5052"/>
              </a:lnSpc>
              <a:spcBef>
                <a:spcPct val="0"/>
              </a:spcBef>
            </a:pPr>
            <a:r>
              <a:rPr lang="en-US" sz="2800" spc="-42" dirty="0">
                <a:solidFill>
                  <a:srgbClr val="000000"/>
                </a:solidFill>
                <a:latin typeface="Times New Roman"/>
              </a:rPr>
              <a:t>at different supply voltages, frequency range and does not have clock overloading. All the parameter taken </a:t>
            </a:r>
          </a:p>
          <a:p>
            <a:pPr algn="just">
              <a:lnSpc>
                <a:spcPts val="5052"/>
              </a:lnSpc>
              <a:spcBef>
                <a:spcPct val="0"/>
              </a:spcBef>
            </a:pPr>
            <a:r>
              <a:rPr lang="en-US" sz="2800" spc="-42" dirty="0">
                <a:solidFill>
                  <a:srgbClr val="000000"/>
                </a:solidFill>
                <a:latin typeface="Times New Roman"/>
              </a:rPr>
              <a:t>for this work have been successfully addressed.</a:t>
            </a:r>
          </a:p>
        </p:txBody>
      </p:sp>
      <p:grpSp>
        <p:nvGrpSpPr>
          <p:cNvPr id="4" name="Group 7"/>
          <p:cNvGrpSpPr/>
          <p:nvPr/>
        </p:nvGrpSpPr>
        <p:grpSpPr>
          <a:xfrm rot="-10800000">
            <a:off x="16611600" y="-342900"/>
            <a:ext cx="1798578" cy="1557577"/>
            <a:chOff x="0" y="0"/>
            <a:chExt cx="3619627" cy="3134614"/>
          </a:xfrm>
        </p:grpSpPr>
        <p:sp>
          <p:nvSpPr>
            <p:cNvPr id="5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3"/>
          <p:cNvGrpSpPr/>
          <p:nvPr/>
        </p:nvGrpSpPr>
        <p:grpSpPr>
          <a:xfrm rot="-10800000">
            <a:off x="-1905000" y="6438900"/>
            <a:ext cx="4985461" cy="4317433"/>
            <a:chOff x="0" y="0"/>
            <a:chExt cx="3619627" cy="3134614"/>
          </a:xfrm>
        </p:grpSpPr>
        <p:sp>
          <p:nvSpPr>
            <p:cNvPr id="7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8" name="Group 5"/>
          <p:cNvGrpSpPr/>
          <p:nvPr/>
        </p:nvGrpSpPr>
        <p:grpSpPr>
          <a:xfrm rot="-10800000">
            <a:off x="1905000" y="8420100"/>
            <a:ext cx="3480308" cy="3013963"/>
            <a:chOff x="0" y="0"/>
            <a:chExt cx="3619627" cy="3134614"/>
          </a:xfrm>
        </p:grpSpPr>
        <p:sp>
          <p:nvSpPr>
            <p:cNvPr id="9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0" name="Freeform 8"/>
          <p:cNvSpPr/>
          <p:nvPr/>
        </p:nvSpPr>
        <p:spPr>
          <a:xfrm>
            <a:off x="15240000" y="-131518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34320" y="2714009"/>
            <a:ext cx="11819359" cy="3214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826"/>
              </a:lnSpc>
              <a:spcBef>
                <a:spcPct val="0"/>
              </a:spcBef>
            </a:pPr>
            <a:r>
              <a:rPr lang="en-US" sz="19866" spc="-198">
                <a:solidFill>
                  <a:srgbClr val="000000"/>
                </a:solidFill>
                <a:latin typeface="Calistoga"/>
              </a:rPr>
              <a:t>THANKS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151770" y="4201140"/>
            <a:ext cx="7027514" cy="6085860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859850" y="563974"/>
            <a:ext cx="4961246" cy="42964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0345997" y="2120110"/>
            <a:ext cx="7611546" cy="6591255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-15064" r="-15064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028700" y="1505371"/>
            <a:ext cx="8572500" cy="7205994"/>
            <a:chOff x="0" y="-9525"/>
            <a:chExt cx="11430000" cy="6643008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8788399" cy="12767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0838"/>
                </a:lnSpc>
                <a:spcBef>
                  <a:spcPct val="0"/>
                </a:spcBef>
              </a:pPr>
              <a:r>
                <a:rPr lang="en-US" sz="6600" spc="-90" dirty="0">
                  <a:solidFill>
                    <a:srgbClr val="000000"/>
                  </a:solidFill>
                  <a:latin typeface="Times New Roman Medium" panose="020B0604020202020204" charset="0"/>
                </a:rPr>
                <a:t>Introduction</a:t>
              </a:r>
              <a:r>
                <a:rPr lang="en-US" sz="9031" spc="-90" dirty="0">
                  <a:solidFill>
                    <a:srgbClr val="000000"/>
                  </a:solidFill>
                  <a:latin typeface="Fira Sans Medium"/>
                </a:rPr>
                <a:t>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016835"/>
              <a:ext cx="11430000" cy="46166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4531"/>
                </a:lnSpc>
              </a:pPr>
              <a:r>
                <a:rPr lang="en-US" sz="2800" spc="-64" dirty="0">
                  <a:solidFill>
                    <a:srgbClr val="000000"/>
                  </a:solidFill>
                  <a:latin typeface="Times New Roman"/>
                </a:rPr>
                <a:t>This presentation focuses on Efficient Hybrid Topological Flip-Flop Design for enhancing low power applications with partially static high frequency 18 T transistors. The design aims to achieve a balance between power efficiency and high frequency operation, addressing the demands of modern electronic devices.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8372506"/>
            <a:ext cx="17019428" cy="0"/>
          </a:xfrm>
          <a:prstGeom prst="line">
            <a:avLst/>
          </a:prstGeom>
          <a:ln w="19050" cap="rnd">
            <a:solidFill>
              <a:srgbClr val="00465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028700" y="1028700"/>
            <a:ext cx="7658100" cy="1246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6600" spc="-84" dirty="0">
                <a:solidFill>
                  <a:srgbClr val="000000"/>
                </a:solidFill>
                <a:latin typeface="Times New Roman Medium" panose="020B0604020202020204" charset="0"/>
              </a:rPr>
              <a:t>OBJECTIVE</a:t>
            </a:r>
            <a:endParaRPr lang="en-US" sz="8499" spc="-84" dirty="0">
              <a:solidFill>
                <a:srgbClr val="000000"/>
              </a:solidFill>
              <a:latin typeface="Times New Roman Medium" panose="020B0604020202020204" charset="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31805" y="8198352"/>
            <a:ext cx="380203" cy="329258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5317258" y="8198352"/>
            <a:ext cx="380203" cy="329258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9605817" y="8217402"/>
            <a:ext cx="380203" cy="329258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3894375" y="8198352"/>
            <a:ext cx="380203" cy="329258"/>
            <a:chOff x="0" y="0"/>
            <a:chExt cx="3619627" cy="313461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799111" y="2687862"/>
            <a:ext cx="2977778" cy="2578770"/>
            <a:chOff x="0" y="0"/>
            <a:chExt cx="3619627" cy="31346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3660090" y="-135282"/>
            <a:ext cx="4201515" cy="3638531"/>
            <a:chOff x="0" y="0"/>
            <a:chExt cx="3619627" cy="313461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3243939" y="-956153"/>
            <a:ext cx="2481390" cy="2148895"/>
            <a:chOff x="0" y="0"/>
            <a:chExt cx="3619627" cy="313461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8" name="TextBox 18"/>
          <p:cNvSpPr txBox="1"/>
          <p:nvPr/>
        </p:nvSpPr>
        <p:spPr>
          <a:xfrm>
            <a:off x="1480953" y="2438836"/>
            <a:ext cx="8052812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165"/>
              </a:lnSpc>
            </a:pPr>
            <a:r>
              <a:rPr lang="en-US" sz="2800" spc="-153" dirty="0">
                <a:solidFill>
                  <a:srgbClr val="000000"/>
                </a:solidFill>
                <a:latin typeface="Times New Roman"/>
              </a:rPr>
              <a:t>The main aim of this project is to design master</a:t>
            </a:r>
          </a:p>
          <a:p>
            <a:pPr algn="just">
              <a:lnSpc>
                <a:spcPts val="7165"/>
              </a:lnSpc>
            </a:pPr>
            <a:r>
              <a:rPr lang="en-US" sz="2800" spc="-153" dirty="0">
                <a:solidFill>
                  <a:srgbClr val="000000"/>
                </a:solidFill>
                <a:latin typeface="Times New Roman"/>
              </a:rPr>
              <a:t> slave flip-flop using adaptive coupling techniques </a:t>
            </a:r>
          </a:p>
          <a:p>
            <a:pPr algn="just">
              <a:lnSpc>
                <a:spcPts val="7165"/>
              </a:lnSpc>
            </a:pPr>
            <a:r>
              <a:rPr lang="en-US" sz="2800" spc="-153" dirty="0">
                <a:solidFill>
                  <a:srgbClr val="000000"/>
                </a:solidFill>
                <a:latin typeface="Times New Roman"/>
              </a:rPr>
              <a:t>with minimum number of transistors in order to reduce</a:t>
            </a:r>
          </a:p>
          <a:p>
            <a:pPr algn="just">
              <a:lnSpc>
                <a:spcPts val="7165"/>
              </a:lnSpc>
            </a:pPr>
            <a:r>
              <a:rPr lang="en-US" sz="2800" spc="-153" dirty="0">
                <a:solidFill>
                  <a:srgbClr val="000000"/>
                </a:solidFill>
                <a:latin typeface="Times New Roman"/>
              </a:rPr>
              <a:t> power consumption.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9600" y="554839"/>
            <a:ext cx="14897100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199"/>
              </a:lnSpc>
              <a:spcBef>
                <a:spcPct val="0"/>
              </a:spcBef>
            </a:pPr>
            <a:r>
              <a:rPr lang="en-US" sz="6600" spc="-84" dirty="0">
                <a:solidFill>
                  <a:srgbClr val="000000"/>
                </a:solidFill>
                <a:latin typeface="Times New Roman Medium" panose="020B0604020202020204" charset="0"/>
              </a:rPr>
              <a:t>DESIGN</a:t>
            </a:r>
            <a:r>
              <a:rPr lang="en-US" sz="8499" spc="-84" dirty="0">
                <a:solidFill>
                  <a:srgbClr val="000000"/>
                </a:solidFill>
                <a:latin typeface="Times New Roman Medium" panose="020B0604020202020204" charset="0"/>
              </a:rPr>
              <a:t> </a:t>
            </a:r>
            <a:r>
              <a:rPr lang="en-US" sz="6600" spc="-84" dirty="0">
                <a:solidFill>
                  <a:srgbClr val="000000"/>
                </a:solidFill>
                <a:latin typeface="Times New Roman Medium" panose="020B0604020202020204" charset="0"/>
              </a:rPr>
              <a:t>METHODOLOGY</a:t>
            </a:r>
            <a:endParaRPr lang="en-US" sz="8499" spc="-84" dirty="0">
              <a:solidFill>
                <a:srgbClr val="000000"/>
              </a:solidFill>
              <a:latin typeface="Times New Roman Medium" panose="020B060402020202020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6459200" y="4686300"/>
            <a:ext cx="2977778" cy="2426370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3624571" y="6515100"/>
            <a:ext cx="4201515" cy="3638531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4266005" y="4126320"/>
            <a:ext cx="2481390" cy="2148895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083789" y="2900135"/>
            <a:ext cx="11284085" cy="1282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830" lvl="1" indent="-453415">
              <a:lnSpc>
                <a:spcPts val="5040"/>
              </a:lnSpc>
              <a:buFont typeface="Arial"/>
              <a:buChar char="•"/>
            </a:pPr>
            <a:r>
              <a:rPr lang="en-US" sz="2800" spc="-42" dirty="0">
                <a:solidFill>
                  <a:srgbClr val="000000"/>
                </a:solidFill>
                <a:latin typeface="Times New Roman"/>
              </a:rPr>
              <a:t>To design this Master Slave (MS) type architecture, topological, logical, and adaptive coupling techniques are employed.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5057775"/>
            <a:ext cx="11394265" cy="1923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>
              <a:lnSpc>
                <a:spcPts val="5040"/>
              </a:lnSpc>
              <a:buFont typeface="Arial"/>
              <a:buChar char="•"/>
            </a:pPr>
            <a:r>
              <a:rPr lang="en-US" sz="2800" spc="-42" dirty="0">
                <a:solidFill>
                  <a:srgbClr val="000000"/>
                </a:solidFill>
                <a:latin typeface="Times New Roman"/>
              </a:rPr>
              <a:t>The minimum number of transistors are maintained by using above techniques, which comprises of complementary pass transistor logic and static complementary MOS logic.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1798163" y="5803579"/>
            <a:ext cx="7388722" cy="639866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4388041" y="430705"/>
            <a:ext cx="5276948" cy="45698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849104" y="1555202"/>
            <a:ext cx="7957376" cy="6890729"/>
            <a:chOff x="0" y="0"/>
            <a:chExt cx="4282440" cy="3708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2"/>
              <a:stretch>
                <a:fillRect l="-2562" r="-52072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 rot="-10800000">
            <a:off x="6939044" y="7356773"/>
            <a:ext cx="3801687" cy="3292279"/>
            <a:chOff x="0" y="0"/>
            <a:chExt cx="3619627" cy="313461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736870" y="1028700"/>
            <a:ext cx="9778730" cy="1294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199"/>
              </a:lnSpc>
              <a:spcBef>
                <a:spcPct val="0"/>
              </a:spcBef>
            </a:pPr>
            <a:r>
              <a:rPr lang="en-US" sz="8499" spc="-84" dirty="0">
                <a:solidFill>
                  <a:srgbClr val="000000"/>
                </a:solidFill>
                <a:latin typeface="Times New Roman Medium" panose="020B0604020202020204" charset="0"/>
              </a:rPr>
              <a:t>KEY</a:t>
            </a:r>
            <a:r>
              <a:rPr lang="en-US" sz="4800" spc="-84" dirty="0">
                <a:solidFill>
                  <a:srgbClr val="000000"/>
                </a:solidFill>
                <a:latin typeface="Times New Roman Medium" panose="020B0604020202020204" charset="0"/>
              </a:rPr>
              <a:t>FEATURES</a:t>
            </a:r>
            <a:endParaRPr lang="en-US" sz="8499" spc="-84" dirty="0">
              <a:solidFill>
                <a:srgbClr val="000000"/>
              </a:solidFill>
              <a:latin typeface="Times New Roman Medium" panose="020B060402020202020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02935" y="2822254"/>
            <a:ext cx="9153426" cy="298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57956" lvl="1" indent="-528978">
              <a:lnSpc>
                <a:spcPts val="5880"/>
              </a:lnSpc>
              <a:buFont typeface="Arial"/>
              <a:buChar char="•"/>
            </a:pPr>
            <a:r>
              <a:rPr lang="en-US" sz="2800" spc="-49" dirty="0">
                <a:solidFill>
                  <a:srgbClr val="000000"/>
                </a:solidFill>
                <a:latin typeface="Times New Roman Medium" panose="020B0604020202020204" charset="0"/>
              </a:rPr>
              <a:t>Low power consumption</a:t>
            </a:r>
          </a:p>
          <a:p>
            <a:pPr marL="1057956" lvl="1" indent="-528978">
              <a:lnSpc>
                <a:spcPts val="5880"/>
              </a:lnSpc>
              <a:buFont typeface="Arial"/>
              <a:buChar char="•"/>
            </a:pPr>
            <a:r>
              <a:rPr lang="en-US" sz="2800" spc="-49" dirty="0">
                <a:solidFill>
                  <a:srgbClr val="000000"/>
                </a:solidFill>
                <a:latin typeface="Times New Roman Medium" panose="020B0604020202020204" charset="0"/>
              </a:rPr>
              <a:t>Low delay</a:t>
            </a:r>
          </a:p>
          <a:p>
            <a:pPr marL="1057956" lvl="1" indent="-528978">
              <a:lnSpc>
                <a:spcPts val="5880"/>
              </a:lnSpc>
              <a:buFont typeface="Arial"/>
              <a:buChar char="•"/>
            </a:pPr>
            <a:r>
              <a:rPr lang="en-US" sz="2800" spc="-49" dirty="0">
                <a:solidFill>
                  <a:srgbClr val="000000"/>
                </a:solidFill>
                <a:latin typeface="Times New Roman Medium" panose="020B0604020202020204" charset="0"/>
              </a:rPr>
              <a:t>Low complexity</a:t>
            </a:r>
          </a:p>
          <a:p>
            <a:pPr marL="1057956" lvl="1" indent="-528978">
              <a:lnSpc>
                <a:spcPts val="5880"/>
              </a:lnSpc>
              <a:buFont typeface="Arial"/>
              <a:buChar char="•"/>
            </a:pPr>
            <a:r>
              <a:rPr lang="en-US" sz="2800" spc="-49" dirty="0">
                <a:solidFill>
                  <a:srgbClr val="000000"/>
                </a:solidFill>
                <a:latin typeface="Times New Roman Medium" panose="020B0604020202020204" charset="0"/>
              </a:rPr>
              <a:t>Reduction in transistor count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47648" y="481345"/>
            <a:ext cx="9844152" cy="11094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000"/>
              </a:lnSpc>
              <a:spcBef>
                <a:spcPct val="0"/>
              </a:spcBef>
            </a:pPr>
            <a:r>
              <a:rPr lang="en-US" sz="6600" spc="-75" dirty="0">
                <a:solidFill>
                  <a:srgbClr val="000000"/>
                </a:solidFill>
                <a:latin typeface="Times New Roman Medium" panose="020B0604020202020204" charset="0"/>
              </a:rPr>
              <a:t>IMPLEMENTATION</a:t>
            </a:r>
            <a:endParaRPr lang="en-US" sz="7500" spc="-75" dirty="0">
              <a:solidFill>
                <a:srgbClr val="000000"/>
              </a:solidFill>
              <a:latin typeface="Times New Roman Medium" panose="020B0604020202020204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306086" y="4784384"/>
            <a:ext cx="4985461" cy="4317433"/>
            <a:chOff x="0" y="0"/>
            <a:chExt cx="3619627" cy="313461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2780085" y="7273037"/>
            <a:ext cx="3480308" cy="3013963"/>
            <a:chOff x="0" y="0"/>
            <a:chExt cx="3619627" cy="31346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</p:spPr>
        </p:sp>
      </p:grpSp>
      <p:grpSp>
        <p:nvGrpSpPr>
          <p:cNvPr id="7" name="Group 7"/>
          <p:cNvGrpSpPr/>
          <p:nvPr/>
        </p:nvGrpSpPr>
        <p:grpSpPr>
          <a:xfrm rot="-10800000">
            <a:off x="2780085" y="4005595"/>
            <a:ext cx="1798578" cy="1557577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grpSp>
        <p:nvGrpSpPr>
          <p:cNvPr id="9" name="Group 9"/>
          <p:cNvGrpSpPr/>
          <p:nvPr/>
        </p:nvGrpSpPr>
        <p:grpSpPr>
          <a:xfrm rot="-10800000">
            <a:off x="300983" y="7795449"/>
            <a:ext cx="3378391" cy="2925703"/>
            <a:chOff x="0" y="0"/>
            <a:chExt cx="3619627" cy="31346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7278276" y="6943100"/>
            <a:ext cx="8892540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The flip-flop designs undergoing continuous improvements by implementing multiple low power techniques.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271019" y="2340310"/>
            <a:ext cx="9441100" cy="170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The proposed circuit is implemented using Cadence Virtuoso and compared with the five other reported logic structures of flip-flops</a:t>
            </a:r>
          </a:p>
        </p:txBody>
      </p:sp>
      <p:sp>
        <p:nvSpPr>
          <p:cNvPr id="13" name="AutoShape 13"/>
          <p:cNvSpPr/>
          <p:nvPr/>
        </p:nvSpPr>
        <p:spPr>
          <a:xfrm>
            <a:off x="7271019" y="4229100"/>
            <a:ext cx="8272402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7271019" y="6286500"/>
            <a:ext cx="8272402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7271019" y="4708184"/>
            <a:ext cx="8892540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0"/>
              </a:lnSpc>
              <a:spcBef>
                <a:spcPct val="0"/>
              </a:spcBef>
            </a:pPr>
            <a:r>
              <a:rPr lang="en-US" sz="2800" spc="-36" dirty="0">
                <a:solidFill>
                  <a:srgbClr val="000000"/>
                </a:solidFill>
                <a:latin typeface="Times New Roman"/>
              </a:rPr>
              <a:t>and compared with</a:t>
            </a:r>
          </a:p>
          <a:p>
            <a:pPr>
              <a:lnSpc>
                <a:spcPts val="4320"/>
              </a:lnSpc>
              <a:spcBef>
                <a:spcPct val="0"/>
              </a:spcBef>
            </a:pPr>
            <a:r>
              <a:rPr lang="en-US" sz="2800" spc="-36" dirty="0">
                <a:solidFill>
                  <a:srgbClr val="000000"/>
                </a:solidFill>
                <a:latin typeface="Times New Roman"/>
              </a:rPr>
              <a:t>the five other reported logic structures of flip-flops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1798163" y="5803579"/>
            <a:ext cx="7388722" cy="639866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5240964" y="2639335"/>
            <a:ext cx="5276948" cy="45698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>
                <a:alpha val="85882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989049"/>
            <a:ext cx="10325100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199"/>
              </a:lnSpc>
              <a:spcBef>
                <a:spcPct val="0"/>
              </a:spcBef>
            </a:pPr>
            <a:r>
              <a:rPr lang="en-US" sz="6600" spc="-84" dirty="0">
                <a:solidFill>
                  <a:srgbClr val="000000"/>
                </a:solidFill>
                <a:latin typeface="Times New Roman Medium" panose="020B0604020202020204" charset="0"/>
              </a:rPr>
              <a:t>PERFORMANCE</a:t>
            </a:r>
            <a:r>
              <a:rPr lang="en-US" sz="8499" spc="-84" dirty="0">
                <a:solidFill>
                  <a:srgbClr val="000000"/>
                </a:solidFill>
                <a:latin typeface="Fira Sans Medium"/>
              </a:rPr>
              <a:t> </a:t>
            </a:r>
          </a:p>
        </p:txBody>
      </p:sp>
      <p:grpSp>
        <p:nvGrpSpPr>
          <p:cNvPr id="7" name="Group 7"/>
          <p:cNvGrpSpPr/>
          <p:nvPr/>
        </p:nvGrpSpPr>
        <p:grpSpPr>
          <a:xfrm rot="-10800000">
            <a:off x="12719982" y="3916917"/>
            <a:ext cx="3801687" cy="3292279"/>
            <a:chOff x="0" y="0"/>
            <a:chExt cx="3619627" cy="313461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>
                <a:alpha val="83922"/>
              </a:srgbClr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567923" y="3165154"/>
            <a:ext cx="10404877" cy="19236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06785" lvl="1" indent="-453392">
              <a:lnSpc>
                <a:spcPts val="5040"/>
              </a:lnSpc>
              <a:buFont typeface="Arial"/>
              <a:buChar char="•"/>
            </a:pPr>
            <a:r>
              <a:rPr lang="en-US" sz="2800" spc="-42" dirty="0">
                <a:solidFill>
                  <a:srgbClr val="000000"/>
                </a:solidFill>
                <a:latin typeface="Times New Roman"/>
              </a:rPr>
              <a:t>The proposed hybrid logic architecture has showed the highest percentage, i.e., 49.73% improvement in terms of power as compared to LRFF.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8808" y="5978988"/>
            <a:ext cx="1021161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6778" lvl="1" indent="-453389">
              <a:lnSpc>
                <a:spcPts val="5039"/>
              </a:lnSpc>
              <a:buFont typeface="Arial"/>
              <a:buChar char="•"/>
            </a:pPr>
            <a:r>
              <a:rPr lang="en-US" sz="2800" spc="-41" dirty="0">
                <a:solidFill>
                  <a:srgbClr val="000000"/>
                </a:solidFill>
                <a:latin typeface="Times New Roman"/>
              </a:rPr>
              <a:t>It also improved the delay and energy efficiency (EDP). The Monte Carlo simulation has been performed for C to Q Delay for 20K samples.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1798163" y="5803579"/>
            <a:ext cx="7388722" cy="6398668"/>
            <a:chOff x="0" y="0"/>
            <a:chExt cx="3619627" cy="31346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5240964" y="2639335"/>
            <a:ext cx="5276948" cy="4569862"/>
            <a:chOff x="0" y="0"/>
            <a:chExt cx="3619627" cy="31346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>
                <a:alpha val="85882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 rot="-10800000">
            <a:off x="12756461" y="4157439"/>
            <a:ext cx="3801687" cy="3292279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>
                <a:alpha val="83922"/>
              </a:srgbClr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1377724" y="7209196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989049"/>
            <a:ext cx="12611100" cy="12469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10199"/>
              </a:lnSpc>
              <a:spcBef>
                <a:spcPct val="0"/>
              </a:spcBef>
            </a:pPr>
            <a:r>
              <a:rPr lang="en-US" sz="6600" spc="-84" dirty="0">
                <a:solidFill>
                  <a:srgbClr val="000000"/>
                </a:solidFill>
                <a:latin typeface="Times New Roman Medium" panose="020B0604020202020204" charset="0"/>
              </a:rPr>
              <a:t>FREQUENCY RANGE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8700" y="3386011"/>
            <a:ext cx="10096500" cy="16671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76702" lvl="1" indent="-588351">
              <a:lnSpc>
                <a:spcPts val="6540"/>
              </a:lnSpc>
              <a:buFont typeface="Arial"/>
              <a:buChar char="•"/>
            </a:pPr>
            <a:r>
              <a:rPr lang="en-GB" sz="2800" spc="-54" dirty="0">
                <a:solidFill>
                  <a:srgbClr val="000000"/>
                </a:solidFill>
                <a:latin typeface="Times New Roman"/>
              </a:rPr>
              <a:t>Circuit operates effectively within a frequency range up to 1 GHz, compared with reported 18T TSPC flip-flop.</a:t>
            </a:r>
            <a:endParaRPr lang="en-US" sz="2800" spc="-54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7756" y="2857500"/>
            <a:ext cx="10096500" cy="41678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76702" lvl="1" indent="-588351" algn="just">
              <a:lnSpc>
                <a:spcPts val="6540"/>
              </a:lnSpc>
              <a:buFont typeface="Arial"/>
              <a:buChar char="•"/>
            </a:pPr>
            <a:r>
              <a:rPr lang="en-GB" sz="2800" dirty="0">
                <a:solidFill>
                  <a:schemeClr val="bg2">
                    <a:lumMod val="10000"/>
                  </a:schemeClr>
                </a:solidFill>
                <a:latin typeface="Times New Roman Medium" panose="020B0604020202020204" charset="0"/>
              </a:rPr>
              <a:t>In terms of area efficiency, by reducing the number of PMOS transistors, the total area of the proposed flip-flop reduces by a minimum of 9.49% in comparison to state-of-the-art work. This makes the design more area-efficient.</a:t>
            </a:r>
            <a:endParaRPr lang="en-US" sz="2800" spc="-54" dirty="0">
              <a:solidFill>
                <a:schemeClr val="bg2">
                  <a:lumMod val="10000"/>
                </a:schemeClr>
              </a:solidFill>
              <a:latin typeface="Times New Roman Medium" panose="020B0604020202020204" charset="0"/>
            </a:endParaRPr>
          </a:p>
        </p:txBody>
      </p:sp>
      <p:sp>
        <p:nvSpPr>
          <p:cNvPr id="3" name="TextBox 9"/>
          <p:cNvSpPr txBox="1"/>
          <p:nvPr/>
        </p:nvSpPr>
        <p:spPr>
          <a:xfrm>
            <a:off x="1371600" y="983606"/>
            <a:ext cx="12611100" cy="1308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10199"/>
              </a:lnSpc>
              <a:spcBef>
                <a:spcPct val="0"/>
              </a:spcBef>
            </a:pPr>
            <a:r>
              <a:rPr lang="en-US" sz="6600" spc="-84" dirty="0">
                <a:solidFill>
                  <a:srgbClr val="000000"/>
                </a:solidFill>
                <a:latin typeface="Times New Roman Medium" panose="020B0604020202020204" charset="0"/>
              </a:rPr>
              <a:t>Area Efficiency</a:t>
            </a:r>
          </a:p>
        </p:txBody>
      </p:sp>
      <p:grpSp>
        <p:nvGrpSpPr>
          <p:cNvPr id="4" name="Group 2"/>
          <p:cNvGrpSpPr/>
          <p:nvPr/>
        </p:nvGrpSpPr>
        <p:grpSpPr>
          <a:xfrm rot="-10800000">
            <a:off x="12192000" y="1637631"/>
            <a:ext cx="7388722" cy="6398668"/>
            <a:chOff x="0" y="0"/>
            <a:chExt cx="3619627" cy="3134614"/>
          </a:xfrm>
        </p:grpSpPr>
        <p:sp>
          <p:nvSpPr>
            <p:cNvPr id="5" name="Freeform 3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4651"/>
            </a:solidFill>
          </p:spPr>
        </p:sp>
      </p:grpSp>
      <p:grpSp>
        <p:nvGrpSpPr>
          <p:cNvPr id="6" name="Group 6"/>
          <p:cNvGrpSpPr/>
          <p:nvPr/>
        </p:nvGrpSpPr>
        <p:grpSpPr>
          <a:xfrm rot="-10800000">
            <a:off x="11353800" y="5219700"/>
            <a:ext cx="3801687" cy="3292279"/>
            <a:chOff x="0" y="0"/>
            <a:chExt cx="3619627" cy="31346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>
                <a:alpha val="83922"/>
              </a:srgbClr>
            </a:solidFill>
          </p:spPr>
        </p:sp>
      </p:grpSp>
      <p:grpSp>
        <p:nvGrpSpPr>
          <p:cNvPr id="8" name="Group 4"/>
          <p:cNvGrpSpPr/>
          <p:nvPr/>
        </p:nvGrpSpPr>
        <p:grpSpPr>
          <a:xfrm rot="-10800000">
            <a:off x="14267488" y="-1485900"/>
            <a:ext cx="5276948" cy="4569862"/>
            <a:chOff x="0" y="0"/>
            <a:chExt cx="3619627" cy="3134614"/>
          </a:xfrm>
        </p:grpSpPr>
        <p:sp>
          <p:nvSpPr>
            <p:cNvPr id="9" name="Freeform 5"/>
            <p:cNvSpPr/>
            <p:nvPr/>
          </p:nvSpPr>
          <p:spPr>
            <a:xfrm>
              <a:off x="0" y="0"/>
              <a:ext cx="3619627" cy="3134614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00A181">
                <a:alpha val="85882"/>
              </a:srgbClr>
            </a:solidFill>
          </p:spPr>
        </p:sp>
      </p:grpSp>
    </p:spTree>
    <p:extLst>
      <p:ext uri="{BB962C8B-B14F-4D97-AF65-F5344CB8AC3E}">
        <p14:creationId xmlns:p14="http://schemas.microsoft.com/office/powerpoint/2010/main" val="167792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505</Words>
  <Application>Microsoft Office PowerPoint</Application>
  <PresentationFormat>Custom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Times New Roman Medium</vt:lpstr>
      <vt:lpstr>Calibri</vt:lpstr>
      <vt:lpstr>Times New Roman Bold</vt:lpstr>
      <vt:lpstr>Calistoga</vt:lpstr>
      <vt:lpstr>Fira Sans Bold</vt:lpstr>
      <vt:lpstr>Bugaki</vt:lpstr>
      <vt:lpstr>Fira Sans Medium</vt:lpstr>
      <vt:lpstr>Times New Roman Medium Italics</vt:lpstr>
      <vt:lpstr>Copperplate Gothic Bold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Green Light Green White Corporate Geometric Company Internal Deck Business Presentation</dc:title>
  <dc:creator>Krishnamma gari Bhargav rayal</dc:creator>
  <cp:lastModifiedBy>1318. K.Bhargav Rayal</cp:lastModifiedBy>
  <cp:revision>11</cp:revision>
  <dcterms:created xsi:type="dcterms:W3CDTF">2006-08-16T00:00:00Z</dcterms:created>
  <dcterms:modified xsi:type="dcterms:W3CDTF">2025-08-03T17:30:27Z</dcterms:modified>
  <dc:identifier>DAF9_cTfYFU</dc:identifier>
</cp:coreProperties>
</file>