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9" r:id="rId11"/>
    <p:sldId id="2146847060" r:id="rId12"/>
    <p:sldId id="2146847061" r:id="rId13"/>
    <p:sldId id="266" r:id="rId14"/>
    <p:sldId id="267" r:id="rId15"/>
    <p:sldId id="268" r:id="rId16"/>
    <p:sldId id="2146847055" r:id="rId17"/>
    <p:sldId id="269" r:id="rId18"/>
    <p:sldId id="2146847056" r:id="rId19"/>
    <p:sldId id="214684705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1399" autoAdjust="0"/>
  </p:normalViewPr>
  <p:slideViewPr>
    <p:cSldViewPr snapToGrid="0">
      <p:cViewPr varScale="1">
        <p:scale>
          <a:sx n="64" d="100"/>
          <a:sy n="64" d="100"/>
        </p:scale>
        <p:origin x="7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BhanuPShahi/TED-talk-views-prediction" TargetMode="External"/><Relationship Id="rId2" Type="http://schemas.openxmlformats.org/officeDocument/2006/relationships/hyperlink" Target="https://github.com/SarangGami/TED-Talks-Views-Prediction-Supervised-learning" TargetMode="External"/><Relationship Id="rId1" Type="http://schemas.openxmlformats.org/officeDocument/2006/relationships/slideLayout" Target="../slideLayouts/slideLayout2.xml"/><Relationship Id="rId5" Type="http://schemas.openxmlformats.org/officeDocument/2006/relationships/hyperlink" Target="https://github.com/paulsoumyadip/ted_talk_views_prediction" TargetMode="External"/><Relationship Id="rId4" Type="http://schemas.openxmlformats.org/officeDocument/2006/relationships/hyperlink" Target="https://arxiv.org/pdf/1906.03940v1.pdf"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30492" y="1402128"/>
            <a:ext cx="9144000" cy="977778"/>
          </a:xfrm>
        </p:spPr>
        <p:txBody>
          <a:bodyPr>
            <a:normAutofit/>
          </a:bodyPr>
          <a:lstStyle/>
          <a:p>
            <a:pPr algn="ctr"/>
            <a:r>
              <a:rPr lang="en-GB" b="1" dirty="0">
                <a:latin typeface="Algerian" panose="04020705040A02060702" pitchFamily="82" charset="0"/>
              </a:rPr>
              <a:t>TED Talk Views </a:t>
            </a:r>
            <a:r>
              <a:rPr lang="en-GB" b="1" dirty="0" smtClean="0">
                <a:latin typeface="Algerian" panose="04020705040A02060702" pitchFamily="82" charset="0"/>
              </a:rPr>
              <a:t>Prediction</a:t>
            </a:r>
            <a:endParaRPr lang="en-US" b="1" dirty="0">
              <a:solidFill>
                <a:schemeClr val="accent1"/>
              </a:solidFill>
              <a:latin typeface="Algerian" panose="04020705040A02060702" pitchFamily="82"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168141" y="4050699"/>
            <a:ext cx="4851038" cy="2000548"/>
          </a:xfrm>
          <a:prstGeom prst="rect">
            <a:avLst/>
          </a:prstGeom>
          <a:noFill/>
        </p:spPr>
        <p:txBody>
          <a:bodyPr wrap="square" lIns="91440" tIns="45720" rIns="91440" bIns="45720" rtlCol="0" anchor="t">
            <a:spAutoFit/>
          </a:bodyPr>
          <a:lstStyle/>
          <a:p>
            <a:pPr lvl="1" algn="just"/>
            <a:r>
              <a:rPr lang="en-US" sz="2400" b="1" u="sng" dirty="0" smtClean="0">
                <a:solidFill>
                  <a:schemeClr val="accent3">
                    <a:lumMod val="20000"/>
                    <a:lumOff val="80000"/>
                  </a:schemeClr>
                </a:solidFill>
                <a:latin typeface="Times New Roman" panose="02020603050405020304" pitchFamily="18" charset="0"/>
                <a:cs typeface="Times New Roman" panose="02020603050405020304" pitchFamily="18" charset="0"/>
              </a:rPr>
              <a:t>Presented By:</a:t>
            </a:r>
          </a:p>
          <a:p>
            <a:pPr lvl="1" algn="just"/>
            <a:endParaRPr lang="en-US" sz="2000" b="1" u="sng" dirty="0" smtClean="0">
              <a:solidFill>
                <a:schemeClr val="accent3">
                  <a:lumMod val="20000"/>
                  <a:lumOff val="80000"/>
                </a:schemeClr>
              </a:solidFill>
              <a:latin typeface="Times New Roman" panose="02020603050405020304" pitchFamily="18" charset="0"/>
              <a:cs typeface="Times New Roman" panose="02020603050405020304" pitchFamily="18" charset="0"/>
            </a:endParaRPr>
          </a:p>
          <a:p>
            <a:pPr lvl="1" algn="just"/>
            <a:r>
              <a:rPr lang="en-US" sz="2000" b="1" dirty="0" smtClean="0">
                <a:solidFill>
                  <a:srgbClr val="FFFF00"/>
                </a:solidFill>
                <a:latin typeface="Times New Roman" panose="02020603050405020304" pitchFamily="18" charset="0"/>
                <a:cs typeface="Times New Roman" panose="02020603050405020304" pitchFamily="18" charset="0"/>
              </a:rPr>
              <a:t>K.Bhargava Rayal</a:t>
            </a:r>
          </a:p>
          <a:p>
            <a:pPr lvl="1" algn="just"/>
            <a:r>
              <a:rPr lang="en-US" sz="2000" b="1" dirty="0" smtClean="0">
                <a:solidFill>
                  <a:srgbClr val="FFFF00"/>
                </a:solidFill>
                <a:latin typeface="Times New Roman" panose="02020603050405020304" pitchFamily="18" charset="0"/>
                <a:cs typeface="Times New Roman" panose="02020603050405020304" pitchFamily="18" charset="0"/>
              </a:rPr>
              <a:t>PVKK </a:t>
            </a:r>
            <a:r>
              <a:rPr lang="en-US" sz="2000" b="1" dirty="0" smtClean="0">
                <a:solidFill>
                  <a:srgbClr val="FFFF00"/>
                </a:solidFill>
                <a:latin typeface="Times New Roman" panose="02020603050405020304" pitchFamily="18" charset="0"/>
                <a:cs typeface="Times New Roman" panose="02020603050405020304" pitchFamily="18" charset="0"/>
              </a:rPr>
              <a:t>Institution Of Technology</a:t>
            </a:r>
          </a:p>
          <a:p>
            <a:pPr lvl="1" algn="just"/>
            <a:r>
              <a:rPr lang="en-US" sz="2000" b="1" dirty="0" err="1" smtClean="0">
                <a:solidFill>
                  <a:srgbClr val="FFFF00"/>
                </a:solidFill>
                <a:latin typeface="Times New Roman" panose="02020603050405020304" pitchFamily="18" charset="0"/>
                <a:cs typeface="Times New Roman" panose="02020603050405020304" pitchFamily="18" charset="0"/>
              </a:rPr>
              <a:t>BTech</a:t>
            </a:r>
            <a:endParaRPr lang="en-US" sz="2000" b="1" dirty="0" smtClean="0">
              <a:solidFill>
                <a:srgbClr val="FFFF00"/>
              </a:solidFill>
              <a:latin typeface="Times New Roman" panose="02020603050405020304" pitchFamily="18" charset="0"/>
              <a:cs typeface="Times New Roman" panose="02020603050405020304" pitchFamily="18" charset="0"/>
            </a:endParaRPr>
          </a:p>
          <a:p>
            <a:pPr lvl="1" algn="just"/>
            <a:r>
              <a:rPr lang="en-US" sz="2000" b="1" dirty="0" smtClean="0">
                <a:solidFill>
                  <a:srgbClr val="FFFF00"/>
                </a:solidFill>
                <a:latin typeface="Times New Roman" panose="02020603050405020304" pitchFamily="18" charset="0"/>
                <a:cs typeface="Times New Roman" panose="02020603050405020304" pitchFamily="18" charset="0"/>
              </a:rPr>
              <a:t>ECE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pic>
        <p:nvPicPr>
          <p:cNvPr id="3076" name="Picture 4" descr="6 Interesting Orthopedic TED Tal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596" y="3468757"/>
            <a:ext cx="4892946" cy="2582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730"/>
            <a:ext cx="11029616" cy="530296"/>
          </a:xfrm>
        </p:spPr>
        <p:txBody>
          <a:bodyPr>
            <a:noAutofit/>
          </a:bodyPr>
          <a:lstStyle/>
          <a:p>
            <a:r>
              <a:rPr lang="en-US" sz="3600" b="1" dirty="0">
                <a:solidFill>
                  <a:schemeClr val="accent1"/>
                </a:solidFill>
                <a:latin typeface="Goudy Old Style" panose="02020502050305020303" pitchFamily="18" charset="0"/>
                <a:ea typeface="SimSun" panose="02010600030101010101" pitchFamily="2" charset="-122"/>
                <a:cs typeface="Arial"/>
              </a:rPr>
              <a:t>Algorithm &amp; Deployment</a:t>
            </a:r>
            <a:endParaRPr lang="en-US" sz="2400" dirty="0">
              <a:latin typeface="Goudy Old Style" panose="02020502050305020303" pitchFamily="18" charset="0"/>
              <a:ea typeface="SimSun" panose="02010600030101010101" pitchFamily="2" charset="-122"/>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225721"/>
            <a:ext cx="11029615" cy="5204896"/>
          </a:xfrm>
        </p:spPr>
        <p:txBody>
          <a:bodyPr>
            <a:normAutofit/>
          </a:bodyPr>
          <a:lstStyle/>
          <a:p>
            <a:pPr marL="0" indent="0" algn="just">
              <a:lnSpc>
                <a:spcPct val="150000"/>
              </a:lnSpc>
              <a:buNone/>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algorithm and deployment process for a TED Talk Views Prediction system typically involves the following steps:</a:t>
            </a:r>
          </a:p>
          <a:p>
            <a:pPr algn="just">
              <a:lnSpc>
                <a:spcPct val="150000"/>
              </a:lnSpc>
            </a:pPr>
            <a:r>
              <a:rPr lang="en-GB" sz="1600" b="1" dirty="0">
                <a:latin typeface="Times New Roman" panose="02020603050405020304" pitchFamily="18" charset="0"/>
                <a:cs typeface="Times New Roman" panose="02020603050405020304" pitchFamily="18" charset="0"/>
              </a:rPr>
              <a:t>Algorithm Selection</a:t>
            </a:r>
            <a:r>
              <a:rPr lang="en-GB" sz="1600" dirty="0">
                <a:latin typeface="Times New Roman" panose="02020603050405020304" pitchFamily="18" charset="0"/>
                <a:cs typeface="Times New Roman" panose="02020603050405020304" pitchFamily="18" charset="0"/>
              </a:rPr>
              <a:t>: Various machine learning algorithms like Random Forest, </a:t>
            </a:r>
            <a:r>
              <a:rPr lang="en-GB" sz="1600" dirty="0" smtClean="0">
                <a:latin typeface="Times New Roman" panose="02020603050405020304" pitchFamily="18" charset="0"/>
                <a:cs typeface="Times New Roman" panose="02020603050405020304" pitchFamily="18" charset="0"/>
              </a:rPr>
              <a:t>XG Boost</a:t>
            </a:r>
            <a:r>
              <a:rPr lang="en-GB" sz="1600" dirty="0">
                <a:latin typeface="Times New Roman" panose="02020603050405020304" pitchFamily="18" charset="0"/>
                <a:cs typeface="Times New Roman" panose="02020603050405020304" pitchFamily="18" charset="0"/>
              </a:rPr>
              <a:t>, and </a:t>
            </a:r>
            <a:r>
              <a:rPr lang="en-GB" sz="1600" dirty="0" smtClean="0">
                <a:latin typeface="Times New Roman" panose="02020603050405020304" pitchFamily="18" charset="0"/>
                <a:cs typeface="Times New Roman" panose="02020603050405020304" pitchFamily="18" charset="0"/>
              </a:rPr>
              <a:t>Cat Boost </a:t>
            </a:r>
            <a:r>
              <a:rPr lang="en-GB" sz="1600" dirty="0">
                <a:latin typeface="Times New Roman" panose="02020603050405020304" pitchFamily="18" charset="0"/>
                <a:cs typeface="Times New Roman" panose="02020603050405020304" pitchFamily="18" charset="0"/>
              </a:rPr>
              <a:t>can be used to build the predictive </a:t>
            </a:r>
            <a:r>
              <a:rPr lang="en-GB" sz="1600" dirty="0" smtClean="0">
                <a:latin typeface="Times New Roman" panose="02020603050405020304" pitchFamily="18" charset="0"/>
                <a:cs typeface="Times New Roman" panose="02020603050405020304" pitchFamily="18" charset="0"/>
              </a:rPr>
              <a:t>model</a:t>
            </a: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smtClean="0">
                <a:latin typeface="Times New Roman" panose="02020603050405020304" pitchFamily="18" charset="0"/>
                <a:cs typeface="Times New Roman" panose="02020603050405020304" pitchFamily="18" charset="0"/>
              </a:rPr>
              <a:t>Hyper parameter </a:t>
            </a:r>
            <a:r>
              <a:rPr lang="en-GB" sz="1600" b="1" dirty="0">
                <a:latin typeface="Times New Roman" panose="02020603050405020304" pitchFamily="18" charset="0"/>
                <a:cs typeface="Times New Roman" panose="02020603050405020304" pitchFamily="18" charset="0"/>
              </a:rPr>
              <a:t>Tuning</a:t>
            </a:r>
            <a:r>
              <a:rPr lang="en-GB" sz="1600" dirty="0">
                <a:latin typeface="Times New Roman" panose="02020603050405020304" pitchFamily="18" charset="0"/>
                <a:cs typeface="Times New Roman" panose="02020603050405020304" pitchFamily="18" charset="0"/>
              </a:rPr>
              <a:t>: Techniques like </a:t>
            </a:r>
            <a:r>
              <a:rPr lang="en-GB" sz="1600" dirty="0" smtClean="0">
                <a:latin typeface="Times New Roman" panose="02020603050405020304" pitchFamily="18" charset="0"/>
                <a:cs typeface="Times New Roman" panose="02020603050405020304" pitchFamily="18" charset="0"/>
              </a:rPr>
              <a:t>Random Search CV </a:t>
            </a:r>
            <a:r>
              <a:rPr lang="en-GB" sz="1600" dirty="0">
                <a:latin typeface="Times New Roman" panose="02020603050405020304" pitchFamily="18" charset="0"/>
                <a:cs typeface="Times New Roman" panose="02020603050405020304" pitchFamily="18" charset="0"/>
              </a:rPr>
              <a:t>are used for tuning the </a:t>
            </a:r>
            <a:r>
              <a:rPr lang="en-GB" sz="1600" dirty="0" smtClean="0">
                <a:latin typeface="Times New Roman" panose="02020603050405020304" pitchFamily="18" charset="0"/>
                <a:cs typeface="Times New Roman" panose="02020603050405020304" pitchFamily="18" charset="0"/>
              </a:rPr>
              <a:t>hyper parameters </a:t>
            </a:r>
            <a:r>
              <a:rPr lang="en-GB" sz="1600" dirty="0">
                <a:latin typeface="Times New Roman" panose="02020603050405020304" pitchFamily="18" charset="0"/>
                <a:cs typeface="Times New Roman" panose="02020603050405020304" pitchFamily="18" charset="0"/>
              </a:rPr>
              <a:t>of the model to improve its </a:t>
            </a:r>
            <a:r>
              <a:rPr lang="en-GB" sz="1600" dirty="0" smtClean="0">
                <a:latin typeface="Times New Roman" panose="02020603050405020304" pitchFamily="18" charset="0"/>
                <a:cs typeface="Times New Roman" panose="02020603050405020304" pitchFamily="18" charset="0"/>
              </a:rPr>
              <a:t>performance</a:t>
            </a: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Evaluation</a:t>
            </a:r>
            <a:r>
              <a:rPr lang="en-GB" sz="1600" dirty="0">
                <a:latin typeface="Times New Roman" panose="02020603050405020304" pitchFamily="18" charset="0"/>
                <a:cs typeface="Times New Roman" panose="02020603050405020304" pitchFamily="18" charset="0"/>
              </a:rPr>
              <a:t>: The performance of the model is evaluated using appropriate </a:t>
            </a:r>
            <a:r>
              <a:rPr lang="en-GB" sz="1600" dirty="0" smtClean="0">
                <a:latin typeface="Times New Roman" panose="02020603050405020304" pitchFamily="18" charset="0"/>
                <a:cs typeface="Times New Roman" panose="02020603050405020304" pitchFamily="18" charset="0"/>
              </a:rPr>
              <a:t>metrics</a:t>
            </a:r>
            <a:r>
              <a:rPr lang="en-GB" sz="160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p>
            <a:pPr algn="just">
              <a:lnSpc>
                <a:spcPct val="150000"/>
              </a:lnSpc>
            </a:pPr>
            <a:r>
              <a:rPr lang="en-GB" sz="1600" b="1" dirty="0">
                <a:latin typeface="Times New Roman" panose="02020603050405020304" pitchFamily="18" charset="0"/>
                <a:cs typeface="Times New Roman" panose="02020603050405020304" pitchFamily="18" charset="0"/>
              </a:rPr>
              <a:t>Deployment</a:t>
            </a:r>
            <a:r>
              <a:rPr lang="en-GB" sz="1600" dirty="0">
                <a:latin typeface="Times New Roman" panose="02020603050405020304" pitchFamily="18" charset="0"/>
                <a:cs typeface="Times New Roman" panose="02020603050405020304" pitchFamily="18" charset="0"/>
              </a:rPr>
              <a:t>: The final model is then deployed to predict the views of new TED Talk </a:t>
            </a:r>
            <a:r>
              <a:rPr lang="en-GB" sz="1600" dirty="0" smtClean="0">
                <a:latin typeface="Times New Roman" panose="02020603050405020304" pitchFamily="18" charset="0"/>
                <a:cs typeface="Times New Roman" panose="02020603050405020304" pitchFamily="18" charset="0"/>
              </a:rPr>
              <a:t>videos. </a:t>
            </a:r>
            <a:r>
              <a:rPr lang="en-GB" sz="1600" dirty="0">
                <a:latin typeface="Times New Roman" panose="02020603050405020304" pitchFamily="18" charset="0"/>
                <a:cs typeface="Times New Roman" panose="02020603050405020304" pitchFamily="18" charset="0"/>
              </a:rPr>
              <a:t>The deployment process may vary depending on the specific requirements of the project and the platform where the model is being deployed.</a:t>
            </a:r>
          </a:p>
          <a:p>
            <a:pPr algn="just">
              <a:lnSpc>
                <a:spcPct val="150000"/>
              </a:lnSpc>
            </a:pPr>
            <a:r>
              <a:rPr lang="en-GB" sz="1600" b="1" dirty="0">
                <a:latin typeface="Times New Roman" panose="02020603050405020304" pitchFamily="18" charset="0"/>
                <a:cs typeface="Times New Roman" panose="02020603050405020304" pitchFamily="18" charset="0"/>
              </a:rPr>
              <a:t>Retraining</a:t>
            </a:r>
            <a:r>
              <a:rPr lang="en-GB" sz="1600" dirty="0">
                <a:latin typeface="Times New Roman" panose="02020603050405020304" pitchFamily="18" charset="0"/>
                <a:cs typeface="Times New Roman" panose="02020603050405020304" pitchFamily="18" charset="0"/>
              </a:rPr>
              <a:t>: The model should be retrained often when new data is collected to ensure its performance remains </a:t>
            </a:r>
            <a:r>
              <a:rPr lang="en-GB" sz="1600" dirty="0" smtClean="0">
                <a:latin typeface="Times New Roman" panose="02020603050405020304" pitchFamily="18" charset="0"/>
                <a:cs typeface="Times New Roman" panose="02020603050405020304" pitchFamily="18" charset="0"/>
              </a:rPr>
              <a:t>optimal.</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27285"/>
            <a:ext cx="11029616" cy="530296"/>
          </a:xfrm>
        </p:spPr>
        <p:txBody>
          <a:bodyPr>
            <a:noAutofit/>
          </a:bodyPr>
          <a:lstStyle/>
          <a:p>
            <a:r>
              <a:rPr lang="en-US" sz="3600" b="1" dirty="0">
                <a:solidFill>
                  <a:schemeClr val="accent1"/>
                </a:solidFill>
                <a:latin typeface="Goudy Old Style" panose="02020502050305020303" pitchFamily="18" charset="0"/>
                <a:ea typeface="SimSun" panose="02010600030101010101" pitchFamily="2" charset="-122"/>
                <a:cs typeface="Arial"/>
              </a:rPr>
              <a:t>Result</a:t>
            </a:r>
            <a:endParaRPr lang="en-US" sz="2400" dirty="0">
              <a:latin typeface="Goudy Old Style" panose="02020502050305020303" pitchFamily="18" charset="0"/>
              <a:ea typeface="SimSun" panose="02010600030101010101" pitchFamily="2" charset="-122"/>
            </a:endParaRP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3" y="827285"/>
            <a:ext cx="11029615" cy="2893332"/>
          </a:xfrm>
        </p:spPr>
        <p:txBody>
          <a:bodyPr>
            <a:normAutofit/>
          </a:bodyPr>
          <a:lstStyle/>
          <a:p>
            <a:pPr marL="0" indent="0" algn="just">
              <a:lnSpc>
                <a:spcPct val="150000"/>
              </a:lnSpc>
              <a:buNone/>
            </a:pPr>
            <a:r>
              <a:rPr lang="en-GB" sz="1600" dirty="0">
                <a:latin typeface="Times New Roman" panose="02020603050405020304" pitchFamily="18" charset="0"/>
                <a:cs typeface="Times New Roman" panose="02020603050405020304" pitchFamily="18" charset="0"/>
              </a:rPr>
              <a:t>The results of TED Talk Views Prediction projects vary depending on the specific model and data used. However, some projects on </a:t>
            </a:r>
            <a:r>
              <a:rPr lang="en-GB" sz="1600" dirty="0" err="1">
                <a:latin typeface="Times New Roman" panose="02020603050405020304" pitchFamily="18" charset="0"/>
                <a:cs typeface="Times New Roman" panose="02020603050405020304" pitchFamily="18" charset="0"/>
              </a:rPr>
              <a:t>GitHub</a:t>
            </a:r>
            <a:r>
              <a:rPr lang="en-GB" sz="1600" dirty="0">
                <a:latin typeface="Times New Roman" panose="02020603050405020304" pitchFamily="18" charset="0"/>
                <a:cs typeface="Times New Roman" panose="02020603050405020304" pitchFamily="18" charset="0"/>
              </a:rPr>
              <a:t> have reported being able to correctly predict views 90% of the </a:t>
            </a:r>
            <a:r>
              <a:rPr lang="en-GB" sz="1600" dirty="0" smtClean="0">
                <a:latin typeface="Times New Roman" panose="02020603050405020304" pitchFamily="18" charset="0"/>
                <a:cs typeface="Times New Roman" panose="02020603050405020304" pitchFamily="18" charset="0"/>
              </a:rPr>
              <a:t>time.</a:t>
            </a:r>
            <a:r>
              <a:rPr lang="en-GB" sz="1600" dirty="0">
                <a:latin typeface="Times New Roman" panose="02020603050405020304" pitchFamily="18" charset="0"/>
                <a:cs typeface="Times New Roman" panose="02020603050405020304" pitchFamily="18" charset="0"/>
              </a:rPr>
              <a:t> After </a:t>
            </a:r>
            <a:r>
              <a:rPr lang="en-GB" sz="1600" dirty="0" smtClean="0">
                <a:latin typeface="Times New Roman" panose="02020603050405020304" pitchFamily="18" charset="0"/>
                <a:cs typeface="Times New Roman" panose="02020603050405020304" pitchFamily="18" charset="0"/>
              </a:rPr>
              <a:t>hyper parameter </a:t>
            </a:r>
            <a:r>
              <a:rPr lang="en-GB" sz="1600" dirty="0">
                <a:latin typeface="Times New Roman" panose="02020603050405020304" pitchFamily="18" charset="0"/>
                <a:cs typeface="Times New Roman" panose="02020603050405020304" pitchFamily="18" charset="0"/>
              </a:rPr>
              <a:t>tuning, these projects have prevented </a:t>
            </a:r>
            <a:r>
              <a:rPr lang="en-GB" sz="1600" dirty="0" smtClean="0">
                <a:latin typeface="Times New Roman" panose="02020603050405020304" pitchFamily="18" charset="0"/>
                <a:cs typeface="Times New Roman" panose="02020603050405020304" pitchFamily="18" charset="0"/>
              </a:rPr>
              <a:t>over fitting </a:t>
            </a:r>
            <a:r>
              <a:rPr lang="en-GB" sz="1600" dirty="0">
                <a:latin typeface="Times New Roman" panose="02020603050405020304" pitchFamily="18" charset="0"/>
                <a:cs typeface="Times New Roman" panose="02020603050405020304" pitchFamily="18" charset="0"/>
              </a:rPr>
              <a:t>and decreased errors by regularizing and reducing the learning </a:t>
            </a:r>
            <a:r>
              <a:rPr lang="en-GB" sz="1600" dirty="0" smtClean="0">
                <a:latin typeface="Times New Roman" panose="02020603050405020304" pitchFamily="18" charset="0"/>
                <a:cs typeface="Times New Roman" panose="02020603050405020304" pitchFamily="18" charset="0"/>
              </a:rPr>
              <a:t>rate. </a:t>
            </a:r>
            <a:r>
              <a:rPr lang="en-GB" sz="1600" dirty="0">
                <a:latin typeface="Times New Roman" panose="02020603050405020304" pitchFamily="18" charset="0"/>
                <a:cs typeface="Times New Roman" panose="02020603050405020304" pitchFamily="18" charset="0"/>
              </a:rPr>
              <a:t>Please note that these results are based on the specific datasets and methodologies used in these projects, and results may vary with different approaches or data.</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31867"/>
            <a:ext cx="11029616" cy="530296"/>
          </a:xfrm>
        </p:spPr>
        <p:txBody>
          <a:bodyPr>
            <a:noAutofit/>
          </a:bodyPr>
          <a:lstStyle/>
          <a:p>
            <a:r>
              <a:rPr lang="en-US" sz="3600" b="1" dirty="0">
                <a:solidFill>
                  <a:schemeClr val="accent1"/>
                </a:solidFill>
                <a:latin typeface="Goudy Old Style" panose="02020502050305020303" pitchFamily="18" charset="0"/>
                <a:ea typeface="SimSun" panose="02010600030101010101" pitchFamily="2" charset="-122"/>
                <a:cs typeface="Arial"/>
              </a:rPr>
              <a:t>Conclusion</a:t>
            </a:r>
            <a:endParaRPr lang="en-US" sz="2400" dirty="0">
              <a:latin typeface="Goudy Old Style" panose="02020502050305020303" pitchFamily="18" charset="0"/>
              <a:ea typeface="SimSun" panose="02010600030101010101" pitchFamily="2" charset="-122"/>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262163"/>
            <a:ext cx="11200129" cy="5962851"/>
          </a:xfrm>
        </p:spPr>
        <p:txBody>
          <a:bodyPr>
            <a:normAutofit fontScale="92500" lnSpcReduction="10000"/>
          </a:bodyPr>
          <a:lstStyle/>
          <a:p>
            <a:pPr marL="0" indent="0" algn="just">
              <a:lnSpc>
                <a:spcPct val="150000"/>
              </a:lnSpc>
              <a:buNone/>
            </a:pPr>
            <a:r>
              <a:rPr lang="en-GB" sz="1600" dirty="0" smtClean="0">
                <a:latin typeface="Times New Roman" panose="02020603050405020304" pitchFamily="18" charset="0"/>
                <a:cs typeface="Times New Roman" panose="02020603050405020304" pitchFamily="18" charset="0"/>
              </a:rPr>
              <a:t>That's </a:t>
            </a:r>
            <a:r>
              <a:rPr lang="en-GB" sz="1600" dirty="0">
                <a:latin typeface="Times New Roman" panose="02020603050405020304" pitchFamily="18" charset="0"/>
                <a:cs typeface="Times New Roman" panose="02020603050405020304" pitchFamily="18" charset="0"/>
              </a:rPr>
              <a:t>it! We reached the end of our </a:t>
            </a:r>
            <a:r>
              <a:rPr lang="en-GB" sz="1600" dirty="0" smtClean="0">
                <a:latin typeface="Times New Roman" panose="02020603050405020304" pitchFamily="18" charset="0"/>
                <a:cs typeface="Times New Roman" panose="02020603050405020304" pitchFamily="18" charset="0"/>
              </a:rPr>
              <a:t>exercise. </a:t>
            </a:r>
          </a:p>
          <a:p>
            <a:pPr marL="0" indent="0" algn="just">
              <a:lnSpc>
                <a:spcPct val="150000"/>
              </a:lnSpc>
              <a:buNone/>
            </a:pPr>
            <a:r>
              <a:rPr lang="en-GB" sz="1600" dirty="0" smtClean="0">
                <a:latin typeface="Times New Roman" panose="02020603050405020304" pitchFamily="18" charset="0"/>
                <a:cs typeface="Times New Roman" panose="02020603050405020304" pitchFamily="18" charset="0"/>
              </a:rPr>
              <a:t>Started </a:t>
            </a:r>
            <a:r>
              <a:rPr lang="en-GB" sz="1600" dirty="0">
                <a:latin typeface="Times New Roman" panose="02020603050405020304" pitchFamily="18" charset="0"/>
                <a:cs typeface="Times New Roman" panose="02020603050405020304" pitchFamily="18" charset="0"/>
              </a:rPr>
              <a:t>with loading the data so far we have done EDA ,feature engineering , data cleaning, target encoding and one hot encoding of categorical columns, feature selection and then model building.</a:t>
            </a:r>
          </a:p>
          <a:p>
            <a:pPr algn="just">
              <a:lnSpc>
                <a:spcPct val="150000"/>
              </a:lnSpc>
            </a:pPr>
            <a:r>
              <a:rPr lang="en-GB" sz="1600" dirty="0">
                <a:latin typeface="Times New Roman" panose="02020603050405020304" pitchFamily="18" charset="0"/>
                <a:cs typeface="Times New Roman" panose="02020603050405020304" pitchFamily="18" charset="0"/>
              </a:rPr>
              <a:t>So far we have modelled on</a:t>
            </a:r>
          </a:p>
          <a:p>
            <a:pPr lvl="1" algn="just">
              <a:lnSpc>
                <a:spcPct val="150000"/>
              </a:lnSpc>
            </a:pPr>
            <a:r>
              <a:rPr lang="en-GB" sz="1600" dirty="0">
                <a:latin typeface="Times New Roman" panose="02020603050405020304" pitchFamily="18" charset="0"/>
                <a:cs typeface="Times New Roman" panose="02020603050405020304" pitchFamily="18" charset="0"/>
              </a:rPr>
              <a:t>Lasso </a:t>
            </a:r>
            <a:r>
              <a:rPr lang="en-GB" sz="1600" dirty="0" err="1">
                <a:latin typeface="Times New Roman" panose="02020603050405020304" pitchFamily="18" charset="0"/>
                <a:cs typeface="Times New Roman" panose="02020603050405020304" pitchFamily="18" charset="0"/>
              </a:rPr>
              <a:t>Regressor</a:t>
            </a:r>
            <a:endParaRPr lang="en-GB" sz="1600" dirty="0">
              <a:latin typeface="Times New Roman" panose="02020603050405020304" pitchFamily="18" charset="0"/>
              <a:cs typeface="Times New Roman" panose="02020603050405020304" pitchFamily="18" charset="0"/>
            </a:endParaRPr>
          </a:p>
          <a:p>
            <a:pPr lvl="1" algn="just">
              <a:lnSpc>
                <a:spcPct val="150000"/>
              </a:lnSpc>
            </a:pPr>
            <a:r>
              <a:rPr lang="en-GB" sz="1600" dirty="0">
                <a:latin typeface="Times New Roman" panose="02020603050405020304" pitchFamily="18" charset="0"/>
                <a:cs typeface="Times New Roman" panose="02020603050405020304" pitchFamily="18" charset="0"/>
              </a:rPr>
              <a:t>Ridge </a:t>
            </a:r>
            <a:r>
              <a:rPr lang="en-GB" sz="1600" dirty="0" err="1">
                <a:latin typeface="Times New Roman" panose="02020603050405020304" pitchFamily="18" charset="0"/>
                <a:cs typeface="Times New Roman" panose="02020603050405020304" pitchFamily="18" charset="0"/>
              </a:rPr>
              <a:t>Regressor</a:t>
            </a:r>
            <a:endParaRPr lang="en-GB" sz="1600" dirty="0">
              <a:latin typeface="Times New Roman" panose="02020603050405020304" pitchFamily="18" charset="0"/>
              <a:cs typeface="Times New Roman" panose="02020603050405020304" pitchFamily="18" charset="0"/>
            </a:endParaRPr>
          </a:p>
          <a:p>
            <a:pPr lvl="1" algn="just">
              <a:lnSpc>
                <a:spcPct val="150000"/>
              </a:lnSpc>
            </a:pPr>
            <a:r>
              <a:rPr lang="en-GB" sz="1600" dirty="0" smtClean="0">
                <a:latin typeface="Times New Roman" panose="02020603050405020304" pitchFamily="18" charset="0"/>
                <a:cs typeface="Times New Roman" panose="02020603050405020304" pitchFamily="18" charset="0"/>
              </a:rPr>
              <a:t>Knearest Neighbours </a:t>
            </a:r>
            <a:r>
              <a:rPr lang="en-GB" sz="1600" dirty="0" err="1">
                <a:latin typeface="Times New Roman" panose="02020603050405020304" pitchFamily="18" charset="0"/>
                <a:cs typeface="Times New Roman" panose="02020603050405020304" pitchFamily="18" charset="0"/>
              </a:rPr>
              <a:t>Regressor</a:t>
            </a:r>
            <a:endParaRPr lang="en-GB" sz="1600" dirty="0">
              <a:latin typeface="Times New Roman" panose="02020603050405020304" pitchFamily="18" charset="0"/>
              <a:cs typeface="Times New Roman" panose="02020603050405020304" pitchFamily="18" charset="0"/>
            </a:endParaRPr>
          </a:p>
          <a:p>
            <a:pPr lvl="1" algn="just">
              <a:lnSpc>
                <a:spcPct val="150000"/>
              </a:lnSpc>
            </a:pPr>
            <a:r>
              <a:rPr lang="en-GB" sz="1600" dirty="0">
                <a:latin typeface="Times New Roman" panose="02020603050405020304" pitchFamily="18" charset="0"/>
                <a:cs typeface="Times New Roman" panose="02020603050405020304" pitchFamily="18" charset="0"/>
              </a:rPr>
              <a:t>Random Forest </a:t>
            </a:r>
            <a:r>
              <a:rPr lang="en-GB" sz="1600" dirty="0" err="1" smtClean="0">
                <a:latin typeface="Times New Roman" panose="02020603050405020304" pitchFamily="18" charset="0"/>
                <a:cs typeface="Times New Roman" panose="02020603050405020304" pitchFamily="18" charset="0"/>
              </a:rPr>
              <a:t>Regressor</a:t>
            </a:r>
            <a:endParaRPr lang="en-GB" sz="16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GB" sz="1600" dirty="0">
                <a:latin typeface="Times New Roman" panose="02020603050405020304" pitchFamily="18" charset="0"/>
                <a:cs typeface="Times New Roman" panose="02020603050405020304" pitchFamily="18" charset="0"/>
              </a:rPr>
              <a:t>In all of these models our errors have been in the range of 2,00,000 which is around 10% of the average views. We have been able to correctly predict views 90% of the </a:t>
            </a:r>
            <a:r>
              <a:rPr lang="en-GB" sz="1600" dirty="0" smtClean="0">
                <a:latin typeface="Times New Roman" panose="02020603050405020304" pitchFamily="18" charset="0"/>
                <a:cs typeface="Times New Roman" panose="02020603050405020304" pitchFamily="18" charset="0"/>
              </a:rPr>
              <a:t>time. After </a:t>
            </a:r>
            <a:r>
              <a:rPr lang="en-GB" sz="1600" dirty="0">
                <a:latin typeface="Times New Roman" panose="02020603050405020304" pitchFamily="18" charset="0"/>
                <a:cs typeface="Times New Roman" panose="02020603050405020304" pitchFamily="18" charset="0"/>
              </a:rPr>
              <a:t>hyper parameter tuning, we have prevented </a:t>
            </a:r>
            <a:r>
              <a:rPr lang="en-GB" sz="1600" dirty="0" smtClean="0">
                <a:latin typeface="Times New Roman" panose="02020603050405020304" pitchFamily="18" charset="0"/>
                <a:cs typeface="Times New Roman" panose="02020603050405020304" pitchFamily="18" charset="0"/>
              </a:rPr>
              <a:t>over fitting </a:t>
            </a:r>
            <a:r>
              <a:rPr lang="en-GB" sz="1600" dirty="0">
                <a:latin typeface="Times New Roman" panose="02020603050405020304" pitchFamily="18" charset="0"/>
                <a:cs typeface="Times New Roman" panose="02020603050405020304" pitchFamily="18" charset="0"/>
              </a:rPr>
              <a:t>and decreased errors by regularizing and reducing learning </a:t>
            </a:r>
            <a:r>
              <a:rPr lang="en-GB" sz="1600" dirty="0" smtClean="0">
                <a:latin typeface="Times New Roman" panose="02020603050405020304" pitchFamily="18" charset="0"/>
                <a:cs typeface="Times New Roman" panose="02020603050405020304" pitchFamily="18" charset="0"/>
              </a:rPr>
              <a:t>rate. Given </a:t>
            </a:r>
            <a:r>
              <a:rPr lang="en-GB" sz="1600" dirty="0">
                <a:latin typeface="Times New Roman" panose="02020603050405020304" pitchFamily="18" charset="0"/>
                <a:cs typeface="Times New Roman" panose="02020603050405020304" pitchFamily="18" charset="0"/>
              </a:rPr>
              <a:t>that only have 10% errors, our models have performed very well on unseen data due to various factors like feature selection</a:t>
            </a:r>
            <a:r>
              <a:rPr lang="en-GB" sz="1600" dirty="0" smtClean="0">
                <a:latin typeface="Times New Roman" panose="02020603050405020304" pitchFamily="18" charset="0"/>
                <a:cs typeface="Times New Roman" panose="02020603050405020304" pitchFamily="18" charset="0"/>
              </a:rPr>
              <a:t>, correct </a:t>
            </a:r>
            <a:r>
              <a:rPr lang="en-GB" sz="1600" dirty="0">
                <a:latin typeface="Times New Roman" panose="02020603050405020304" pitchFamily="18" charset="0"/>
                <a:cs typeface="Times New Roman" panose="02020603050405020304" pitchFamily="18" charset="0"/>
              </a:rPr>
              <a:t>model </a:t>
            </a:r>
            <a:r>
              <a:rPr lang="en-GB" sz="1600" dirty="0" err="1" smtClean="0">
                <a:latin typeface="Times New Roman" panose="02020603050405020304" pitchFamily="18" charset="0"/>
                <a:cs typeface="Times New Roman" panose="02020603050405020304" pitchFamily="18" charset="0"/>
              </a:rPr>
              <a:t>selection,etc</a:t>
            </a:r>
            <a:r>
              <a:rPr lang="en-GB" sz="1600" dirty="0" smtClean="0">
                <a:latin typeface="Times New Roman" panose="02020603050405020304" pitchFamily="18" charset="0"/>
                <a:cs typeface="Times New Roman" panose="02020603050405020304" pitchFamily="18" charset="0"/>
              </a:rPr>
              <a:t>. In </a:t>
            </a:r>
            <a:r>
              <a:rPr lang="en-GB" sz="1600" dirty="0">
                <a:latin typeface="Times New Roman" panose="02020603050405020304" pitchFamily="18" charset="0"/>
                <a:cs typeface="Times New Roman" panose="02020603050405020304" pitchFamily="18" charset="0"/>
              </a:rPr>
              <a:t>all the features speaker_wise_avg_views is most important this implies that speakers are directly impacting the views.</a:t>
            </a:r>
          </a:p>
          <a:p>
            <a:pPr lvl="1" algn="just">
              <a:lnSpc>
                <a:spcPct val="150000"/>
              </a:lnSpc>
            </a:pPr>
            <a:endParaRPr lang="en-GB" sz="1600" dirty="0">
              <a:latin typeface="Times New Roman" panose="02020603050405020304" pitchFamily="18" charset="0"/>
              <a:cs typeface="Times New Roman" panose="02020603050405020304" pitchFamily="18" charset="0"/>
            </a:endParaRPr>
          </a:p>
          <a:p>
            <a:pPr marL="0" indent="0">
              <a:buNone/>
            </a:pPr>
            <a:r>
              <a:rPr lang="en-IN" sz="1600" dirty="0" smtClean="0">
                <a:solidFill>
                  <a:srgbClr val="0F0F0F"/>
                </a:solidFill>
                <a:latin typeface="Times New Roman" panose="02020603050405020304" pitchFamily="18" charset="0"/>
                <a:ea typeface="+mn-lt"/>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5"/>
            <a:ext cx="11029615" cy="5108713"/>
          </a:xfrm>
        </p:spPr>
        <p:txBody>
          <a:bodyPr numCol="2">
            <a:noAutofit/>
          </a:bodyPr>
          <a:lstStyle/>
          <a:p>
            <a:pPr marL="0" indent="0" algn="just">
              <a:lnSpc>
                <a:spcPct val="150000"/>
              </a:lnSpc>
              <a:buNone/>
            </a:pPr>
            <a:r>
              <a:rPr lang="en-GB" sz="1600" b="1" dirty="0">
                <a:latin typeface="Times New Roman" panose="02020603050405020304" pitchFamily="18" charset="0"/>
                <a:cs typeface="Times New Roman" panose="02020603050405020304" pitchFamily="18" charset="0"/>
              </a:rPr>
              <a:t>The dataset contains features like:</a:t>
            </a:r>
          </a:p>
          <a:p>
            <a:pPr algn="just">
              <a:lnSpc>
                <a:spcPct val="150000"/>
              </a:lnSpc>
            </a:pPr>
            <a:r>
              <a:rPr lang="en-GB" sz="1600" b="1" dirty="0" err="1">
                <a:latin typeface="Times New Roman" panose="02020603050405020304" pitchFamily="18" charset="0"/>
                <a:cs typeface="Times New Roman" panose="02020603050405020304" pitchFamily="18" charset="0"/>
              </a:rPr>
              <a:t>talk_id</a:t>
            </a:r>
            <a:r>
              <a:rPr lang="en-GB" sz="1600" dirty="0">
                <a:latin typeface="Times New Roman" panose="02020603050405020304" pitchFamily="18" charset="0"/>
                <a:cs typeface="Times New Roman" panose="02020603050405020304" pitchFamily="18" charset="0"/>
              </a:rPr>
              <a:t>: Talk identification number provided by TED</a:t>
            </a:r>
          </a:p>
          <a:p>
            <a:pPr algn="just">
              <a:lnSpc>
                <a:spcPct val="150000"/>
              </a:lnSpc>
            </a:pPr>
            <a:r>
              <a:rPr lang="en-GB" sz="1600" b="1" dirty="0">
                <a:latin typeface="Times New Roman" panose="02020603050405020304" pitchFamily="18" charset="0"/>
                <a:cs typeface="Times New Roman" panose="02020603050405020304" pitchFamily="18" charset="0"/>
              </a:rPr>
              <a:t>title</a:t>
            </a:r>
            <a:r>
              <a:rPr lang="en-GB" sz="1600" dirty="0">
                <a:latin typeface="Times New Roman" panose="02020603050405020304" pitchFamily="18" charset="0"/>
                <a:cs typeface="Times New Roman" panose="02020603050405020304" pitchFamily="18" charset="0"/>
              </a:rPr>
              <a:t>: Title of the talk</a:t>
            </a:r>
          </a:p>
          <a:p>
            <a:pPr algn="just">
              <a:lnSpc>
                <a:spcPct val="150000"/>
              </a:lnSpc>
            </a:pPr>
            <a:r>
              <a:rPr lang="en-GB" sz="1600" b="1" dirty="0">
                <a:latin typeface="Times New Roman" panose="02020603050405020304" pitchFamily="18" charset="0"/>
                <a:cs typeface="Times New Roman" panose="02020603050405020304" pitchFamily="18" charset="0"/>
              </a:rPr>
              <a:t>speaker_1</a:t>
            </a:r>
            <a:r>
              <a:rPr lang="en-GB" sz="1600" dirty="0">
                <a:latin typeface="Times New Roman" panose="02020603050405020304" pitchFamily="18" charset="0"/>
                <a:cs typeface="Times New Roman" panose="02020603050405020304" pitchFamily="18" charset="0"/>
              </a:rPr>
              <a:t>: First speaker in TED's speaker list</a:t>
            </a:r>
          </a:p>
          <a:p>
            <a:pPr algn="just">
              <a:lnSpc>
                <a:spcPct val="150000"/>
              </a:lnSpc>
            </a:pPr>
            <a:r>
              <a:rPr lang="en-GB" sz="1600" b="1" dirty="0" err="1">
                <a:latin typeface="Times New Roman" panose="02020603050405020304" pitchFamily="18" charset="0"/>
                <a:cs typeface="Times New Roman" panose="02020603050405020304" pitchFamily="18" charset="0"/>
              </a:rPr>
              <a:t>all_speakers</a:t>
            </a:r>
            <a:r>
              <a:rPr lang="en-GB" sz="1600" dirty="0">
                <a:latin typeface="Times New Roman" panose="02020603050405020304" pitchFamily="18" charset="0"/>
                <a:cs typeface="Times New Roman" panose="02020603050405020304" pitchFamily="18" charset="0"/>
              </a:rPr>
              <a:t>: Speakers in the talk</a:t>
            </a:r>
          </a:p>
          <a:p>
            <a:pPr algn="just">
              <a:lnSpc>
                <a:spcPct val="150000"/>
              </a:lnSpc>
            </a:pPr>
            <a:r>
              <a:rPr lang="en-GB" sz="1600" b="1" dirty="0">
                <a:latin typeface="Times New Roman" panose="02020603050405020304" pitchFamily="18" charset="0"/>
                <a:cs typeface="Times New Roman" panose="02020603050405020304" pitchFamily="18" charset="0"/>
              </a:rPr>
              <a:t>occupations</a:t>
            </a:r>
            <a:r>
              <a:rPr lang="en-GB" sz="1600" dirty="0">
                <a:latin typeface="Times New Roman" panose="02020603050405020304" pitchFamily="18" charset="0"/>
                <a:cs typeface="Times New Roman" panose="02020603050405020304" pitchFamily="18" charset="0"/>
              </a:rPr>
              <a:t>: Occupations of the speakers</a:t>
            </a:r>
          </a:p>
          <a:p>
            <a:pPr algn="just">
              <a:lnSpc>
                <a:spcPct val="150000"/>
              </a:lnSpc>
            </a:pPr>
            <a:r>
              <a:rPr lang="en-GB" sz="1600" b="1" dirty="0" err="1">
                <a:latin typeface="Times New Roman" panose="02020603050405020304" pitchFamily="18" charset="0"/>
                <a:cs typeface="Times New Roman" panose="02020603050405020304" pitchFamily="18" charset="0"/>
              </a:rPr>
              <a:t>about_speakers</a:t>
            </a:r>
            <a:r>
              <a:rPr lang="en-GB" sz="1600" dirty="0">
                <a:latin typeface="Times New Roman" panose="02020603050405020304" pitchFamily="18" charset="0"/>
                <a:cs typeface="Times New Roman" panose="02020603050405020304" pitchFamily="18" charset="0"/>
              </a:rPr>
              <a:t>: Blurb about each speaker</a:t>
            </a:r>
          </a:p>
          <a:p>
            <a:pPr algn="just">
              <a:lnSpc>
                <a:spcPct val="150000"/>
              </a:lnSpc>
            </a:pPr>
            <a:r>
              <a:rPr lang="en-GB" sz="1600" b="1" dirty="0" err="1">
                <a:latin typeface="Times New Roman" panose="02020603050405020304" pitchFamily="18" charset="0"/>
                <a:cs typeface="Times New Roman" panose="02020603050405020304" pitchFamily="18" charset="0"/>
              </a:rPr>
              <a:t>recorded_date</a:t>
            </a:r>
            <a:r>
              <a:rPr lang="en-GB" sz="1600" dirty="0">
                <a:latin typeface="Times New Roman" panose="02020603050405020304" pitchFamily="18" charset="0"/>
                <a:cs typeface="Times New Roman" panose="02020603050405020304" pitchFamily="18" charset="0"/>
              </a:rPr>
              <a:t>: Date the talk was recorded</a:t>
            </a:r>
          </a:p>
          <a:p>
            <a:pPr algn="just">
              <a:lnSpc>
                <a:spcPct val="150000"/>
              </a:lnSpc>
            </a:pPr>
            <a:r>
              <a:rPr lang="en-GB" sz="1600" b="1" dirty="0" err="1">
                <a:latin typeface="Times New Roman" panose="02020603050405020304" pitchFamily="18" charset="0"/>
                <a:cs typeface="Times New Roman" panose="02020603050405020304" pitchFamily="18" charset="0"/>
              </a:rPr>
              <a:t>published_date</a:t>
            </a:r>
            <a:r>
              <a:rPr lang="en-GB" sz="1600" dirty="0">
                <a:latin typeface="Times New Roman" panose="02020603050405020304" pitchFamily="18" charset="0"/>
                <a:cs typeface="Times New Roman" panose="02020603050405020304" pitchFamily="18" charset="0"/>
              </a:rPr>
              <a:t>: Date the talk was published to TED.com</a:t>
            </a:r>
          </a:p>
          <a:p>
            <a:pPr algn="just">
              <a:lnSpc>
                <a:spcPct val="150000"/>
              </a:lnSpc>
            </a:pPr>
            <a:r>
              <a:rPr lang="en-GB" sz="1600" b="1" dirty="0">
                <a:latin typeface="Times New Roman" panose="02020603050405020304" pitchFamily="18" charset="0"/>
                <a:cs typeface="Times New Roman" panose="02020603050405020304" pitchFamily="18" charset="0"/>
              </a:rPr>
              <a:t>event</a:t>
            </a:r>
            <a:r>
              <a:rPr lang="en-GB" sz="1600" dirty="0">
                <a:latin typeface="Times New Roman" panose="02020603050405020304" pitchFamily="18" charset="0"/>
                <a:cs typeface="Times New Roman" panose="02020603050405020304" pitchFamily="18" charset="0"/>
              </a:rPr>
              <a:t>: Event or medium in which the talk was given</a:t>
            </a:r>
          </a:p>
          <a:p>
            <a:pPr algn="just">
              <a:lnSpc>
                <a:spcPct val="150000"/>
              </a:lnSpc>
            </a:pPr>
            <a:r>
              <a:rPr lang="en-GB" sz="1600" b="1" dirty="0" err="1">
                <a:latin typeface="Times New Roman" panose="02020603050405020304" pitchFamily="18" charset="0"/>
                <a:cs typeface="Times New Roman" panose="02020603050405020304" pitchFamily="18" charset="0"/>
              </a:rPr>
              <a:t>native_lang</a:t>
            </a:r>
            <a:r>
              <a:rPr lang="en-GB" sz="1600" dirty="0">
                <a:latin typeface="Times New Roman" panose="02020603050405020304" pitchFamily="18" charset="0"/>
                <a:cs typeface="Times New Roman" panose="02020603050405020304" pitchFamily="18" charset="0"/>
              </a:rPr>
              <a:t>: Language the talk was given in</a:t>
            </a:r>
          </a:p>
          <a:p>
            <a:pPr algn="just">
              <a:lnSpc>
                <a:spcPct val="150000"/>
              </a:lnSpc>
            </a:pPr>
            <a:r>
              <a:rPr lang="en-GB" sz="1600" b="1" dirty="0" err="1">
                <a:latin typeface="Times New Roman" panose="02020603050405020304" pitchFamily="18" charset="0"/>
                <a:cs typeface="Times New Roman" panose="02020603050405020304" pitchFamily="18" charset="0"/>
              </a:rPr>
              <a:t>available_lang</a:t>
            </a:r>
            <a:r>
              <a:rPr lang="en-GB" sz="1600" dirty="0">
                <a:latin typeface="Times New Roman" panose="02020603050405020304" pitchFamily="18" charset="0"/>
                <a:cs typeface="Times New Roman" panose="02020603050405020304" pitchFamily="18" charset="0"/>
              </a:rPr>
              <a:t>: All available languages (</a:t>
            </a:r>
            <a:r>
              <a:rPr lang="en-GB" sz="1600" dirty="0" err="1">
                <a:latin typeface="Times New Roman" panose="02020603050405020304" pitchFamily="18" charset="0"/>
                <a:cs typeface="Times New Roman" panose="02020603050405020304" pitchFamily="18" charset="0"/>
              </a:rPr>
              <a:t>lang_code</a:t>
            </a:r>
            <a:r>
              <a:rPr lang="en-GB" sz="1600" dirty="0">
                <a:latin typeface="Times New Roman" panose="02020603050405020304" pitchFamily="18" charset="0"/>
                <a:cs typeface="Times New Roman" panose="02020603050405020304" pitchFamily="18" charset="0"/>
              </a:rPr>
              <a:t>) for a talk</a:t>
            </a:r>
          </a:p>
          <a:p>
            <a:pPr algn="just">
              <a:lnSpc>
                <a:spcPct val="150000"/>
              </a:lnSpc>
            </a:pPr>
            <a:r>
              <a:rPr lang="en-GB" sz="1600" b="1" dirty="0">
                <a:latin typeface="Times New Roman" panose="02020603050405020304" pitchFamily="18" charset="0"/>
                <a:cs typeface="Times New Roman" panose="02020603050405020304" pitchFamily="18" charset="0"/>
              </a:rPr>
              <a:t>comments</a:t>
            </a:r>
            <a:r>
              <a:rPr lang="en-GB" sz="1600" dirty="0">
                <a:latin typeface="Times New Roman" panose="02020603050405020304" pitchFamily="18" charset="0"/>
                <a:cs typeface="Times New Roman" panose="02020603050405020304" pitchFamily="18" charset="0"/>
              </a:rPr>
              <a:t>: Count of comments</a:t>
            </a:r>
          </a:p>
          <a:p>
            <a:pPr algn="just">
              <a:lnSpc>
                <a:spcPct val="150000"/>
              </a:lnSpc>
            </a:pPr>
            <a:r>
              <a:rPr lang="en-GB" sz="1600" b="1" dirty="0">
                <a:latin typeface="Times New Roman" panose="02020603050405020304" pitchFamily="18" charset="0"/>
                <a:cs typeface="Times New Roman" panose="02020603050405020304" pitchFamily="18" charset="0"/>
              </a:rPr>
              <a:t>duration</a:t>
            </a:r>
            <a:r>
              <a:rPr lang="en-GB" sz="1600" dirty="0">
                <a:latin typeface="Times New Roman" panose="02020603050405020304" pitchFamily="18" charset="0"/>
                <a:cs typeface="Times New Roman" panose="02020603050405020304" pitchFamily="18" charset="0"/>
              </a:rPr>
              <a:t>: Duration in seconds</a:t>
            </a:r>
          </a:p>
          <a:p>
            <a:pPr algn="just">
              <a:lnSpc>
                <a:spcPct val="150000"/>
              </a:lnSpc>
            </a:pPr>
            <a:r>
              <a:rPr lang="en-GB" sz="1600" b="1" dirty="0">
                <a:latin typeface="Times New Roman" panose="02020603050405020304" pitchFamily="18" charset="0"/>
                <a:cs typeface="Times New Roman" panose="02020603050405020304" pitchFamily="18" charset="0"/>
              </a:rPr>
              <a:t>topics</a:t>
            </a:r>
            <a:r>
              <a:rPr lang="en-GB" sz="1600" dirty="0">
                <a:latin typeface="Times New Roman" panose="02020603050405020304" pitchFamily="18" charset="0"/>
                <a:cs typeface="Times New Roman" panose="02020603050405020304" pitchFamily="18" charset="0"/>
              </a:rPr>
              <a:t>: Related tags or topics for the talk</a:t>
            </a:r>
          </a:p>
          <a:p>
            <a:pPr algn="just">
              <a:lnSpc>
                <a:spcPct val="150000"/>
              </a:lnSpc>
            </a:pPr>
            <a:r>
              <a:rPr lang="en-GB" sz="1600" b="1" dirty="0" err="1">
                <a:latin typeface="Times New Roman" panose="02020603050405020304" pitchFamily="18" charset="0"/>
                <a:cs typeface="Times New Roman" panose="02020603050405020304" pitchFamily="18" charset="0"/>
              </a:rPr>
              <a:t>related_talks</a:t>
            </a:r>
            <a:r>
              <a:rPr lang="en-GB" sz="1600" dirty="0">
                <a:latin typeface="Times New Roman" panose="02020603050405020304" pitchFamily="18" charset="0"/>
                <a:cs typeface="Times New Roman" panose="02020603050405020304" pitchFamily="18" charset="0"/>
              </a:rPr>
              <a:t>: Related talks (key='</a:t>
            </a:r>
            <a:r>
              <a:rPr lang="en-GB" sz="1600" dirty="0" err="1">
                <a:latin typeface="Times New Roman" panose="02020603050405020304" pitchFamily="18" charset="0"/>
                <a:cs typeface="Times New Roman" panose="02020603050405020304" pitchFamily="18" charset="0"/>
              </a:rPr>
              <a:t>talk_id',value</a:t>
            </a:r>
            <a:r>
              <a:rPr lang="en-GB" sz="1600" dirty="0">
                <a:latin typeface="Times New Roman" panose="02020603050405020304" pitchFamily="18" charset="0"/>
                <a:cs typeface="Times New Roman" panose="02020603050405020304" pitchFamily="18" charset="0"/>
              </a:rPr>
              <a:t>='title')</a:t>
            </a:r>
          </a:p>
          <a:p>
            <a:pPr algn="just">
              <a:lnSpc>
                <a:spcPct val="150000"/>
              </a:lnSpc>
            </a:pPr>
            <a:r>
              <a:rPr lang="en-GB" sz="1600" b="1" dirty="0">
                <a:latin typeface="Times New Roman" panose="02020603050405020304" pitchFamily="18" charset="0"/>
                <a:cs typeface="Times New Roman" panose="02020603050405020304" pitchFamily="18" charset="0"/>
              </a:rPr>
              <a:t>url</a:t>
            </a:r>
            <a:r>
              <a:rPr lang="en-GB" sz="1600" dirty="0">
                <a:latin typeface="Times New Roman" panose="02020603050405020304" pitchFamily="18" charset="0"/>
                <a:cs typeface="Times New Roman" panose="02020603050405020304" pitchFamily="18" charset="0"/>
              </a:rPr>
              <a:t>: URL of the talk</a:t>
            </a:r>
          </a:p>
          <a:p>
            <a:pPr algn="just">
              <a:lnSpc>
                <a:spcPct val="150000"/>
              </a:lnSpc>
            </a:pPr>
            <a:r>
              <a:rPr lang="en-GB" sz="1600" b="1" dirty="0">
                <a:latin typeface="Times New Roman" panose="02020603050405020304" pitchFamily="18" charset="0"/>
                <a:cs typeface="Times New Roman" panose="02020603050405020304" pitchFamily="18" charset="0"/>
              </a:rPr>
              <a:t>description</a:t>
            </a:r>
            <a:r>
              <a:rPr lang="en-GB" sz="1600" dirty="0">
                <a:latin typeface="Times New Roman" panose="02020603050405020304" pitchFamily="18" charset="0"/>
                <a:cs typeface="Times New Roman" panose="02020603050405020304" pitchFamily="18" charset="0"/>
              </a:rPr>
              <a:t>: Description of the talk</a:t>
            </a:r>
          </a:p>
          <a:p>
            <a:pPr algn="just">
              <a:lnSpc>
                <a:spcPct val="150000"/>
              </a:lnSpc>
            </a:pPr>
            <a:r>
              <a:rPr lang="en-GB" sz="1600" b="1" dirty="0">
                <a:latin typeface="Times New Roman" panose="02020603050405020304" pitchFamily="18" charset="0"/>
                <a:cs typeface="Times New Roman" panose="02020603050405020304" pitchFamily="18" charset="0"/>
              </a:rPr>
              <a:t>transcript</a:t>
            </a:r>
            <a:r>
              <a:rPr lang="en-GB" sz="1600" dirty="0">
                <a:latin typeface="Times New Roman" panose="02020603050405020304" pitchFamily="18" charset="0"/>
                <a:cs typeface="Times New Roman" panose="02020603050405020304" pitchFamily="18" charset="0"/>
              </a:rPr>
              <a:t>: Full transcript of the </a:t>
            </a:r>
            <a:r>
              <a:rPr lang="en-GB" sz="1600" dirty="0" smtClean="0">
                <a:latin typeface="Times New Roman" panose="02020603050405020304" pitchFamily="18" charset="0"/>
                <a:cs typeface="Times New Roman" panose="02020603050405020304" pitchFamily="18" charset="0"/>
              </a:rPr>
              <a:t>talk</a:t>
            </a:r>
            <a:endParaRPr lang="en-US" sz="1600" dirty="0">
              <a:latin typeface="Times New Roman" panose="02020603050405020304" pitchFamily="18" charset="0"/>
              <a:cs typeface="Times New Roman" panose="02020603050405020304" pitchFamily="18" charset="0"/>
            </a:endParaRPr>
          </a:p>
          <a:p>
            <a:pPr marL="305435" indent="-305435">
              <a:lnSpc>
                <a:spcPct val="100000"/>
              </a:lnSpc>
            </a:pPr>
            <a:endParaRPr lang="en-US" sz="16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accent1"/>
                </a:solidFill>
                <a:latin typeface="Goudy Old Style" panose="02020502050305020303" pitchFamily="18" charset="0"/>
                <a:ea typeface="SimSun" panose="02010600030101010101" pitchFamily="2" charset="-122"/>
                <a:cs typeface="Arial"/>
              </a:rPr>
              <a:t>Future </a:t>
            </a:r>
            <a:r>
              <a:rPr lang="en-US" sz="3600" b="1" dirty="0" smtClean="0">
                <a:solidFill>
                  <a:schemeClr val="accent1"/>
                </a:solidFill>
                <a:latin typeface="Goudy Old Style" panose="02020502050305020303" pitchFamily="18" charset="0"/>
                <a:ea typeface="SimSun" panose="02010600030101010101" pitchFamily="2" charset="-122"/>
                <a:cs typeface="Arial"/>
              </a:rPr>
              <a:t>scope of work</a:t>
            </a:r>
            <a:endParaRPr lang="en-US" sz="3600" b="1" dirty="0">
              <a:solidFill>
                <a:schemeClr val="accent1"/>
              </a:solidFill>
              <a:latin typeface="Goudy Old Style" panose="02020502050305020303" pitchFamily="18" charset="0"/>
              <a:ea typeface="SimSun" panose="02010600030101010101" pitchFamily="2" charset="-122"/>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31973"/>
            <a:ext cx="11029616" cy="530296"/>
          </a:xfrm>
        </p:spPr>
        <p:txBody>
          <a:bodyPr>
            <a:noAutofit/>
          </a:bodyPr>
          <a:lstStyle/>
          <a:p>
            <a:r>
              <a:rPr lang="en-US" sz="3600" b="1" dirty="0">
                <a:solidFill>
                  <a:schemeClr val="accent1"/>
                </a:solidFill>
                <a:latin typeface="Goudy Old Style" panose="02020502050305020303" pitchFamily="18" charset="0"/>
                <a:ea typeface="+mj-lt"/>
                <a:cs typeface="Arial"/>
              </a:rPr>
              <a:t>References</a:t>
            </a:r>
            <a:endParaRPr lang="en-US" sz="2400" dirty="0">
              <a:latin typeface="Goudy Old Style" panose="02020502050305020303" pitchFamily="18"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2" y="854765"/>
            <a:ext cx="11029615" cy="4673324"/>
          </a:xfrm>
        </p:spPr>
        <p:txBody>
          <a:bodyPr>
            <a:normAutofit/>
          </a:bodyPr>
          <a:lstStyle/>
          <a:p>
            <a:pPr algn="just">
              <a:lnSpc>
                <a:spcPct val="150000"/>
              </a:lnSpc>
            </a:pPr>
            <a:r>
              <a:rPr lang="en-GB" sz="1600" dirty="0" err="1" smtClean="0">
                <a:latin typeface="Times New Roman" panose="02020603050405020304" pitchFamily="18" charset="0"/>
                <a:cs typeface="Times New Roman" panose="02020603050405020304" pitchFamily="18" charset="0"/>
                <a:hlinkClick r:id="rId2"/>
              </a:rPr>
              <a:t>SarangGami</a:t>
            </a:r>
            <a:r>
              <a:rPr lang="en-GB" sz="1600" dirty="0" smtClean="0">
                <a:latin typeface="Times New Roman" panose="02020603050405020304" pitchFamily="18" charset="0"/>
                <a:cs typeface="Times New Roman" panose="02020603050405020304" pitchFamily="18" charset="0"/>
                <a:hlinkClick r:id="rId2"/>
              </a:rPr>
              <a:t>/TED-Talks-Views-Prediction-Supervised-learning</a:t>
            </a:r>
            <a:r>
              <a:rPr lang="en-GB" sz="1600" dirty="0">
                <a:latin typeface="Times New Roman" panose="02020603050405020304" pitchFamily="18" charset="0"/>
                <a:cs typeface="Times New Roman" panose="02020603050405020304" pitchFamily="18" charset="0"/>
              </a:rPr>
              <a:t>: This project aims to build a regression model that predicts the number of views for TED Talks videos on the TED website.</a:t>
            </a:r>
          </a:p>
          <a:p>
            <a:pPr algn="just">
              <a:lnSpc>
                <a:spcPct val="150000"/>
              </a:lnSpc>
            </a:pPr>
            <a:r>
              <a:rPr lang="en-GB" sz="1600" dirty="0" err="1">
                <a:latin typeface="Times New Roman" panose="02020603050405020304" pitchFamily="18" charset="0"/>
                <a:cs typeface="Times New Roman" panose="02020603050405020304" pitchFamily="18" charset="0"/>
                <a:hlinkClick r:id="rId3"/>
              </a:rPr>
              <a:t>BhanuPShahi</a:t>
            </a:r>
            <a:r>
              <a:rPr lang="en-GB" sz="1600" dirty="0">
                <a:latin typeface="Times New Roman" panose="02020603050405020304" pitchFamily="18" charset="0"/>
                <a:cs typeface="Times New Roman" panose="02020603050405020304" pitchFamily="18" charset="0"/>
                <a:hlinkClick r:id="rId3"/>
              </a:rPr>
              <a:t>/TED-talk-views-prediction</a:t>
            </a:r>
            <a:r>
              <a:rPr lang="en-GB" sz="1600" dirty="0">
                <a:latin typeface="Times New Roman" panose="02020603050405020304" pitchFamily="18" charset="0"/>
                <a:cs typeface="Times New Roman" panose="02020603050405020304" pitchFamily="18" charset="0"/>
              </a:rPr>
              <a:t>: This project is also devoted to building a predictive model for predicting the views of the videos uploaded on the </a:t>
            </a:r>
            <a:r>
              <a:rPr lang="en-GB" sz="1600" dirty="0" err="1">
                <a:latin typeface="Times New Roman" panose="02020603050405020304" pitchFamily="18" charset="0"/>
                <a:cs typeface="Times New Roman" panose="02020603050405020304" pitchFamily="18" charset="0"/>
              </a:rPr>
              <a:t>TEDx</a:t>
            </a:r>
            <a:r>
              <a:rPr lang="en-GB" sz="1600" dirty="0">
                <a:latin typeface="Times New Roman" panose="02020603050405020304" pitchFamily="18" charset="0"/>
                <a:cs typeface="Times New Roman" panose="02020603050405020304" pitchFamily="18" charset="0"/>
              </a:rPr>
              <a:t> website.</a:t>
            </a:r>
          </a:p>
          <a:p>
            <a:pPr algn="just">
              <a:lnSpc>
                <a:spcPct val="150000"/>
              </a:lnSpc>
            </a:pPr>
            <a:r>
              <a:rPr lang="en-GB" sz="1600" dirty="0">
                <a:latin typeface="Times New Roman" panose="02020603050405020304" pitchFamily="18" charset="0"/>
                <a:cs typeface="Times New Roman" panose="02020603050405020304" pitchFamily="18" charset="0"/>
                <a:hlinkClick r:id="rId4"/>
              </a:rPr>
              <a:t>Predicting TED Talk Ratings from Language and Prosody - arXiv.org</a:t>
            </a:r>
            <a:r>
              <a:rPr lang="en-GB" sz="1600" dirty="0">
                <a:latin typeface="Times New Roman" panose="02020603050405020304" pitchFamily="18" charset="0"/>
                <a:cs typeface="Times New Roman" panose="02020603050405020304" pitchFamily="18" charset="0"/>
              </a:rPr>
              <a:t>: This paper uses TED Talks to predict the ratings of the online viewers. It contains over 2200 TED Talk transcripts, audio features, and the associated meta information including about 5.5 Million ratings from spontaneous visitors of the website.</a:t>
            </a:r>
          </a:p>
          <a:p>
            <a:pPr algn="just">
              <a:lnSpc>
                <a:spcPct val="150000"/>
              </a:lnSpc>
            </a:pPr>
            <a:r>
              <a:rPr lang="en-GB" sz="1600" dirty="0" err="1">
                <a:latin typeface="Times New Roman" panose="02020603050405020304" pitchFamily="18" charset="0"/>
                <a:cs typeface="Times New Roman" panose="02020603050405020304" pitchFamily="18" charset="0"/>
                <a:hlinkClick r:id="rId5"/>
              </a:rPr>
              <a:t>paulsoumyadip</a:t>
            </a:r>
            <a:r>
              <a:rPr lang="en-GB" sz="1600" dirty="0">
                <a:latin typeface="Times New Roman" panose="02020603050405020304" pitchFamily="18" charset="0"/>
                <a:cs typeface="Times New Roman" panose="02020603050405020304" pitchFamily="18" charset="0"/>
                <a:hlinkClick r:id="rId5"/>
              </a:rPr>
              <a:t>/</a:t>
            </a:r>
            <a:r>
              <a:rPr lang="en-GB" sz="1600" dirty="0" err="1">
                <a:latin typeface="Times New Roman" panose="02020603050405020304" pitchFamily="18" charset="0"/>
                <a:cs typeface="Times New Roman" panose="02020603050405020304" pitchFamily="18" charset="0"/>
                <a:hlinkClick r:id="rId5"/>
              </a:rPr>
              <a:t>ted_talk_views_prediction</a:t>
            </a:r>
            <a:r>
              <a:rPr lang="en-GB" sz="1600" dirty="0">
                <a:latin typeface="Times New Roman" panose="02020603050405020304" pitchFamily="18" charset="0"/>
                <a:cs typeface="Times New Roman" panose="02020603050405020304" pitchFamily="18" charset="0"/>
              </a:rPr>
              <a:t>: This project contains over 4,000 TED talks including transcripts in many languages and aims at predicting the views of TED Talks.</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61791"/>
            <a:ext cx="11029616" cy="530296"/>
          </a:xfrm>
        </p:spPr>
        <p:txBody>
          <a:bodyPr>
            <a:noAutofit/>
          </a:bodyPr>
          <a:lstStyle/>
          <a:p>
            <a:r>
              <a:rPr lang="en-IN" sz="3600" b="1" dirty="0">
                <a:solidFill>
                  <a:srgbClr val="00B0F0"/>
                </a:solidFill>
                <a:latin typeface="Goudy Old Style" panose="02020502050305020303" pitchFamily="18" charset="0"/>
                <a:cs typeface="Arial" pitchFamily="34" charset="0"/>
              </a:rPr>
              <a:t>course certificate 1 </a:t>
            </a:r>
          </a:p>
        </p:txBody>
      </p:sp>
      <p:pic>
        <p:nvPicPr>
          <p:cNvPr id="3" name="Picture 2"/>
          <p:cNvPicPr>
            <a:picLocks noChangeAspect="1"/>
          </p:cNvPicPr>
          <p:nvPr/>
        </p:nvPicPr>
        <p:blipFill>
          <a:blip r:embed="rId2"/>
          <a:stretch>
            <a:fillRect/>
          </a:stretch>
        </p:blipFill>
        <p:spPr>
          <a:xfrm>
            <a:off x="2007703" y="1440988"/>
            <a:ext cx="7901609" cy="4711334"/>
          </a:xfrm>
          <a:prstGeom prst="rect">
            <a:avLst/>
          </a:prstGeom>
        </p:spPr>
      </p:pic>
    </p:spTree>
    <p:extLst>
      <p:ext uri="{BB962C8B-B14F-4D97-AF65-F5344CB8AC3E}">
        <p14:creationId xmlns:p14="http://schemas.microsoft.com/office/powerpoint/2010/main" val="3929826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67091"/>
            <a:ext cx="11029616" cy="530296"/>
          </a:xfrm>
        </p:spPr>
        <p:txBody>
          <a:bodyPr>
            <a:noAutofit/>
          </a:bodyPr>
          <a:lstStyle/>
          <a:p>
            <a:r>
              <a:rPr lang="en-IN" sz="3600" b="1" dirty="0">
                <a:solidFill>
                  <a:srgbClr val="00B0F0"/>
                </a:solidFill>
                <a:latin typeface="Goudy Old Style" panose="02020502050305020303" pitchFamily="18" charset="0"/>
                <a:ea typeface="SimSun" panose="02010600030101010101" pitchFamily="2" charset="-122"/>
                <a:cs typeface="Arial" pitchFamily="34" charset="0"/>
              </a:rPr>
              <a:t>course </a:t>
            </a:r>
            <a:r>
              <a:rPr lang="en-IN" sz="3600" b="1" dirty="0" smtClean="0">
                <a:solidFill>
                  <a:srgbClr val="00B0F0"/>
                </a:solidFill>
                <a:latin typeface="Goudy Old Style" panose="02020502050305020303" pitchFamily="18" charset="0"/>
                <a:ea typeface="SimSun" panose="02010600030101010101" pitchFamily="2" charset="-122"/>
                <a:cs typeface="Arial" pitchFamily="34" charset="0"/>
              </a:rPr>
              <a:t>certificate 2</a:t>
            </a:r>
            <a:endParaRPr lang="en-IN" sz="3600" b="1" dirty="0">
              <a:solidFill>
                <a:srgbClr val="00B0F0"/>
              </a:solidFill>
              <a:latin typeface="Goudy Old Style" panose="02020502050305020303" pitchFamily="18" charset="0"/>
              <a:ea typeface="SimSun" panose="02010600030101010101" pitchFamily="2" charset="-122"/>
              <a:cs typeface="Arial" pitchFamily="34" charset="0"/>
            </a:endParaRPr>
          </a:p>
        </p:txBody>
      </p:sp>
      <p:pic>
        <p:nvPicPr>
          <p:cNvPr id="3" name="Picture 2"/>
          <p:cNvPicPr>
            <a:picLocks noChangeAspect="1"/>
          </p:cNvPicPr>
          <p:nvPr/>
        </p:nvPicPr>
        <p:blipFill>
          <a:blip r:embed="rId2"/>
          <a:stretch>
            <a:fillRect/>
          </a:stretch>
        </p:blipFill>
        <p:spPr>
          <a:xfrm>
            <a:off x="2047461" y="1466352"/>
            <a:ext cx="7742583" cy="4755543"/>
          </a:xfrm>
          <a:prstGeom prst="rect">
            <a:avLst/>
          </a:prstGeom>
        </p:spPr>
      </p:pic>
    </p:spTree>
    <p:extLst>
      <p:ext uri="{BB962C8B-B14F-4D97-AF65-F5344CB8AC3E}">
        <p14:creationId xmlns:p14="http://schemas.microsoft.com/office/powerpoint/2010/main" val="2512310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060347"/>
          </a:xfrm>
        </p:spPr>
        <p:txBody>
          <a:bodyPr>
            <a:normAutofit/>
          </a:bodyPr>
          <a:lstStyle/>
          <a:p>
            <a:pPr algn="ctr"/>
            <a:r>
              <a:rPr lang="en-US" sz="3600" b="1" dirty="0" smtClean="0">
                <a:solidFill>
                  <a:srgbClr val="002060"/>
                </a:solidFill>
                <a:latin typeface="Algerian" panose="04020705040A02060702" pitchFamily="82" charset="0"/>
                <a:cs typeface="Arial" panose="020B0604020202020204" pitchFamily="34" charset="0"/>
              </a:rPr>
              <a:t>THANK </a:t>
            </a:r>
            <a:r>
              <a:rPr lang="en-US" sz="3600" b="1" dirty="0">
                <a:solidFill>
                  <a:srgbClr val="002060"/>
                </a:solidFill>
                <a:latin typeface="Algerian" panose="04020705040A02060702" pitchFamily="82"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943073"/>
          </a:xfrm>
        </p:spPr>
        <p:txBody>
          <a:bodyPr>
            <a:normAutofit/>
          </a:bodyPr>
          <a:lstStyle/>
          <a:p>
            <a:r>
              <a:rPr lang="en-US" sz="3600" b="1" dirty="0" smtClean="0">
                <a:solidFill>
                  <a:srgbClr val="002060"/>
                </a:solidFill>
                <a:latin typeface="SimSun" panose="02010600030101010101" pitchFamily="2" charset="-122"/>
                <a:ea typeface="SimSun" panose="02010600030101010101" pitchFamily="2" charset="-122"/>
                <a:cs typeface="Arial" panose="020B0604020202020204" pitchFamily="34" charset="0"/>
              </a:rPr>
              <a:t>content</a:t>
            </a:r>
            <a:endParaRPr lang="en-US" sz="3600" b="1" dirty="0">
              <a:solidFill>
                <a:srgbClr val="002060"/>
              </a:solidFill>
              <a:latin typeface="SimSun" panose="02010600030101010101" pitchFamily="2" charset="-122"/>
              <a:ea typeface="SimSun" panose="02010600030101010101" pitchFamily="2" charset="-122"/>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1655545"/>
            <a:ext cx="11019020" cy="3840480"/>
          </a:xfrm>
        </p:spPr>
        <p:txBody>
          <a:bodyPr vert="horz" lIns="91440" tIns="45720" rIns="91440" bIns="45720" rtlCol="0" anchor="t">
            <a:noAutofit/>
          </a:bodyPr>
          <a:lstStyle/>
          <a:p>
            <a:pPr algn="just"/>
            <a:r>
              <a:rPr lang="en-US" sz="1800" b="1" dirty="0" smtClean="0">
                <a:latin typeface="Times New Roman" panose="02020603050405020304" pitchFamily="18" charset="0"/>
                <a:ea typeface="+mn-lt"/>
                <a:cs typeface="Times New Roman" panose="02020603050405020304" pitchFamily="18" charset="0"/>
              </a:rPr>
              <a:t>Problem Statement  </a:t>
            </a:r>
            <a:endParaRPr lang="en-US" sz="1800" b="1" dirty="0" smtClean="0">
              <a:latin typeface="Times New Roman" panose="02020603050405020304" pitchFamily="18" charset="0"/>
              <a:cs typeface="Times New Roman" panose="02020603050405020304" pitchFamily="18" charset="0"/>
            </a:endParaRPr>
          </a:p>
          <a:p>
            <a:pPr algn="just"/>
            <a:r>
              <a:rPr lang="en-US" sz="1800" b="1" dirty="0" smtClean="0">
                <a:latin typeface="Times New Roman" panose="02020603050405020304" pitchFamily="18" charset="0"/>
                <a:ea typeface="+mn-lt"/>
                <a:cs typeface="Times New Roman" panose="02020603050405020304" pitchFamily="18" charset="0"/>
              </a:rPr>
              <a:t>Proposed </a:t>
            </a:r>
            <a:r>
              <a:rPr lang="en-US" sz="1800" b="1" dirty="0">
                <a:latin typeface="Times New Roman" panose="02020603050405020304" pitchFamily="18" charset="0"/>
                <a:ea typeface="+mn-lt"/>
                <a:cs typeface="Times New Roman" panose="02020603050405020304" pitchFamily="18" charset="0"/>
              </a:rPr>
              <a:t>System/Solution</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ea typeface="+mn-lt"/>
                <a:cs typeface="Times New Roman" panose="02020603050405020304" pitchFamily="18" charset="0"/>
              </a:rPr>
              <a:t>System Development Approach </a:t>
            </a:r>
            <a:r>
              <a:rPr lang="en-US" sz="1800" b="1" dirty="0" smtClean="0">
                <a:latin typeface="Times New Roman" panose="02020603050405020304" pitchFamily="18" charset="0"/>
                <a:ea typeface="+mn-lt"/>
                <a:cs typeface="Times New Roman" panose="02020603050405020304" pitchFamily="18" charset="0"/>
              </a:rPr>
              <a:t> </a:t>
            </a:r>
            <a:r>
              <a:rPr lang="en-US" sz="1800" b="1" dirty="0">
                <a:latin typeface="Times New Roman" panose="02020603050405020304" pitchFamily="18" charset="0"/>
                <a:ea typeface="+mn-lt"/>
                <a:cs typeface="Times New Roman" panose="02020603050405020304" pitchFamily="18" charset="0"/>
              </a:rPr>
              <a:t> </a:t>
            </a:r>
          </a:p>
          <a:p>
            <a:pPr algn="just"/>
            <a:r>
              <a:rPr lang="en-US" sz="1800" b="1" dirty="0">
                <a:latin typeface="Times New Roman" panose="02020603050405020304" pitchFamily="18" charset="0"/>
                <a:ea typeface="+mn-lt"/>
                <a:cs typeface="Times New Roman" panose="02020603050405020304" pitchFamily="18" charset="0"/>
              </a:rPr>
              <a:t>Algorithm &amp; Deployment  </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ea typeface="+mn-lt"/>
                <a:cs typeface="Times New Roman" panose="02020603050405020304" pitchFamily="18" charset="0"/>
              </a:rPr>
              <a:t>Result</a:t>
            </a:r>
          </a:p>
          <a:p>
            <a:pPr algn="just"/>
            <a:r>
              <a:rPr lang="en-US" sz="1800" b="1" dirty="0">
                <a:latin typeface="Times New Roman" panose="02020603050405020304" pitchFamily="18" charset="0"/>
                <a:ea typeface="+mn-lt"/>
                <a:cs typeface="Times New Roman" panose="02020603050405020304" pitchFamily="18" charset="0"/>
              </a:rPr>
              <a:t>Conclusion</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ea typeface="+mn-lt"/>
                <a:cs typeface="Times New Roman" panose="02020603050405020304" pitchFamily="18" charset="0"/>
              </a:rPr>
              <a:t>Future </a:t>
            </a:r>
            <a:r>
              <a:rPr lang="en-US" sz="1800" b="1" dirty="0" smtClean="0">
                <a:latin typeface="Times New Roman" panose="02020603050405020304" pitchFamily="18" charset="0"/>
                <a:ea typeface="+mn-lt"/>
                <a:cs typeface="Times New Roman" panose="02020603050405020304" pitchFamily="18" charset="0"/>
              </a:rPr>
              <a:t>Scope Of Work</a:t>
            </a:r>
          </a:p>
          <a:p>
            <a:pPr algn="just"/>
            <a:r>
              <a:rPr lang="en-IN" sz="1800" b="1" dirty="0" smtClean="0">
                <a:latin typeface="Times New Roman" panose="02020603050405020304" pitchFamily="18" charset="0"/>
                <a:cs typeface="Times New Roman" panose="02020603050405020304" pitchFamily="18" charset="0"/>
              </a:rPr>
              <a:t>Challenge Faced</a:t>
            </a:r>
            <a:endParaRPr lang="en-US" sz="1800" b="1" dirty="0">
              <a:latin typeface="Times New Roman" panose="02020603050405020304" pitchFamily="18" charset="0"/>
              <a:ea typeface="+mn-lt"/>
              <a:cs typeface="Times New Roman" panose="02020603050405020304" pitchFamily="18" charset="0"/>
            </a:endParaRPr>
          </a:p>
          <a:p>
            <a:pPr algn="just"/>
            <a:r>
              <a:rPr lang="en-US" sz="1800" b="1" dirty="0">
                <a:latin typeface="Times New Roman" panose="02020603050405020304" pitchFamily="18" charset="0"/>
                <a:ea typeface="+mn-lt"/>
                <a:cs typeface="Times New Roman" panose="02020603050405020304" pitchFamily="18" charset="0"/>
              </a:rPr>
              <a:t>References</a:t>
            </a:r>
            <a:endParaRPr lang="en-US" sz="1800" b="1" dirty="0">
              <a:latin typeface="Times New Roman" panose="02020603050405020304" pitchFamily="18" charset="0"/>
              <a:cs typeface="Times New Roman" panose="02020603050405020304" pitchFamily="18" charset="0"/>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52403" y="899841"/>
            <a:ext cx="11029616" cy="530296"/>
          </a:xfrm>
        </p:spPr>
        <p:txBody>
          <a:bodyPr>
            <a:noAutofit/>
          </a:bodyPr>
          <a:lstStyle/>
          <a:p>
            <a:r>
              <a:rPr lang="en-US" sz="3600" b="1" dirty="0">
                <a:solidFill>
                  <a:schemeClr val="accent1"/>
                </a:solidFill>
                <a:latin typeface="SimSun" panose="02010600030101010101" pitchFamily="2" charset="-122"/>
                <a:ea typeface="SimSun" panose="02010600030101010101" pitchFamily="2" charset="-122"/>
                <a:cs typeface="Arial" panose="020B0604020202020204" pitchFamily="34" charset="0"/>
              </a:rPr>
              <a:t>Problem Statement</a:t>
            </a:r>
            <a:endParaRPr lang="en-US" sz="3600" dirty="0">
              <a:latin typeface="SimSun" panose="02010600030101010101" pitchFamily="2" charset="-122"/>
              <a:ea typeface="SimSun" panose="02010600030101010101" pitchFamily="2" charset="-122"/>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4" y="1430137"/>
            <a:ext cx="11029615" cy="2983832"/>
          </a:xfrm>
        </p:spPr>
        <p:txBody>
          <a:bodyPr>
            <a:normAutofit/>
          </a:bodyPr>
          <a:lstStyle/>
          <a:p>
            <a:pPr marL="0" indent="0" algn="just" fontAlgn="base">
              <a:lnSpc>
                <a:spcPct val="150000"/>
              </a:lnSpc>
              <a:buNone/>
            </a:pPr>
            <a:r>
              <a:rPr lang="en-IN"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TED </a:t>
            </a:r>
            <a:r>
              <a:rPr lang="en-IN" sz="1600" dirty="0">
                <a:latin typeface="Times New Roman" panose="02020603050405020304" pitchFamily="18" charset="0"/>
                <a:cs typeface="Times New Roman" panose="02020603050405020304" pitchFamily="18" charset="0"/>
              </a:rPr>
              <a:t>is devoted to spreading powerful ideas on just about any topic. These datasets contain over 4,000 TED talks including transcripts in many languages. Founded in 1984 by Richard Salman as a </a:t>
            </a:r>
            <a:r>
              <a:rPr lang="en-IN" sz="1600" dirty="0" smtClean="0">
                <a:latin typeface="Times New Roman" panose="02020603050405020304" pitchFamily="18" charset="0"/>
                <a:cs typeface="Times New Roman" panose="02020603050405020304" pitchFamily="18" charset="0"/>
              </a:rPr>
              <a:t>non-profit </a:t>
            </a:r>
            <a:r>
              <a:rPr lang="en-IN" sz="1600" dirty="0">
                <a:latin typeface="Times New Roman" panose="02020603050405020304" pitchFamily="18" charset="0"/>
                <a:cs typeface="Times New Roman" panose="02020603050405020304" pitchFamily="18" charset="0"/>
              </a:rPr>
              <a:t>organization that aimed at bringing experts from the fields of Technology, Entertainment, and Design together, TED Conferences have gone on to become the Mecca of ideas from virtually all walks of life. As of 2015, TED and its sister </a:t>
            </a:r>
            <a:r>
              <a:rPr lang="en-IN" sz="1600" dirty="0" err="1">
                <a:latin typeface="Times New Roman" panose="02020603050405020304" pitchFamily="18" charset="0"/>
                <a:cs typeface="Times New Roman" panose="02020603050405020304" pitchFamily="18" charset="0"/>
              </a:rPr>
              <a:t>TEDx</a:t>
            </a:r>
            <a:r>
              <a:rPr lang="en-IN" sz="1600" dirty="0">
                <a:latin typeface="Times New Roman" panose="02020603050405020304" pitchFamily="18" charset="0"/>
                <a:cs typeface="Times New Roman" panose="02020603050405020304" pitchFamily="18" charset="0"/>
              </a:rPr>
              <a:t> chapters have published more than 2000 talks for free consumption by the masses and its speaker list boasts of the likes of Al Gore, Jimmy Wales, Shahrukh Khan, and Bill Gates. The main objective is to build a predictive model, which could help in predicting the views of the videos uploaded on the </a:t>
            </a:r>
            <a:r>
              <a:rPr lang="en-IN" sz="1600" dirty="0" err="1">
                <a:latin typeface="Times New Roman" panose="02020603050405020304" pitchFamily="18" charset="0"/>
                <a:cs typeface="Times New Roman" panose="02020603050405020304" pitchFamily="18" charset="0"/>
              </a:rPr>
              <a:t>TEDx</a:t>
            </a:r>
            <a:r>
              <a:rPr lang="en-IN" sz="1600" dirty="0">
                <a:latin typeface="Times New Roman" panose="02020603050405020304" pitchFamily="18" charset="0"/>
                <a:cs typeface="Times New Roman" panose="02020603050405020304" pitchFamily="18" charset="0"/>
              </a:rPr>
              <a:t> website</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78516" y="748085"/>
            <a:ext cx="11029616" cy="530296"/>
          </a:xfrm>
        </p:spPr>
        <p:txBody>
          <a:bodyPr>
            <a:normAutofit fontScale="90000"/>
          </a:bodyPr>
          <a:lstStyle/>
          <a:p>
            <a:r>
              <a:rPr lang="en-US" sz="4400" b="1" dirty="0" smtClean="0">
                <a:solidFill>
                  <a:schemeClr val="accent1"/>
                </a:solidFill>
                <a:latin typeface="SimSun" panose="02010600030101010101" pitchFamily="2" charset="-122"/>
                <a:ea typeface="SimSun" panose="02010600030101010101" pitchFamily="2" charset="-122"/>
                <a:cs typeface="Arial" panose="020B0604020202020204" pitchFamily="34" charset="0"/>
              </a:rPr>
              <a:t/>
            </a:r>
            <a:br>
              <a:rPr lang="en-US" sz="4400" b="1" dirty="0" smtClean="0">
                <a:solidFill>
                  <a:schemeClr val="accent1"/>
                </a:solidFill>
                <a:latin typeface="SimSun" panose="02010600030101010101" pitchFamily="2" charset="-122"/>
                <a:ea typeface="SimSun" panose="02010600030101010101" pitchFamily="2" charset="-122"/>
                <a:cs typeface="Arial" panose="020B0604020202020204" pitchFamily="34" charset="0"/>
              </a:rPr>
            </a:br>
            <a:r>
              <a:rPr lang="en-US" sz="4000" b="1" dirty="0" smtClean="0">
                <a:solidFill>
                  <a:schemeClr val="accent1"/>
                </a:solidFill>
                <a:latin typeface="Goudy Old Style" panose="02020502050305020303" pitchFamily="18" charset="0"/>
                <a:ea typeface="SimSun" panose="02010600030101010101" pitchFamily="2" charset="-122"/>
                <a:cs typeface="Arial" panose="020B0604020202020204" pitchFamily="34" charset="0"/>
              </a:rPr>
              <a:t>Proposed </a:t>
            </a:r>
            <a:r>
              <a:rPr lang="en-US" sz="4000" b="1" dirty="0">
                <a:solidFill>
                  <a:schemeClr val="accent1"/>
                </a:solidFill>
                <a:latin typeface="Goudy Old Style" panose="02020502050305020303" pitchFamily="18" charset="0"/>
                <a:ea typeface="SimSun" panose="02010600030101010101" pitchFamily="2" charset="-122"/>
                <a:cs typeface="Arial" panose="020B0604020202020204" pitchFamily="34" charset="0"/>
              </a:rPr>
              <a:t>Solution</a:t>
            </a:r>
            <a:endParaRPr lang="en-US" sz="4000" dirty="0">
              <a:latin typeface="Goudy Old Style" panose="02020502050305020303" pitchFamily="18" charset="0"/>
              <a:ea typeface="SimSun" panose="02010600030101010101" pitchFamily="2" charset="-122"/>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78516" y="1424539"/>
            <a:ext cx="11241308" cy="5900287"/>
          </a:xfrm>
        </p:spPr>
        <p:txBody>
          <a:bodyPr vert="horz" lIns="91440" tIns="45720" rIns="91440" bIns="45720" numCol="1" rtlCol="0" anchor="ctr">
            <a:noAutofit/>
          </a:bodyPr>
          <a:lstStyle/>
          <a:p>
            <a:pPr marL="0" indent="0" algn="just">
              <a:lnSpc>
                <a:spcPct val="150000"/>
              </a:lnSpc>
              <a:buNone/>
            </a:pPr>
            <a:r>
              <a:rPr lang="en-GB" sz="1600" dirty="0" smtClean="0">
                <a:latin typeface="Times New Roman" panose="02020603050405020304" pitchFamily="18" charset="0"/>
                <a:cs typeface="Times New Roman" panose="02020603050405020304" pitchFamily="18" charset="0"/>
              </a:rPr>
              <a:t>       Predicting </a:t>
            </a:r>
            <a:r>
              <a:rPr lang="en-GB" sz="1600" dirty="0">
                <a:latin typeface="Times New Roman" panose="02020603050405020304" pitchFamily="18" charset="0"/>
                <a:cs typeface="Times New Roman" panose="02020603050405020304" pitchFamily="18" charset="0"/>
              </a:rPr>
              <a:t>TED Talk views can be a complex task that involves various factors such as the topic, speaker, timing, promotion, and </a:t>
            </a:r>
            <a:r>
              <a:rPr lang="en-GB" sz="1600" dirty="0" smtClean="0">
                <a:latin typeface="Times New Roman" panose="02020603050405020304" pitchFamily="18" charset="0"/>
                <a:cs typeface="Times New Roman" panose="02020603050405020304" pitchFamily="18" charset="0"/>
              </a:rPr>
              <a:t>   audience </a:t>
            </a:r>
            <a:r>
              <a:rPr lang="en-GB" sz="1600" dirty="0">
                <a:latin typeface="Times New Roman" panose="02020603050405020304" pitchFamily="18" charset="0"/>
                <a:cs typeface="Times New Roman" panose="02020603050405020304" pitchFamily="18" charset="0"/>
              </a:rPr>
              <a:t>engagement. Here's a proposed system/solution for predicting TED Talk </a:t>
            </a:r>
            <a:r>
              <a:rPr lang="en-GB" sz="1600" dirty="0" smtClean="0">
                <a:latin typeface="Times New Roman" panose="02020603050405020304" pitchFamily="18" charset="0"/>
                <a:cs typeface="Times New Roman" panose="02020603050405020304" pitchFamily="18" charset="0"/>
              </a:rPr>
              <a:t>views:</a:t>
            </a:r>
          </a:p>
          <a:p>
            <a:pPr algn="just">
              <a:lnSpc>
                <a:spcPct val="150000"/>
              </a:lnSpc>
            </a:pPr>
            <a:r>
              <a:rPr lang="en-GB" sz="1600" b="1" dirty="0" smtClean="0">
                <a:latin typeface="Times New Roman" panose="02020603050405020304" pitchFamily="18" charset="0"/>
                <a:cs typeface="Times New Roman" panose="02020603050405020304" pitchFamily="18" charset="0"/>
              </a:rPr>
              <a:t>Data Collection and Pre-processing</a:t>
            </a:r>
            <a:r>
              <a:rPr lang="en-GB" sz="1600" dirty="0" smtClean="0">
                <a:latin typeface="Times New Roman" panose="02020603050405020304" pitchFamily="18" charset="0"/>
                <a:cs typeface="Times New Roman" panose="02020603050405020304" pitchFamily="18" charset="0"/>
              </a:rPr>
              <a:t>:</a:t>
            </a:r>
          </a:p>
          <a:p>
            <a:pPr lvl="1" algn="just">
              <a:lnSpc>
                <a:spcPct val="150000"/>
              </a:lnSpc>
            </a:pPr>
            <a:r>
              <a:rPr lang="en-GB" sz="1600" dirty="0" smtClean="0">
                <a:latin typeface="Times New Roman" panose="02020603050405020304" pitchFamily="18" charset="0"/>
                <a:cs typeface="Times New Roman" panose="02020603050405020304" pitchFamily="18" charset="0"/>
              </a:rPr>
              <a:t>Gather </a:t>
            </a:r>
            <a:r>
              <a:rPr lang="en-GB" sz="1600" dirty="0">
                <a:latin typeface="Times New Roman" panose="02020603050405020304" pitchFamily="18" charset="0"/>
                <a:cs typeface="Times New Roman" panose="02020603050405020304" pitchFamily="18" charset="0"/>
              </a:rPr>
              <a:t>TED talk data, including features like talk titles, speaker information, event details, and language.</a:t>
            </a:r>
          </a:p>
          <a:p>
            <a:pPr lvl="1" algn="just">
              <a:lnSpc>
                <a:spcPct val="150000"/>
              </a:lnSpc>
            </a:pPr>
            <a:r>
              <a:rPr lang="en-GB" sz="1600" dirty="0">
                <a:latin typeface="Times New Roman" panose="02020603050405020304" pitchFamily="18" charset="0"/>
                <a:cs typeface="Times New Roman" panose="02020603050405020304" pitchFamily="18" charset="0"/>
              </a:rPr>
              <a:t>Clean the data by handling missing values and encoding categorical variables.</a:t>
            </a:r>
          </a:p>
          <a:p>
            <a:pPr algn="just">
              <a:lnSpc>
                <a:spcPct val="150000"/>
              </a:lnSpc>
            </a:pPr>
            <a:r>
              <a:rPr lang="en-GB" sz="1600" b="1" dirty="0">
                <a:latin typeface="Times New Roman" panose="02020603050405020304" pitchFamily="18" charset="0"/>
                <a:cs typeface="Times New Roman" panose="02020603050405020304" pitchFamily="18" charset="0"/>
              </a:rPr>
              <a:t>Feature Engineering</a:t>
            </a:r>
            <a:r>
              <a:rPr lang="en-GB" sz="1600" dirty="0">
                <a:latin typeface="Times New Roman" panose="02020603050405020304" pitchFamily="18" charset="0"/>
                <a:cs typeface="Times New Roman" panose="02020603050405020304" pitchFamily="18" charset="0"/>
              </a:rPr>
              <a:t>:</a:t>
            </a:r>
          </a:p>
          <a:p>
            <a:pPr lvl="1" algn="just">
              <a:lnSpc>
                <a:spcPct val="150000"/>
              </a:lnSpc>
            </a:pPr>
            <a:r>
              <a:rPr lang="en-GB" sz="1600" dirty="0">
                <a:latin typeface="Times New Roman" panose="02020603050405020304" pitchFamily="18" charset="0"/>
                <a:cs typeface="Times New Roman" panose="02020603050405020304" pitchFamily="18" charset="0"/>
              </a:rPr>
              <a:t>Extract relevant information from text features (e.g., talk titles).</a:t>
            </a:r>
          </a:p>
          <a:p>
            <a:pPr lvl="1" algn="just">
              <a:lnSpc>
                <a:spcPct val="150000"/>
              </a:lnSpc>
            </a:pPr>
            <a:r>
              <a:rPr lang="en-GB" sz="1600" dirty="0">
                <a:latin typeface="Times New Roman" panose="02020603050405020304" pitchFamily="18" charset="0"/>
                <a:cs typeface="Times New Roman" panose="02020603050405020304" pitchFamily="18" charset="0"/>
              </a:rPr>
              <a:t>Create additional features if needed (e.g., talk duration, number of languages spoken).</a:t>
            </a:r>
          </a:p>
          <a:p>
            <a:pPr algn="just">
              <a:lnSpc>
                <a:spcPct val="150000"/>
              </a:lnSpc>
            </a:pPr>
            <a:r>
              <a:rPr lang="en-GB" sz="1600" b="1" dirty="0">
                <a:latin typeface="Times New Roman" panose="02020603050405020304" pitchFamily="18" charset="0"/>
                <a:cs typeface="Times New Roman" panose="02020603050405020304" pitchFamily="18" charset="0"/>
              </a:rPr>
              <a:t>Exploratory Data Analysis (EDA)</a:t>
            </a:r>
            <a:r>
              <a:rPr lang="en-GB" sz="1600" dirty="0">
                <a:latin typeface="Times New Roman" panose="02020603050405020304" pitchFamily="18" charset="0"/>
                <a:cs typeface="Times New Roman" panose="02020603050405020304" pitchFamily="18" charset="0"/>
              </a:rPr>
              <a:t>:</a:t>
            </a:r>
          </a:p>
          <a:p>
            <a:pPr lvl="1" algn="just">
              <a:lnSpc>
                <a:spcPct val="150000"/>
              </a:lnSpc>
            </a:pPr>
            <a:r>
              <a:rPr lang="en-GB" sz="1600" dirty="0">
                <a:latin typeface="Times New Roman" panose="02020603050405020304" pitchFamily="18" charset="0"/>
                <a:cs typeface="Times New Roman" panose="02020603050405020304" pitchFamily="18" charset="0"/>
              </a:rPr>
              <a:t>Understand feature distributions.</a:t>
            </a:r>
          </a:p>
          <a:p>
            <a:pPr lvl="1" algn="just">
              <a:lnSpc>
                <a:spcPct val="150000"/>
              </a:lnSpc>
            </a:pPr>
            <a:r>
              <a:rPr lang="en-GB" sz="1600" dirty="0">
                <a:latin typeface="Times New Roman" panose="02020603050405020304" pitchFamily="18" charset="0"/>
                <a:cs typeface="Times New Roman" panose="02020603050405020304" pitchFamily="18" charset="0"/>
              </a:rPr>
              <a:t>Identify correlations between features and views</a:t>
            </a: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p>
            <a:pPr lvl="1" algn="just">
              <a:lnSpc>
                <a:spcPct val="150000"/>
              </a:lnSpc>
            </a:pPr>
            <a:endParaRPr lang="en-GB" sz="1600" dirty="0">
              <a:latin typeface="Times New Roman" panose="02020603050405020304" pitchFamily="18" charset="0"/>
              <a:cs typeface="Times New Roman" panose="02020603050405020304" pitchFamily="18" charset="0"/>
            </a:endParaRPr>
          </a:p>
          <a:p>
            <a:pPr lvl="1" algn="just">
              <a:lnSpc>
                <a:spcPct val="150000"/>
              </a:lnSpc>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966607"/>
            <a:ext cx="11156921" cy="6516303"/>
          </a:xfrm>
        </p:spPr>
        <p:txBody>
          <a:bodyPr numCol="2">
            <a:normAutofit fontScale="25000" lnSpcReduction="20000"/>
          </a:bodyPr>
          <a:lstStyle/>
          <a:p>
            <a:pPr>
              <a:lnSpc>
                <a:spcPct val="170000"/>
              </a:lnSpc>
            </a:pPr>
            <a:r>
              <a:rPr lang="en-GB" sz="6400" b="1" dirty="0" smtClean="0">
                <a:latin typeface="Times New Roman" panose="02020603050405020304" pitchFamily="18" charset="0"/>
                <a:cs typeface="Times New Roman" panose="02020603050405020304" pitchFamily="18" charset="0"/>
              </a:rPr>
              <a:t>Model </a:t>
            </a:r>
            <a:r>
              <a:rPr lang="en-GB" sz="6400" b="1" dirty="0">
                <a:latin typeface="Times New Roman" panose="02020603050405020304" pitchFamily="18" charset="0"/>
                <a:cs typeface="Times New Roman" panose="02020603050405020304" pitchFamily="18" charset="0"/>
              </a:rPr>
              <a:t>Selection and Training</a:t>
            </a:r>
            <a:r>
              <a:rPr lang="en-GB" sz="6400" dirty="0">
                <a:latin typeface="Times New Roman" panose="02020603050405020304" pitchFamily="18" charset="0"/>
                <a:cs typeface="Times New Roman" panose="02020603050405020304" pitchFamily="18" charset="0"/>
              </a:rPr>
              <a:t>:</a:t>
            </a:r>
          </a:p>
          <a:p>
            <a:pPr lvl="1">
              <a:lnSpc>
                <a:spcPct val="170000"/>
              </a:lnSpc>
            </a:pPr>
            <a:r>
              <a:rPr lang="en-GB" sz="6400" dirty="0">
                <a:latin typeface="Times New Roman" panose="02020603050405020304" pitchFamily="18" charset="0"/>
                <a:cs typeface="Times New Roman" panose="02020603050405020304" pitchFamily="18" charset="0"/>
              </a:rPr>
              <a:t>Choose appropriate regression algorithms (e.g., linear regression, random forest</a:t>
            </a:r>
            <a:r>
              <a:rPr lang="en-GB" sz="6400" dirty="0" smtClean="0">
                <a:latin typeface="Times New Roman" panose="02020603050405020304" pitchFamily="18" charset="0"/>
                <a:cs typeface="Times New Roman" panose="02020603050405020304" pitchFamily="18" charset="0"/>
              </a:rPr>
              <a:t>).</a:t>
            </a:r>
          </a:p>
          <a:p>
            <a:pPr lvl="1">
              <a:lnSpc>
                <a:spcPct val="170000"/>
              </a:lnSpc>
            </a:pPr>
            <a:r>
              <a:rPr lang="en-GB" sz="6400" dirty="0" smtClean="0">
                <a:latin typeface="Times New Roman" panose="02020603050405020304" pitchFamily="18" charset="0"/>
                <a:cs typeface="Times New Roman" panose="02020603050405020304" pitchFamily="18" charset="0"/>
              </a:rPr>
              <a:t>Split </a:t>
            </a:r>
            <a:r>
              <a:rPr lang="en-GB" sz="6400" dirty="0">
                <a:latin typeface="Times New Roman" panose="02020603050405020304" pitchFamily="18" charset="0"/>
                <a:cs typeface="Times New Roman" panose="02020603050405020304" pitchFamily="18" charset="0"/>
              </a:rPr>
              <a:t>the data into training and validation sets.</a:t>
            </a:r>
          </a:p>
          <a:p>
            <a:pPr lvl="1">
              <a:lnSpc>
                <a:spcPct val="170000"/>
              </a:lnSpc>
            </a:pPr>
            <a:r>
              <a:rPr lang="en-GB" sz="6400" dirty="0">
                <a:latin typeface="Times New Roman" panose="02020603050405020304" pitchFamily="18" charset="0"/>
                <a:cs typeface="Times New Roman" panose="02020603050405020304" pitchFamily="18" charset="0"/>
              </a:rPr>
              <a:t>Train the model using the training data</a:t>
            </a:r>
            <a:r>
              <a:rPr lang="en-GB" sz="6400" dirty="0" smtClean="0">
                <a:latin typeface="Times New Roman" panose="02020603050405020304" pitchFamily="18" charset="0"/>
                <a:cs typeface="Times New Roman" panose="02020603050405020304" pitchFamily="18" charset="0"/>
              </a:rPr>
              <a:t>.</a:t>
            </a:r>
            <a:endParaRPr lang="en-GB" sz="6400" b="1" dirty="0" smtClean="0">
              <a:latin typeface="Times New Roman" panose="02020603050405020304" pitchFamily="18" charset="0"/>
              <a:cs typeface="Times New Roman" panose="02020603050405020304" pitchFamily="18" charset="0"/>
            </a:endParaRPr>
          </a:p>
          <a:p>
            <a:pPr>
              <a:lnSpc>
                <a:spcPct val="170000"/>
              </a:lnSpc>
            </a:pPr>
            <a:r>
              <a:rPr lang="en-GB" sz="6400" b="1" dirty="0" smtClean="0">
                <a:latin typeface="Times New Roman" panose="02020603050405020304" pitchFamily="18" charset="0"/>
                <a:cs typeface="Times New Roman" panose="02020603050405020304" pitchFamily="18" charset="0"/>
              </a:rPr>
              <a:t>Model </a:t>
            </a:r>
            <a:r>
              <a:rPr lang="en-GB" sz="6400" b="1" dirty="0">
                <a:latin typeface="Times New Roman" panose="02020603050405020304" pitchFamily="18" charset="0"/>
                <a:cs typeface="Times New Roman" panose="02020603050405020304" pitchFamily="18" charset="0"/>
              </a:rPr>
              <a:t>Evaluation</a:t>
            </a:r>
            <a:r>
              <a:rPr lang="en-GB" sz="6400" dirty="0">
                <a:latin typeface="Times New Roman" panose="02020603050405020304" pitchFamily="18" charset="0"/>
                <a:cs typeface="Times New Roman" panose="02020603050405020304" pitchFamily="18" charset="0"/>
              </a:rPr>
              <a:t>:</a:t>
            </a:r>
          </a:p>
          <a:p>
            <a:pPr lvl="1">
              <a:lnSpc>
                <a:spcPct val="170000"/>
              </a:lnSpc>
            </a:pPr>
            <a:r>
              <a:rPr lang="en-GB" sz="6400" dirty="0">
                <a:latin typeface="Times New Roman" panose="02020603050405020304" pitchFamily="18" charset="0"/>
                <a:cs typeface="Times New Roman" panose="02020603050405020304" pitchFamily="18" charset="0"/>
              </a:rPr>
              <a:t>Evaluate model performance using metrics like Root Mean Squared Error (RMSE) and R-squared.</a:t>
            </a:r>
          </a:p>
          <a:p>
            <a:pPr lvl="1">
              <a:lnSpc>
                <a:spcPct val="170000"/>
              </a:lnSpc>
            </a:pPr>
            <a:r>
              <a:rPr lang="en-GB" sz="6400" dirty="0">
                <a:latin typeface="Times New Roman" panose="02020603050405020304" pitchFamily="18" charset="0"/>
                <a:cs typeface="Times New Roman" panose="02020603050405020304" pitchFamily="18" charset="0"/>
              </a:rPr>
              <a:t>Fine-tune </a:t>
            </a:r>
            <a:r>
              <a:rPr lang="en-GB" sz="6400" dirty="0" smtClean="0">
                <a:latin typeface="Times New Roman" panose="02020603050405020304" pitchFamily="18" charset="0"/>
                <a:cs typeface="Times New Roman" panose="02020603050405020304" pitchFamily="18" charset="0"/>
              </a:rPr>
              <a:t>hyper parameters </a:t>
            </a:r>
            <a:r>
              <a:rPr lang="en-GB" sz="6400" dirty="0">
                <a:latin typeface="Times New Roman" panose="02020603050405020304" pitchFamily="18" charset="0"/>
                <a:cs typeface="Times New Roman" panose="02020603050405020304" pitchFamily="18" charset="0"/>
              </a:rPr>
              <a:t>if necessary</a:t>
            </a:r>
            <a:r>
              <a:rPr lang="en-GB" sz="6400" dirty="0" smtClean="0">
                <a:latin typeface="Times New Roman" panose="02020603050405020304" pitchFamily="18" charset="0"/>
                <a:cs typeface="Times New Roman" panose="02020603050405020304" pitchFamily="18" charset="0"/>
              </a:rPr>
              <a:t>.</a:t>
            </a:r>
            <a:endParaRPr lang="en-GB" sz="6400" b="1" dirty="0">
              <a:latin typeface="Times New Roman" panose="02020603050405020304" pitchFamily="18" charset="0"/>
              <a:cs typeface="Times New Roman" panose="02020603050405020304" pitchFamily="18" charset="0"/>
            </a:endParaRPr>
          </a:p>
          <a:p>
            <a:pPr>
              <a:lnSpc>
                <a:spcPct val="170000"/>
              </a:lnSpc>
            </a:pPr>
            <a:r>
              <a:rPr lang="en-GB" sz="6400" b="1" dirty="0">
                <a:latin typeface="Times New Roman" panose="02020603050405020304" pitchFamily="18" charset="0"/>
                <a:cs typeface="Times New Roman" panose="02020603050405020304" pitchFamily="18" charset="0"/>
              </a:rPr>
              <a:t>Insights and Interpretation</a:t>
            </a:r>
            <a:r>
              <a:rPr lang="en-GB" sz="6400" dirty="0">
                <a:latin typeface="Times New Roman" panose="02020603050405020304" pitchFamily="18" charset="0"/>
                <a:cs typeface="Times New Roman" panose="02020603050405020304" pitchFamily="18" charset="0"/>
              </a:rPr>
              <a:t>:</a:t>
            </a:r>
          </a:p>
          <a:p>
            <a:pPr lvl="1" algn="just">
              <a:lnSpc>
                <a:spcPct val="170000"/>
              </a:lnSpc>
            </a:pPr>
            <a:r>
              <a:rPr lang="en-GB" sz="6400" dirty="0" smtClean="0">
                <a:latin typeface="Times New Roman" panose="02020603050405020304" pitchFamily="18" charset="0"/>
                <a:cs typeface="Times New Roman" panose="02020603050405020304" pitchFamily="18" charset="0"/>
              </a:rPr>
              <a:t>Analyser </a:t>
            </a:r>
            <a:r>
              <a:rPr lang="en-GB" sz="6400" dirty="0">
                <a:latin typeface="Times New Roman" panose="02020603050405020304" pitchFamily="18" charset="0"/>
                <a:cs typeface="Times New Roman" panose="02020603050405020304" pitchFamily="18" charset="0"/>
              </a:rPr>
              <a:t>feature importance to understand what drives views.</a:t>
            </a:r>
          </a:p>
          <a:p>
            <a:pPr lvl="1">
              <a:lnSpc>
                <a:spcPct val="170000"/>
              </a:lnSpc>
            </a:pPr>
            <a:endParaRPr lang="en-GB" sz="6400" dirty="0" smtClean="0">
              <a:latin typeface="Times New Roman" panose="02020603050405020304" pitchFamily="18" charset="0"/>
              <a:cs typeface="Times New Roman" panose="02020603050405020304" pitchFamily="18" charset="0"/>
            </a:endParaRPr>
          </a:p>
          <a:p>
            <a:pPr lvl="1">
              <a:lnSpc>
                <a:spcPct val="170000"/>
              </a:lnSpc>
            </a:pPr>
            <a:endParaRPr lang="en-GB" sz="6400" dirty="0">
              <a:latin typeface="Times New Roman" panose="02020603050405020304" pitchFamily="18" charset="0"/>
              <a:cs typeface="Times New Roman" panose="02020603050405020304" pitchFamily="18" charset="0"/>
            </a:endParaRPr>
          </a:p>
          <a:p>
            <a:pPr lvl="1">
              <a:lnSpc>
                <a:spcPct val="170000"/>
              </a:lnSpc>
            </a:pPr>
            <a:endParaRPr lang="en-GB" sz="6400" dirty="0" smtClean="0">
              <a:latin typeface="Times New Roman" panose="02020603050405020304" pitchFamily="18" charset="0"/>
              <a:cs typeface="Times New Roman" panose="02020603050405020304" pitchFamily="18" charset="0"/>
            </a:endParaRPr>
          </a:p>
          <a:p>
            <a:pPr lvl="1">
              <a:lnSpc>
                <a:spcPct val="170000"/>
              </a:lnSpc>
            </a:pPr>
            <a:r>
              <a:rPr lang="en-GB" sz="6400" dirty="0" smtClean="0">
                <a:latin typeface="Times New Roman" panose="02020603050405020304" pitchFamily="18" charset="0"/>
                <a:cs typeface="Times New Roman" panose="02020603050405020304" pitchFamily="18" charset="0"/>
              </a:rPr>
              <a:t>Provide </a:t>
            </a:r>
            <a:r>
              <a:rPr lang="en-GB" sz="6400" dirty="0">
                <a:latin typeface="Times New Roman" panose="02020603050405020304" pitchFamily="18" charset="0"/>
                <a:cs typeface="Times New Roman" panose="02020603050405020304" pitchFamily="18" charset="0"/>
              </a:rPr>
              <a:t>actionable insights for improving talk popularity.</a:t>
            </a:r>
          </a:p>
          <a:p>
            <a:pPr algn="just">
              <a:lnSpc>
                <a:spcPct val="170000"/>
              </a:lnSpc>
            </a:pPr>
            <a:r>
              <a:rPr lang="en-GB" sz="6400" b="1" dirty="0" smtClean="0">
                <a:latin typeface="Times New Roman" panose="02020603050405020304" pitchFamily="18" charset="0"/>
                <a:cs typeface="Times New Roman" panose="02020603050405020304" pitchFamily="18" charset="0"/>
              </a:rPr>
              <a:t>Deployment </a:t>
            </a:r>
            <a:r>
              <a:rPr lang="en-GB" sz="6400" b="1" dirty="0">
                <a:latin typeface="Times New Roman" panose="02020603050405020304" pitchFamily="18" charset="0"/>
                <a:cs typeface="Times New Roman" panose="02020603050405020304" pitchFamily="18" charset="0"/>
              </a:rPr>
              <a:t>and Monitoring</a:t>
            </a:r>
            <a:r>
              <a:rPr lang="en-GB" sz="6400" dirty="0">
                <a:latin typeface="Times New Roman" panose="02020603050405020304" pitchFamily="18" charset="0"/>
                <a:cs typeface="Times New Roman" panose="02020603050405020304" pitchFamily="18" charset="0"/>
              </a:rPr>
              <a:t>:</a:t>
            </a:r>
          </a:p>
          <a:p>
            <a:pPr lvl="1" algn="just">
              <a:lnSpc>
                <a:spcPct val="170000"/>
              </a:lnSpc>
            </a:pPr>
            <a:r>
              <a:rPr lang="en-GB" sz="6400" dirty="0">
                <a:latin typeface="Times New Roman" panose="02020603050405020304" pitchFamily="18" charset="0"/>
                <a:cs typeface="Times New Roman" panose="02020603050405020304" pitchFamily="18" charset="0"/>
              </a:rPr>
              <a:t>Deploy the trained model for predictions.</a:t>
            </a:r>
          </a:p>
          <a:p>
            <a:pPr lvl="1" algn="just">
              <a:lnSpc>
                <a:spcPct val="170000"/>
              </a:lnSpc>
            </a:pPr>
            <a:r>
              <a:rPr lang="en-GB" sz="6400" dirty="0">
                <a:latin typeface="Times New Roman" panose="02020603050405020304" pitchFamily="18" charset="0"/>
                <a:cs typeface="Times New Roman" panose="02020603050405020304" pitchFamily="18" charset="0"/>
              </a:rPr>
              <a:t>Monitor its performance over time</a:t>
            </a:r>
            <a:r>
              <a:rPr lang="en-GB" sz="6400" dirty="0" smtClean="0">
                <a:latin typeface="Times New Roman" panose="02020603050405020304" pitchFamily="18" charset="0"/>
                <a:cs typeface="Times New Roman" panose="02020603050405020304" pitchFamily="18" charset="0"/>
              </a:rPr>
              <a:t>.</a:t>
            </a:r>
          </a:p>
          <a:p>
            <a:pPr algn="just">
              <a:lnSpc>
                <a:spcPct val="170000"/>
              </a:lnSpc>
            </a:pPr>
            <a:r>
              <a:rPr lang="en-GB" sz="6400" b="1" dirty="0">
                <a:latin typeface="Times New Roman" panose="02020603050405020304" pitchFamily="18" charset="0"/>
                <a:cs typeface="Times New Roman" panose="02020603050405020304" pitchFamily="18" charset="0"/>
              </a:rPr>
              <a:t>Feedback Loop</a:t>
            </a:r>
            <a:r>
              <a:rPr lang="en-GB" sz="6400" dirty="0">
                <a:latin typeface="Times New Roman" panose="02020603050405020304" pitchFamily="18" charset="0"/>
                <a:cs typeface="Times New Roman" panose="02020603050405020304" pitchFamily="18" charset="0"/>
              </a:rPr>
              <a:t>: </a:t>
            </a:r>
            <a:endParaRPr lang="en-GB" sz="6400" dirty="0" smtClean="0">
              <a:latin typeface="Times New Roman" panose="02020603050405020304" pitchFamily="18" charset="0"/>
              <a:cs typeface="Times New Roman" panose="02020603050405020304" pitchFamily="18" charset="0"/>
            </a:endParaRPr>
          </a:p>
          <a:p>
            <a:pPr lvl="1" algn="just">
              <a:lnSpc>
                <a:spcPct val="170000"/>
              </a:lnSpc>
            </a:pPr>
            <a:r>
              <a:rPr lang="en-GB" sz="6400" dirty="0" smtClean="0">
                <a:latin typeface="Times New Roman" panose="02020603050405020304" pitchFamily="18" charset="0"/>
                <a:cs typeface="Times New Roman" panose="02020603050405020304" pitchFamily="18" charset="0"/>
              </a:rPr>
              <a:t>Incorporate </a:t>
            </a:r>
            <a:r>
              <a:rPr lang="en-GB" sz="6400" dirty="0">
                <a:latin typeface="Times New Roman" panose="02020603050405020304" pitchFamily="18" charset="0"/>
                <a:cs typeface="Times New Roman" panose="02020603050405020304" pitchFamily="18" charset="0"/>
              </a:rPr>
              <a:t>feedback from actual TED Talk view counts to iteratively improve the model's accuracy and relevance.</a:t>
            </a:r>
          </a:p>
          <a:p>
            <a:pPr algn="just">
              <a:lnSpc>
                <a:spcPct val="170000"/>
              </a:lnSpc>
            </a:pPr>
            <a:r>
              <a:rPr lang="en-GB" sz="6400" b="1" dirty="0">
                <a:latin typeface="Times New Roman" panose="02020603050405020304" pitchFamily="18" charset="0"/>
                <a:cs typeface="Times New Roman" panose="02020603050405020304" pitchFamily="18" charset="0"/>
              </a:rPr>
              <a:t>User Interface</a:t>
            </a:r>
            <a:r>
              <a:rPr lang="en-GB" sz="6400" dirty="0">
                <a:latin typeface="Times New Roman" panose="02020603050405020304" pitchFamily="18" charset="0"/>
                <a:cs typeface="Times New Roman" panose="02020603050405020304" pitchFamily="18" charset="0"/>
              </a:rPr>
              <a:t>: </a:t>
            </a:r>
            <a:endParaRPr lang="en-GB" sz="6400" dirty="0" smtClean="0">
              <a:latin typeface="Times New Roman" panose="02020603050405020304" pitchFamily="18" charset="0"/>
              <a:cs typeface="Times New Roman" panose="02020603050405020304" pitchFamily="18" charset="0"/>
            </a:endParaRPr>
          </a:p>
          <a:p>
            <a:pPr lvl="1" algn="just">
              <a:lnSpc>
                <a:spcPct val="170000"/>
              </a:lnSpc>
            </a:pPr>
            <a:r>
              <a:rPr lang="en-GB" sz="6400" dirty="0" smtClean="0">
                <a:latin typeface="Times New Roman" panose="02020603050405020304" pitchFamily="18" charset="0"/>
                <a:cs typeface="Times New Roman" panose="02020603050405020304" pitchFamily="18" charset="0"/>
              </a:rPr>
              <a:t>Develop </a:t>
            </a:r>
            <a:r>
              <a:rPr lang="en-GB" sz="6400" dirty="0">
                <a:latin typeface="Times New Roman" panose="02020603050405020304" pitchFamily="18" charset="0"/>
                <a:cs typeface="Times New Roman" panose="02020603050405020304" pitchFamily="18" charset="0"/>
              </a:rPr>
              <a:t>a user-friendly interface where users can input data about a TED Talk, and the system provides a predicted range or number of views.</a:t>
            </a:r>
          </a:p>
          <a:p>
            <a:pPr marL="0" indent="0" algn="just">
              <a:lnSpc>
                <a:spcPct val="170000"/>
              </a:lnSpc>
              <a:buNone/>
            </a:pPr>
            <a:endParaRPr lang="en-GB" sz="6400" dirty="0">
              <a:latin typeface="Times New Roman" panose="02020603050405020304" pitchFamily="18" charset="0"/>
              <a:cs typeface="Times New Roman" panose="02020603050405020304" pitchFamily="18" charset="0"/>
            </a:endParaRPr>
          </a:p>
          <a:p>
            <a:pPr lvl="1" algn="just">
              <a:lnSpc>
                <a:spcPct val="170000"/>
              </a:lnSpc>
            </a:pPr>
            <a:endParaRPr lang="en-GB" sz="6400" dirty="0">
              <a:latin typeface="Times New Roman" panose="02020603050405020304" pitchFamily="18" charset="0"/>
              <a:cs typeface="Times New Roman" panose="02020603050405020304" pitchFamily="18" charset="0"/>
            </a:endParaRPr>
          </a:p>
          <a:p>
            <a:pPr marL="0" indent="0" algn="just">
              <a:buNone/>
            </a:pPr>
            <a:endParaRPr lang="en-IN" sz="6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0057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58825"/>
            <a:ext cx="11029616" cy="530296"/>
          </a:xfrm>
        </p:spPr>
        <p:txBody>
          <a:bodyPr>
            <a:noAutofit/>
          </a:bodyPr>
          <a:lstStyle/>
          <a:p>
            <a:r>
              <a:rPr lang="en-US" sz="3600" b="1" dirty="0">
                <a:solidFill>
                  <a:schemeClr val="accent1"/>
                </a:solidFill>
                <a:latin typeface="Goudy Old Style" panose="02020502050305020303" pitchFamily="18" charset="0"/>
                <a:ea typeface="SimSun" panose="02010600030101010101" pitchFamily="2" charset="-122"/>
                <a:cs typeface="Arial"/>
              </a:rPr>
              <a:t>System </a:t>
            </a:r>
            <a:r>
              <a:rPr lang="en-US" sz="3600" b="1" dirty="0" smtClean="0">
                <a:solidFill>
                  <a:schemeClr val="accent1"/>
                </a:solidFill>
                <a:latin typeface="Goudy Old Style" panose="02020502050305020303" pitchFamily="18" charset="0"/>
                <a:ea typeface="SimSun" panose="02010600030101010101" pitchFamily="2" charset="-122"/>
                <a:cs typeface="Arial"/>
              </a:rPr>
              <a:t>Approach</a:t>
            </a:r>
            <a:endParaRPr lang="en-US" sz="3600" dirty="0">
              <a:solidFill>
                <a:schemeClr val="accent1"/>
              </a:solidFill>
              <a:latin typeface="Goudy Old Style" panose="02020502050305020303" pitchFamily="18" charset="0"/>
              <a:ea typeface="SimSun" panose="02010600030101010101" pitchFamily="2" charset="-122"/>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700462" y="1381539"/>
            <a:ext cx="11029615" cy="6914669"/>
          </a:xfrm>
        </p:spPr>
        <p:txBody>
          <a:bodyPr>
            <a:noAutofit/>
          </a:bodyPr>
          <a:lstStyle/>
          <a:p>
            <a:pPr marL="0" indent="0" algn="just">
              <a:lnSpc>
                <a:spcPct val="150000"/>
              </a:lnSpc>
              <a:buNone/>
            </a:pPr>
            <a:r>
              <a:rPr lang="en-GB" sz="1600" dirty="0" smtClean="0">
                <a:latin typeface="Times New Roman" panose="02020603050405020304" pitchFamily="18" charset="0"/>
                <a:cs typeface="Times New Roman" panose="02020603050405020304" pitchFamily="18" charset="0"/>
              </a:rPr>
              <a:t>Predicting </a:t>
            </a:r>
            <a:r>
              <a:rPr lang="en-GB" sz="1600" dirty="0">
                <a:latin typeface="Times New Roman" panose="02020603050405020304" pitchFamily="18" charset="0"/>
                <a:cs typeface="Times New Roman" panose="02020603050405020304" pitchFamily="18" charset="0"/>
              </a:rPr>
              <a:t>the views of a TED Talk based solely on the system approach and technology used requires considering several factors. Here's how you might approach it:</a:t>
            </a:r>
          </a:p>
          <a:p>
            <a:pPr algn="just">
              <a:lnSpc>
                <a:spcPct val="150000"/>
              </a:lnSpc>
            </a:pPr>
            <a:r>
              <a:rPr lang="en-GB" sz="1600" b="1" dirty="0">
                <a:latin typeface="Times New Roman" panose="02020603050405020304" pitchFamily="18" charset="0"/>
                <a:cs typeface="Times New Roman" panose="02020603050405020304" pitchFamily="18" charset="0"/>
              </a:rPr>
              <a:t>Topic Novelty and Relevance</a:t>
            </a:r>
            <a:r>
              <a:rPr lang="en-GB" sz="1600" dirty="0">
                <a:latin typeface="Times New Roman" panose="02020603050405020304" pitchFamily="18" charset="0"/>
                <a:cs typeface="Times New Roman" panose="02020603050405020304" pitchFamily="18" charset="0"/>
              </a:rPr>
              <a:t>: If the system approach or technology discussed is cutting-edge, novel, or addresses a pressing issue, it may attract more views due to its inherent interest.</a:t>
            </a:r>
          </a:p>
          <a:p>
            <a:pPr algn="just">
              <a:lnSpc>
                <a:spcPct val="150000"/>
              </a:lnSpc>
            </a:pPr>
            <a:r>
              <a:rPr lang="en-GB" sz="1600" b="1" dirty="0">
                <a:latin typeface="Times New Roman" panose="02020603050405020304" pitchFamily="18" charset="0"/>
                <a:cs typeface="Times New Roman" panose="02020603050405020304" pitchFamily="18" charset="0"/>
              </a:rPr>
              <a:t>Speaker Authority</a:t>
            </a:r>
            <a:r>
              <a:rPr lang="en-GB" sz="1600" dirty="0">
                <a:latin typeface="Times New Roman" panose="02020603050405020304" pitchFamily="18" charset="0"/>
                <a:cs typeface="Times New Roman" panose="02020603050405020304" pitchFamily="18" charset="0"/>
              </a:rPr>
              <a:t>: The credibility and reputation of the speaker play a significant role. An expert in the field or someone with a unique perspective is more likely to garner attention.</a:t>
            </a:r>
          </a:p>
          <a:p>
            <a:pPr algn="just">
              <a:lnSpc>
                <a:spcPct val="150000"/>
              </a:lnSpc>
            </a:pPr>
            <a:r>
              <a:rPr lang="en-GB" sz="1600" b="1" dirty="0">
                <a:latin typeface="Times New Roman" panose="02020603050405020304" pitchFamily="18" charset="0"/>
                <a:cs typeface="Times New Roman" panose="02020603050405020304" pitchFamily="18" charset="0"/>
              </a:rPr>
              <a:t>Audience Appeal</a:t>
            </a:r>
            <a:r>
              <a:rPr lang="en-GB" sz="1600" dirty="0">
                <a:latin typeface="Times New Roman" panose="02020603050405020304" pitchFamily="18" charset="0"/>
                <a:cs typeface="Times New Roman" panose="02020603050405020304" pitchFamily="18" charset="0"/>
              </a:rPr>
              <a:t>: Consider the potential audience for the topic. Some topics have broader appeal and are more likely to attract a larger viewership.</a:t>
            </a:r>
          </a:p>
          <a:p>
            <a:pPr algn="just">
              <a:lnSpc>
                <a:spcPct val="150000"/>
              </a:lnSpc>
            </a:pPr>
            <a:r>
              <a:rPr lang="en-GB" sz="1600" b="1" dirty="0">
                <a:latin typeface="Times New Roman" panose="02020603050405020304" pitchFamily="18" charset="0"/>
                <a:cs typeface="Times New Roman" panose="02020603050405020304" pitchFamily="18" charset="0"/>
              </a:rPr>
              <a:t>Previous TED Talk Performance</a:t>
            </a:r>
            <a:r>
              <a:rPr lang="en-GB" sz="1600" dirty="0">
                <a:latin typeface="Times New Roman" panose="02020603050405020304" pitchFamily="18" charset="0"/>
                <a:cs typeface="Times New Roman" panose="02020603050405020304" pitchFamily="18" charset="0"/>
              </a:rPr>
              <a:t>: If the speaker has given TED Talks before, their previous performance and the views those talks garnered could be indicative of potential viewership for the new talk.</a:t>
            </a:r>
          </a:p>
          <a:p>
            <a:pPr algn="just">
              <a:lnSpc>
                <a:spcPct val="150000"/>
              </a:lnSpc>
            </a:pPr>
            <a:r>
              <a:rPr lang="en-GB" sz="1600" b="1" dirty="0">
                <a:latin typeface="Times New Roman" panose="02020603050405020304" pitchFamily="18" charset="0"/>
                <a:cs typeface="Times New Roman" panose="02020603050405020304" pitchFamily="18" charset="0"/>
              </a:rPr>
              <a:t>Promotion and Marketing</a:t>
            </a:r>
            <a:r>
              <a:rPr lang="en-GB" sz="1600" dirty="0">
                <a:latin typeface="Times New Roman" panose="02020603050405020304" pitchFamily="18" charset="0"/>
                <a:cs typeface="Times New Roman" panose="02020603050405020304" pitchFamily="18" charset="0"/>
              </a:rPr>
              <a:t>: TED often promotes talks through its website, social media channels, and other platforms. The level of promotion can influence the number of views a talk receives</a:t>
            </a:r>
            <a:r>
              <a:rPr lang="en-GB" sz="1600" dirty="0" smtClean="0">
                <a:latin typeface="Times New Roman" panose="02020603050405020304" pitchFamily="18" charset="0"/>
                <a:cs typeface="Times New Roman" panose="02020603050405020304" pitchFamily="18" charset="0"/>
              </a:rPr>
              <a:t>.</a:t>
            </a:r>
          </a:p>
          <a:p>
            <a:pPr algn="just">
              <a:lnSpc>
                <a:spcPct val="150000"/>
              </a:lnSpc>
            </a:pPr>
            <a:endParaRPr lang="en-GB" sz="1600" dirty="0">
              <a:latin typeface="Times New Roman" panose="02020603050405020304" pitchFamily="18" charset="0"/>
              <a:cs typeface="Times New Roman" panose="02020603050405020304" pitchFamily="18" charset="0"/>
            </a:endParaRPr>
          </a:p>
          <a:p>
            <a:pPr algn="just">
              <a:lnSpc>
                <a:spcPct val="150000"/>
              </a:lnSpc>
            </a:pPr>
            <a:endParaRPr lang="en-GB" sz="1600" dirty="0">
              <a:latin typeface="Times New Roman" panose="02020603050405020304" pitchFamily="18" charset="0"/>
              <a:cs typeface="Times New Roman" panose="02020603050405020304" pitchFamily="18" charset="0"/>
            </a:endParaRPr>
          </a:p>
          <a:p>
            <a:endParaRPr lang="en-IN" sz="1600" b="1" dirty="0">
              <a:solidFill>
                <a:srgbClr val="0F0F0F"/>
              </a:solidFill>
              <a:latin typeface="Times New Roman" panose="02020603050405020304" pitchFamily="18" charset="0"/>
              <a:cs typeface="Times New Roman" panose="02020603050405020304" pitchFamily="18" charset="0"/>
            </a:endParaRPr>
          </a:p>
          <a:p>
            <a:pPr marL="0" indent="0">
              <a:buNone/>
            </a:pPr>
            <a:endParaRPr lang="en-IN" sz="1600" b="1" dirty="0" smtClean="0">
              <a:solidFill>
                <a:srgbClr val="0F0F0F"/>
              </a:solidFill>
              <a:latin typeface="Times New Roman" panose="02020603050405020304" pitchFamily="18" charset="0"/>
              <a:ea typeface="+mn-lt"/>
              <a:cs typeface="Times New Roman" panose="02020603050405020304" pitchFamily="18" charset="0"/>
            </a:endParaRPr>
          </a:p>
          <a:p>
            <a:pPr marL="0" indent="0">
              <a:buNone/>
            </a:pPr>
            <a:r>
              <a:rPr lang="en-GB" sz="1600" dirty="0" smtClean="0">
                <a:latin typeface="Times New Roman" panose="02020603050405020304" pitchFamily="18" charset="0"/>
                <a:cs typeface="Times New Roman" panose="02020603050405020304" pitchFamily="18" charset="0"/>
              </a:rPr>
              <a:t>          </a:t>
            </a:r>
            <a:endParaRPr lang="en-IN" sz="16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002" y="695741"/>
            <a:ext cx="11029615" cy="6669156"/>
          </a:xfrm>
        </p:spPr>
        <p:txBody>
          <a:bodyPr>
            <a:normAutofit/>
          </a:bodyPr>
          <a:lstStyle/>
          <a:p>
            <a:pPr algn="just">
              <a:lnSpc>
                <a:spcPct val="160000"/>
              </a:lnSpc>
            </a:pPr>
            <a:r>
              <a:rPr lang="en-GB" sz="1600" b="1" dirty="0">
                <a:latin typeface="Times New Roman" panose="02020603050405020304" pitchFamily="18" charset="0"/>
                <a:cs typeface="Times New Roman" panose="02020603050405020304" pitchFamily="18" charset="0"/>
              </a:rPr>
              <a:t>Technology Impact</a:t>
            </a:r>
            <a:r>
              <a:rPr lang="en-GB" sz="1600" dirty="0">
                <a:latin typeface="Times New Roman" panose="02020603050405020304" pitchFamily="18" charset="0"/>
                <a:cs typeface="Times New Roman" panose="02020603050405020304" pitchFamily="18" charset="0"/>
              </a:rPr>
              <a:t>: Assess how deeply the technology discussed in the talk affects people's lives or industries. Talks about transformative technologies tend to attract more views.</a:t>
            </a:r>
          </a:p>
          <a:p>
            <a:pPr algn="just">
              <a:lnSpc>
                <a:spcPct val="160000"/>
              </a:lnSpc>
            </a:pPr>
            <a:r>
              <a:rPr lang="en-GB" sz="1600" b="1" dirty="0" smtClean="0">
                <a:latin typeface="Times New Roman" panose="02020603050405020304" pitchFamily="18" charset="0"/>
                <a:cs typeface="Times New Roman" panose="02020603050405020304" pitchFamily="18" charset="0"/>
              </a:rPr>
              <a:t>Emotional Engagement</a:t>
            </a:r>
            <a:r>
              <a:rPr lang="en-GB" sz="1600" dirty="0" smtClean="0">
                <a:latin typeface="Times New Roman" panose="02020603050405020304" pitchFamily="18" charset="0"/>
                <a:cs typeface="Times New Roman" panose="02020603050405020304" pitchFamily="18" charset="0"/>
              </a:rPr>
              <a:t>: Talks that evoke strong emotions or tell compelling stories tend to be more widely shared and thus attract more views.</a:t>
            </a:r>
          </a:p>
          <a:p>
            <a:pPr algn="just">
              <a:lnSpc>
                <a:spcPct val="160000"/>
              </a:lnSpc>
            </a:pPr>
            <a:r>
              <a:rPr lang="en-GB" sz="1600" b="1" dirty="0" smtClean="0">
                <a:latin typeface="Times New Roman" panose="02020603050405020304" pitchFamily="18" charset="0"/>
                <a:cs typeface="Times New Roman" panose="02020603050405020304" pitchFamily="18" charset="0"/>
              </a:rPr>
              <a:t>Length and Format</a:t>
            </a:r>
            <a:r>
              <a:rPr lang="en-GB" sz="1600" dirty="0" smtClean="0">
                <a:latin typeface="Times New Roman" panose="02020603050405020304" pitchFamily="18" charset="0"/>
                <a:cs typeface="Times New Roman" panose="02020603050405020304" pitchFamily="18" charset="0"/>
              </a:rPr>
              <a:t>: Shorter talks may have higher viewership due to being more digestible, but longer talks can also attract dedicated viewers if the content is engaging.</a:t>
            </a:r>
          </a:p>
          <a:p>
            <a:pPr algn="just">
              <a:lnSpc>
                <a:spcPct val="160000"/>
              </a:lnSpc>
            </a:pPr>
            <a:r>
              <a:rPr lang="en-GB" sz="1600" b="1" dirty="0" smtClean="0">
                <a:latin typeface="Times New Roman" panose="02020603050405020304" pitchFamily="18" charset="0"/>
                <a:cs typeface="Times New Roman" panose="02020603050405020304" pitchFamily="18" charset="0"/>
              </a:rPr>
              <a:t>Current </a:t>
            </a:r>
            <a:r>
              <a:rPr lang="en-GB" sz="1600" b="1" dirty="0">
                <a:latin typeface="Times New Roman" panose="02020603050405020304" pitchFamily="18" charset="0"/>
                <a:cs typeface="Times New Roman" panose="02020603050405020304" pitchFamily="18" charset="0"/>
              </a:rPr>
              <a:t>Events and Trends</a:t>
            </a:r>
            <a:r>
              <a:rPr lang="en-GB" sz="1600" dirty="0">
                <a:latin typeface="Times New Roman" panose="02020603050405020304" pitchFamily="18" charset="0"/>
                <a:cs typeface="Times New Roman" panose="02020603050405020304" pitchFamily="18" charset="0"/>
              </a:rPr>
              <a:t>: Talks that tie into current events or trends may see increased viewership due to relevance</a:t>
            </a:r>
            <a:r>
              <a:rPr lang="en-GB" sz="1600" dirty="0" smtClean="0">
                <a:latin typeface="Times New Roman" panose="02020603050405020304" pitchFamily="18" charset="0"/>
                <a:cs typeface="Times New Roman" panose="02020603050405020304" pitchFamily="18" charset="0"/>
              </a:rPr>
              <a:t>.</a:t>
            </a:r>
            <a:endParaRPr lang="en-IN" sz="1600" b="1" dirty="0" smtClean="0">
              <a:solidFill>
                <a:srgbClr val="0F0F0F"/>
              </a:solidFill>
              <a:latin typeface="Times New Roman" panose="02020603050405020304" pitchFamily="18" charset="0"/>
              <a:cs typeface="Times New Roman" panose="02020603050405020304" pitchFamily="18" charset="0"/>
            </a:endParaRPr>
          </a:p>
          <a:p>
            <a:pPr marL="305435" indent="-305435" algn="just">
              <a:lnSpc>
                <a:spcPct val="160000"/>
              </a:lnSpc>
            </a:pPr>
            <a:r>
              <a:rPr lang="en-IN" sz="1600" b="1" dirty="0">
                <a:latin typeface="Times New Roman" panose="02020603050405020304" pitchFamily="18" charset="0"/>
                <a:cs typeface="Times New Roman" panose="02020603050405020304" pitchFamily="18" charset="0"/>
              </a:rPr>
              <a:t>Main Libraries to be Used</a:t>
            </a:r>
            <a:r>
              <a:rPr lang="en-IN" sz="1600" b="1"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lvl="1" algn="just" fontAlgn="base">
              <a:lnSpc>
                <a:spcPct val="160000"/>
              </a:lnSpc>
            </a:pPr>
            <a:r>
              <a:rPr lang="en-IN" sz="1600" dirty="0">
                <a:latin typeface="Times New Roman" panose="02020603050405020304" pitchFamily="18" charset="0"/>
                <a:cs typeface="Times New Roman" panose="02020603050405020304" pitchFamily="18" charset="0"/>
              </a:rPr>
              <a:t>Pandas for data manipulation, aggregation</a:t>
            </a:r>
          </a:p>
          <a:p>
            <a:pPr lvl="1" algn="just" fontAlgn="base">
              <a:lnSpc>
                <a:spcPct val="160000"/>
              </a:lnSpc>
            </a:pPr>
            <a:r>
              <a:rPr lang="en-IN" sz="1600" dirty="0" err="1">
                <a:latin typeface="Times New Roman" panose="02020603050405020304" pitchFamily="18" charset="0"/>
                <a:cs typeface="Times New Roman" panose="02020603050405020304" pitchFamily="18" charset="0"/>
              </a:rPr>
              <a:t>Matplotlib</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Seaborn</a:t>
            </a:r>
            <a:r>
              <a:rPr lang="en-IN" sz="1600" dirty="0">
                <a:latin typeface="Times New Roman" panose="02020603050405020304" pitchFamily="18" charset="0"/>
                <a:cs typeface="Times New Roman" panose="02020603050405020304" pitchFamily="18" charset="0"/>
              </a:rPr>
              <a:t> for visualisation and behaviour with respect to the target variable</a:t>
            </a:r>
          </a:p>
          <a:p>
            <a:pPr lvl="1" algn="just" fontAlgn="base">
              <a:lnSpc>
                <a:spcPct val="160000"/>
              </a:lnSpc>
            </a:pP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for computationally efficient operations</a:t>
            </a:r>
          </a:p>
          <a:p>
            <a:pPr lvl="1" algn="just" fontAlgn="base">
              <a:lnSpc>
                <a:spcPct val="160000"/>
              </a:lnSpc>
            </a:pPr>
            <a:r>
              <a:rPr lang="en-IN" sz="1600" dirty="0" err="1">
                <a:latin typeface="Times New Roman" panose="02020603050405020304" pitchFamily="18" charset="0"/>
                <a:cs typeface="Times New Roman" panose="02020603050405020304" pitchFamily="18" charset="0"/>
              </a:rPr>
              <a:t>Scikit</a:t>
            </a:r>
            <a:r>
              <a:rPr lang="en-IN" sz="1600" dirty="0">
                <a:latin typeface="Times New Roman" panose="02020603050405020304" pitchFamily="18" charset="0"/>
                <a:cs typeface="Times New Roman" panose="02020603050405020304" pitchFamily="18" charset="0"/>
              </a:rPr>
              <a:t> Learn for model training, model optimization, and metrics calculation</a:t>
            </a:r>
          </a:p>
          <a:p>
            <a:pPr marL="629435" lvl="1" indent="-305435"/>
            <a:endParaRPr lang="en-IN" sz="1600" b="1" dirty="0">
              <a:solidFill>
                <a:srgbClr val="0F0F0F"/>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297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51852"/>
            <a:ext cx="11029616" cy="530296"/>
          </a:xfrm>
        </p:spPr>
        <p:txBody>
          <a:bodyPr>
            <a:noAutofit/>
          </a:bodyPr>
          <a:lstStyle/>
          <a:p>
            <a:r>
              <a:rPr lang="en-IN" sz="18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Library required to build the </a:t>
            </a:r>
            <a:r>
              <a:rPr lang="en-IN" sz="1800" b="1" dirty="0" smtClean="0">
                <a:solidFill>
                  <a:schemeClr val="tx1"/>
                </a:solidFill>
                <a:latin typeface="Times New Roman" panose="02020603050405020304" pitchFamily="18" charset="0"/>
                <a:ea typeface="SimSun" panose="02010600030101010101" pitchFamily="2" charset="-122"/>
                <a:cs typeface="Times New Roman" panose="02020603050405020304" pitchFamily="18" charset="0"/>
              </a:rPr>
              <a:t>model:</a:t>
            </a:r>
            <a:endParaRPr lang="en-IN"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Content Placeholder 2"/>
          <p:cNvSpPr>
            <a:spLocks noGrp="1"/>
          </p:cNvSpPr>
          <p:nvPr>
            <p:ph idx="1"/>
          </p:nvPr>
        </p:nvSpPr>
        <p:spPr>
          <a:xfrm>
            <a:off x="581192" y="1126330"/>
            <a:ext cx="11029615" cy="4840357"/>
          </a:xfrm>
        </p:spPr>
        <p:txBody>
          <a:bodyPr>
            <a:normAutofit fontScale="40000" lnSpcReduction="20000"/>
          </a:bodyPr>
          <a:lstStyle/>
          <a:p>
            <a:pPr algn="just">
              <a:lnSpc>
                <a:spcPct val="170000"/>
              </a:lnSpc>
            </a:pPr>
            <a:r>
              <a:rPr lang="en-GB" sz="4000" b="1" dirty="0" err="1">
                <a:latin typeface="Times New Roman" panose="02020603050405020304" pitchFamily="18" charset="0"/>
                <a:cs typeface="Times New Roman" panose="02020603050405020304" pitchFamily="18" charset="0"/>
              </a:rPr>
              <a:t>Scikit</a:t>
            </a:r>
            <a:r>
              <a:rPr lang="en-GB" sz="4000" b="1" dirty="0">
                <a:latin typeface="Times New Roman" panose="02020603050405020304" pitchFamily="18" charset="0"/>
                <a:cs typeface="Times New Roman" panose="02020603050405020304" pitchFamily="18" charset="0"/>
              </a:rPr>
              <a:t>-learn</a:t>
            </a:r>
            <a:r>
              <a:rPr lang="en-GB" sz="4000" dirty="0">
                <a:latin typeface="Times New Roman" panose="02020603050405020304" pitchFamily="18" charset="0"/>
                <a:cs typeface="Times New Roman" panose="02020603050405020304" pitchFamily="18" charset="0"/>
              </a:rPr>
              <a:t>: This is a widely used machine learning library that provides various algorithms for classification, regression, clustering, and dimensionality reduction. It's beginner-friendly and well-documented.</a:t>
            </a:r>
          </a:p>
          <a:p>
            <a:pPr algn="just">
              <a:lnSpc>
                <a:spcPct val="170000"/>
              </a:lnSpc>
            </a:pPr>
            <a:r>
              <a:rPr lang="en-GB" sz="4000" b="1" dirty="0" smtClean="0">
                <a:latin typeface="Times New Roman" panose="02020603050405020304" pitchFamily="18" charset="0"/>
                <a:cs typeface="Times New Roman" panose="02020603050405020304" pitchFamily="18" charset="0"/>
              </a:rPr>
              <a:t>Tensor Flow </a:t>
            </a:r>
            <a:r>
              <a:rPr lang="en-GB" sz="4000" b="1" dirty="0">
                <a:latin typeface="Times New Roman" panose="02020603050405020304" pitchFamily="18" charset="0"/>
                <a:cs typeface="Times New Roman" panose="02020603050405020304" pitchFamily="18" charset="0"/>
              </a:rPr>
              <a:t>/ Keras</a:t>
            </a:r>
            <a:r>
              <a:rPr lang="en-GB" sz="4000" dirty="0">
                <a:latin typeface="Times New Roman" panose="02020603050405020304" pitchFamily="18" charset="0"/>
                <a:cs typeface="Times New Roman" panose="02020603050405020304" pitchFamily="18" charset="0"/>
              </a:rPr>
              <a:t>: </a:t>
            </a:r>
            <a:r>
              <a:rPr lang="en-GB" sz="4000" dirty="0" smtClean="0">
                <a:latin typeface="Times New Roman" panose="02020603050405020304" pitchFamily="18" charset="0"/>
                <a:cs typeface="Times New Roman" panose="02020603050405020304" pitchFamily="18" charset="0"/>
              </a:rPr>
              <a:t>Tensor Flow </a:t>
            </a:r>
            <a:r>
              <a:rPr lang="en-GB" sz="4000" dirty="0">
                <a:latin typeface="Times New Roman" panose="02020603050405020304" pitchFamily="18" charset="0"/>
                <a:cs typeface="Times New Roman" panose="02020603050405020304" pitchFamily="18" charset="0"/>
              </a:rPr>
              <a:t>is an open-source machine learning library developed by Google, primarily used for deep learning tasks. Keras is a high-level neural networks API that runs on top of </a:t>
            </a:r>
            <a:r>
              <a:rPr lang="en-GB" sz="4000" dirty="0" smtClean="0">
                <a:latin typeface="Times New Roman" panose="02020603050405020304" pitchFamily="18" charset="0"/>
                <a:cs typeface="Times New Roman" panose="02020603050405020304" pitchFamily="18" charset="0"/>
              </a:rPr>
              <a:t>Tensor Flow, </a:t>
            </a:r>
            <a:r>
              <a:rPr lang="en-GB" sz="4000" dirty="0">
                <a:latin typeface="Times New Roman" panose="02020603050405020304" pitchFamily="18" charset="0"/>
                <a:cs typeface="Times New Roman" panose="02020603050405020304" pitchFamily="18" charset="0"/>
              </a:rPr>
              <a:t>making it easier to build and experiment with deep learning models.</a:t>
            </a:r>
          </a:p>
          <a:p>
            <a:pPr algn="just">
              <a:lnSpc>
                <a:spcPct val="170000"/>
              </a:lnSpc>
            </a:pPr>
            <a:r>
              <a:rPr lang="en-GB" sz="4000" b="1" dirty="0" err="1">
                <a:latin typeface="Times New Roman" panose="02020603050405020304" pitchFamily="18" charset="0"/>
                <a:cs typeface="Times New Roman" panose="02020603050405020304" pitchFamily="18" charset="0"/>
              </a:rPr>
              <a:t>PyTorch</a:t>
            </a:r>
            <a:r>
              <a:rPr lang="en-GB" sz="4000" dirty="0">
                <a:latin typeface="Times New Roman" panose="02020603050405020304" pitchFamily="18" charset="0"/>
                <a:cs typeface="Times New Roman" panose="02020603050405020304" pitchFamily="18" charset="0"/>
              </a:rPr>
              <a:t>: </a:t>
            </a:r>
            <a:r>
              <a:rPr lang="en-GB" sz="4000" dirty="0" err="1">
                <a:latin typeface="Times New Roman" panose="02020603050405020304" pitchFamily="18" charset="0"/>
                <a:cs typeface="Times New Roman" panose="02020603050405020304" pitchFamily="18" charset="0"/>
              </a:rPr>
              <a:t>PyTorch</a:t>
            </a:r>
            <a:r>
              <a:rPr lang="en-GB" sz="4000" dirty="0">
                <a:latin typeface="Times New Roman" panose="02020603050405020304" pitchFamily="18" charset="0"/>
                <a:cs typeface="Times New Roman" panose="02020603050405020304" pitchFamily="18" charset="0"/>
              </a:rPr>
              <a:t> is another popular deep learning library that offers dynamic computation graphs, making it particularly suitable for research and experimentation. It's known for its flexibility and ease of use.</a:t>
            </a:r>
          </a:p>
          <a:p>
            <a:pPr algn="just">
              <a:lnSpc>
                <a:spcPct val="170000"/>
              </a:lnSpc>
            </a:pPr>
            <a:r>
              <a:rPr lang="en-GB" sz="4000" b="1" dirty="0" smtClean="0">
                <a:latin typeface="Times New Roman" panose="02020603050405020304" pitchFamily="18" charset="0"/>
                <a:cs typeface="Times New Roman" panose="02020603050405020304" pitchFamily="18" charset="0"/>
              </a:rPr>
              <a:t>XG Boost </a:t>
            </a:r>
            <a:r>
              <a:rPr lang="en-GB" sz="4000" b="1" dirty="0">
                <a:latin typeface="Times New Roman" panose="02020603050405020304" pitchFamily="18" charset="0"/>
                <a:cs typeface="Times New Roman" panose="02020603050405020304" pitchFamily="18" charset="0"/>
              </a:rPr>
              <a:t>/ </a:t>
            </a:r>
            <a:r>
              <a:rPr lang="en-GB" sz="4000" b="1" dirty="0" smtClean="0">
                <a:latin typeface="Times New Roman" panose="02020603050405020304" pitchFamily="18" charset="0"/>
                <a:cs typeface="Times New Roman" panose="02020603050405020304" pitchFamily="18" charset="0"/>
              </a:rPr>
              <a:t>Light GBM </a:t>
            </a:r>
            <a:r>
              <a:rPr lang="en-GB" sz="4000" b="1" dirty="0">
                <a:latin typeface="Times New Roman" panose="02020603050405020304" pitchFamily="18" charset="0"/>
                <a:cs typeface="Times New Roman" panose="02020603050405020304" pitchFamily="18" charset="0"/>
              </a:rPr>
              <a:t>/ </a:t>
            </a:r>
            <a:r>
              <a:rPr lang="en-GB" sz="4000" b="1" dirty="0" smtClean="0">
                <a:latin typeface="Times New Roman" panose="02020603050405020304" pitchFamily="18" charset="0"/>
                <a:cs typeface="Times New Roman" panose="02020603050405020304" pitchFamily="18" charset="0"/>
              </a:rPr>
              <a:t>Cat Boost</a:t>
            </a:r>
            <a:r>
              <a:rPr lang="en-GB" sz="4000" dirty="0">
                <a:latin typeface="Times New Roman" panose="02020603050405020304" pitchFamily="18" charset="0"/>
                <a:cs typeface="Times New Roman" panose="02020603050405020304" pitchFamily="18" charset="0"/>
              </a:rPr>
              <a:t>: These are gradient boosting libraries that are highly effective for regression and classification tasks. They often perform well out of the box and are widely used in competitions and real-world applications.</a:t>
            </a:r>
          </a:p>
          <a:p>
            <a:pPr marL="0" indent="0" algn="just">
              <a:lnSpc>
                <a:spcPct val="170000"/>
              </a:lnSpc>
              <a:buNone/>
            </a:pPr>
            <a:endParaRPr lang="en-GB" sz="4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332496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75" y="914400"/>
            <a:ext cx="11029615" cy="4673324"/>
          </a:xfrm>
        </p:spPr>
        <p:txBody>
          <a:bodyPr/>
          <a:lstStyle/>
          <a:p>
            <a:pPr algn="just">
              <a:lnSpc>
                <a:spcPct val="170000"/>
              </a:lnSpc>
            </a:pPr>
            <a:r>
              <a:rPr lang="en-GB" sz="1600" b="1" dirty="0">
                <a:latin typeface="Times New Roman" panose="02020603050405020304" pitchFamily="18" charset="0"/>
                <a:cs typeface="Times New Roman" panose="02020603050405020304" pitchFamily="18" charset="0"/>
              </a:rPr>
              <a:t>Pandas</a:t>
            </a:r>
            <a:r>
              <a:rPr lang="en-GB" sz="1600" dirty="0">
                <a:latin typeface="Times New Roman" panose="02020603050405020304" pitchFamily="18" charset="0"/>
                <a:cs typeface="Times New Roman" panose="02020603050405020304" pitchFamily="18" charset="0"/>
              </a:rPr>
              <a:t>: Pandas is a powerful data manipulation and analysis library that provides data structures like </a:t>
            </a:r>
            <a:r>
              <a:rPr lang="en-GB" sz="1600" dirty="0" smtClean="0">
                <a:latin typeface="Times New Roman" panose="02020603050405020304" pitchFamily="18" charset="0"/>
                <a:cs typeface="Times New Roman" panose="02020603050405020304" pitchFamily="18" charset="0"/>
              </a:rPr>
              <a:t>Data Frames</a:t>
            </a:r>
            <a:r>
              <a:rPr lang="en-GB" sz="1600" dirty="0">
                <a:latin typeface="Times New Roman" panose="02020603050405020304" pitchFamily="18" charset="0"/>
                <a:cs typeface="Times New Roman" panose="02020603050405020304" pitchFamily="18" charset="0"/>
              </a:rPr>
              <a:t>, which are ideal for handling tabular data commonly used in machine learning tasks.</a:t>
            </a:r>
          </a:p>
          <a:p>
            <a:pPr algn="just">
              <a:lnSpc>
                <a:spcPct val="170000"/>
              </a:lnSpc>
            </a:pPr>
            <a:r>
              <a:rPr lang="en-GB" sz="1600" b="1" dirty="0" err="1">
                <a:latin typeface="Times New Roman" panose="02020603050405020304" pitchFamily="18" charset="0"/>
                <a:cs typeface="Times New Roman" panose="02020603050405020304" pitchFamily="18" charset="0"/>
              </a:rPr>
              <a:t>NumPy</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NumPy</a:t>
            </a:r>
            <a:r>
              <a:rPr lang="en-GB" sz="1600" dirty="0">
                <a:latin typeface="Times New Roman" panose="02020603050405020304" pitchFamily="18" charset="0"/>
                <a:cs typeface="Times New Roman" panose="02020603050405020304" pitchFamily="18" charset="0"/>
              </a:rPr>
              <a:t> is a fundamental package for scientific computing in Python. It provides support for large, multi-dimensional arrays and matrices, along with a collection of mathematical functions to operate on these arrays.</a:t>
            </a:r>
          </a:p>
          <a:p>
            <a:pPr algn="just">
              <a:lnSpc>
                <a:spcPct val="170000"/>
              </a:lnSpc>
            </a:pPr>
            <a:r>
              <a:rPr lang="en-GB" sz="1600" b="1" dirty="0" err="1">
                <a:latin typeface="Times New Roman" panose="02020603050405020304" pitchFamily="18" charset="0"/>
                <a:cs typeface="Times New Roman" panose="02020603050405020304" pitchFamily="18" charset="0"/>
              </a:rPr>
              <a:t>Matplotlib</a:t>
            </a:r>
            <a:r>
              <a:rPr lang="en-GB" sz="1600" b="1" dirty="0">
                <a:latin typeface="Times New Roman" panose="02020603050405020304" pitchFamily="18" charset="0"/>
                <a:cs typeface="Times New Roman" panose="02020603050405020304" pitchFamily="18" charset="0"/>
              </a:rPr>
              <a:t> / </a:t>
            </a:r>
            <a:r>
              <a:rPr lang="en-GB" sz="1600" b="1" dirty="0" err="1">
                <a:latin typeface="Times New Roman" panose="02020603050405020304" pitchFamily="18" charset="0"/>
                <a:cs typeface="Times New Roman" panose="02020603050405020304" pitchFamily="18" charset="0"/>
              </a:rPr>
              <a:t>Seaborn</a:t>
            </a:r>
            <a:r>
              <a:rPr lang="en-GB" sz="1600" dirty="0">
                <a:latin typeface="Times New Roman" panose="02020603050405020304" pitchFamily="18" charset="0"/>
                <a:cs typeface="Times New Roman" panose="02020603050405020304" pitchFamily="18" charset="0"/>
              </a:rPr>
              <a:t>: These libraries are used for data visualization in Python. They offer a wide range of plotting functions to create informative and visually appealing visualizations of your data.</a:t>
            </a:r>
          </a:p>
          <a:p>
            <a:pPr algn="just">
              <a:lnSpc>
                <a:spcPct val="170000"/>
              </a:lnSpc>
            </a:pPr>
            <a:r>
              <a:rPr lang="en-GB" sz="1600" b="1" dirty="0" err="1">
                <a:latin typeface="Times New Roman" panose="02020603050405020304" pitchFamily="18" charset="0"/>
                <a:cs typeface="Times New Roman" panose="02020603050405020304" pitchFamily="18" charset="0"/>
              </a:rPr>
              <a:t>SciPy</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SciPy</a:t>
            </a:r>
            <a:r>
              <a:rPr lang="en-GB" sz="1600" dirty="0">
                <a:latin typeface="Times New Roman" panose="02020603050405020304" pitchFamily="18" charset="0"/>
                <a:cs typeface="Times New Roman" panose="02020603050405020304" pitchFamily="18" charset="0"/>
              </a:rPr>
              <a:t> is a library used for scientific and technical computing. It builds on </a:t>
            </a:r>
            <a:r>
              <a:rPr lang="en-GB" sz="1600" dirty="0" err="1">
                <a:latin typeface="Times New Roman" panose="02020603050405020304" pitchFamily="18" charset="0"/>
                <a:cs typeface="Times New Roman" panose="02020603050405020304" pitchFamily="18" charset="0"/>
              </a:rPr>
              <a:t>NumPy</a:t>
            </a:r>
            <a:r>
              <a:rPr lang="en-GB" sz="1600" dirty="0">
                <a:latin typeface="Times New Roman" panose="02020603050405020304" pitchFamily="18" charset="0"/>
                <a:cs typeface="Times New Roman" panose="02020603050405020304" pitchFamily="18" charset="0"/>
              </a:rPr>
              <a:t> and provides additional modules for optimization, integration, interpolation, and other numerical algorithms.</a:t>
            </a:r>
          </a:p>
          <a:p>
            <a:endParaRPr lang="en-IN" dirty="0"/>
          </a:p>
        </p:txBody>
      </p:sp>
    </p:spTree>
    <p:extLst>
      <p:ext uri="{BB962C8B-B14F-4D97-AF65-F5344CB8AC3E}">
        <p14:creationId xmlns:p14="http://schemas.microsoft.com/office/powerpoint/2010/main" val="837114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9162bd5b-4ed9-4da3-b376-05204580ba3f"/>
    <ds:schemaRef ds:uri="http://purl.org/dc/elements/1.1/"/>
    <ds:schemaRef ds:uri="http://schemas.openxmlformats.org/package/2006/metadata/core-properties"/>
    <ds:schemaRef ds:uri="http://schemas.microsoft.com/office/infopath/2007/PartnerControls"/>
    <ds:schemaRef ds:uri="c0fa2617-96bd-425d-8578-e93563fe37c5"/>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574</TotalTime>
  <Words>1691</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SimSun</vt:lpstr>
      <vt:lpstr>Algerian</vt:lpstr>
      <vt:lpstr>Arial</vt:lpstr>
      <vt:lpstr>Calibri</vt:lpstr>
      <vt:lpstr>Calibri Light</vt:lpstr>
      <vt:lpstr>Franklin Gothic Book</vt:lpstr>
      <vt:lpstr>Franklin Gothic Demi</vt:lpstr>
      <vt:lpstr>Goudy Old Style</vt:lpstr>
      <vt:lpstr>Times New Roman</vt:lpstr>
      <vt:lpstr>Wingdings 2</vt:lpstr>
      <vt:lpstr>DividendVTI</vt:lpstr>
      <vt:lpstr>TED Talk Views Prediction</vt:lpstr>
      <vt:lpstr>content</vt:lpstr>
      <vt:lpstr>Problem Statement</vt:lpstr>
      <vt:lpstr> Proposed Solution</vt:lpstr>
      <vt:lpstr>PowerPoint Presentation</vt:lpstr>
      <vt:lpstr>System Approach</vt:lpstr>
      <vt:lpstr>PowerPoint Presentation</vt:lpstr>
      <vt:lpstr>Library required to build the model:</vt:lpstr>
      <vt:lpstr>PowerPoint Presentation</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40</cp:revision>
  <dcterms:created xsi:type="dcterms:W3CDTF">2021-05-26T16:50:10Z</dcterms:created>
  <dcterms:modified xsi:type="dcterms:W3CDTF">2024-02-10T17:33:01Z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