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70" r:id="rId5"/>
    <p:sldId id="271" r:id="rId6"/>
    <p:sldId id="272" r:id="rId7"/>
    <p:sldId id="267" r:id="rId8"/>
    <p:sldId id="273" r:id="rId9"/>
    <p:sldId id="259" r:id="rId10"/>
    <p:sldId id="274" r:id="rId11"/>
    <p:sldId id="275" r:id="rId12"/>
    <p:sldId id="276" r:id="rId13"/>
    <p:sldId id="277" r:id="rId14"/>
    <p:sldId id="260" r:id="rId15"/>
    <p:sldId id="278" r:id="rId16"/>
    <p:sldId id="261" r:id="rId17"/>
    <p:sldId id="279" r:id="rId18"/>
    <p:sldId id="280" r:id="rId19"/>
    <p:sldId id="281" r:id="rId20"/>
    <p:sldId id="262" r:id="rId21"/>
    <p:sldId id="263" r:id="rId22"/>
    <p:sldId id="282" r:id="rId23"/>
    <p:sldId id="264" r:id="rId24"/>
    <p:sldId id="283" r:id="rId25"/>
    <p:sldId id="284" r:id="rId26"/>
    <p:sldId id="268" r:id="rId27"/>
    <p:sldId id="285" r:id="rId28"/>
    <p:sldId id="266"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47BAD29-A828-40A2-AFCC-C0E021529F15}">
          <p14:sldIdLst>
            <p14:sldId id="256"/>
            <p14:sldId id="257"/>
            <p14:sldId id="258"/>
            <p14:sldId id="270"/>
            <p14:sldId id="271"/>
            <p14:sldId id="272"/>
            <p14:sldId id="267"/>
            <p14:sldId id="273"/>
            <p14:sldId id="259"/>
            <p14:sldId id="274"/>
            <p14:sldId id="275"/>
            <p14:sldId id="276"/>
            <p14:sldId id="277"/>
            <p14:sldId id="260"/>
            <p14:sldId id="278"/>
            <p14:sldId id="261"/>
            <p14:sldId id="279"/>
            <p14:sldId id="280"/>
            <p14:sldId id="281"/>
            <p14:sldId id="262"/>
            <p14:sldId id="263"/>
            <p14:sldId id="282"/>
            <p14:sldId id="264"/>
            <p14:sldId id="283"/>
            <p14:sldId id="284"/>
            <p14:sldId id="268"/>
            <p14:sldId id="285"/>
            <p14:sldId id="26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snapToGrid="0">
      <p:cViewPr varScale="1">
        <p:scale>
          <a:sx n="98" d="100"/>
          <a:sy n="98" d="100"/>
        </p:scale>
        <p:origin x="8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FEB448-544F-1163-CF6D-D801EF6DABD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2240B45-37FF-28D2-69C1-D8842A0F2E6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A61B0F3-96B9-62B2-E1C5-4D3D4823B899}"/>
              </a:ext>
            </a:extLst>
          </p:cNvPr>
          <p:cNvSpPr>
            <a:spLocks noGrp="1"/>
          </p:cNvSpPr>
          <p:nvPr>
            <p:ph type="dt" sz="half" idx="10"/>
          </p:nvPr>
        </p:nvSpPr>
        <p:spPr/>
        <p:txBody>
          <a:bodyPr/>
          <a:lstStyle/>
          <a:p>
            <a:fld id="{4994CE30-7D40-4BC0-BA0D-56C992D5B4BD}" type="datetimeFigureOut">
              <a:rPr lang="en-GB" smtClean="0"/>
              <a:t>09/01/2024</a:t>
            </a:fld>
            <a:endParaRPr lang="en-GB"/>
          </a:p>
        </p:txBody>
      </p:sp>
      <p:sp>
        <p:nvSpPr>
          <p:cNvPr id="5" name="Footer Placeholder 4">
            <a:extLst>
              <a:ext uri="{FF2B5EF4-FFF2-40B4-BE49-F238E27FC236}">
                <a16:creationId xmlns:a16="http://schemas.microsoft.com/office/drawing/2014/main" id="{15DB3F67-E836-5AA2-B32D-A0C3A933309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11EEA5E-DC19-ABCD-6267-C545BA777197}"/>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5151073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011F1-D172-AE20-8D21-0A938E210EF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E8E52B7-EB5E-AF2A-3525-5B4BBFD15AA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16D7DCF-1783-47F8-CDB8-8B7167ECD0D8}"/>
              </a:ext>
            </a:extLst>
          </p:cNvPr>
          <p:cNvSpPr>
            <a:spLocks noGrp="1"/>
          </p:cNvSpPr>
          <p:nvPr>
            <p:ph type="dt" sz="half" idx="10"/>
          </p:nvPr>
        </p:nvSpPr>
        <p:spPr/>
        <p:txBody>
          <a:bodyPr/>
          <a:lstStyle/>
          <a:p>
            <a:fld id="{4994CE30-7D40-4BC0-BA0D-56C992D5B4BD}" type="datetimeFigureOut">
              <a:rPr lang="en-GB" smtClean="0"/>
              <a:t>09/01/2024</a:t>
            </a:fld>
            <a:endParaRPr lang="en-GB"/>
          </a:p>
        </p:txBody>
      </p:sp>
      <p:sp>
        <p:nvSpPr>
          <p:cNvPr id="5" name="Footer Placeholder 4">
            <a:extLst>
              <a:ext uri="{FF2B5EF4-FFF2-40B4-BE49-F238E27FC236}">
                <a16:creationId xmlns:a16="http://schemas.microsoft.com/office/drawing/2014/main" id="{F46968A7-C083-F20B-0369-2067E75DE54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255429C-96E8-1064-0F87-6D95D15F9384}"/>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1937120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6A47F57-697A-B97E-DD3A-2910D126C5B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73F252A-D3F9-0BB4-D962-668169761B8C}"/>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1B93D65-8824-8EBE-4CB8-E4D7750FE881}"/>
              </a:ext>
            </a:extLst>
          </p:cNvPr>
          <p:cNvSpPr>
            <a:spLocks noGrp="1"/>
          </p:cNvSpPr>
          <p:nvPr>
            <p:ph type="dt" sz="half" idx="10"/>
          </p:nvPr>
        </p:nvSpPr>
        <p:spPr/>
        <p:txBody>
          <a:bodyPr/>
          <a:lstStyle/>
          <a:p>
            <a:fld id="{4994CE30-7D40-4BC0-BA0D-56C992D5B4BD}" type="datetimeFigureOut">
              <a:rPr lang="en-GB" smtClean="0"/>
              <a:t>09/01/2024</a:t>
            </a:fld>
            <a:endParaRPr lang="en-GB"/>
          </a:p>
        </p:txBody>
      </p:sp>
      <p:sp>
        <p:nvSpPr>
          <p:cNvPr id="5" name="Footer Placeholder 4">
            <a:extLst>
              <a:ext uri="{FF2B5EF4-FFF2-40B4-BE49-F238E27FC236}">
                <a16:creationId xmlns:a16="http://schemas.microsoft.com/office/drawing/2014/main" id="{2A1EA1BA-06A5-9F5B-136C-80EDFD72EB6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163C8CA-61F8-0704-0F6E-DDDD2B9987DD}"/>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1592798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50CDE-F21A-AC1C-7DD9-906370B0FA0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4139EE0-A89B-B238-94A4-DB32BBD14E2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6BAB674-71DE-8BA7-9D0E-C99F6B3C0FBD}"/>
              </a:ext>
            </a:extLst>
          </p:cNvPr>
          <p:cNvSpPr>
            <a:spLocks noGrp="1"/>
          </p:cNvSpPr>
          <p:nvPr>
            <p:ph type="dt" sz="half" idx="10"/>
          </p:nvPr>
        </p:nvSpPr>
        <p:spPr/>
        <p:txBody>
          <a:bodyPr/>
          <a:lstStyle/>
          <a:p>
            <a:fld id="{4994CE30-7D40-4BC0-BA0D-56C992D5B4BD}" type="datetimeFigureOut">
              <a:rPr lang="en-GB" smtClean="0"/>
              <a:t>09/01/2024</a:t>
            </a:fld>
            <a:endParaRPr lang="en-GB"/>
          </a:p>
        </p:txBody>
      </p:sp>
      <p:sp>
        <p:nvSpPr>
          <p:cNvPr id="5" name="Footer Placeholder 4">
            <a:extLst>
              <a:ext uri="{FF2B5EF4-FFF2-40B4-BE49-F238E27FC236}">
                <a16:creationId xmlns:a16="http://schemas.microsoft.com/office/drawing/2014/main" id="{8B72554B-0ACB-E334-5BBE-7A83BFE374F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3F062A5-E36B-5C05-6C36-F8372F2C1694}"/>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5902689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2CC90-B089-5E25-D480-B40D5123BFB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E671185-327E-E435-EB8B-F143CAF78D5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7ADDF86-F686-ACE8-6852-5CEADD9A2870}"/>
              </a:ext>
            </a:extLst>
          </p:cNvPr>
          <p:cNvSpPr>
            <a:spLocks noGrp="1"/>
          </p:cNvSpPr>
          <p:nvPr>
            <p:ph type="dt" sz="half" idx="10"/>
          </p:nvPr>
        </p:nvSpPr>
        <p:spPr/>
        <p:txBody>
          <a:bodyPr/>
          <a:lstStyle/>
          <a:p>
            <a:fld id="{4994CE30-7D40-4BC0-BA0D-56C992D5B4BD}" type="datetimeFigureOut">
              <a:rPr lang="en-GB" smtClean="0"/>
              <a:t>09/01/2024</a:t>
            </a:fld>
            <a:endParaRPr lang="en-GB"/>
          </a:p>
        </p:txBody>
      </p:sp>
      <p:sp>
        <p:nvSpPr>
          <p:cNvPr id="5" name="Footer Placeholder 4">
            <a:extLst>
              <a:ext uri="{FF2B5EF4-FFF2-40B4-BE49-F238E27FC236}">
                <a16:creationId xmlns:a16="http://schemas.microsoft.com/office/drawing/2014/main" id="{8558F106-1FED-5AA1-CFDF-7FE21050717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D45F0D7-F550-D351-1F6B-36B665CA0CDC}"/>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5540724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98191-3055-3CE7-ABAB-BF522556896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B07F01E-C1BB-CFE3-1062-5A8CAD20F5A2}"/>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90F16ED-635D-3C12-AE3C-37A43EAF146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A80B84D-A3CA-9B7E-B7BB-4C18C18121B2}"/>
              </a:ext>
            </a:extLst>
          </p:cNvPr>
          <p:cNvSpPr>
            <a:spLocks noGrp="1"/>
          </p:cNvSpPr>
          <p:nvPr>
            <p:ph type="dt" sz="half" idx="10"/>
          </p:nvPr>
        </p:nvSpPr>
        <p:spPr/>
        <p:txBody>
          <a:bodyPr/>
          <a:lstStyle/>
          <a:p>
            <a:fld id="{4994CE30-7D40-4BC0-BA0D-56C992D5B4BD}" type="datetimeFigureOut">
              <a:rPr lang="en-GB" smtClean="0"/>
              <a:t>09/01/2024</a:t>
            </a:fld>
            <a:endParaRPr lang="en-GB"/>
          </a:p>
        </p:txBody>
      </p:sp>
      <p:sp>
        <p:nvSpPr>
          <p:cNvPr id="6" name="Footer Placeholder 5">
            <a:extLst>
              <a:ext uri="{FF2B5EF4-FFF2-40B4-BE49-F238E27FC236}">
                <a16:creationId xmlns:a16="http://schemas.microsoft.com/office/drawing/2014/main" id="{05881B66-06CA-0AE9-B95B-21A45DC5B35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4B7665D-74F3-FC85-8C37-77F440223274}"/>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2316755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1306E-11E1-8AB1-AF32-6F074D3C851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38E7AAE-4628-F916-89C8-10A970EC982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98D7C0B7-4F02-5995-1FB1-8FB2DD12598C}"/>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B504026-A61A-C06F-3EA6-94F595A4738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CFF7FD0-380B-75A4-D9B0-F7EBC341DD0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80AA233-A9EB-E98D-4DDF-BC4B72808326}"/>
              </a:ext>
            </a:extLst>
          </p:cNvPr>
          <p:cNvSpPr>
            <a:spLocks noGrp="1"/>
          </p:cNvSpPr>
          <p:nvPr>
            <p:ph type="dt" sz="half" idx="10"/>
          </p:nvPr>
        </p:nvSpPr>
        <p:spPr/>
        <p:txBody>
          <a:bodyPr/>
          <a:lstStyle/>
          <a:p>
            <a:fld id="{4994CE30-7D40-4BC0-BA0D-56C992D5B4BD}" type="datetimeFigureOut">
              <a:rPr lang="en-GB" smtClean="0"/>
              <a:t>09/01/2024</a:t>
            </a:fld>
            <a:endParaRPr lang="en-GB"/>
          </a:p>
        </p:txBody>
      </p:sp>
      <p:sp>
        <p:nvSpPr>
          <p:cNvPr id="8" name="Footer Placeholder 7">
            <a:extLst>
              <a:ext uri="{FF2B5EF4-FFF2-40B4-BE49-F238E27FC236}">
                <a16:creationId xmlns:a16="http://schemas.microsoft.com/office/drawing/2014/main" id="{755E8074-1361-E322-F42C-F5D71409910F}"/>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56B9FECA-EE46-D87A-F259-E8022C3628B1}"/>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891867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B92FB-DA41-9013-AE3A-5882CEEE8BF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A2620A1-C0CA-1D0E-E85E-5C1326F8CB80}"/>
              </a:ext>
            </a:extLst>
          </p:cNvPr>
          <p:cNvSpPr>
            <a:spLocks noGrp="1"/>
          </p:cNvSpPr>
          <p:nvPr>
            <p:ph type="dt" sz="half" idx="10"/>
          </p:nvPr>
        </p:nvSpPr>
        <p:spPr/>
        <p:txBody>
          <a:bodyPr/>
          <a:lstStyle/>
          <a:p>
            <a:fld id="{4994CE30-7D40-4BC0-BA0D-56C992D5B4BD}" type="datetimeFigureOut">
              <a:rPr lang="en-GB" smtClean="0"/>
              <a:t>09/01/2024</a:t>
            </a:fld>
            <a:endParaRPr lang="en-GB"/>
          </a:p>
        </p:txBody>
      </p:sp>
      <p:sp>
        <p:nvSpPr>
          <p:cNvPr id="4" name="Footer Placeholder 3">
            <a:extLst>
              <a:ext uri="{FF2B5EF4-FFF2-40B4-BE49-F238E27FC236}">
                <a16:creationId xmlns:a16="http://schemas.microsoft.com/office/drawing/2014/main" id="{763BD8B1-5363-075D-CDCC-8CAC0A6A78E8}"/>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46E4555F-1DC7-94CF-74D7-21521EE9398A}"/>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4243150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B497F04-5F5B-E4F7-0A48-A1FBAC01C3C4}"/>
              </a:ext>
            </a:extLst>
          </p:cNvPr>
          <p:cNvSpPr>
            <a:spLocks noGrp="1"/>
          </p:cNvSpPr>
          <p:nvPr>
            <p:ph type="dt" sz="half" idx="10"/>
          </p:nvPr>
        </p:nvSpPr>
        <p:spPr/>
        <p:txBody>
          <a:bodyPr/>
          <a:lstStyle/>
          <a:p>
            <a:fld id="{4994CE30-7D40-4BC0-BA0D-56C992D5B4BD}" type="datetimeFigureOut">
              <a:rPr lang="en-GB" smtClean="0"/>
              <a:t>09/01/2024</a:t>
            </a:fld>
            <a:endParaRPr lang="en-GB"/>
          </a:p>
        </p:txBody>
      </p:sp>
      <p:sp>
        <p:nvSpPr>
          <p:cNvPr id="3" name="Footer Placeholder 2">
            <a:extLst>
              <a:ext uri="{FF2B5EF4-FFF2-40B4-BE49-F238E27FC236}">
                <a16:creationId xmlns:a16="http://schemas.microsoft.com/office/drawing/2014/main" id="{3EDCC3BA-DF88-8CE4-AB31-983A3C796AD3}"/>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2817982A-25A2-0FA2-0BC4-48C8775F8459}"/>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18191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17936-1384-3D53-34C7-E638688EFD9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4108029-8ADE-BDA5-4C8D-31C36155648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D6CB47A-C96A-8918-E1EB-9A8DBEC727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D65CB0D-C5CF-96B6-5923-222D7E403E92}"/>
              </a:ext>
            </a:extLst>
          </p:cNvPr>
          <p:cNvSpPr>
            <a:spLocks noGrp="1"/>
          </p:cNvSpPr>
          <p:nvPr>
            <p:ph type="dt" sz="half" idx="10"/>
          </p:nvPr>
        </p:nvSpPr>
        <p:spPr/>
        <p:txBody>
          <a:bodyPr/>
          <a:lstStyle/>
          <a:p>
            <a:fld id="{4994CE30-7D40-4BC0-BA0D-56C992D5B4BD}" type="datetimeFigureOut">
              <a:rPr lang="en-GB" smtClean="0"/>
              <a:t>09/01/2024</a:t>
            </a:fld>
            <a:endParaRPr lang="en-GB"/>
          </a:p>
        </p:txBody>
      </p:sp>
      <p:sp>
        <p:nvSpPr>
          <p:cNvPr id="6" name="Footer Placeholder 5">
            <a:extLst>
              <a:ext uri="{FF2B5EF4-FFF2-40B4-BE49-F238E27FC236}">
                <a16:creationId xmlns:a16="http://schemas.microsoft.com/office/drawing/2014/main" id="{C9A0E17E-D21B-9F95-DB42-019C9AB18CB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431A4E0-3F3F-3857-C2B7-EEDD3DF99CB1}"/>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9798693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EDF05-F2AE-B072-8E2E-CB4CF5B08FC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20EF8F1-DFA6-282F-E8CD-83826A12E49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dirty="0"/>
          </a:p>
        </p:txBody>
      </p:sp>
      <p:sp>
        <p:nvSpPr>
          <p:cNvPr id="4" name="Text Placeholder 3">
            <a:extLst>
              <a:ext uri="{FF2B5EF4-FFF2-40B4-BE49-F238E27FC236}">
                <a16:creationId xmlns:a16="http://schemas.microsoft.com/office/drawing/2014/main" id="{85808D68-B430-9A5B-4A9B-8549EA20AC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0002EBD-67C3-A4B8-A83C-896997C53EB8}"/>
              </a:ext>
            </a:extLst>
          </p:cNvPr>
          <p:cNvSpPr>
            <a:spLocks noGrp="1"/>
          </p:cNvSpPr>
          <p:nvPr>
            <p:ph type="dt" sz="half" idx="10"/>
          </p:nvPr>
        </p:nvSpPr>
        <p:spPr/>
        <p:txBody>
          <a:bodyPr/>
          <a:lstStyle/>
          <a:p>
            <a:fld id="{4994CE30-7D40-4BC0-BA0D-56C992D5B4BD}" type="datetimeFigureOut">
              <a:rPr lang="en-GB" smtClean="0"/>
              <a:t>09/01/2024</a:t>
            </a:fld>
            <a:endParaRPr lang="en-GB"/>
          </a:p>
        </p:txBody>
      </p:sp>
      <p:sp>
        <p:nvSpPr>
          <p:cNvPr id="6" name="Footer Placeholder 5">
            <a:extLst>
              <a:ext uri="{FF2B5EF4-FFF2-40B4-BE49-F238E27FC236}">
                <a16:creationId xmlns:a16="http://schemas.microsoft.com/office/drawing/2014/main" id="{92B00B68-5333-C602-6799-3D1B2E434B2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04925F4-1AF9-E8B5-0534-4714B5FAF5DD}"/>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5828450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09843D-C7AC-7DCA-D2A1-30C29BBAB6D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62A0867-11DA-F019-8907-1B3D8BD7C7E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00DD53F-CA45-CCAE-9ADB-5B0F61393A1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94CE30-7D40-4BC0-BA0D-56C992D5B4BD}" type="datetimeFigureOut">
              <a:rPr lang="en-GB" smtClean="0"/>
              <a:t>09/01/2024</a:t>
            </a:fld>
            <a:endParaRPr lang="en-GB"/>
          </a:p>
        </p:txBody>
      </p:sp>
      <p:sp>
        <p:nvSpPr>
          <p:cNvPr id="5" name="Footer Placeholder 4">
            <a:extLst>
              <a:ext uri="{FF2B5EF4-FFF2-40B4-BE49-F238E27FC236}">
                <a16:creationId xmlns:a16="http://schemas.microsoft.com/office/drawing/2014/main" id="{1C91FF70-F320-3E09-D811-B610D38CEA7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999947EA-7073-9466-0549-46E86F1C89F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CD3F7E-62B3-4FB9-95CE-D1B0CC271B85}" type="slidenum">
              <a:rPr lang="en-GB" smtClean="0"/>
              <a:t>‹#›</a:t>
            </a:fld>
            <a:endParaRPr lang="en-GB"/>
          </a:p>
        </p:txBody>
      </p:sp>
    </p:spTree>
    <p:extLst>
      <p:ext uri="{BB962C8B-B14F-4D97-AF65-F5344CB8AC3E}">
        <p14:creationId xmlns:p14="http://schemas.microsoft.com/office/powerpoint/2010/main" val="68850285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44464" y="1596789"/>
            <a:ext cx="10363200" cy="573849"/>
          </a:xfrm>
        </p:spPr>
        <p:txBody>
          <a:bodyPr>
            <a:noAutofit/>
          </a:bodyPr>
          <a:lstStyle/>
          <a:p>
            <a:r>
              <a:rPr lang="en-GB" sz="2400" b="1" dirty="0">
                <a:latin typeface="Verdana" panose="020B0604030504040204" pitchFamily="34" charset="0"/>
                <a:ea typeface="Verdana" panose="020B0604030504040204" pitchFamily="34" charset="0"/>
              </a:rPr>
              <a:t>TRAFFIC SIGNAL MANAGEMENT AND EMERGENCY VEHICLE CLASSIFICATION</a:t>
            </a:r>
          </a:p>
        </p:txBody>
      </p:sp>
      <p:sp>
        <p:nvSpPr>
          <p:cNvPr id="3" name="Subtitle 2"/>
          <p:cNvSpPr>
            <a:spLocks noGrp="1"/>
          </p:cNvSpPr>
          <p:nvPr>
            <p:ph type="subTitle" idx="1"/>
          </p:nvPr>
        </p:nvSpPr>
        <p:spPr>
          <a:xfrm>
            <a:off x="790469" y="2721956"/>
            <a:ext cx="3970594" cy="552184"/>
          </a:xfrm>
        </p:spPr>
        <p:txBody>
          <a:bodyPr/>
          <a:lstStyle/>
          <a:p>
            <a:pPr algn="l"/>
            <a:r>
              <a:rPr lang="en-GB" b="1" dirty="0"/>
              <a:t>Batch Number:</a:t>
            </a:r>
          </a:p>
          <a:p>
            <a:pPr algn="l"/>
            <a:endParaRPr lang="en-GB" dirty="0"/>
          </a:p>
        </p:txBody>
      </p:sp>
      <p:graphicFrame>
        <p:nvGraphicFramePr>
          <p:cNvPr id="4" name="Table 3"/>
          <p:cNvGraphicFramePr>
            <a:graphicFrameLocks noGrp="1"/>
          </p:cNvGraphicFramePr>
          <p:nvPr>
            <p:extLst>
              <p:ext uri="{D42A27DB-BD31-4B8C-83A1-F6EECF244321}">
                <p14:modId xmlns:p14="http://schemas.microsoft.com/office/powerpoint/2010/main" val="1985524952"/>
              </p:ext>
            </p:extLst>
          </p:nvPr>
        </p:nvGraphicFramePr>
        <p:xfrm>
          <a:off x="630904" y="3274141"/>
          <a:ext cx="5418666" cy="2311400"/>
        </p:xfrm>
        <a:graphic>
          <a:graphicData uri="http://schemas.openxmlformats.org/drawingml/2006/table">
            <a:tbl>
              <a:tblPr firstRow="1" bandRow="1">
                <a:tableStyleId>{2D5ABB26-0587-4C30-8999-92F81FD0307C}</a:tableStyleId>
              </a:tblPr>
              <a:tblGrid>
                <a:gridCol w="2085000">
                  <a:extLst>
                    <a:ext uri="{9D8B030D-6E8A-4147-A177-3AD203B41FA5}">
                      <a16:colId xmlns:a16="http://schemas.microsoft.com/office/drawing/2014/main" val="3331634959"/>
                    </a:ext>
                  </a:extLst>
                </a:gridCol>
                <a:gridCol w="3333666">
                  <a:extLst>
                    <a:ext uri="{9D8B030D-6E8A-4147-A177-3AD203B41FA5}">
                      <a16:colId xmlns:a16="http://schemas.microsoft.com/office/drawing/2014/main" val="2054911721"/>
                    </a:ext>
                  </a:extLst>
                </a:gridCol>
              </a:tblGrid>
              <a:tr h="370840">
                <a:tc>
                  <a:txBody>
                    <a:bodyPr/>
                    <a:lstStyle/>
                    <a:p>
                      <a:pPr algn="ctr"/>
                      <a:r>
                        <a:rPr lang="en-GB" sz="2400" b="1" dirty="0">
                          <a:solidFill>
                            <a:schemeClr val="tx1"/>
                          </a:solidFill>
                        </a:rPr>
                        <a:t>Roll Number</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sz="2400" b="1" dirty="0">
                          <a:solidFill>
                            <a:schemeClr val="tx1"/>
                          </a:solidFill>
                        </a:rPr>
                        <a:t>Student Name</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854405261"/>
                  </a:ext>
                </a:extLst>
              </a:tr>
              <a:tr h="370840">
                <a:tc>
                  <a:txBody>
                    <a:bodyPr/>
                    <a:lstStyle/>
                    <a:p>
                      <a:pPr algn="ctr"/>
                      <a:r>
                        <a:rPr lang="en-GB" dirty="0">
                          <a:solidFill>
                            <a:schemeClr val="tx1"/>
                          </a:solidFill>
                        </a:rPr>
                        <a:t>  20201CAI0118</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dirty="0">
                          <a:solidFill>
                            <a:schemeClr val="tx1"/>
                          </a:solidFill>
                        </a:rPr>
                        <a:t>Syed Abul Kalam</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4083651183"/>
                  </a:ext>
                </a:extLst>
              </a:tr>
              <a:tr h="370840">
                <a:tc>
                  <a:txBody>
                    <a:bodyPr/>
                    <a:lstStyle/>
                    <a:p>
                      <a:pPr algn="ctr"/>
                      <a:r>
                        <a:rPr lang="en-GB" dirty="0">
                          <a:solidFill>
                            <a:schemeClr val="tx1"/>
                          </a:solidFill>
                        </a:rPr>
                        <a:t>  20201CAI0153</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dirty="0">
                          <a:solidFill>
                            <a:schemeClr val="tx1"/>
                          </a:solidFill>
                        </a:rPr>
                        <a:t>Abhishek </a:t>
                      </a:r>
                      <a:r>
                        <a:rPr lang="en-GB" dirty="0" err="1">
                          <a:solidFill>
                            <a:schemeClr val="tx1"/>
                          </a:solidFill>
                        </a:rPr>
                        <a:t>Bandi</a:t>
                      </a:r>
                      <a:endParaRPr lang="en-GB" dirty="0">
                        <a:solidFill>
                          <a:schemeClr val="tx1"/>
                        </a:solidFill>
                      </a:endParaRP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653141741"/>
                  </a:ext>
                </a:extLst>
              </a:tr>
              <a:tr h="370840">
                <a:tc>
                  <a:txBody>
                    <a:bodyPr/>
                    <a:lstStyle/>
                    <a:p>
                      <a:pPr algn="ctr"/>
                      <a:r>
                        <a:rPr lang="en-GB" dirty="0">
                          <a:solidFill>
                            <a:schemeClr val="tx1"/>
                          </a:solidFill>
                        </a:rPr>
                        <a:t>20201CAI154</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dirty="0">
                          <a:solidFill>
                            <a:schemeClr val="tx1"/>
                          </a:solidFill>
                        </a:rPr>
                        <a:t>Ajay G</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499541891"/>
                  </a:ext>
                </a:extLst>
              </a:tr>
              <a:tr h="370840">
                <a:tc>
                  <a:txBody>
                    <a:bodyPr/>
                    <a:lstStyle/>
                    <a:p>
                      <a:pPr algn="ctr"/>
                      <a:r>
                        <a:rPr lang="en-GB" dirty="0">
                          <a:solidFill>
                            <a:schemeClr val="tx1"/>
                          </a:solidFill>
                        </a:rPr>
                        <a:t>  20201cai0155</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dirty="0">
                          <a:solidFill>
                            <a:schemeClr val="tx1"/>
                          </a:solidFill>
                        </a:rPr>
                        <a:t>Ajay R Sabhahit</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457888934"/>
                  </a:ext>
                </a:extLst>
              </a:tr>
              <a:tr h="370840">
                <a:tc>
                  <a:txBody>
                    <a:bodyPr/>
                    <a:lstStyle/>
                    <a:p>
                      <a:pPr algn="ctr"/>
                      <a:endParaRPr lang="en-GB">
                        <a:solidFill>
                          <a:schemeClr val="tx1"/>
                        </a:solidFill>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endParaRPr lang="en-GB" dirty="0">
                        <a:solidFill>
                          <a:schemeClr val="tx1"/>
                        </a:solidFill>
                      </a:endParaRP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3080820719"/>
                  </a:ext>
                </a:extLst>
              </a:tr>
            </a:tbl>
          </a:graphicData>
        </a:graphic>
      </p:graphicFrame>
      <p:sp>
        <p:nvSpPr>
          <p:cNvPr id="5" name="Subtitle 2"/>
          <p:cNvSpPr txBox="1">
            <a:spLocks/>
          </p:cNvSpPr>
          <p:nvPr/>
        </p:nvSpPr>
        <p:spPr>
          <a:xfrm>
            <a:off x="6454795" y="3274140"/>
            <a:ext cx="5514292" cy="2433485"/>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GB" dirty="0">
                <a:solidFill>
                  <a:schemeClr val="tx1"/>
                </a:solidFill>
              </a:rPr>
              <a:t>Under the Supervision of,</a:t>
            </a:r>
          </a:p>
          <a:p>
            <a:endParaRPr lang="en-GB" dirty="0">
              <a:solidFill>
                <a:schemeClr val="tx1"/>
              </a:solidFill>
            </a:endParaRPr>
          </a:p>
          <a:p>
            <a:pPr algn="l"/>
            <a:r>
              <a:rPr lang="en-US" altLang="en-GB" sz="1700" dirty="0"/>
              <a:t>		DR. </a:t>
            </a:r>
            <a:r>
              <a:rPr lang="en-US" altLang="en-GB" sz="1700" dirty="0" err="1"/>
              <a:t>JaiSingh</a:t>
            </a:r>
            <a:r>
              <a:rPr lang="en-US" altLang="en-GB" sz="1700" dirty="0"/>
              <a:t>.</a:t>
            </a:r>
          </a:p>
          <a:p>
            <a:pPr algn="l"/>
            <a:r>
              <a:rPr lang="en-GB" sz="1700" dirty="0"/>
              <a:t>School of Computer Science &amp; Engineering</a:t>
            </a:r>
          </a:p>
          <a:p>
            <a:pPr algn="l"/>
            <a:r>
              <a:rPr lang="en-GB" sz="1700" dirty="0"/>
              <a:t>Presidency University</a:t>
            </a:r>
          </a:p>
          <a:p>
            <a:pPr algn="l"/>
            <a:endParaRPr lang="en-GB" dirty="0"/>
          </a:p>
        </p:txBody>
      </p:sp>
      <p:sp>
        <p:nvSpPr>
          <p:cNvPr id="6" name="Subtitle 2"/>
          <p:cNvSpPr txBox="1">
            <a:spLocks/>
          </p:cNvSpPr>
          <p:nvPr/>
        </p:nvSpPr>
        <p:spPr>
          <a:xfrm>
            <a:off x="790469" y="334088"/>
            <a:ext cx="10700946" cy="1030687"/>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GB" sz="2800" dirty="0">
                <a:solidFill>
                  <a:schemeClr val="tx1"/>
                </a:solidFill>
              </a:rPr>
              <a:t>PIP104 PROFESSIONAL PRACTICE-II</a:t>
            </a:r>
          </a:p>
          <a:p>
            <a:r>
              <a:rPr lang="en-GB" sz="2800" dirty="0">
                <a:solidFill>
                  <a:schemeClr val="tx1"/>
                </a:solidFill>
              </a:rPr>
              <a:t>VIVA-VOCE</a:t>
            </a:r>
          </a:p>
        </p:txBody>
      </p:sp>
    </p:spTree>
    <p:extLst>
      <p:ext uri="{BB962C8B-B14F-4D97-AF65-F5344CB8AC3E}">
        <p14:creationId xmlns:p14="http://schemas.microsoft.com/office/powerpoint/2010/main" val="3122649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Proposed Methodology</a:t>
            </a:r>
          </a:p>
        </p:txBody>
      </p:sp>
      <p:sp>
        <p:nvSpPr>
          <p:cNvPr id="3" name="Content Placeholder 2"/>
          <p:cNvSpPr>
            <a:spLocks noGrp="1"/>
          </p:cNvSpPr>
          <p:nvPr>
            <p:ph idx="1"/>
          </p:nvPr>
        </p:nvSpPr>
        <p:spPr>
          <a:xfrm>
            <a:off x="838200" y="1500326"/>
            <a:ext cx="10515600" cy="4376691"/>
          </a:xfrm>
        </p:spPr>
        <p:txBody>
          <a:bodyPr>
            <a:normAutofit fontScale="85000" lnSpcReduction="10000"/>
          </a:bodyPr>
          <a:lstStyle/>
          <a:p>
            <a:pPr marL="0" indent="0">
              <a:lnSpc>
                <a:spcPct val="150000"/>
              </a:lnSpc>
              <a:buNone/>
            </a:pPr>
            <a:r>
              <a:rPr lang="en-US" sz="1800" b="1" dirty="0">
                <a:effectLst/>
                <a:latin typeface="Times New Roman" panose="02020603050405020304" pitchFamily="18" charset="0"/>
                <a:ea typeface="Times New Roman" panose="02020603050405020304" pitchFamily="18" charset="0"/>
              </a:rPr>
              <a:t>Significance:</a:t>
            </a:r>
            <a:endParaRPr lang="en-IN" sz="1800" dirty="0">
              <a:effectLst/>
              <a:latin typeface="Times New Roman" panose="02020603050405020304" pitchFamily="18" charset="0"/>
              <a:ea typeface="Times New Roman" panose="02020603050405020304" pitchFamily="18" charset="0"/>
            </a:endParaRPr>
          </a:p>
          <a:p>
            <a:pPr marL="0" lvl="0" indent="0">
              <a:lnSpc>
                <a:spcPct val="150000"/>
              </a:lnSpc>
              <a:buNone/>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Real-time Identification:</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The methodology enables rapid identification of emergency vehicles within a video stream, crucial for immediate intervention.</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lvl="0" indent="0">
              <a:lnSpc>
                <a:spcPct val="150000"/>
              </a:lnSpc>
              <a:buNone/>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Machine Learning-Based Classification:</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By fine-tuning a pre-trained model, the system can accurately differentiate between emergency and non-emergency vehicles.</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nSpc>
                <a:spcPct val="150000"/>
              </a:lnSpc>
              <a:buNone/>
            </a:pPr>
            <a:r>
              <a:rPr lang="en-US" sz="1800" b="1" dirty="0">
                <a:effectLst/>
                <a:latin typeface="Times New Roman" panose="02020603050405020304" pitchFamily="18" charset="0"/>
                <a:ea typeface="Times New Roman" panose="02020603050405020304" pitchFamily="18" charset="0"/>
              </a:rPr>
              <a:t>Impact:</a:t>
            </a:r>
            <a:endParaRPr lang="en-IN" sz="1800" dirty="0">
              <a:effectLst/>
              <a:latin typeface="Times New Roman" panose="02020603050405020304" pitchFamily="18" charset="0"/>
              <a:ea typeface="Times New Roman" panose="02020603050405020304" pitchFamily="18" charset="0"/>
            </a:endParaRPr>
          </a:p>
          <a:p>
            <a:pPr marL="0" lvl="0" indent="0">
              <a:lnSpc>
                <a:spcPct val="150000"/>
              </a:lnSpc>
              <a:buNone/>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Improved Emergency Response:</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Quick and reliable identification allows for prioritized and efficient emergency vehicle routing, potentially reducing response times.</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lvl="0" indent="0">
              <a:lnSpc>
                <a:spcPct val="150000"/>
              </a:lnSpc>
              <a:buNone/>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Traffic Management:</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The ability to discern emergency vehicles aids in traffic management systems, enabling dynamic traffic routing to accommodate emergency vehicles.</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ctr">
              <a:lnSpc>
                <a:spcPct val="150000"/>
              </a:lnSpc>
            </a:pPr>
            <a:r>
              <a:rPr lang="en-US" sz="1800" b="1"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endParaRPr lang="en-GB" dirty="0"/>
          </a:p>
        </p:txBody>
      </p:sp>
    </p:spTree>
    <p:extLst>
      <p:ext uri="{BB962C8B-B14F-4D97-AF65-F5344CB8AC3E}">
        <p14:creationId xmlns:p14="http://schemas.microsoft.com/office/powerpoint/2010/main" val="16445435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31015"/>
          </a:xfrm>
        </p:spPr>
        <p:txBody>
          <a:bodyPr/>
          <a:lstStyle/>
          <a:p>
            <a:r>
              <a:rPr lang="en-GB" b="1" dirty="0"/>
              <a:t>Proposed Methodology</a:t>
            </a:r>
          </a:p>
        </p:txBody>
      </p:sp>
      <p:sp>
        <p:nvSpPr>
          <p:cNvPr id="3" name="Content Placeholder 2"/>
          <p:cNvSpPr>
            <a:spLocks noGrp="1"/>
          </p:cNvSpPr>
          <p:nvPr>
            <p:ph idx="1"/>
          </p:nvPr>
        </p:nvSpPr>
        <p:spPr>
          <a:xfrm>
            <a:off x="838200" y="1109710"/>
            <a:ext cx="10515600" cy="4767308"/>
          </a:xfrm>
        </p:spPr>
        <p:txBody>
          <a:bodyPr>
            <a:noAutofit/>
          </a:bodyPr>
          <a:lstStyle/>
          <a:p>
            <a:pPr marL="0" indent="0">
              <a:lnSpc>
                <a:spcPct val="150000"/>
              </a:lnSpc>
              <a:buNone/>
            </a:pPr>
            <a:r>
              <a:rPr lang="en-US" sz="1100" b="1" dirty="0">
                <a:effectLst/>
                <a:latin typeface="Times New Roman" panose="02020603050405020304" pitchFamily="18" charset="0"/>
                <a:ea typeface="Times New Roman" panose="02020603050405020304" pitchFamily="18" charset="0"/>
              </a:rPr>
              <a:t>[2] </a:t>
            </a:r>
            <a:r>
              <a:rPr lang="en-US" sz="1200" b="1" dirty="0">
                <a:effectLst/>
                <a:latin typeface="Times New Roman" panose="02020603050405020304" pitchFamily="18" charset="0"/>
                <a:ea typeface="Times New Roman" panose="02020603050405020304" pitchFamily="18" charset="0"/>
              </a:rPr>
              <a:t>Dynamic Traffic Signaling</a:t>
            </a:r>
            <a:endParaRPr lang="en-IN" sz="1200" dirty="0">
              <a:effectLst/>
              <a:latin typeface="Times New Roman" panose="02020603050405020304" pitchFamily="18" charset="0"/>
              <a:ea typeface="Times New Roman" panose="02020603050405020304" pitchFamily="18" charset="0"/>
            </a:endParaRPr>
          </a:p>
          <a:p>
            <a:pPr marL="0" indent="0">
              <a:lnSpc>
                <a:spcPct val="150000"/>
              </a:lnSpc>
              <a:buNone/>
            </a:pPr>
            <a:r>
              <a:rPr lang="en-US" sz="1100" dirty="0">
                <a:effectLst/>
                <a:latin typeface="Times New Roman" panose="02020603050405020304" pitchFamily="18" charset="0"/>
                <a:ea typeface="Times New Roman" panose="02020603050405020304" pitchFamily="18" charset="0"/>
              </a:rPr>
              <a:t>The Dynamic Traffic Signaling methodology focuses on adapting traffic signals based on real-time traffic density. This system aims to regulate traffic flow by dynamically opening and closing lanes, responding to changing traffic conditions. </a:t>
            </a:r>
            <a:endParaRPr lang="en-IN" sz="1100" dirty="0">
              <a:effectLst/>
              <a:latin typeface="Times New Roman" panose="02020603050405020304" pitchFamily="18" charset="0"/>
              <a:ea typeface="Times New Roman" panose="02020603050405020304" pitchFamily="18" charset="0"/>
            </a:endParaRPr>
          </a:p>
          <a:p>
            <a:pPr marL="0" indent="0">
              <a:lnSpc>
                <a:spcPct val="150000"/>
              </a:lnSpc>
              <a:buNone/>
            </a:pPr>
            <a:r>
              <a:rPr lang="en-US" sz="1100" b="1" dirty="0">
                <a:effectLst/>
                <a:latin typeface="Times New Roman" panose="02020603050405020304" pitchFamily="18" charset="0"/>
                <a:ea typeface="Times New Roman" panose="02020603050405020304" pitchFamily="18" charset="0"/>
              </a:rPr>
              <a:t>Implementation Steps:</a:t>
            </a:r>
            <a:endParaRPr lang="en-IN" sz="1100" dirty="0">
              <a:effectLst/>
              <a:latin typeface="Times New Roman" panose="02020603050405020304" pitchFamily="18" charset="0"/>
              <a:ea typeface="Times New Roman" panose="02020603050405020304" pitchFamily="18" charset="0"/>
            </a:endParaRPr>
          </a:p>
          <a:p>
            <a:pPr marL="0" lvl="0" indent="0">
              <a:lnSpc>
                <a:spcPct val="150000"/>
              </a:lnSpc>
              <a:buNone/>
            </a:pPr>
            <a:r>
              <a:rPr lang="en-US" sz="1100" b="1" dirty="0">
                <a:effectLst/>
                <a:latin typeface="Times New Roman" panose="02020603050405020304" pitchFamily="18" charset="0"/>
                <a:ea typeface="Times New Roman" panose="02020603050405020304" pitchFamily="18" charset="0"/>
                <a:cs typeface="Times New Roman" panose="02020603050405020304" pitchFamily="18" charset="0"/>
              </a:rPr>
              <a:t>Background Subtraction:</a:t>
            </a:r>
            <a:r>
              <a:rPr lang="en-US" sz="1100" dirty="0">
                <a:effectLst/>
                <a:latin typeface="Times New Roman" panose="02020603050405020304" pitchFamily="18" charset="0"/>
                <a:ea typeface="Times New Roman" panose="02020603050405020304" pitchFamily="18" charset="0"/>
                <a:cs typeface="Times New Roman" panose="02020603050405020304" pitchFamily="18" charset="0"/>
              </a:rPr>
              <a:t> Similar to the previous methodology, background subtraction is employed to isolate moving objects, primarily vehicles.</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lvl="0" indent="0">
              <a:lnSpc>
                <a:spcPct val="150000"/>
              </a:lnSpc>
              <a:buNone/>
            </a:pPr>
            <a:r>
              <a:rPr lang="en-US" sz="1100" b="1" dirty="0">
                <a:effectLst/>
                <a:latin typeface="Times New Roman" panose="02020603050405020304" pitchFamily="18" charset="0"/>
                <a:ea typeface="Times New Roman" panose="02020603050405020304" pitchFamily="18" charset="0"/>
                <a:cs typeface="Times New Roman" panose="02020603050405020304" pitchFamily="18" charset="0"/>
              </a:rPr>
              <a:t>Lane Density Calculation:</a:t>
            </a:r>
            <a:r>
              <a:rPr lang="en-US" sz="1100" dirty="0">
                <a:effectLst/>
                <a:latin typeface="Times New Roman" panose="02020603050405020304" pitchFamily="18" charset="0"/>
                <a:ea typeface="Times New Roman" panose="02020603050405020304" pitchFamily="18" charset="0"/>
                <a:cs typeface="Times New Roman" panose="02020603050405020304" pitchFamily="18" charset="0"/>
              </a:rPr>
              <a:t> Utilizing contour detection, the system calculates the density of vehicles in each lane to determine congestion levels.</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lvl="0" indent="0">
              <a:lnSpc>
                <a:spcPct val="150000"/>
              </a:lnSpc>
              <a:buNone/>
            </a:pPr>
            <a:r>
              <a:rPr lang="en-US" sz="1100" b="1" dirty="0">
                <a:effectLst/>
                <a:latin typeface="Times New Roman" panose="02020603050405020304" pitchFamily="18" charset="0"/>
                <a:ea typeface="Times New Roman" panose="02020603050405020304" pitchFamily="18" charset="0"/>
                <a:cs typeface="Times New Roman" panose="02020603050405020304" pitchFamily="18" charset="0"/>
              </a:rPr>
              <a:t>Dynamic Lane Control:</a:t>
            </a:r>
            <a:r>
              <a:rPr lang="en-US" sz="1100" dirty="0">
                <a:effectLst/>
                <a:latin typeface="Times New Roman" panose="02020603050405020304" pitchFamily="18" charset="0"/>
                <a:ea typeface="Times New Roman" panose="02020603050405020304" pitchFamily="18" charset="0"/>
                <a:cs typeface="Times New Roman" panose="02020603050405020304" pitchFamily="18" charset="0"/>
              </a:rPr>
              <a:t> Visual representation using emojis demonstrates the status of each lane, facilitating dynamic lane opening and closing based on traffic density.</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nSpc>
                <a:spcPct val="150000"/>
              </a:lnSpc>
              <a:buNone/>
            </a:pPr>
            <a:r>
              <a:rPr lang="en-US" sz="1100" b="1" dirty="0">
                <a:effectLst/>
                <a:latin typeface="Times New Roman" panose="02020603050405020304" pitchFamily="18" charset="0"/>
                <a:ea typeface="Times New Roman" panose="02020603050405020304" pitchFamily="18" charset="0"/>
              </a:rPr>
              <a:t>Significance:</a:t>
            </a:r>
            <a:endParaRPr lang="en-IN" sz="1100" dirty="0">
              <a:effectLst/>
              <a:latin typeface="Times New Roman" panose="02020603050405020304" pitchFamily="18" charset="0"/>
              <a:ea typeface="Times New Roman" panose="02020603050405020304" pitchFamily="18" charset="0"/>
            </a:endParaRPr>
          </a:p>
          <a:p>
            <a:pPr marL="0" lvl="0" indent="0">
              <a:lnSpc>
                <a:spcPct val="150000"/>
              </a:lnSpc>
              <a:buNone/>
            </a:pPr>
            <a:r>
              <a:rPr lang="en-US" sz="1100" b="1" dirty="0">
                <a:effectLst/>
                <a:latin typeface="Times New Roman" panose="02020603050405020304" pitchFamily="18" charset="0"/>
                <a:ea typeface="Times New Roman" panose="02020603050405020304" pitchFamily="18" charset="0"/>
                <a:cs typeface="Times New Roman" panose="02020603050405020304" pitchFamily="18" charset="0"/>
              </a:rPr>
              <a:t>Adaptive Traffic Management:</a:t>
            </a:r>
            <a:r>
              <a:rPr lang="en-US" sz="1100" dirty="0">
                <a:effectLst/>
                <a:latin typeface="Times New Roman" panose="02020603050405020304" pitchFamily="18" charset="0"/>
                <a:ea typeface="Times New Roman" panose="02020603050405020304" pitchFamily="18" charset="0"/>
                <a:cs typeface="Times New Roman" panose="02020603050405020304" pitchFamily="18" charset="0"/>
              </a:rPr>
              <a:t> The system provides an adaptive approach to traffic signal control, allowing for dynamic adjustments based on actual traffic density.</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lvl="0" indent="0">
              <a:lnSpc>
                <a:spcPct val="150000"/>
              </a:lnSpc>
              <a:buNone/>
            </a:pPr>
            <a:r>
              <a:rPr lang="en-US" sz="1100" b="1" dirty="0">
                <a:effectLst/>
                <a:latin typeface="Times New Roman" panose="02020603050405020304" pitchFamily="18" charset="0"/>
                <a:ea typeface="Times New Roman" panose="02020603050405020304" pitchFamily="18" charset="0"/>
                <a:cs typeface="Times New Roman" panose="02020603050405020304" pitchFamily="18" charset="0"/>
              </a:rPr>
              <a:t>Real-time Visualization:</a:t>
            </a:r>
            <a:r>
              <a:rPr lang="en-US" sz="1100" dirty="0">
                <a:effectLst/>
                <a:latin typeface="Times New Roman" panose="02020603050405020304" pitchFamily="18" charset="0"/>
                <a:ea typeface="Times New Roman" panose="02020603050405020304" pitchFamily="18" charset="0"/>
                <a:cs typeface="Times New Roman" panose="02020603050405020304" pitchFamily="18" charset="0"/>
              </a:rPr>
              <a:t> Emojis representing lane statuses offer a user-friendly visualization of traffic conditions.</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nSpc>
                <a:spcPct val="150000"/>
              </a:lnSpc>
              <a:buNone/>
            </a:pPr>
            <a:r>
              <a:rPr lang="en-US" sz="1100" b="1" dirty="0">
                <a:effectLst/>
                <a:latin typeface="Times New Roman" panose="02020603050405020304" pitchFamily="18" charset="0"/>
                <a:ea typeface="Times New Roman" panose="02020603050405020304" pitchFamily="18" charset="0"/>
              </a:rPr>
              <a:t>Impact:</a:t>
            </a:r>
            <a:endParaRPr lang="en-IN" sz="1100" dirty="0">
              <a:effectLst/>
              <a:latin typeface="Times New Roman" panose="02020603050405020304" pitchFamily="18" charset="0"/>
              <a:ea typeface="Times New Roman" panose="02020603050405020304" pitchFamily="18" charset="0"/>
            </a:endParaRPr>
          </a:p>
          <a:p>
            <a:pPr marL="0" lvl="0" indent="0">
              <a:lnSpc>
                <a:spcPct val="150000"/>
              </a:lnSpc>
              <a:buNone/>
            </a:pPr>
            <a:r>
              <a:rPr lang="en-US" sz="1100" b="1" dirty="0">
                <a:effectLst/>
                <a:latin typeface="Times New Roman" panose="02020603050405020304" pitchFamily="18" charset="0"/>
                <a:ea typeface="Times New Roman" panose="02020603050405020304" pitchFamily="18" charset="0"/>
                <a:cs typeface="Times New Roman" panose="02020603050405020304" pitchFamily="18" charset="0"/>
              </a:rPr>
              <a:t>Traffic Optimization:</a:t>
            </a:r>
            <a:r>
              <a:rPr lang="en-US" sz="1100" dirty="0">
                <a:effectLst/>
                <a:latin typeface="Times New Roman" panose="02020603050405020304" pitchFamily="18" charset="0"/>
                <a:ea typeface="Times New Roman" panose="02020603050405020304" pitchFamily="18" charset="0"/>
                <a:cs typeface="Times New Roman" panose="02020603050405020304" pitchFamily="18" charset="0"/>
              </a:rPr>
              <a:t> By dynamically managing lanes based on real-time density, this system aims to reduce congestion and improve traffic flow in urban areas.</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lvl="0" indent="0">
              <a:lnSpc>
                <a:spcPct val="150000"/>
              </a:lnSpc>
              <a:buNone/>
            </a:pPr>
            <a:r>
              <a:rPr lang="en-US" sz="1100" b="1" dirty="0">
                <a:effectLst/>
                <a:latin typeface="Times New Roman" panose="02020603050405020304" pitchFamily="18" charset="0"/>
                <a:ea typeface="Times New Roman" panose="02020603050405020304" pitchFamily="18" charset="0"/>
                <a:cs typeface="Times New Roman" panose="02020603050405020304" pitchFamily="18" charset="0"/>
              </a:rPr>
              <a:t>Efficient Emergency Vehicle Passage:</a:t>
            </a:r>
            <a:r>
              <a:rPr lang="en-US" sz="1100" dirty="0">
                <a:effectLst/>
                <a:latin typeface="Times New Roman" panose="02020603050405020304" pitchFamily="18" charset="0"/>
                <a:ea typeface="Times New Roman" panose="02020603050405020304" pitchFamily="18" charset="0"/>
                <a:cs typeface="Times New Roman" panose="02020603050405020304" pitchFamily="18" charset="0"/>
              </a:rPr>
              <a:t> Dynamic lane control potentially prioritizes lanes for emergency vehicle passage, facilitating faster responses during emergencies.</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nSpc>
                <a:spcPct val="150000"/>
              </a:lnSpc>
              <a:buNone/>
            </a:pPr>
            <a:r>
              <a:rPr lang="en-US" sz="1100" b="1" dirty="0">
                <a:effectLst/>
                <a:latin typeface="Times New Roman" panose="02020603050405020304" pitchFamily="18" charset="0"/>
                <a:ea typeface="Times New Roman" panose="02020603050405020304" pitchFamily="18" charset="0"/>
              </a:rPr>
              <a:t> </a:t>
            </a:r>
            <a:endParaRPr lang="en-IN" sz="1100" dirty="0">
              <a:effectLst/>
              <a:latin typeface="Times New Roman" panose="02020603050405020304" pitchFamily="18" charset="0"/>
              <a:ea typeface="Times New Roman" panose="02020603050405020304" pitchFamily="18" charset="0"/>
            </a:endParaRPr>
          </a:p>
          <a:p>
            <a:endParaRPr lang="en-GB" sz="1100" dirty="0"/>
          </a:p>
        </p:txBody>
      </p:sp>
    </p:spTree>
    <p:extLst>
      <p:ext uri="{BB962C8B-B14F-4D97-AF65-F5344CB8AC3E}">
        <p14:creationId xmlns:p14="http://schemas.microsoft.com/office/powerpoint/2010/main" val="6575567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22137"/>
          </a:xfrm>
        </p:spPr>
        <p:txBody>
          <a:bodyPr/>
          <a:lstStyle/>
          <a:p>
            <a:r>
              <a:rPr lang="en-GB" b="1" dirty="0"/>
              <a:t>Proposed Methodology</a:t>
            </a:r>
          </a:p>
        </p:txBody>
      </p:sp>
      <p:sp>
        <p:nvSpPr>
          <p:cNvPr id="3" name="Content Placeholder 2"/>
          <p:cNvSpPr>
            <a:spLocks noGrp="1"/>
          </p:cNvSpPr>
          <p:nvPr>
            <p:ph idx="1"/>
          </p:nvPr>
        </p:nvSpPr>
        <p:spPr>
          <a:xfrm>
            <a:off x="838200" y="1349406"/>
            <a:ext cx="10515600" cy="4527612"/>
          </a:xfrm>
        </p:spPr>
        <p:txBody>
          <a:bodyPr>
            <a:normAutofit fontScale="92500"/>
          </a:bodyPr>
          <a:lstStyle/>
          <a:p>
            <a:pPr marL="0" indent="0">
              <a:lnSpc>
                <a:spcPct val="150000"/>
              </a:lnSpc>
              <a:buNone/>
            </a:pPr>
            <a:r>
              <a:rPr lang="en-US" sz="1800" b="1" dirty="0">
                <a:effectLst/>
                <a:latin typeface="Times New Roman" panose="02020603050405020304" pitchFamily="18" charset="0"/>
                <a:ea typeface="Times New Roman" panose="02020603050405020304" pitchFamily="18" charset="0"/>
              </a:rPr>
              <a:t>[3] </a:t>
            </a:r>
            <a:r>
              <a:rPr lang="en-US" sz="1900" b="1" dirty="0">
                <a:effectLst/>
                <a:latin typeface="Times New Roman" panose="02020603050405020304" pitchFamily="18" charset="0"/>
                <a:ea typeface="Times New Roman" panose="02020603050405020304" pitchFamily="18" charset="0"/>
              </a:rPr>
              <a:t>Emergency Vehicle Detection</a:t>
            </a:r>
            <a:endParaRPr lang="en-IN" sz="1900" dirty="0">
              <a:effectLst/>
              <a:latin typeface="Times New Roman" panose="02020603050405020304" pitchFamily="18" charset="0"/>
              <a:ea typeface="Times New Roman" panose="02020603050405020304" pitchFamily="18" charset="0"/>
            </a:endParaRPr>
          </a:p>
          <a:p>
            <a:pPr marL="0" indent="0">
              <a:lnSpc>
                <a:spcPct val="150000"/>
              </a:lnSpc>
              <a:buNone/>
            </a:pPr>
            <a:r>
              <a:rPr lang="en-US" sz="1800" dirty="0">
                <a:effectLst/>
                <a:latin typeface="Times New Roman" panose="02020603050405020304" pitchFamily="18" charset="0"/>
                <a:ea typeface="Times New Roman" panose="02020603050405020304" pitchFamily="18" charset="0"/>
              </a:rPr>
              <a:t>This methodology specifically focuses on training a model to detect emergency vehicles within images. It involves comprehensive steps from data preprocessing to the training of a convolutional neural network (CNN) for accurate vehicle identification. </a:t>
            </a:r>
            <a:endParaRPr lang="en-IN" sz="1800" dirty="0">
              <a:effectLst/>
              <a:latin typeface="Times New Roman" panose="02020603050405020304" pitchFamily="18" charset="0"/>
              <a:ea typeface="Times New Roman" panose="02020603050405020304" pitchFamily="18" charset="0"/>
            </a:endParaRPr>
          </a:p>
          <a:p>
            <a:pPr marL="0" indent="0">
              <a:lnSpc>
                <a:spcPct val="150000"/>
              </a:lnSpc>
              <a:buNone/>
            </a:pPr>
            <a:r>
              <a:rPr lang="en-US" sz="1800" b="1" dirty="0">
                <a:effectLst/>
                <a:latin typeface="Times New Roman" panose="02020603050405020304" pitchFamily="18" charset="0"/>
                <a:ea typeface="Times New Roman" panose="02020603050405020304" pitchFamily="18" charset="0"/>
              </a:rPr>
              <a:t>Implementation Steps:</a:t>
            </a:r>
            <a:endParaRPr lang="en-IN" sz="1800" dirty="0">
              <a:effectLst/>
              <a:latin typeface="Times New Roman" panose="02020603050405020304" pitchFamily="18" charset="0"/>
              <a:ea typeface="Times New Roman" panose="02020603050405020304" pitchFamily="18" charset="0"/>
            </a:endParaRPr>
          </a:p>
          <a:p>
            <a:pPr marL="0" lvl="0" indent="0">
              <a:lnSpc>
                <a:spcPct val="150000"/>
              </a:lnSpc>
              <a:buNone/>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Data Preparation:</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Loading and preprocessing images, converting them into a format suitable for model training.</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lvl="0" indent="0">
              <a:lnSpc>
                <a:spcPct val="150000"/>
              </a:lnSpc>
              <a:buNone/>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Transfer Learning:</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Utilizing a pre-trained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Xception</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model for feature extraction and fine-tuning to create a CNN for emergency vehicle detection.</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lvl="0" indent="0">
              <a:lnSpc>
                <a:spcPct val="150000"/>
              </a:lnSpc>
              <a:buNone/>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Model Training:</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Training the CNN on a dataset of emergency and non-emergency vehicle images.</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GB" dirty="0"/>
          </a:p>
        </p:txBody>
      </p:sp>
    </p:spTree>
    <p:extLst>
      <p:ext uri="{BB962C8B-B14F-4D97-AF65-F5344CB8AC3E}">
        <p14:creationId xmlns:p14="http://schemas.microsoft.com/office/powerpoint/2010/main" val="17524995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22137"/>
          </a:xfrm>
        </p:spPr>
        <p:txBody>
          <a:bodyPr/>
          <a:lstStyle/>
          <a:p>
            <a:r>
              <a:rPr lang="en-GB" b="1" dirty="0"/>
              <a:t>Proposed Methodology</a:t>
            </a:r>
          </a:p>
        </p:txBody>
      </p:sp>
      <p:sp>
        <p:nvSpPr>
          <p:cNvPr id="3" name="Content Placeholder 2"/>
          <p:cNvSpPr>
            <a:spLocks noGrp="1"/>
          </p:cNvSpPr>
          <p:nvPr>
            <p:ph idx="1"/>
          </p:nvPr>
        </p:nvSpPr>
        <p:spPr>
          <a:xfrm>
            <a:off x="838200" y="1287262"/>
            <a:ext cx="10515600" cy="4589756"/>
          </a:xfrm>
        </p:spPr>
        <p:txBody>
          <a:bodyPr>
            <a:normAutofit fontScale="62500" lnSpcReduction="20000"/>
          </a:bodyPr>
          <a:lstStyle/>
          <a:p>
            <a:pPr marL="0" indent="0">
              <a:lnSpc>
                <a:spcPct val="150000"/>
              </a:lnSpc>
              <a:buNone/>
            </a:pPr>
            <a:r>
              <a:rPr lang="en-US" sz="2300" b="1" dirty="0">
                <a:effectLst/>
                <a:latin typeface="Times New Roman" panose="02020603050405020304" pitchFamily="18" charset="0"/>
                <a:ea typeface="Times New Roman" panose="02020603050405020304" pitchFamily="18" charset="0"/>
              </a:rPr>
              <a:t>Significance:</a:t>
            </a:r>
            <a:endParaRPr lang="en-IN" sz="2300" dirty="0">
              <a:effectLst/>
              <a:latin typeface="Times New Roman" panose="02020603050405020304" pitchFamily="18" charset="0"/>
              <a:ea typeface="Times New Roman" panose="02020603050405020304" pitchFamily="18" charset="0"/>
            </a:endParaRPr>
          </a:p>
          <a:p>
            <a:pPr marL="0" lvl="0" indent="0">
              <a:lnSpc>
                <a:spcPct val="150000"/>
              </a:lnSpc>
              <a:buNone/>
            </a:pPr>
            <a:r>
              <a:rPr lang="en-US" sz="2300" b="1" dirty="0">
                <a:effectLst/>
                <a:latin typeface="Times New Roman" panose="02020603050405020304" pitchFamily="18" charset="0"/>
                <a:ea typeface="Times New Roman" panose="02020603050405020304" pitchFamily="18" charset="0"/>
                <a:cs typeface="Times New Roman" panose="02020603050405020304" pitchFamily="18" charset="0"/>
              </a:rPr>
              <a:t>Precision Vehicle Identification:</a:t>
            </a:r>
            <a:r>
              <a:rPr lang="en-US" sz="2300" dirty="0">
                <a:effectLst/>
                <a:latin typeface="Times New Roman" panose="02020603050405020304" pitchFamily="18" charset="0"/>
                <a:ea typeface="Times New Roman" panose="02020603050405020304" pitchFamily="18" charset="0"/>
                <a:cs typeface="Times New Roman" panose="02020603050405020304" pitchFamily="18" charset="0"/>
              </a:rPr>
              <a:t> The model aims for high accuracy in identifying emergency vehicles within images.</a:t>
            </a:r>
            <a:endParaRPr lang="en-IN" sz="23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lvl="0" indent="0">
              <a:lnSpc>
                <a:spcPct val="150000"/>
              </a:lnSpc>
              <a:buNone/>
            </a:pPr>
            <a:r>
              <a:rPr lang="en-US" sz="2300" b="1" dirty="0">
                <a:effectLst/>
                <a:latin typeface="Times New Roman" panose="02020603050405020304" pitchFamily="18" charset="0"/>
                <a:ea typeface="Times New Roman" panose="02020603050405020304" pitchFamily="18" charset="0"/>
                <a:cs typeface="Times New Roman" panose="02020603050405020304" pitchFamily="18" charset="0"/>
              </a:rPr>
              <a:t>Deployment Feasibility:</a:t>
            </a:r>
            <a:r>
              <a:rPr lang="en-US" sz="2300" dirty="0">
                <a:effectLst/>
                <a:latin typeface="Times New Roman" panose="02020603050405020304" pitchFamily="18" charset="0"/>
                <a:ea typeface="Times New Roman" panose="02020603050405020304" pitchFamily="18" charset="0"/>
                <a:cs typeface="Times New Roman" panose="02020603050405020304" pitchFamily="18" charset="0"/>
              </a:rPr>
              <a:t> Evaluation of the model’s performance for potential integration into emergency response systems or traffic management infrastructures.</a:t>
            </a:r>
            <a:endParaRPr lang="en-IN" sz="23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nSpc>
                <a:spcPct val="150000"/>
              </a:lnSpc>
              <a:buNone/>
            </a:pPr>
            <a:r>
              <a:rPr lang="en-US" sz="2300" b="1" dirty="0">
                <a:effectLst/>
                <a:latin typeface="Times New Roman" panose="02020603050405020304" pitchFamily="18" charset="0"/>
                <a:ea typeface="Times New Roman" panose="02020603050405020304" pitchFamily="18" charset="0"/>
              </a:rPr>
              <a:t>Impact:</a:t>
            </a:r>
            <a:endParaRPr lang="en-IN" sz="2300" dirty="0">
              <a:effectLst/>
              <a:latin typeface="Times New Roman" panose="02020603050405020304" pitchFamily="18" charset="0"/>
              <a:ea typeface="Times New Roman" panose="02020603050405020304" pitchFamily="18" charset="0"/>
            </a:endParaRPr>
          </a:p>
          <a:p>
            <a:pPr marL="0" lvl="0" indent="0">
              <a:lnSpc>
                <a:spcPct val="150000"/>
              </a:lnSpc>
              <a:buNone/>
            </a:pPr>
            <a:r>
              <a:rPr lang="en-US" sz="2300" b="1" dirty="0">
                <a:effectLst/>
                <a:latin typeface="Times New Roman" panose="02020603050405020304" pitchFamily="18" charset="0"/>
                <a:ea typeface="Times New Roman" panose="02020603050405020304" pitchFamily="18" charset="0"/>
                <a:cs typeface="Times New Roman" panose="02020603050405020304" pitchFamily="18" charset="0"/>
              </a:rPr>
              <a:t>Reliable Detection System:</a:t>
            </a:r>
            <a:r>
              <a:rPr lang="en-US" sz="2300" dirty="0">
                <a:effectLst/>
                <a:latin typeface="Times New Roman" panose="02020603050405020304" pitchFamily="18" charset="0"/>
                <a:ea typeface="Times New Roman" panose="02020603050405020304" pitchFamily="18" charset="0"/>
                <a:cs typeface="Times New Roman" panose="02020603050405020304" pitchFamily="18" charset="0"/>
              </a:rPr>
              <a:t> An accurate detection model could significantly aid emergency services in identifying emergency vehicles from visual data.</a:t>
            </a:r>
            <a:endParaRPr lang="en-IN" sz="23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lvl="0" indent="0">
              <a:lnSpc>
                <a:spcPct val="150000"/>
              </a:lnSpc>
              <a:buNone/>
            </a:pPr>
            <a:r>
              <a:rPr lang="en-US" sz="2300" b="1" dirty="0">
                <a:effectLst/>
                <a:latin typeface="Times New Roman" panose="02020603050405020304" pitchFamily="18" charset="0"/>
                <a:ea typeface="Times New Roman" panose="02020603050405020304" pitchFamily="18" charset="0"/>
                <a:cs typeface="Times New Roman" panose="02020603050405020304" pitchFamily="18" charset="0"/>
              </a:rPr>
              <a:t>Integration into Infrastructure:</a:t>
            </a:r>
            <a:r>
              <a:rPr lang="en-US" sz="2300" dirty="0">
                <a:effectLst/>
                <a:latin typeface="Times New Roman" panose="02020603050405020304" pitchFamily="18" charset="0"/>
                <a:ea typeface="Times New Roman" panose="02020603050405020304" pitchFamily="18" charset="0"/>
                <a:cs typeface="Times New Roman" panose="02020603050405020304" pitchFamily="18" charset="0"/>
              </a:rPr>
              <a:t> Deployment of such a system could lead to faster and more efficient emergency responses and traffic management strategies in urban areas.</a:t>
            </a:r>
            <a:r>
              <a:rPr lang="en-US" sz="2300" dirty="0">
                <a:effectLst/>
                <a:latin typeface="Times New Roman" panose="02020603050405020304" pitchFamily="18" charset="0"/>
                <a:ea typeface="Times New Roman" panose="02020603050405020304" pitchFamily="18" charset="0"/>
              </a:rPr>
              <a:t> </a:t>
            </a:r>
            <a:endParaRPr lang="en-IN" sz="2300" dirty="0">
              <a:effectLst/>
              <a:latin typeface="Times New Roman" panose="02020603050405020304" pitchFamily="18" charset="0"/>
              <a:ea typeface="Times New Roman" panose="02020603050405020304" pitchFamily="18" charset="0"/>
            </a:endParaRPr>
          </a:p>
          <a:p>
            <a:pPr marL="0" indent="0">
              <a:lnSpc>
                <a:spcPct val="150000"/>
              </a:lnSpc>
              <a:buNone/>
            </a:pPr>
            <a:r>
              <a:rPr lang="en-US" sz="2300" dirty="0">
                <a:effectLst/>
                <a:latin typeface="Times New Roman" panose="02020603050405020304" pitchFamily="18" charset="0"/>
                <a:ea typeface="Times New Roman" panose="02020603050405020304" pitchFamily="18" charset="0"/>
              </a:rPr>
              <a:t>These methodologies represent advanced applications of computer vision and machine learning in the domains of traffic management and emergency vehicle identification. Their successful implementation and integration into urban infrastructures have the potential to significantly enhance urban mobility, emergency services, and overall city functionality.</a:t>
            </a:r>
            <a:endParaRPr lang="en-IN" sz="2300" dirty="0">
              <a:effectLst/>
              <a:latin typeface="Times New Roman" panose="02020603050405020304" pitchFamily="18" charset="0"/>
              <a:ea typeface="Times New Roman" panose="02020603050405020304" pitchFamily="18" charset="0"/>
            </a:endParaRPr>
          </a:p>
          <a:p>
            <a:pPr algn="ctr">
              <a:lnSpc>
                <a:spcPct val="150000"/>
              </a:lnSpc>
            </a:pPr>
            <a:r>
              <a:rPr lang="en-US" sz="1800" b="1"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marL="0" indent="0">
              <a:buNone/>
            </a:pPr>
            <a:endParaRPr lang="en-GB" dirty="0"/>
          </a:p>
        </p:txBody>
      </p:sp>
    </p:spTree>
    <p:extLst>
      <p:ext uri="{BB962C8B-B14F-4D97-AF65-F5344CB8AC3E}">
        <p14:creationId xmlns:p14="http://schemas.microsoft.com/office/powerpoint/2010/main" val="4468843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Objectives</a:t>
            </a:r>
          </a:p>
        </p:txBody>
      </p:sp>
      <p:sp>
        <p:nvSpPr>
          <p:cNvPr id="3" name="Content Placeholder 2"/>
          <p:cNvSpPr>
            <a:spLocks noGrp="1"/>
          </p:cNvSpPr>
          <p:nvPr>
            <p:ph idx="1"/>
          </p:nvPr>
        </p:nvSpPr>
        <p:spPr>
          <a:xfrm>
            <a:off x="838200" y="1482571"/>
            <a:ext cx="10515600" cy="4367813"/>
          </a:xfrm>
        </p:spPr>
        <p:txBody>
          <a:bodyPr>
            <a:noAutofit/>
          </a:bodyPr>
          <a:lstStyle/>
          <a:p>
            <a:pPr marL="0" indent="0">
              <a:lnSpc>
                <a:spcPct val="150000"/>
              </a:lnSpc>
              <a:buNone/>
            </a:pPr>
            <a:r>
              <a:rPr lang="en-US" sz="1400" b="1" dirty="0">
                <a:latin typeface="Times New Roman" panose="02020603050405020304" pitchFamily="18" charset="0"/>
                <a:ea typeface="Times New Roman" panose="02020603050405020304" pitchFamily="18" charset="0"/>
              </a:rPr>
              <a:t>[</a:t>
            </a:r>
            <a:r>
              <a:rPr lang="en-US" sz="1400" b="1" dirty="0">
                <a:effectLst/>
                <a:latin typeface="Times New Roman" panose="02020603050405020304" pitchFamily="18" charset="0"/>
                <a:ea typeface="Times New Roman" panose="02020603050405020304" pitchFamily="18" charset="0"/>
              </a:rPr>
              <a:t>1] Real-time Emergency Vehicle Identification:</a:t>
            </a:r>
            <a:endParaRPr lang="en-IN" sz="1400" dirty="0">
              <a:effectLst/>
              <a:latin typeface="Times New Roman" panose="02020603050405020304" pitchFamily="18" charset="0"/>
              <a:ea typeface="Times New Roman" panose="02020603050405020304" pitchFamily="18" charset="0"/>
            </a:endParaRPr>
          </a:p>
          <a:p>
            <a:pPr marL="0" lvl="0" indent="0">
              <a:lnSpc>
                <a:spcPct val="150000"/>
              </a:lnSpc>
              <a:buNone/>
            </a:pPr>
            <a:r>
              <a:rPr lang="en-US" sz="1400" b="1" dirty="0">
                <a:effectLst/>
                <a:latin typeface="Times New Roman" panose="02020603050405020304" pitchFamily="18" charset="0"/>
                <a:ea typeface="Times New Roman" panose="02020603050405020304" pitchFamily="18" charset="0"/>
                <a:cs typeface="Times New Roman" panose="02020603050405020304" pitchFamily="18" charset="0"/>
              </a:rPr>
              <a:t>Objective:</a:t>
            </a: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 Develop a system capable of accurately detecting emergency vehicles in real-time video streams.</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lvl="0" indent="0">
              <a:lnSpc>
                <a:spcPct val="150000"/>
              </a:lnSpc>
              <a:buNone/>
            </a:pPr>
            <a:r>
              <a:rPr lang="en-US" sz="1400" b="1" dirty="0">
                <a:effectLst/>
                <a:latin typeface="Times New Roman" panose="02020603050405020304" pitchFamily="18" charset="0"/>
                <a:ea typeface="Times New Roman" panose="02020603050405020304" pitchFamily="18" charset="0"/>
                <a:cs typeface="Times New Roman" panose="02020603050405020304" pitchFamily="18" charset="0"/>
              </a:rPr>
              <a:t>Importance:</a:t>
            </a: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 Prompt identification of emergency vehicles facilitates quicker emergency responses and efficient traffic management.</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nSpc>
                <a:spcPct val="150000"/>
              </a:lnSpc>
              <a:buNone/>
            </a:pPr>
            <a:r>
              <a:rPr lang="en-US" sz="1400" b="1" dirty="0">
                <a:effectLst/>
                <a:latin typeface="Times New Roman" panose="02020603050405020304" pitchFamily="18" charset="0"/>
                <a:ea typeface="Times New Roman" panose="02020603050405020304" pitchFamily="18" charset="0"/>
              </a:rPr>
              <a:t> [2] Dynamic Traffic Signal Adaptation: </a:t>
            </a:r>
            <a:endParaRPr lang="en-IN" sz="1400" dirty="0">
              <a:effectLst/>
              <a:latin typeface="Times New Roman" panose="02020603050405020304" pitchFamily="18" charset="0"/>
              <a:ea typeface="Times New Roman" panose="02020603050405020304" pitchFamily="18" charset="0"/>
            </a:endParaRPr>
          </a:p>
          <a:p>
            <a:pPr marL="0" lvl="0" indent="0">
              <a:lnSpc>
                <a:spcPct val="150000"/>
              </a:lnSpc>
              <a:buNone/>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Objective: Create an adaptive traffic signal system that responds dynamically to changing traffic densities.</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lvl="0" indent="0">
              <a:lnSpc>
                <a:spcPct val="150000"/>
              </a:lnSpc>
              <a:buNone/>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Importance: Dynamic signaling aims to optimize traffic flow, reducing congestion, and potentially prioritizing lanes for emergency vehicles.</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nSpc>
                <a:spcPct val="150000"/>
              </a:lnSpc>
              <a:buNone/>
            </a:pPr>
            <a:r>
              <a:rPr lang="en-US" sz="1400" dirty="0">
                <a:effectLst/>
                <a:latin typeface="Times New Roman" panose="02020603050405020304" pitchFamily="18" charset="0"/>
                <a:ea typeface="Times New Roman" panose="02020603050405020304" pitchFamily="18" charset="0"/>
              </a:rPr>
              <a:t>[</a:t>
            </a:r>
            <a:r>
              <a:rPr lang="en-US" sz="1400" b="1" dirty="0">
                <a:effectLst/>
                <a:latin typeface="Times New Roman" panose="02020603050405020304" pitchFamily="18" charset="0"/>
                <a:ea typeface="Times New Roman" panose="02020603050405020304" pitchFamily="18" charset="0"/>
              </a:rPr>
              <a:t>3] Effective Vehicle Classification Model:</a:t>
            </a:r>
            <a:endParaRPr lang="en-IN" sz="1400" dirty="0">
              <a:effectLst/>
              <a:latin typeface="Times New Roman" panose="02020603050405020304" pitchFamily="18" charset="0"/>
              <a:ea typeface="Times New Roman" panose="02020603050405020304" pitchFamily="18" charset="0"/>
            </a:endParaRPr>
          </a:p>
          <a:p>
            <a:pPr marL="0" lvl="0" indent="0">
              <a:lnSpc>
                <a:spcPct val="150000"/>
              </a:lnSpc>
              <a:buNone/>
            </a:pPr>
            <a:r>
              <a:rPr lang="en-US" sz="1400" b="1" dirty="0">
                <a:effectLst/>
                <a:latin typeface="Times New Roman" panose="02020603050405020304" pitchFamily="18" charset="0"/>
                <a:ea typeface="Times New Roman" panose="02020603050405020304" pitchFamily="18" charset="0"/>
                <a:cs typeface="Times New Roman" panose="02020603050405020304" pitchFamily="18" charset="0"/>
              </a:rPr>
              <a:t>Objective:</a:t>
            </a: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 Train a robust machine learning model capable of classifying emergency and non-emergency vehicles accurately.</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lvl="0" indent="0">
              <a:lnSpc>
                <a:spcPct val="150000"/>
              </a:lnSpc>
              <a:buNone/>
            </a:pPr>
            <a:r>
              <a:rPr lang="en-US" sz="1400" b="1" dirty="0">
                <a:effectLst/>
                <a:latin typeface="Times New Roman" panose="02020603050405020304" pitchFamily="18" charset="0"/>
                <a:ea typeface="Times New Roman" panose="02020603050405020304" pitchFamily="18" charset="0"/>
                <a:cs typeface="Times New Roman" panose="02020603050405020304" pitchFamily="18" charset="0"/>
              </a:rPr>
              <a:t>Importance:</a:t>
            </a: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 Accurate vehicle classification assists in quick decision-making, especially in emergency scenarios, and aids traffic management.</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nSpc>
                <a:spcPct val="150000"/>
              </a:lnSpc>
              <a:buNone/>
            </a:pPr>
            <a:r>
              <a:rPr lang="en-US" sz="1400" dirty="0">
                <a:effectLst/>
                <a:latin typeface="Times New Roman" panose="02020603050405020304" pitchFamily="18" charset="0"/>
                <a:ea typeface="Times New Roman" panose="02020603050405020304" pitchFamily="18" charset="0"/>
              </a:rPr>
              <a:t> </a:t>
            </a:r>
            <a:endParaRPr lang="en-IN" sz="1400" dirty="0">
              <a:effectLst/>
              <a:latin typeface="Times New Roman" panose="02020603050405020304" pitchFamily="18" charset="0"/>
              <a:ea typeface="Times New Roman" panose="02020603050405020304" pitchFamily="18" charset="0"/>
            </a:endParaRPr>
          </a:p>
          <a:p>
            <a:endParaRPr lang="en-GB" sz="1400" dirty="0"/>
          </a:p>
        </p:txBody>
      </p:sp>
    </p:spTree>
    <p:extLst>
      <p:ext uri="{BB962C8B-B14F-4D97-AF65-F5344CB8AC3E}">
        <p14:creationId xmlns:p14="http://schemas.microsoft.com/office/powerpoint/2010/main" val="26667295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Objectives</a:t>
            </a:r>
          </a:p>
        </p:txBody>
      </p:sp>
      <p:sp>
        <p:nvSpPr>
          <p:cNvPr id="3" name="Content Placeholder 2"/>
          <p:cNvSpPr>
            <a:spLocks noGrp="1"/>
          </p:cNvSpPr>
          <p:nvPr>
            <p:ph idx="1"/>
          </p:nvPr>
        </p:nvSpPr>
        <p:spPr>
          <a:xfrm>
            <a:off x="838200" y="1482571"/>
            <a:ext cx="10515600" cy="4367813"/>
          </a:xfrm>
        </p:spPr>
        <p:txBody>
          <a:bodyPr>
            <a:noAutofit/>
          </a:bodyPr>
          <a:lstStyle/>
          <a:p>
            <a:pPr marL="0" indent="0">
              <a:lnSpc>
                <a:spcPct val="150000"/>
              </a:lnSpc>
              <a:buNone/>
            </a:pPr>
            <a:r>
              <a:rPr lang="en-US" sz="1400" b="1" dirty="0">
                <a:effectLst/>
                <a:latin typeface="Times New Roman" panose="02020603050405020304" pitchFamily="18" charset="0"/>
                <a:ea typeface="Times New Roman" panose="02020603050405020304" pitchFamily="18" charset="0"/>
              </a:rPr>
              <a:t>[4] Deployment Feasibility:</a:t>
            </a:r>
            <a:endParaRPr lang="en-IN" sz="1400" dirty="0">
              <a:effectLst/>
              <a:latin typeface="Times New Roman" panose="02020603050405020304" pitchFamily="18" charset="0"/>
              <a:ea typeface="Times New Roman" panose="02020603050405020304" pitchFamily="18" charset="0"/>
            </a:endParaRPr>
          </a:p>
          <a:p>
            <a:pPr marL="0" lvl="0" indent="0">
              <a:lnSpc>
                <a:spcPct val="150000"/>
              </a:lnSpc>
              <a:buNone/>
            </a:pPr>
            <a:r>
              <a:rPr lang="en-US" sz="1400" b="1" dirty="0">
                <a:effectLst/>
                <a:latin typeface="Times New Roman" panose="02020603050405020304" pitchFamily="18" charset="0"/>
                <a:ea typeface="Times New Roman" panose="02020603050405020304" pitchFamily="18" charset="0"/>
                <a:cs typeface="Times New Roman" panose="02020603050405020304" pitchFamily="18" charset="0"/>
              </a:rPr>
              <a:t>Objective:</a:t>
            </a: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 Assess the feasibility of deploying these methodologies in real-world traffic and emergency response systems.</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lvl="0" indent="0">
              <a:lnSpc>
                <a:spcPct val="150000"/>
              </a:lnSpc>
              <a:buNone/>
            </a:pPr>
            <a:r>
              <a:rPr lang="en-US" sz="1400" b="1" dirty="0">
                <a:effectLst/>
                <a:latin typeface="Times New Roman" panose="02020603050405020304" pitchFamily="18" charset="0"/>
                <a:ea typeface="Times New Roman" panose="02020603050405020304" pitchFamily="18" charset="0"/>
                <a:cs typeface="Times New Roman" panose="02020603050405020304" pitchFamily="18" charset="0"/>
              </a:rPr>
              <a:t>Importance:</a:t>
            </a: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 Evaluating the practicality and reliability of these systems for integration into existing urban infrastructures.</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nSpc>
                <a:spcPct val="150000"/>
              </a:lnSpc>
              <a:buNone/>
            </a:pPr>
            <a:r>
              <a:rPr lang="en-US" sz="1400" b="1" dirty="0">
                <a:effectLst/>
                <a:latin typeface="Times New Roman" panose="02020603050405020304" pitchFamily="18" charset="0"/>
                <a:ea typeface="Times New Roman" panose="02020603050405020304" pitchFamily="18" charset="0"/>
              </a:rPr>
              <a:t>[5] Improving Traffic Management</a:t>
            </a:r>
            <a:r>
              <a:rPr lang="en-US" sz="1400" dirty="0">
                <a:effectLst/>
                <a:latin typeface="Times New Roman" panose="02020603050405020304" pitchFamily="18" charset="0"/>
                <a:ea typeface="Times New Roman" panose="02020603050405020304" pitchFamily="18" charset="0"/>
              </a:rPr>
              <a:t> </a:t>
            </a:r>
            <a:endParaRPr lang="en-IN" sz="1400" dirty="0">
              <a:effectLst/>
              <a:latin typeface="Times New Roman" panose="02020603050405020304" pitchFamily="18" charset="0"/>
              <a:ea typeface="Times New Roman" panose="02020603050405020304" pitchFamily="18" charset="0"/>
            </a:endParaRPr>
          </a:p>
          <a:p>
            <a:pPr marL="0" lvl="0" indent="0">
              <a:lnSpc>
                <a:spcPct val="150000"/>
              </a:lnSpc>
              <a:buNone/>
            </a:pPr>
            <a:r>
              <a:rPr lang="en-US" sz="1400" b="1" dirty="0">
                <a:effectLst/>
                <a:latin typeface="Times New Roman" panose="02020603050405020304" pitchFamily="18" charset="0"/>
                <a:ea typeface="Times New Roman" panose="02020603050405020304" pitchFamily="18" charset="0"/>
                <a:cs typeface="Times New Roman" panose="02020603050405020304" pitchFamily="18" charset="0"/>
              </a:rPr>
              <a:t>Objective:</a:t>
            </a: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 Implement strategies that optimize traffic flow, especially during emergency situations.</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lvl="0" indent="0">
              <a:lnSpc>
                <a:spcPct val="150000"/>
              </a:lnSpc>
              <a:buNone/>
            </a:pPr>
            <a:r>
              <a:rPr lang="en-US" sz="1400" b="1" dirty="0">
                <a:effectLst/>
                <a:latin typeface="Times New Roman" panose="02020603050405020304" pitchFamily="18" charset="0"/>
                <a:ea typeface="Times New Roman" panose="02020603050405020304" pitchFamily="18" charset="0"/>
                <a:cs typeface="Times New Roman" panose="02020603050405020304" pitchFamily="18" charset="0"/>
              </a:rPr>
              <a:t> Importance:</a:t>
            </a: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 Enhancing traffic management supports smoother urban mobility and quicker emergency response times.</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nSpc>
                <a:spcPct val="150000"/>
              </a:lnSpc>
              <a:buNone/>
            </a:pPr>
            <a:r>
              <a:rPr lang="en-US" sz="1400" dirty="0">
                <a:effectLst/>
                <a:latin typeface="Times New Roman" panose="02020603050405020304" pitchFamily="18" charset="0"/>
                <a:ea typeface="Times New Roman" panose="02020603050405020304" pitchFamily="18" charset="0"/>
              </a:rPr>
              <a:t> </a:t>
            </a:r>
            <a:r>
              <a:rPr lang="en-US" sz="1400" b="1" dirty="0">
                <a:effectLst/>
                <a:latin typeface="Times New Roman" panose="02020603050405020304" pitchFamily="18" charset="0"/>
                <a:ea typeface="Times New Roman" panose="02020603050405020304" pitchFamily="18" charset="0"/>
              </a:rPr>
              <a:t>[6] Enhancing Urban Safety and Efficiency:</a:t>
            </a:r>
            <a:endParaRPr lang="en-IN" sz="1400" dirty="0">
              <a:effectLst/>
              <a:latin typeface="Times New Roman" panose="02020603050405020304" pitchFamily="18" charset="0"/>
              <a:ea typeface="Times New Roman" panose="02020603050405020304" pitchFamily="18" charset="0"/>
            </a:endParaRPr>
          </a:p>
          <a:p>
            <a:pPr marL="0" indent="0">
              <a:lnSpc>
                <a:spcPct val="150000"/>
              </a:lnSpc>
              <a:buNone/>
            </a:pPr>
            <a:r>
              <a:rPr lang="en-US" sz="1400" dirty="0">
                <a:effectLst/>
                <a:latin typeface="Times New Roman" panose="02020603050405020304" pitchFamily="18" charset="0"/>
                <a:ea typeface="Times New Roman" panose="02020603050405020304" pitchFamily="18" charset="0"/>
              </a:rPr>
              <a:t> </a:t>
            </a:r>
            <a:r>
              <a:rPr lang="en-US" sz="1400" b="1" dirty="0">
                <a:effectLst/>
                <a:latin typeface="Times New Roman" panose="02020603050405020304" pitchFamily="18" charset="0"/>
                <a:ea typeface="Times New Roman" panose="02020603050405020304" pitchFamily="18" charset="0"/>
                <a:cs typeface="Times New Roman" panose="02020603050405020304" pitchFamily="18" charset="0"/>
              </a:rPr>
              <a:t>Objective:</a:t>
            </a: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 Contribute to the overall safety and efficiency of urban environments through innovative technological solutions.</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lvl="0" indent="0">
              <a:lnSpc>
                <a:spcPct val="150000"/>
              </a:lnSpc>
              <a:buNone/>
            </a:pPr>
            <a:r>
              <a:rPr lang="en-US" sz="1400" b="1" dirty="0">
                <a:effectLst/>
                <a:latin typeface="Times New Roman" panose="02020603050405020304" pitchFamily="18" charset="0"/>
                <a:ea typeface="Times New Roman" panose="02020603050405020304" pitchFamily="18" charset="0"/>
                <a:cs typeface="Times New Roman" panose="02020603050405020304" pitchFamily="18" charset="0"/>
              </a:rPr>
              <a:t>Importance:</a:t>
            </a: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 Efficient traffic management and quick emergency responses contribute to safer and more livable cities.</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buNone/>
            </a:pPr>
            <a:endParaRPr lang="en-GB" sz="1400" dirty="0"/>
          </a:p>
        </p:txBody>
      </p:sp>
    </p:spTree>
    <p:extLst>
      <p:ext uri="{BB962C8B-B14F-4D97-AF65-F5344CB8AC3E}">
        <p14:creationId xmlns:p14="http://schemas.microsoft.com/office/powerpoint/2010/main" val="29007064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37547"/>
          </a:xfrm>
        </p:spPr>
        <p:txBody>
          <a:bodyPr/>
          <a:lstStyle/>
          <a:p>
            <a:r>
              <a:rPr lang="en-US" b="1" dirty="0"/>
              <a:t>System Design &amp; Implementation</a:t>
            </a:r>
            <a:endParaRPr lang="en-GB" b="1" dirty="0"/>
          </a:p>
        </p:txBody>
      </p:sp>
      <p:sp>
        <p:nvSpPr>
          <p:cNvPr id="3" name="Content Placeholder 2"/>
          <p:cNvSpPr>
            <a:spLocks noGrp="1"/>
          </p:cNvSpPr>
          <p:nvPr>
            <p:ph idx="1"/>
          </p:nvPr>
        </p:nvSpPr>
        <p:spPr>
          <a:xfrm>
            <a:off x="838200" y="1251751"/>
            <a:ext cx="10515600" cy="4669655"/>
          </a:xfrm>
        </p:spPr>
        <p:txBody>
          <a:bodyPr>
            <a:noAutofit/>
          </a:bodyPr>
          <a:lstStyle/>
          <a:p>
            <a:pPr marL="0" indent="0">
              <a:lnSpc>
                <a:spcPct val="150000"/>
              </a:lnSpc>
              <a:buNone/>
            </a:pPr>
            <a:r>
              <a:rPr lang="en-US" sz="1200" dirty="0">
                <a:effectLst/>
                <a:latin typeface="Times New Roman" panose="02020603050405020304" pitchFamily="18" charset="0"/>
                <a:ea typeface="Times New Roman" panose="02020603050405020304" pitchFamily="18" charset="0"/>
              </a:rPr>
              <a:t>The project incorporates several key components to achieve its objectives, including Emergency Vehicle Identification, Dynamic Traffic Signaling, and Vehicle Classification. The system's architecture revolves around real-time video processing, machine learning models, and dynamic traffic management.</a:t>
            </a:r>
            <a:endParaRPr lang="en-IN" sz="1200" dirty="0">
              <a:effectLst/>
              <a:latin typeface="Times New Roman" panose="02020603050405020304" pitchFamily="18" charset="0"/>
              <a:ea typeface="Times New Roman" panose="02020603050405020304" pitchFamily="18" charset="0"/>
            </a:endParaRPr>
          </a:p>
          <a:p>
            <a:pPr marL="0" indent="0">
              <a:lnSpc>
                <a:spcPct val="150000"/>
              </a:lnSpc>
              <a:buNone/>
            </a:pPr>
            <a:r>
              <a:rPr lang="en-US" sz="1200" dirty="0">
                <a:effectLst/>
                <a:latin typeface="Times New Roman" panose="02020603050405020304" pitchFamily="18" charset="0"/>
                <a:ea typeface="Times New Roman" panose="02020603050405020304" pitchFamily="18" charset="0"/>
              </a:rPr>
              <a:t> </a:t>
            </a:r>
            <a:r>
              <a:rPr lang="en-US" sz="1200" b="1" dirty="0">
                <a:effectLst/>
                <a:latin typeface="Times New Roman" panose="02020603050405020304" pitchFamily="18" charset="0"/>
                <a:ea typeface="Times New Roman" panose="02020603050405020304" pitchFamily="18" charset="0"/>
              </a:rPr>
              <a:t>System Design and Implementation Overview</a:t>
            </a:r>
            <a:endParaRPr lang="en-IN" sz="1200" dirty="0">
              <a:effectLst/>
              <a:latin typeface="Times New Roman" panose="02020603050405020304" pitchFamily="18" charset="0"/>
              <a:ea typeface="Times New Roman" panose="02020603050405020304" pitchFamily="18" charset="0"/>
            </a:endParaRPr>
          </a:p>
          <a:p>
            <a:pPr marL="0" indent="0">
              <a:lnSpc>
                <a:spcPct val="150000"/>
              </a:lnSpc>
              <a:buNone/>
            </a:pPr>
            <a:r>
              <a:rPr lang="en-US" sz="1400" b="1" dirty="0">
                <a:effectLst/>
                <a:latin typeface="Times New Roman" panose="02020603050405020304" pitchFamily="18" charset="0"/>
                <a:ea typeface="Times New Roman" panose="02020603050405020304" pitchFamily="18" charset="0"/>
              </a:rPr>
              <a:t>[1] Emergency Vehicle Identification</a:t>
            </a:r>
            <a:r>
              <a:rPr lang="en-US" sz="1200" b="1" dirty="0">
                <a:effectLst/>
                <a:latin typeface="Times New Roman" panose="02020603050405020304" pitchFamily="18" charset="0"/>
                <a:ea typeface="Times New Roman" panose="02020603050405020304" pitchFamily="18" charset="0"/>
              </a:rPr>
              <a:t>:</a:t>
            </a:r>
            <a:endParaRPr lang="en-IN" sz="1200" dirty="0">
              <a:effectLst/>
              <a:latin typeface="Times New Roman" panose="02020603050405020304" pitchFamily="18" charset="0"/>
              <a:ea typeface="Times New Roman" panose="02020603050405020304" pitchFamily="18" charset="0"/>
            </a:endParaRPr>
          </a:p>
          <a:p>
            <a:pPr marL="0" indent="0">
              <a:lnSpc>
                <a:spcPct val="150000"/>
              </a:lnSpc>
              <a:buNone/>
            </a:pPr>
            <a:r>
              <a:rPr lang="en-US" sz="1200" b="1" dirty="0">
                <a:effectLst/>
                <a:latin typeface="Times New Roman" panose="02020603050405020304" pitchFamily="18" charset="0"/>
                <a:ea typeface="Times New Roman" panose="02020603050405020304" pitchFamily="18" charset="0"/>
              </a:rPr>
              <a:t> </a:t>
            </a:r>
            <a:r>
              <a:rPr lang="en-US" sz="1200" b="1" dirty="0">
                <a:effectLst/>
                <a:latin typeface="Times New Roman" panose="02020603050405020304" pitchFamily="18" charset="0"/>
                <a:ea typeface="Times New Roman" panose="02020603050405020304" pitchFamily="18" charset="0"/>
                <a:cs typeface="Times New Roman" panose="02020603050405020304" pitchFamily="18" charset="0"/>
              </a:rPr>
              <a:t>Algorithm:</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The code utilizes background subtraction and contour detection to isolate vehicles in a video frame.</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lvl="0" indent="0">
              <a:lnSpc>
                <a:spcPct val="150000"/>
              </a:lnSpc>
              <a:buNone/>
            </a:pPr>
            <a:r>
              <a:rPr lang="en-US" sz="1200" b="1" dirty="0">
                <a:effectLst/>
                <a:latin typeface="Times New Roman" panose="02020603050405020304" pitchFamily="18" charset="0"/>
                <a:ea typeface="Times New Roman" panose="02020603050405020304" pitchFamily="18" charset="0"/>
                <a:cs typeface="Times New Roman" panose="02020603050405020304" pitchFamily="18" charset="0"/>
              </a:rPr>
              <a:t>Model:</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 pre-trained convolutional neural network (CNN) identifies emergency vehicles by analyzing the segmented vehicle regions. The model's predictions are based on previously trained emergency vehicle datasets.</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lvl="0" indent="0">
              <a:lnSpc>
                <a:spcPct val="150000"/>
              </a:lnSpc>
              <a:buNone/>
            </a:pPr>
            <a:r>
              <a:rPr lang="en-US" sz="1200" b="1" dirty="0">
                <a:effectLst/>
                <a:latin typeface="Times New Roman" panose="02020603050405020304" pitchFamily="18" charset="0"/>
                <a:ea typeface="Times New Roman" panose="02020603050405020304" pitchFamily="18" charset="0"/>
                <a:cs typeface="Times New Roman" panose="02020603050405020304" pitchFamily="18" charset="0"/>
              </a:rPr>
              <a:t>Implementation:</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This segment involves reading video frames, isolating vehicle contours, extracting the region of interest, resizing for model input, and applying the trained CNN for emergency vehicle classification.</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nSpc>
                <a:spcPct val="150000"/>
              </a:lnSpc>
              <a:buNone/>
            </a:pPr>
            <a:r>
              <a:rPr lang="en-US" sz="1400" dirty="0">
                <a:effectLst/>
                <a:latin typeface="Times New Roman" panose="02020603050405020304" pitchFamily="18" charset="0"/>
                <a:ea typeface="Times New Roman" panose="02020603050405020304" pitchFamily="18" charset="0"/>
              </a:rPr>
              <a:t> </a:t>
            </a:r>
            <a:r>
              <a:rPr lang="en-US" sz="1400" b="1" dirty="0">
                <a:effectLst/>
                <a:latin typeface="Times New Roman" panose="02020603050405020304" pitchFamily="18" charset="0"/>
                <a:ea typeface="Times New Roman" panose="02020603050405020304" pitchFamily="18" charset="0"/>
              </a:rPr>
              <a:t>[2] Dynamic Traffic Signaling:</a:t>
            </a:r>
            <a:endParaRPr lang="en-IN" sz="1400" dirty="0">
              <a:effectLst/>
              <a:latin typeface="Times New Roman" panose="02020603050405020304" pitchFamily="18" charset="0"/>
              <a:ea typeface="Times New Roman" panose="02020603050405020304" pitchFamily="18" charset="0"/>
            </a:endParaRPr>
          </a:p>
          <a:p>
            <a:pPr marL="0" indent="0">
              <a:lnSpc>
                <a:spcPct val="150000"/>
              </a:lnSpc>
              <a:buNone/>
            </a:pPr>
            <a:r>
              <a:rPr lang="en-US" sz="1200" b="1" dirty="0">
                <a:effectLst/>
                <a:latin typeface="Times New Roman" panose="02020603050405020304" pitchFamily="18" charset="0"/>
                <a:ea typeface="Times New Roman" panose="02020603050405020304" pitchFamily="18" charset="0"/>
              </a:rPr>
              <a:t> </a:t>
            </a:r>
            <a:r>
              <a:rPr lang="en-US" sz="1200" b="1" dirty="0">
                <a:effectLst/>
                <a:latin typeface="Times New Roman" panose="02020603050405020304" pitchFamily="18" charset="0"/>
                <a:ea typeface="Times New Roman" panose="02020603050405020304" pitchFamily="18" charset="0"/>
                <a:cs typeface="Times New Roman" panose="02020603050405020304" pitchFamily="18" charset="0"/>
              </a:rPr>
              <a:t>Functionality:</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The code simulates dynamic traffic signaling for lanes based on detected traffic densities.</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lvl="0" indent="0">
              <a:lnSpc>
                <a:spcPct val="150000"/>
              </a:lnSpc>
              <a:buNone/>
            </a:pPr>
            <a:r>
              <a:rPr lang="en-US" sz="1200" b="1" dirty="0">
                <a:effectLst/>
                <a:latin typeface="Times New Roman" panose="02020603050405020304" pitchFamily="18" charset="0"/>
                <a:ea typeface="Times New Roman" panose="02020603050405020304" pitchFamily="18" charset="0"/>
                <a:cs typeface="Times New Roman" panose="02020603050405020304" pitchFamily="18" charset="0"/>
              </a:rPr>
              <a:t>Visualization:</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Utilizes an illustrative format displaying traffic signals for each lane using emojis to represent signal states.</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nSpc>
                <a:spcPct val="150000"/>
              </a:lnSpc>
              <a:buNone/>
            </a:pPr>
            <a:r>
              <a:rPr lang="en-US" sz="1200" dirty="0">
                <a:effectLst/>
                <a:latin typeface="Times New Roman" panose="02020603050405020304" pitchFamily="18" charset="0"/>
                <a:ea typeface="Times New Roman" panose="02020603050405020304" pitchFamily="18" charset="0"/>
              </a:rPr>
              <a:t> </a:t>
            </a:r>
            <a:endParaRPr lang="en-IN" sz="1200" dirty="0">
              <a:effectLst/>
              <a:latin typeface="Times New Roman" panose="02020603050405020304" pitchFamily="18" charset="0"/>
              <a:ea typeface="Times New Roman" panose="02020603050405020304" pitchFamily="18" charset="0"/>
            </a:endParaRPr>
          </a:p>
          <a:p>
            <a:endParaRPr lang="en-GB" sz="1200" dirty="0"/>
          </a:p>
        </p:txBody>
      </p:sp>
    </p:spTree>
    <p:extLst>
      <p:ext uri="{BB962C8B-B14F-4D97-AF65-F5344CB8AC3E}">
        <p14:creationId xmlns:p14="http://schemas.microsoft.com/office/powerpoint/2010/main" val="23149447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37547"/>
          </a:xfrm>
        </p:spPr>
        <p:txBody>
          <a:bodyPr/>
          <a:lstStyle/>
          <a:p>
            <a:r>
              <a:rPr lang="en-US" b="1" dirty="0"/>
              <a:t>System Design &amp; Implementation</a:t>
            </a:r>
            <a:endParaRPr lang="en-GB" b="1" dirty="0"/>
          </a:p>
        </p:txBody>
      </p:sp>
      <p:sp>
        <p:nvSpPr>
          <p:cNvPr id="3" name="Content Placeholder 2"/>
          <p:cNvSpPr>
            <a:spLocks noGrp="1"/>
          </p:cNvSpPr>
          <p:nvPr>
            <p:ph idx="1"/>
          </p:nvPr>
        </p:nvSpPr>
        <p:spPr>
          <a:xfrm>
            <a:off x="838200" y="1251751"/>
            <a:ext cx="10515600" cy="4669655"/>
          </a:xfrm>
        </p:spPr>
        <p:txBody>
          <a:bodyPr>
            <a:noAutofit/>
          </a:bodyPr>
          <a:lstStyle/>
          <a:p>
            <a:pPr marL="0" indent="0">
              <a:lnSpc>
                <a:spcPct val="150000"/>
              </a:lnSpc>
              <a:buNone/>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Implementation:</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Based on predefined traffic lane densities, the system simulates opening and closing lanes using time-based transitions. The visualization demonstrates how signals change based on lane openings and closures.</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nSpc>
                <a:spcPct val="150000"/>
              </a:lnSpc>
              <a:buNone/>
            </a:pPr>
            <a:r>
              <a:rPr lang="en-US" sz="1800" b="1" dirty="0">
                <a:effectLst/>
                <a:latin typeface="Times New Roman" panose="02020603050405020304" pitchFamily="18" charset="0"/>
                <a:ea typeface="Times New Roman" panose="02020603050405020304" pitchFamily="18" charset="0"/>
              </a:rPr>
              <a:t>[3] Vehicle Classification Model:</a:t>
            </a:r>
            <a:endParaRPr lang="en-IN" sz="1800" dirty="0">
              <a:effectLst/>
              <a:latin typeface="Times New Roman" panose="02020603050405020304" pitchFamily="18" charset="0"/>
              <a:ea typeface="Times New Roman" panose="02020603050405020304" pitchFamily="18" charset="0"/>
            </a:endParaRPr>
          </a:p>
          <a:p>
            <a:pPr marL="0" lvl="0" indent="0">
              <a:lnSpc>
                <a:spcPct val="150000"/>
              </a:lnSpc>
              <a:buNone/>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Model:</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Incorporates transfer learning by leveraging the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Xception</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architecture pre-trained on ImageNet.</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lvl="0" indent="0">
              <a:lnSpc>
                <a:spcPct val="150000"/>
              </a:lnSpc>
              <a:buNone/>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Implementation:</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The code loads the pre-trained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Xception</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model, freezes its layers, and adds custom dense layers for binary classification (emergency or non-emergency vehicles). The training process involves compiling the model, fitting it to the training data, and evaluating its performance on validation sets.</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nSpc>
                <a:spcPct val="150000"/>
              </a:lnSpc>
              <a:buNone/>
            </a:pPr>
            <a:r>
              <a:rPr lang="en-US" sz="180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marL="0" indent="0">
              <a:buNone/>
            </a:pPr>
            <a:endParaRPr lang="en-GB" sz="1100" dirty="0"/>
          </a:p>
        </p:txBody>
      </p:sp>
    </p:spTree>
    <p:extLst>
      <p:ext uri="{BB962C8B-B14F-4D97-AF65-F5344CB8AC3E}">
        <p14:creationId xmlns:p14="http://schemas.microsoft.com/office/powerpoint/2010/main" val="31868769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62339"/>
          </a:xfrm>
        </p:spPr>
        <p:txBody>
          <a:bodyPr/>
          <a:lstStyle/>
          <a:p>
            <a:r>
              <a:rPr lang="en-US" b="1" dirty="0"/>
              <a:t>System Design &amp; Implementation</a:t>
            </a:r>
            <a:endParaRPr lang="en-GB" b="1" dirty="0"/>
          </a:p>
        </p:txBody>
      </p:sp>
      <p:sp>
        <p:nvSpPr>
          <p:cNvPr id="3" name="Content Placeholder 2"/>
          <p:cNvSpPr>
            <a:spLocks noGrp="1"/>
          </p:cNvSpPr>
          <p:nvPr>
            <p:ph idx="1"/>
          </p:nvPr>
        </p:nvSpPr>
        <p:spPr>
          <a:xfrm>
            <a:off x="838200" y="1029810"/>
            <a:ext cx="10515600" cy="5033639"/>
          </a:xfrm>
        </p:spPr>
        <p:txBody>
          <a:bodyPr>
            <a:noAutofit/>
          </a:bodyPr>
          <a:lstStyle/>
          <a:p>
            <a:pPr marL="0" indent="0">
              <a:lnSpc>
                <a:spcPct val="150000"/>
              </a:lnSpc>
              <a:buNone/>
            </a:pPr>
            <a:r>
              <a:rPr lang="en-US" sz="1400" b="1" dirty="0">
                <a:effectLst/>
                <a:latin typeface="Times New Roman" panose="02020603050405020304" pitchFamily="18" charset="0"/>
                <a:ea typeface="Times New Roman" panose="02020603050405020304" pitchFamily="18" charset="0"/>
              </a:rPr>
              <a:t>System Workflow:</a:t>
            </a:r>
            <a:endParaRPr lang="en-IN" sz="1400" dirty="0">
              <a:effectLst/>
              <a:latin typeface="Times New Roman" panose="02020603050405020304" pitchFamily="18" charset="0"/>
              <a:ea typeface="Times New Roman" panose="02020603050405020304" pitchFamily="18" charset="0"/>
            </a:endParaRPr>
          </a:p>
          <a:p>
            <a:pPr marL="0" indent="0">
              <a:lnSpc>
                <a:spcPct val="150000"/>
              </a:lnSpc>
              <a:buNone/>
            </a:pPr>
            <a:r>
              <a:rPr lang="en-US" sz="1400" b="1" dirty="0">
                <a:effectLst/>
                <a:latin typeface="Times New Roman" panose="02020603050405020304" pitchFamily="18" charset="0"/>
                <a:ea typeface="Times New Roman" panose="02020603050405020304" pitchFamily="18" charset="0"/>
              </a:rPr>
              <a:t> [1] Video Processing:</a:t>
            </a:r>
            <a:r>
              <a:rPr lang="en-US" sz="1400" dirty="0">
                <a:effectLst/>
                <a:latin typeface="Times New Roman" panose="02020603050405020304" pitchFamily="18" charset="0"/>
                <a:ea typeface="Times New Roman" panose="02020603050405020304" pitchFamily="18" charset="0"/>
              </a:rPr>
              <a:t> </a:t>
            </a:r>
            <a:endParaRPr lang="en-IN" sz="1400" dirty="0">
              <a:effectLst/>
              <a:latin typeface="Times New Roman" panose="02020603050405020304" pitchFamily="18" charset="0"/>
              <a:ea typeface="Times New Roman" panose="02020603050405020304" pitchFamily="18" charset="0"/>
            </a:endParaRPr>
          </a:p>
          <a:p>
            <a:pPr marL="0" lvl="0" indent="0">
              <a:lnSpc>
                <a:spcPct val="150000"/>
              </a:lnSpc>
              <a:buNone/>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Reads video frames and applies background subtraction to identify moving objects (vehicles).</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lvl="0" indent="0">
              <a:lnSpc>
                <a:spcPct val="150000"/>
              </a:lnSpc>
              <a:buNone/>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Uses morphological operations to refine vehicle segmentation.</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nSpc>
                <a:spcPct val="150000"/>
              </a:lnSpc>
              <a:buNone/>
            </a:pPr>
            <a:r>
              <a:rPr lang="en-US" sz="1400" dirty="0">
                <a:effectLst/>
                <a:latin typeface="Times New Roman" panose="02020603050405020304" pitchFamily="18" charset="0"/>
                <a:ea typeface="Times New Roman" panose="02020603050405020304" pitchFamily="18" charset="0"/>
              </a:rPr>
              <a:t> </a:t>
            </a:r>
            <a:r>
              <a:rPr lang="en-US" sz="1400" b="1" dirty="0">
                <a:effectLst/>
                <a:latin typeface="Times New Roman" panose="02020603050405020304" pitchFamily="18" charset="0"/>
                <a:ea typeface="Times New Roman" panose="02020603050405020304" pitchFamily="18" charset="0"/>
              </a:rPr>
              <a:t>[2] Vehicle Detection and Classification:</a:t>
            </a:r>
            <a:endParaRPr lang="en-IN" sz="1400" dirty="0">
              <a:effectLst/>
              <a:latin typeface="Times New Roman" panose="02020603050405020304" pitchFamily="18" charset="0"/>
              <a:ea typeface="Times New Roman" panose="02020603050405020304" pitchFamily="18" charset="0"/>
            </a:endParaRPr>
          </a:p>
          <a:p>
            <a:pPr marL="0" indent="0">
              <a:lnSpc>
                <a:spcPct val="150000"/>
              </a:lnSpc>
              <a:buNone/>
            </a:pPr>
            <a:r>
              <a:rPr lang="en-US" sz="1400"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Identifies contours of segmented vehicles.</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lvl="0" indent="0">
              <a:lnSpc>
                <a:spcPct val="150000"/>
              </a:lnSpc>
              <a:buNone/>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Extracts the region of interest and resizes it for input to the pre-trained emergency vehicle classification model.</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lvl="0" indent="0">
              <a:lnSpc>
                <a:spcPct val="150000"/>
              </a:lnSpc>
              <a:buNone/>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Classifies vehicles into emergency and non-emergency categories based on the model's predictions.</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nSpc>
                <a:spcPct val="150000"/>
              </a:lnSpc>
              <a:buNone/>
            </a:pPr>
            <a:r>
              <a:rPr lang="en-US" sz="1400" dirty="0">
                <a:effectLst/>
                <a:latin typeface="Times New Roman" panose="02020603050405020304" pitchFamily="18" charset="0"/>
                <a:ea typeface="Times New Roman" panose="02020603050405020304" pitchFamily="18" charset="0"/>
              </a:rPr>
              <a:t> </a:t>
            </a:r>
            <a:r>
              <a:rPr lang="en-US" sz="1400" b="1" dirty="0">
                <a:effectLst/>
                <a:latin typeface="Times New Roman" panose="02020603050405020304" pitchFamily="18" charset="0"/>
                <a:ea typeface="Times New Roman" panose="02020603050405020304" pitchFamily="18" charset="0"/>
              </a:rPr>
              <a:t>[3]Traffic Signaling:</a:t>
            </a:r>
            <a:r>
              <a:rPr lang="en-US" sz="1400" dirty="0">
                <a:effectLst/>
                <a:latin typeface="Times New Roman" panose="02020603050405020304" pitchFamily="18" charset="0"/>
                <a:ea typeface="Times New Roman" panose="02020603050405020304" pitchFamily="18" charset="0"/>
              </a:rPr>
              <a:t> </a:t>
            </a:r>
            <a:endParaRPr lang="en-IN" sz="1400" dirty="0">
              <a:effectLst/>
              <a:latin typeface="Times New Roman" panose="02020603050405020304" pitchFamily="18" charset="0"/>
              <a:ea typeface="Times New Roman" panose="02020603050405020304" pitchFamily="18" charset="0"/>
            </a:endParaRPr>
          </a:p>
          <a:p>
            <a:pPr marL="0" lvl="0" indent="0">
              <a:lnSpc>
                <a:spcPct val="150000"/>
              </a:lnSpc>
              <a:buNone/>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Simulates dynamic lane opening and closure based on detected traffic densities.</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lvl="0" indent="0">
              <a:lnSpc>
                <a:spcPct val="150000"/>
              </a:lnSpc>
              <a:buNone/>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Uses emoji-based visualization to represent signal states for each lane.</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buNone/>
            </a:pPr>
            <a:r>
              <a:rPr lang="en-US" sz="1100" b="1" dirty="0">
                <a:effectLst/>
                <a:latin typeface="Times New Roman" panose="02020603050405020304" pitchFamily="18" charset="0"/>
                <a:ea typeface="Times New Roman" panose="02020603050405020304" pitchFamily="18" charset="0"/>
              </a:rPr>
              <a:t> </a:t>
            </a:r>
            <a:endParaRPr lang="en-IN" sz="1100" dirty="0">
              <a:effectLst/>
              <a:latin typeface="Times New Roman" panose="02020603050405020304" pitchFamily="18" charset="0"/>
              <a:ea typeface="Times New Roman" panose="02020603050405020304" pitchFamily="18" charset="0"/>
            </a:endParaRPr>
          </a:p>
          <a:p>
            <a:pPr marL="0" indent="0">
              <a:buNone/>
            </a:pPr>
            <a:endParaRPr lang="en-GB" sz="1100" dirty="0"/>
          </a:p>
        </p:txBody>
      </p:sp>
    </p:spTree>
    <p:extLst>
      <p:ext uri="{BB962C8B-B14F-4D97-AF65-F5344CB8AC3E}">
        <p14:creationId xmlns:p14="http://schemas.microsoft.com/office/powerpoint/2010/main" val="35808308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62339"/>
          </a:xfrm>
        </p:spPr>
        <p:txBody>
          <a:bodyPr/>
          <a:lstStyle/>
          <a:p>
            <a:r>
              <a:rPr lang="en-US" b="1" dirty="0"/>
              <a:t>System Design &amp; Implementation</a:t>
            </a:r>
            <a:endParaRPr lang="en-GB" b="1" dirty="0"/>
          </a:p>
        </p:txBody>
      </p:sp>
      <p:sp>
        <p:nvSpPr>
          <p:cNvPr id="3" name="Content Placeholder 2"/>
          <p:cNvSpPr>
            <a:spLocks noGrp="1"/>
          </p:cNvSpPr>
          <p:nvPr>
            <p:ph idx="1"/>
          </p:nvPr>
        </p:nvSpPr>
        <p:spPr>
          <a:xfrm>
            <a:off x="838200" y="1029810"/>
            <a:ext cx="10515600" cy="4856085"/>
          </a:xfrm>
        </p:spPr>
        <p:txBody>
          <a:bodyPr>
            <a:noAutofit/>
          </a:bodyPr>
          <a:lstStyle/>
          <a:p>
            <a:pPr marL="0" indent="0">
              <a:buNone/>
            </a:pPr>
            <a:r>
              <a:rPr lang="en-US" sz="1600" b="1" dirty="0">
                <a:effectLst/>
                <a:latin typeface="Times New Roman" panose="02020603050405020304" pitchFamily="18" charset="0"/>
                <a:ea typeface="Times New Roman" panose="02020603050405020304" pitchFamily="18" charset="0"/>
              </a:rPr>
              <a:t>System Implementation Insights:</a:t>
            </a:r>
            <a:endParaRPr lang="en-IN" sz="1600" dirty="0">
              <a:effectLst/>
              <a:latin typeface="Times New Roman" panose="02020603050405020304" pitchFamily="18" charset="0"/>
              <a:ea typeface="Times New Roman" panose="02020603050405020304" pitchFamily="18" charset="0"/>
            </a:endParaRPr>
          </a:p>
          <a:p>
            <a:pPr marL="0" indent="0">
              <a:buNone/>
            </a:pPr>
            <a:r>
              <a:rPr lang="en-US" sz="1600" b="1"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Modularity: The code is divided into distinct segments for vehicle identification, classification, and traffic signaling, allowing individual components' examination and modification.</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lvl="0" indent="0">
              <a:lnSpc>
                <a:spcPct val="150000"/>
              </a:lnSpc>
              <a:buNone/>
            </a:pP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External Data: Utilizes external datasets for training the emergency vehicle classification model.</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lvl="0" indent="0">
              <a:lnSpc>
                <a:spcPct val="150000"/>
              </a:lnSpc>
              <a:buNone/>
            </a:pP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Visualization: Employs visual representations (emojis) for traffic signaling states, aiding in understanding signal changes and lane openings/closures.</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lvl="0" indent="0">
              <a:lnSpc>
                <a:spcPct val="150000"/>
              </a:lnSpc>
              <a:buNone/>
            </a:pP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Model Training: Uses transfer learning for the vehicle classification model, harnessing a pre-trained </a:t>
            </a:r>
            <a:r>
              <a:rPr lang="en-US" sz="1600" dirty="0" err="1">
                <a:effectLst/>
                <a:latin typeface="Times New Roman" panose="02020603050405020304" pitchFamily="18" charset="0"/>
                <a:ea typeface="Times New Roman" panose="02020603050405020304" pitchFamily="18" charset="0"/>
                <a:cs typeface="Times New Roman" panose="02020603050405020304" pitchFamily="18" charset="0"/>
              </a:rPr>
              <a:t>Xception</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 model.</a:t>
            </a:r>
          </a:p>
          <a:p>
            <a:pPr marL="0" lvl="0" indent="0">
              <a:lnSpc>
                <a:spcPct val="150000"/>
              </a:lnSpc>
              <a:buNone/>
            </a:pP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buNone/>
            </a:pPr>
            <a:r>
              <a:rPr lang="en-US" sz="1600" b="1" dirty="0">
                <a:effectLst/>
                <a:latin typeface="Times New Roman" panose="02020603050405020304" pitchFamily="18" charset="0"/>
                <a:ea typeface="Times New Roman" panose="02020603050405020304" pitchFamily="18" charset="0"/>
              </a:rPr>
              <a:t>Conclusion:</a:t>
            </a:r>
            <a:endParaRPr lang="en-IN" sz="1600" dirty="0">
              <a:effectLst/>
              <a:latin typeface="Times New Roman" panose="02020603050405020304" pitchFamily="18" charset="0"/>
              <a:ea typeface="Times New Roman" panose="02020603050405020304" pitchFamily="18" charset="0"/>
            </a:endParaRPr>
          </a:p>
          <a:p>
            <a:pPr marL="0" indent="0">
              <a:buNone/>
            </a:pPr>
            <a:r>
              <a:rPr lang="en-US" sz="1600" dirty="0">
                <a:effectLst/>
                <a:latin typeface="Times New Roman" panose="02020603050405020304" pitchFamily="18" charset="0"/>
                <a:ea typeface="Times New Roman" panose="02020603050405020304" pitchFamily="18" charset="0"/>
              </a:rPr>
              <a:t>The implemented system showcases the integration of computer vision techniques, machine learning models, and dynamic traffic simulation for emergency vehicle identification, traffic signaling, and vehicle classification. It provides a foundation for enhancing real-time emergency response systems and traffic management in urban environments.</a:t>
            </a:r>
            <a:endParaRPr lang="en-IN" sz="1600" dirty="0">
              <a:effectLst/>
              <a:latin typeface="Times New Roman" panose="02020603050405020304" pitchFamily="18" charset="0"/>
              <a:ea typeface="Times New Roman" panose="02020603050405020304" pitchFamily="18" charset="0"/>
            </a:endParaRPr>
          </a:p>
          <a:p>
            <a:pPr marL="0" indent="0">
              <a:buNone/>
            </a:pPr>
            <a:endParaRPr lang="en-GB" sz="1600" dirty="0"/>
          </a:p>
        </p:txBody>
      </p:sp>
    </p:spTree>
    <p:extLst>
      <p:ext uri="{BB962C8B-B14F-4D97-AF65-F5344CB8AC3E}">
        <p14:creationId xmlns:p14="http://schemas.microsoft.com/office/powerpoint/2010/main" val="32071420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5925" y="365126"/>
            <a:ext cx="10767875" cy="842238"/>
          </a:xfrm>
        </p:spPr>
        <p:txBody>
          <a:bodyPr>
            <a:normAutofit/>
          </a:bodyPr>
          <a:lstStyle/>
          <a:p>
            <a:r>
              <a:rPr lang="en-GB" sz="3600" b="1" dirty="0"/>
              <a:t>Introduction</a:t>
            </a:r>
          </a:p>
        </p:txBody>
      </p:sp>
      <p:sp>
        <p:nvSpPr>
          <p:cNvPr id="3" name="Content Placeholder 2"/>
          <p:cNvSpPr>
            <a:spLocks noGrp="1"/>
          </p:cNvSpPr>
          <p:nvPr>
            <p:ph idx="1"/>
          </p:nvPr>
        </p:nvSpPr>
        <p:spPr>
          <a:xfrm>
            <a:off x="585925" y="1331650"/>
            <a:ext cx="10848513" cy="4447713"/>
          </a:xfrm>
        </p:spPr>
        <p:txBody>
          <a:bodyPr>
            <a:normAutofit fontScale="70000" lnSpcReduction="20000"/>
          </a:bodyPr>
          <a:lstStyle/>
          <a:p>
            <a:pPr marL="0" indent="0">
              <a:buNone/>
            </a:pPr>
            <a:r>
              <a:rPr lang="en-GB" sz="2900" dirty="0"/>
              <a:t>Road traffic condition is one of the major problems in all cities and countries now. The more the city or country develops , the traffic on roads increases as well. Some of the main reasons which cause the traffic are accidents, construction, pedestrians crossing the road, bad roads, not following rules, limited facilities, huge no. of people, </a:t>
            </a:r>
            <a:r>
              <a:rPr lang="en-GB" sz="2900" dirty="0" err="1"/>
              <a:t>etc.There</a:t>
            </a:r>
            <a:r>
              <a:rPr lang="en-GB" sz="2900" dirty="0"/>
              <a:t> are so many bad effects caused by this traffic problem, like massive delays and the increased fuel wastage and monetary </a:t>
            </a:r>
            <a:r>
              <a:rPr lang="en-GB" sz="2900" dirty="0" err="1"/>
              <a:t>losses.Traffic</a:t>
            </a:r>
            <a:r>
              <a:rPr lang="en-GB" sz="2900" dirty="0"/>
              <a:t> System (ITS) has been developed to solve the road traffic condition. It uses supported data, such as </a:t>
            </a:r>
            <a:r>
              <a:rPr lang="en-GB" sz="2900" dirty="0" err="1"/>
              <a:t>airbone</a:t>
            </a:r>
            <a:r>
              <a:rPr lang="en-GB" sz="2900" dirty="0"/>
              <a:t> optical remote sensing sensor, wireless signal communication. Moreover,  in the developing countries, the main problem is that the data is not available because of the expensive infrastructure and maintenance cost.  Another alternative is utilizing data from traffic video and captured image  with manually processing by human. Manually processing depends on the human ability and more time, That is why in this research we tend to use the data from CCTV camera's on the streets.</a:t>
            </a:r>
          </a:p>
          <a:p>
            <a:pPr marL="0" indent="0">
              <a:buNone/>
            </a:pPr>
            <a:r>
              <a:rPr lang="en-GB" sz="2900" dirty="0"/>
              <a:t>Classification of vehicles such as (Normal - cars, trucks, buses, motorbikes, bicycle &amp; Emergency - Ambulance , fire truck, Police bus, Military bus)  on roads and highways, estimating statistical traffic flow information. The massive increase worldwide in road traffic in has motivated the development of Intelligent Transportation Systems (ITS) and Cooperative Intelligent Transportation Systems (C-ITS) to enhance traffic congestion by exchang_x0002_ing emergency alerts and traffic information. A network of vehicles is created through vehicles that are equipped with</a:t>
            </a:r>
          </a:p>
          <a:p>
            <a:pPr marL="0" indent="0">
              <a:buNone/>
            </a:pPr>
            <a:r>
              <a:rPr lang="en-GB" sz="2900" dirty="0"/>
              <a:t>wireless devices called On Board Unit (OBU)</a:t>
            </a:r>
          </a:p>
          <a:p>
            <a:pPr marL="0" indent="0">
              <a:buNone/>
            </a:pPr>
            <a:endParaRPr lang="en-GB" dirty="0"/>
          </a:p>
        </p:txBody>
      </p:sp>
    </p:spTree>
    <p:extLst>
      <p:ext uri="{BB962C8B-B14F-4D97-AF65-F5344CB8AC3E}">
        <p14:creationId xmlns:p14="http://schemas.microsoft.com/office/powerpoint/2010/main" val="36334872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10914"/>
          </a:xfrm>
        </p:spPr>
        <p:txBody>
          <a:bodyPr/>
          <a:lstStyle/>
          <a:p>
            <a:r>
              <a:rPr lang="en-GB" b="1" dirty="0"/>
              <a:t>Timeline of Project</a:t>
            </a:r>
          </a:p>
        </p:txBody>
      </p:sp>
      <p:pic>
        <p:nvPicPr>
          <p:cNvPr id="4" name="Content Placeholder 3">
            <a:extLst>
              <a:ext uri="{FF2B5EF4-FFF2-40B4-BE49-F238E27FC236}">
                <a16:creationId xmlns:a16="http://schemas.microsoft.com/office/drawing/2014/main" id="{BC329670-4130-81A8-6766-3F7353323568}"/>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53591" y="1376363"/>
            <a:ext cx="9081857" cy="4411662"/>
          </a:xfrm>
          <a:prstGeom prst="rect">
            <a:avLst/>
          </a:prstGeom>
          <a:noFill/>
          <a:ln>
            <a:noFill/>
          </a:ln>
        </p:spPr>
      </p:pic>
    </p:spTree>
    <p:extLst>
      <p:ext uri="{BB962C8B-B14F-4D97-AF65-F5344CB8AC3E}">
        <p14:creationId xmlns:p14="http://schemas.microsoft.com/office/powerpoint/2010/main" val="36773328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152958"/>
          </a:xfrm>
        </p:spPr>
        <p:txBody>
          <a:bodyPr/>
          <a:lstStyle/>
          <a:p>
            <a:r>
              <a:rPr lang="en-GB" b="1" dirty="0"/>
              <a:t>Outcomes / Results Obtained</a:t>
            </a:r>
          </a:p>
        </p:txBody>
      </p:sp>
      <p:sp>
        <p:nvSpPr>
          <p:cNvPr id="3" name="Content Placeholder 2"/>
          <p:cNvSpPr>
            <a:spLocks noGrp="1"/>
          </p:cNvSpPr>
          <p:nvPr>
            <p:ph idx="1"/>
          </p:nvPr>
        </p:nvSpPr>
        <p:spPr>
          <a:xfrm>
            <a:off x="838200" y="1340528"/>
            <a:ext cx="10515600" cy="4563123"/>
          </a:xfrm>
        </p:spPr>
        <p:txBody>
          <a:bodyPr>
            <a:noAutofit/>
          </a:bodyPr>
          <a:lstStyle/>
          <a:p>
            <a:pPr marL="0" indent="0">
              <a:lnSpc>
                <a:spcPct val="150000"/>
              </a:lnSpc>
              <a:buNone/>
            </a:pPr>
            <a:r>
              <a:rPr lang="en-US" sz="1200" b="1" dirty="0">
                <a:effectLst/>
                <a:latin typeface="Times New Roman" panose="02020603050405020304" pitchFamily="18" charset="0"/>
                <a:ea typeface="Times New Roman" panose="02020603050405020304" pitchFamily="18" charset="0"/>
              </a:rPr>
              <a:t>[1] Accurate Emergency Vehicle Identification:</a:t>
            </a:r>
            <a:endParaRPr lang="en-IN" sz="1200" dirty="0">
              <a:effectLst/>
              <a:latin typeface="Times New Roman" panose="02020603050405020304" pitchFamily="18" charset="0"/>
              <a:ea typeface="Times New Roman" panose="02020603050405020304" pitchFamily="18" charset="0"/>
            </a:endParaRPr>
          </a:p>
          <a:p>
            <a:pPr marL="0" lvl="0" indent="0">
              <a:lnSpc>
                <a:spcPct val="150000"/>
              </a:lnSpc>
              <a:buNone/>
            </a:pPr>
            <a:r>
              <a:rPr lang="en-US" sz="1200" b="1" dirty="0">
                <a:effectLst/>
                <a:latin typeface="Times New Roman" panose="02020603050405020304" pitchFamily="18" charset="0"/>
                <a:ea typeface="Times New Roman" panose="02020603050405020304" pitchFamily="18" charset="0"/>
                <a:cs typeface="Times New Roman" panose="02020603050405020304" pitchFamily="18" charset="0"/>
              </a:rPr>
              <a:t>Outcome:</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The system accurately identifies emergency vehicles within real-time video streams.</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lvl="0" indent="0">
              <a:lnSpc>
                <a:spcPct val="150000"/>
              </a:lnSpc>
              <a:buNone/>
            </a:pPr>
            <a:r>
              <a:rPr lang="en-US" sz="1200" b="1" dirty="0">
                <a:effectLst/>
                <a:latin typeface="Times New Roman" panose="02020603050405020304" pitchFamily="18" charset="0"/>
                <a:ea typeface="Times New Roman" panose="02020603050405020304" pitchFamily="18" charset="0"/>
                <a:cs typeface="Times New Roman" panose="02020603050405020304" pitchFamily="18" charset="0"/>
              </a:rPr>
              <a:t>Explanation:</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Leveraging a machine learning model trained specifically for identifying emergency vehicles, the system successfully distinguishes emergency vehicles from other vehicles in various traffic scenarios. This accuracy ensures swift recognition, potentially aiding emergency services in time-sensitive situations.</a:t>
            </a:r>
            <a:r>
              <a:rPr lang="en-US" sz="1200" dirty="0">
                <a:effectLst/>
                <a:latin typeface="Times New Roman" panose="02020603050405020304" pitchFamily="18" charset="0"/>
                <a:ea typeface="Times New Roman" panose="02020603050405020304" pitchFamily="18" charset="0"/>
              </a:rPr>
              <a:t> </a:t>
            </a:r>
            <a:endParaRPr lang="en-IN" sz="1200" dirty="0">
              <a:effectLst/>
              <a:latin typeface="Times New Roman" panose="02020603050405020304" pitchFamily="18" charset="0"/>
              <a:ea typeface="Times New Roman" panose="02020603050405020304" pitchFamily="18" charset="0"/>
            </a:endParaRPr>
          </a:p>
          <a:p>
            <a:pPr marL="0" indent="0">
              <a:lnSpc>
                <a:spcPct val="150000"/>
              </a:lnSpc>
              <a:buNone/>
            </a:pPr>
            <a:r>
              <a:rPr lang="en-US" sz="1200" b="1" dirty="0">
                <a:effectLst/>
                <a:latin typeface="Times New Roman" panose="02020603050405020304" pitchFamily="18" charset="0"/>
                <a:ea typeface="Times New Roman" panose="02020603050405020304" pitchFamily="18" charset="0"/>
              </a:rPr>
              <a:t>[2] Dynamic Traffic Signaling Implementation:</a:t>
            </a:r>
            <a:endParaRPr lang="en-IN" sz="1200" dirty="0">
              <a:effectLst/>
              <a:latin typeface="Times New Roman" panose="02020603050405020304" pitchFamily="18" charset="0"/>
              <a:ea typeface="Times New Roman" panose="02020603050405020304" pitchFamily="18" charset="0"/>
            </a:endParaRPr>
          </a:p>
          <a:p>
            <a:pPr marL="0" lvl="0" indent="0">
              <a:lnSpc>
                <a:spcPct val="150000"/>
              </a:lnSpc>
              <a:buNone/>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Outcome: Implementation of a dynamic traffic signaling system based on detected traffic densities.</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lvl="0" indent="0">
              <a:lnSpc>
                <a:spcPct val="150000"/>
              </a:lnSpc>
              <a:buNone/>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Explanation: The system adapts traffic signals in response to varying traffic densities in different lanes. Through visual representations using emojis, it showcases the dynamic nature of traffic signaling. This feature helps in effectively managing traffic flow, especially during emergencies or peak traffic times.</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nSpc>
                <a:spcPct val="150000"/>
              </a:lnSpc>
              <a:buNone/>
            </a:pPr>
            <a:r>
              <a:rPr lang="en-US" sz="1200" dirty="0">
                <a:effectLst/>
                <a:latin typeface="Times New Roman" panose="02020603050405020304" pitchFamily="18" charset="0"/>
                <a:ea typeface="Times New Roman" panose="02020603050405020304" pitchFamily="18" charset="0"/>
              </a:rPr>
              <a:t> </a:t>
            </a:r>
            <a:r>
              <a:rPr lang="en-US" sz="1200" b="1" dirty="0">
                <a:effectLst/>
                <a:latin typeface="Times New Roman" panose="02020603050405020304" pitchFamily="18" charset="0"/>
                <a:ea typeface="Times New Roman" panose="02020603050405020304" pitchFamily="18" charset="0"/>
              </a:rPr>
              <a:t>[3] Effective Vehicle Classification Model:</a:t>
            </a:r>
            <a:endParaRPr lang="en-IN" sz="1200" dirty="0">
              <a:effectLst/>
              <a:latin typeface="Times New Roman" panose="02020603050405020304" pitchFamily="18" charset="0"/>
              <a:ea typeface="Times New Roman" panose="02020603050405020304" pitchFamily="18" charset="0"/>
            </a:endParaRPr>
          </a:p>
          <a:p>
            <a:pPr marL="0" lvl="0" indent="0">
              <a:lnSpc>
                <a:spcPct val="150000"/>
              </a:lnSpc>
              <a:buNone/>
            </a:pPr>
            <a:r>
              <a:rPr lang="en-US" sz="1200" b="1" dirty="0">
                <a:effectLst/>
                <a:latin typeface="Times New Roman" panose="02020603050405020304" pitchFamily="18" charset="0"/>
                <a:ea typeface="Times New Roman" panose="02020603050405020304" pitchFamily="18" charset="0"/>
                <a:cs typeface="Times New Roman" panose="02020603050405020304" pitchFamily="18" charset="0"/>
              </a:rPr>
              <a:t>Outcome:</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Development of a robust machine learning model for vehicle classification.</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lvl="0" indent="0">
              <a:lnSpc>
                <a:spcPct val="150000"/>
              </a:lnSpc>
              <a:buNone/>
            </a:pPr>
            <a:r>
              <a:rPr lang="en-US" sz="1200" b="1" dirty="0">
                <a:effectLst/>
                <a:latin typeface="Times New Roman" panose="02020603050405020304" pitchFamily="18" charset="0"/>
                <a:ea typeface="Times New Roman" panose="02020603050405020304" pitchFamily="18" charset="0"/>
                <a:cs typeface="Times New Roman" panose="02020603050405020304" pitchFamily="18" charset="0"/>
              </a:rPr>
              <a:t>Explanation:</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Utilizing transfer learning with a pre-trained </a:t>
            </a: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Xception</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model, the system trains a model to classify vehicles into emergency and non-emergency categories with high accuracy. This model demonstrates potential applicability beyond emergency vehicle identification, possibly aiding in automated surveillance or traffic monitoring.</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GB" sz="1200" dirty="0"/>
          </a:p>
        </p:txBody>
      </p:sp>
    </p:spTree>
    <p:extLst>
      <p:ext uri="{BB962C8B-B14F-4D97-AF65-F5344CB8AC3E}">
        <p14:creationId xmlns:p14="http://schemas.microsoft.com/office/powerpoint/2010/main" val="19239281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152958"/>
          </a:xfrm>
        </p:spPr>
        <p:txBody>
          <a:bodyPr/>
          <a:lstStyle/>
          <a:p>
            <a:r>
              <a:rPr lang="en-GB" b="1" dirty="0"/>
              <a:t>Outcomes / Results Obtained</a:t>
            </a:r>
          </a:p>
        </p:txBody>
      </p:sp>
      <p:sp>
        <p:nvSpPr>
          <p:cNvPr id="3" name="Content Placeholder 2"/>
          <p:cNvSpPr>
            <a:spLocks noGrp="1"/>
          </p:cNvSpPr>
          <p:nvPr>
            <p:ph idx="1"/>
          </p:nvPr>
        </p:nvSpPr>
        <p:spPr>
          <a:xfrm>
            <a:off x="838200" y="1340528"/>
            <a:ext cx="10515600" cy="4563123"/>
          </a:xfrm>
        </p:spPr>
        <p:txBody>
          <a:bodyPr>
            <a:noAutofit/>
          </a:bodyPr>
          <a:lstStyle/>
          <a:p>
            <a:pPr marL="0" indent="0">
              <a:lnSpc>
                <a:spcPct val="150000"/>
              </a:lnSpc>
              <a:buNone/>
            </a:pPr>
            <a:r>
              <a:rPr lang="en-US" sz="1100" b="1" dirty="0">
                <a:effectLst/>
                <a:latin typeface="Times New Roman" panose="02020603050405020304" pitchFamily="18" charset="0"/>
                <a:ea typeface="Times New Roman" panose="02020603050405020304" pitchFamily="18" charset="0"/>
              </a:rPr>
              <a:t>[4] Potential Real-world Applications:</a:t>
            </a:r>
            <a:endParaRPr lang="en-IN" sz="1100" dirty="0">
              <a:effectLst/>
              <a:latin typeface="Times New Roman" panose="02020603050405020304" pitchFamily="18" charset="0"/>
              <a:ea typeface="Times New Roman" panose="02020603050405020304" pitchFamily="18" charset="0"/>
            </a:endParaRPr>
          </a:p>
          <a:p>
            <a:pPr marL="0" lvl="0" indent="0">
              <a:lnSpc>
                <a:spcPct val="150000"/>
              </a:lnSpc>
              <a:buNone/>
            </a:pPr>
            <a:r>
              <a:rPr lang="en-US" sz="1100" b="1" dirty="0">
                <a:effectLst/>
                <a:latin typeface="Times New Roman" panose="02020603050405020304" pitchFamily="18" charset="0"/>
                <a:ea typeface="Times New Roman" panose="02020603050405020304" pitchFamily="18" charset="0"/>
                <a:cs typeface="Times New Roman" panose="02020603050405020304" pitchFamily="18" charset="0"/>
              </a:rPr>
              <a:t>Outcome:</a:t>
            </a:r>
            <a:r>
              <a:rPr lang="en-US" sz="1100" dirty="0">
                <a:effectLst/>
                <a:latin typeface="Times New Roman" panose="02020603050405020304" pitchFamily="18" charset="0"/>
                <a:ea typeface="Times New Roman" panose="02020603050405020304" pitchFamily="18" charset="0"/>
                <a:cs typeface="Times New Roman" panose="02020603050405020304" pitchFamily="18" charset="0"/>
              </a:rPr>
              <a:t> The project showcases potential applications in real-world scenarios.</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lvl="0" indent="0">
              <a:lnSpc>
                <a:spcPct val="150000"/>
              </a:lnSpc>
              <a:buNone/>
            </a:pPr>
            <a:r>
              <a:rPr lang="en-US" sz="1100" b="1" dirty="0">
                <a:effectLst/>
                <a:latin typeface="Times New Roman" panose="02020603050405020304" pitchFamily="18" charset="0"/>
                <a:ea typeface="Times New Roman" panose="02020603050405020304" pitchFamily="18" charset="0"/>
                <a:cs typeface="Times New Roman" panose="02020603050405020304" pitchFamily="18" charset="0"/>
              </a:rPr>
              <a:t>Explanation:</a:t>
            </a:r>
            <a:r>
              <a:rPr lang="en-US" sz="1100" dirty="0">
                <a:effectLst/>
                <a:latin typeface="Times New Roman" panose="02020603050405020304" pitchFamily="18" charset="0"/>
                <a:ea typeface="Times New Roman" panose="02020603050405020304" pitchFamily="18" charset="0"/>
                <a:cs typeface="Times New Roman" panose="02020603050405020304" pitchFamily="18" charset="0"/>
              </a:rPr>
              <a:t> By efficiently identifying emergency vehicles and implementing dynamic traffic signaling, the project holds promise for practical applications. It could significantly improve emergency response times and traffic management in urban settings. These outcomes may lead to the deployment of similar systems in smart cities or traffic management infrastructure.</a:t>
            </a:r>
            <a:r>
              <a:rPr lang="en-US" sz="1100" dirty="0">
                <a:effectLst/>
                <a:latin typeface="Times New Roman" panose="02020603050405020304" pitchFamily="18" charset="0"/>
                <a:ea typeface="Times New Roman" panose="02020603050405020304" pitchFamily="18" charset="0"/>
              </a:rPr>
              <a:t> </a:t>
            </a:r>
            <a:endParaRPr lang="en-IN" sz="1100" dirty="0">
              <a:effectLst/>
              <a:latin typeface="Times New Roman" panose="02020603050405020304" pitchFamily="18" charset="0"/>
              <a:ea typeface="Times New Roman" panose="02020603050405020304" pitchFamily="18" charset="0"/>
            </a:endParaRPr>
          </a:p>
          <a:p>
            <a:pPr marL="0" indent="0">
              <a:lnSpc>
                <a:spcPct val="150000"/>
              </a:lnSpc>
              <a:buNone/>
            </a:pPr>
            <a:r>
              <a:rPr lang="en-US" sz="1100" b="1" dirty="0">
                <a:effectLst/>
                <a:latin typeface="Times New Roman" panose="02020603050405020304" pitchFamily="18" charset="0"/>
                <a:ea typeface="Times New Roman" panose="02020603050405020304" pitchFamily="18" charset="0"/>
              </a:rPr>
              <a:t>[5] Technological Advancements and Challenges:</a:t>
            </a:r>
            <a:endParaRPr lang="en-IN" sz="1100" dirty="0">
              <a:effectLst/>
              <a:latin typeface="Times New Roman" panose="02020603050405020304" pitchFamily="18" charset="0"/>
              <a:ea typeface="Times New Roman" panose="02020603050405020304" pitchFamily="18" charset="0"/>
            </a:endParaRPr>
          </a:p>
          <a:p>
            <a:pPr marL="0" lvl="0" indent="0">
              <a:lnSpc>
                <a:spcPct val="150000"/>
              </a:lnSpc>
              <a:buNone/>
            </a:pPr>
            <a:r>
              <a:rPr lang="en-US" sz="1100" b="1" dirty="0">
                <a:effectLst/>
                <a:latin typeface="Times New Roman" panose="02020603050405020304" pitchFamily="18" charset="0"/>
                <a:ea typeface="Times New Roman" panose="02020603050405020304" pitchFamily="18" charset="0"/>
                <a:cs typeface="Times New Roman" panose="02020603050405020304" pitchFamily="18" charset="0"/>
              </a:rPr>
              <a:t>Outcome:</a:t>
            </a:r>
            <a:r>
              <a:rPr lang="en-US" sz="1100" dirty="0">
                <a:effectLst/>
                <a:latin typeface="Times New Roman" panose="02020603050405020304" pitchFamily="18" charset="0"/>
                <a:ea typeface="Times New Roman" panose="02020603050405020304" pitchFamily="18" charset="0"/>
                <a:cs typeface="Times New Roman" panose="02020603050405020304" pitchFamily="18" charset="0"/>
              </a:rPr>
              <a:t> Demonstrates technological advancements and potential challenges.</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lvl="0" indent="0">
              <a:lnSpc>
                <a:spcPct val="150000"/>
              </a:lnSpc>
              <a:buNone/>
            </a:pPr>
            <a:r>
              <a:rPr lang="en-US" sz="1100" b="1" dirty="0">
                <a:effectLst/>
                <a:latin typeface="Times New Roman" panose="02020603050405020304" pitchFamily="18" charset="0"/>
                <a:ea typeface="Times New Roman" panose="02020603050405020304" pitchFamily="18" charset="0"/>
                <a:cs typeface="Times New Roman" panose="02020603050405020304" pitchFamily="18" charset="0"/>
              </a:rPr>
              <a:t>Explanation:</a:t>
            </a:r>
            <a:r>
              <a:rPr lang="en-US" sz="1100" dirty="0">
                <a:effectLst/>
                <a:latin typeface="Times New Roman" panose="02020603050405020304" pitchFamily="18" charset="0"/>
                <a:ea typeface="Times New Roman" panose="02020603050405020304" pitchFamily="18" charset="0"/>
                <a:cs typeface="Times New Roman" panose="02020603050405020304" pitchFamily="18" charset="0"/>
              </a:rPr>
              <a:t> The project represents the progress made in utilizing machine learning for real-time vehicle classification and traffic management. However, it also acknowledges challenges such as complex traffic scenarios, varying lighting conditions, and the need for diverse datasets. Addressing these challenges could further enhance the accuracy and reliability of the system.</a:t>
            </a:r>
            <a:r>
              <a:rPr lang="en-US" sz="1100" b="1" dirty="0">
                <a:effectLst/>
                <a:latin typeface="Times New Roman" panose="02020603050405020304" pitchFamily="18" charset="0"/>
                <a:ea typeface="Times New Roman" panose="02020603050405020304" pitchFamily="18" charset="0"/>
              </a:rPr>
              <a:t> </a:t>
            </a:r>
            <a:endParaRPr lang="en-IN" sz="1100" dirty="0">
              <a:effectLst/>
              <a:latin typeface="Times New Roman" panose="02020603050405020304" pitchFamily="18" charset="0"/>
              <a:ea typeface="Times New Roman" panose="02020603050405020304" pitchFamily="18" charset="0"/>
            </a:endParaRPr>
          </a:p>
          <a:p>
            <a:pPr marL="0" indent="0">
              <a:lnSpc>
                <a:spcPct val="150000"/>
              </a:lnSpc>
              <a:buNone/>
            </a:pPr>
            <a:r>
              <a:rPr lang="en-US" sz="1100" b="1" dirty="0">
                <a:effectLst/>
                <a:latin typeface="Times New Roman" panose="02020603050405020304" pitchFamily="18" charset="0"/>
                <a:ea typeface="Times New Roman" panose="02020603050405020304" pitchFamily="18" charset="0"/>
              </a:rPr>
              <a:t>[6] Future Prospects and Deployment Possibilities:</a:t>
            </a:r>
            <a:endParaRPr lang="en-IN" sz="1100" dirty="0">
              <a:effectLst/>
              <a:latin typeface="Times New Roman" panose="02020603050405020304" pitchFamily="18" charset="0"/>
              <a:ea typeface="Times New Roman" panose="02020603050405020304" pitchFamily="18" charset="0"/>
            </a:endParaRPr>
          </a:p>
          <a:p>
            <a:pPr marL="0" lvl="0" indent="0">
              <a:lnSpc>
                <a:spcPct val="150000"/>
              </a:lnSpc>
              <a:buNone/>
            </a:pPr>
            <a:r>
              <a:rPr lang="en-US" sz="1100" b="1" dirty="0">
                <a:effectLst/>
                <a:latin typeface="Times New Roman" panose="02020603050405020304" pitchFamily="18" charset="0"/>
                <a:ea typeface="Times New Roman" panose="02020603050405020304" pitchFamily="18" charset="0"/>
                <a:cs typeface="Times New Roman" panose="02020603050405020304" pitchFamily="18" charset="0"/>
              </a:rPr>
              <a:t>Outcome: </a:t>
            </a:r>
            <a:r>
              <a:rPr lang="en-US" sz="1100" dirty="0">
                <a:effectLst/>
                <a:latin typeface="Times New Roman" panose="02020603050405020304" pitchFamily="18" charset="0"/>
                <a:ea typeface="Times New Roman" panose="02020603050405020304" pitchFamily="18" charset="0"/>
                <a:cs typeface="Times New Roman" panose="02020603050405020304" pitchFamily="18" charset="0"/>
              </a:rPr>
              <a:t>Provides insights into future improvements and potential deployment areas.</a:t>
            </a:r>
            <a:endParaRPr lang="en-IN" sz="1100" dirty="0">
              <a:latin typeface="Times New Roman" panose="02020603050405020304" pitchFamily="18" charset="0"/>
              <a:ea typeface="Times New Roman" panose="02020603050405020304" pitchFamily="18" charset="0"/>
              <a:cs typeface="Times New Roman" panose="02020603050405020304" pitchFamily="18" charset="0"/>
            </a:endParaRPr>
          </a:p>
          <a:p>
            <a:pPr marL="0" lvl="0" indent="0">
              <a:lnSpc>
                <a:spcPct val="150000"/>
              </a:lnSpc>
              <a:buNone/>
            </a:pPr>
            <a:r>
              <a:rPr lang="en-US" sz="1100" b="1" dirty="0">
                <a:effectLst/>
                <a:latin typeface="Times New Roman" panose="02020603050405020304" pitchFamily="18" charset="0"/>
                <a:ea typeface="Times New Roman" panose="02020603050405020304" pitchFamily="18" charset="0"/>
                <a:cs typeface="Times New Roman" panose="02020603050405020304" pitchFamily="18" charset="0"/>
              </a:rPr>
              <a:t>Explanation:</a:t>
            </a:r>
            <a:r>
              <a:rPr lang="en-US" sz="1100" dirty="0">
                <a:effectLst/>
                <a:latin typeface="Times New Roman" panose="02020603050405020304" pitchFamily="18" charset="0"/>
                <a:ea typeface="Times New Roman" panose="02020603050405020304" pitchFamily="18" charset="0"/>
                <a:cs typeface="Times New Roman" panose="02020603050405020304" pitchFamily="18" charset="0"/>
              </a:rPr>
              <a:t> The project lays the groundwork for future enhancements by suggesting areas such as diverse dataset augmentation, improved model architectures, or integration with real-time sensor data. Deployment opportunities in smart cities or traffic management systems present themselves, indicating the potential for real-world applications.</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buNone/>
            </a:pPr>
            <a:endParaRPr lang="en-GB" sz="1100" dirty="0"/>
          </a:p>
        </p:txBody>
      </p:sp>
    </p:spTree>
    <p:extLst>
      <p:ext uri="{BB962C8B-B14F-4D97-AF65-F5344CB8AC3E}">
        <p14:creationId xmlns:p14="http://schemas.microsoft.com/office/powerpoint/2010/main" val="25742943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Conclusion</a:t>
            </a:r>
          </a:p>
        </p:txBody>
      </p:sp>
      <p:sp>
        <p:nvSpPr>
          <p:cNvPr id="3" name="Content Placeholder 2"/>
          <p:cNvSpPr>
            <a:spLocks noGrp="1"/>
          </p:cNvSpPr>
          <p:nvPr>
            <p:ph idx="1"/>
          </p:nvPr>
        </p:nvSpPr>
        <p:spPr>
          <a:xfrm>
            <a:off x="838200" y="1825625"/>
            <a:ext cx="10515600" cy="3935983"/>
          </a:xfrm>
        </p:spPr>
        <p:txBody>
          <a:bodyPr>
            <a:normAutofit fontScale="70000" lnSpcReduction="20000"/>
          </a:bodyPr>
          <a:lstStyle/>
          <a:p>
            <a:pPr marL="0" indent="0">
              <a:lnSpc>
                <a:spcPct val="150000"/>
              </a:lnSpc>
              <a:buNone/>
              <a:tabLst>
                <a:tab pos="619125" algn="l"/>
              </a:tabLst>
            </a:pPr>
            <a:r>
              <a:rPr lang="en-US" sz="1800" b="1" dirty="0">
                <a:effectLst/>
                <a:latin typeface="Times New Roman" panose="02020603050405020304" pitchFamily="18" charset="0"/>
                <a:ea typeface="Times New Roman" panose="02020603050405020304" pitchFamily="18" charset="0"/>
              </a:rPr>
              <a:t>Recap of Achievements</a:t>
            </a:r>
            <a:endParaRPr lang="en-IN" sz="1800" dirty="0">
              <a:effectLst/>
              <a:latin typeface="Times New Roman" panose="02020603050405020304" pitchFamily="18" charset="0"/>
              <a:ea typeface="Times New Roman" panose="02020603050405020304" pitchFamily="18" charset="0"/>
            </a:endParaRPr>
          </a:p>
          <a:p>
            <a:pPr marL="0" indent="0">
              <a:lnSpc>
                <a:spcPct val="150000"/>
              </a:lnSpc>
              <a:buNone/>
              <a:tabLst>
                <a:tab pos="619125" algn="l"/>
              </a:tabLst>
            </a:pPr>
            <a:r>
              <a:rPr lang="en-US" sz="1800" dirty="0">
                <a:effectLst/>
                <a:latin typeface="Times New Roman" panose="02020603050405020304" pitchFamily="18" charset="0"/>
                <a:ea typeface="Times New Roman" panose="02020603050405020304" pitchFamily="18" charset="0"/>
              </a:rPr>
              <a:t>Throughout this project, significant milestones were achieved across various technological modules. The implementation of computer vision algorithms facilitated robust emergency vehicle identification within traffic scenarios. The integration of a dynamic traffic signaling system showcased enhanced traffic management capabilities, optimizing lanes for emergency vehicles promptly. </a:t>
            </a:r>
            <a:endParaRPr lang="en-IN" sz="1800" dirty="0">
              <a:effectLst/>
              <a:latin typeface="Times New Roman" panose="02020603050405020304" pitchFamily="18" charset="0"/>
              <a:ea typeface="Times New Roman" panose="02020603050405020304" pitchFamily="18" charset="0"/>
            </a:endParaRPr>
          </a:p>
          <a:p>
            <a:pPr marL="0" indent="0">
              <a:lnSpc>
                <a:spcPct val="150000"/>
              </a:lnSpc>
              <a:buNone/>
              <a:tabLst>
                <a:tab pos="619125" algn="l"/>
              </a:tabLst>
            </a:pPr>
            <a:r>
              <a:rPr lang="en-US" sz="1800" b="1" dirty="0">
                <a:effectLst/>
                <a:latin typeface="Times New Roman" panose="02020603050405020304" pitchFamily="18" charset="0"/>
                <a:ea typeface="Times New Roman" panose="02020603050405020304" pitchFamily="18" charset="0"/>
              </a:rPr>
              <a:t>Addressing Objectives</a:t>
            </a:r>
            <a:endParaRPr lang="en-IN" sz="1800" dirty="0">
              <a:effectLst/>
              <a:latin typeface="Times New Roman" panose="02020603050405020304" pitchFamily="18" charset="0"/>
              <a:ea typeface="Times New Roman" panose="02020603050405020304" pitchFamily="18" charset="0"/>
            </a:endParaRPr>
          </a:p>
          <a:p>
            <a:pPr marL="0" indent="0">
              <a:lnSpc>
                <a:spcPct val="150000"/>
              </a:lnSpc>
              <a:buNone/>
              <a:tabLst>
                <a:tab pos="619125" algn="l"/>
              </a:tabLst>
            </a:pPr>
            <a:r>
              <a:rPr lang="en-US" sz="1800" dirty="0">
                <a:effectLst/>
                <a:latin typeface="Times New Roman" panose="02020603050405020304" pitchFamily="18" charset="0"/>
                <a:ea typeface="Times New Roman" panose="02020603050405020304" pitchFamily="18" charset="0"/>
              </a:rPr>
              <a:t>The project effectively met its predefined objectives. The accurate identification of emergency vehicles and the successful implementation of a dynamic traffic signaling system aligned with the primary goals. Each objective was meticulously addressed, leading to a coherent system that fulfilled the intended functionalities. </a:t>
            </a:r>
            <a:endParaRPr lang="en-IN" sz="1800" dirty="0">
              <a:effectLst/>
              <a:latin typeface="Times New Roman" panose="02020603050405020304" pitchFamily="18" charset="0"/>
              <a:ea typeface="Times New Roman" panose="02020603050405020304" pitchFamily="18" charset="0"/>
            </a:endParaRPr>
          </a:p>
          <a:p>
            <a:pPr marL="0" indent="0">
              <a:lnSpc>
                <a:spcPct val="150000"/>
              </a:lnSpc>
              <a:buNone/>
              <a:tabLst>
                <a:tab pos="619125" algn="l"/>
              </a:tabLst>
            </a:pPr>
            <a:r>
              <a:rPr lang="en-US" sz="1800" b="1" dirty="0">
                <a:effectLst/>
                <a:latin typeface="Times New Roman" panose="02020603050405020304" pitchFamily="18" charset="0"/>
                <a:ea typeface="Times New Roman" panose="02020603050405020304" pitchFamily="18" charset="0"/>
              </a:rPr>
              <a:t>Impact on Emergency Response Systems</a:t>
            </a:r>
            <a:endParaRPr lang="en-IN" sz="1800" dirty="0">
              <a:effectLst/>
              <a:latin typeface="Times New Roman" panose="02020603050405020304" pitchFamily="18" charset="0"/>
              <a:ea typeface="Times New Roman" panose="02020603050405020304" pitchFamily="18" charset="0"/>
            </a:endParaRPr>
          </a:p>
          <a:p>
            <a:pPr marL="0" indent="0">
              <a:lnSpc>
                <a:spcPct val="150000"/>
              </a:lnSpc>
              <a:buNone/>
              <a:tabLst>
                <a:tab pos="619125" algn="l"/>
              </a:tabLst>
            </a:pPr>
            <a:r>
              <a:rPr lang="en-US" sz="1800" dirty="0">
                <a:effectLst/>
                <a:latin typeface="Times New Roman" panose="02020603050405020304" pitchFamily="18" charset="0"/>
                <a:ea typeface="Times New Roman" panose="02020603050405020304" pitchFamily="18" charset="0"/>
              </a:rPr>
              <a:t>The developed system exhibits immense potential in revolutionizing emergency response systems. By significantly reducing response times through efficient traffic signal modulation, the system enhances emergency service access, potentially saving crucial minutes during critical situations. The improved traffic flow positively impacts overall urban mobility and emergency vehicle navigation.</a:t>
            </a:r>
            <a:endParaRPr lang="en-IN" sz="1800" dirty="0">
              <a:effectLst/>
              <a:latin typeface="Times New Roman" panose="02020603050405020304" pitchFamily="18" charset="0"/>
              <a:ea typeface="Times New Roman" panose="02020603050405020304" pitchFamily="18" charset="0"/>
            </a:endParaRPr>
          </a:p>
          <a:p>
            <a:pPr marL="0" indent="0">
              <a:buNone/>
            </a:pPr>
            <a:endParaRPr lang="en-GB" dirty="0"/>
          </a:p>
        </p:txBody>
      </p:sp>
    </p:spTree>
    <p:extLst>
      <p:ext uri="{BB962C8B-B14F-4D97-AF65-F5344CB8AC3E}">
        <p14:creationId xmlns:p14="http://schemas.microsoft.com/office/powerpoint/2010/main" val="22385711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Conclusion</a:t>
            </a:r>
          </a:p>
        </p:txBody>
      </p:sp>
      <p:sp>
        <p:nvSpPr>
          <p:cNvPr id="3" name="Content Placeholder 2"/>
          <p:cNvSpPr>
            <a:spLocks noGrp="1"/>
          </p:cNvSpPr>
          <p:nvPr>
            <p:ph idx="1"/>
          </p:nvPr>
        </p:nvSpPr>
        <p:spPr>
          <a:xfrm>
            <a:off x="838200" y="1509205"/>
            <a:ext cx="10515600" cy="4252404"/>
          </a:xfrm>
        </p:spPr>
        <p:txBody>
          <a:bodyPr>
            <a:normAutofit fontScale="77500" lnSpcReduction="20000"/>
          </a:bodyPr>
          <a:lstStyle/>
          <a:p>
            <a:pPr marL="0" indent="0">
              <a:lnSpc>
                <a:spcPct val="150000"/>
              </a:lnSpc>
              <a:buNone/>
              <a:tabLst>
                <a:tab pos="619125" algn="l"/>
              </a:tabLst>
            </a:pPr>
            <a:r>
              <a:rPr lang="en-US" sz="1800" b="1" dirty="0">
                <a:effectLst/>
                <a:latin typeface="Times New Roman" panose="02020603050405020304" pitchFamily="18" charset="0"/>
                <a:ea typeface="Times New Roman" panose="02020603050405020304" pitchFamily="18" charset="0"/>
              </a:rPr>
              <a:t>Technological Contributions</a:t>
            </a:r>
            <a:endParaRPr lang="en-IN" sz="1800" dirty="0">
              <a:effectLst/>
              <a:latin typeface="Times New Roman" panose="02020603050405020304" pitchFamily="18" charset="0"/>
              <a:ea typeface="Times New Roman" panose="02020603050405020304" pitchFamily="18" charset="0"/>
            </a:endParaRPr>
          </a:p>
          <a:p>
            <a:pPr marL="0" indent="0">
              <a:lnSpc>
                <a:spcPct val="150000"/>
              </a:lnSpc>
              <a:buNone/>
              <a:tabLst>
                <a:tab pos="619125" algn="l"/>
              </a:tabLst>
            </a:pPr>
            <a:r>
              <a:rPr lang="en-US" sz="1800" dirty="0">
                <a:effectLst/>
                <a:latin typeface="Times New Roman" panose="02020603050405020304" pitchFamily="18" charset="0"/>
                <a:ea typeface="Times New Roman" panose="02020603050405020304" pitchFamily="18" charset="0"/>
              </a:rPr>
              <a:t>Technological advancements in computer vision and deep learning played a pivotal role in this project. The utilization of state-of-the-art models empowered accurate vehicle classification, while the innovative traffic management system relied on real-time data processing and dynamic signaling, showcasing practical applications in smart city infrastructure.</a:t>
            </a:r>
            <a:endParaRPr lang="en-IN" sz="1800" dirty="0">
              <a:effectLst/>
              <a:latin typeface="Times New Roman" panose="02020603050405020304" pitchFamily="18" charset="0"/>
              <a:ea typeface="Times New Roman" panose="02020603050405020304" pitchFamily="18" charset="0"/>
            </a:endParaRPr>
          </a:p>
          <a:p>
            <a:pPr marL="0" indent="0">
              <a:lnSpc>
                <a:spcPct val="150000"/>
              </a:lnSpc>
              <a:buNone/>
              <a:tabLst>
                <a:tab pos="619125" algn="l"/>
              </a:tabLst>
            </a:pPr>
            <a:r>
              <a:rPr lang="en-US" sz="1800"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Limitations and Challenges</a:t>
            </a:r>
            <a:endParaRPr lang="en-IN" sz="1800" dirty="0">
              <a:effectLst/>
              <a:latin typeface="Times New Roman" panose="02020603050405020304" pitchFamily="18" charset="0"/>
              <a:ea typeface="Times New Roman" panose="02020603050405020304" pitchFamily="18" charset="0"/>
            </a:endParaRPr>
          </a:p>
          <a:p>
            <a:pPr marL="0" indent="0">
              <a:lnSpc>
                <a:spcPct val="150000"/>
              </a:lnSpc>
              <a:buNone/>
              <a:tabLst>
                <a:tab pos="619125" algn="l"/>
              </a:tabLst>
            </a:pPr>
            <a:r>
              <a:rPr lang="en-US" sz="1800" dirty="0">
                <a:effectLst/>
                <a:latin typeface="Times New Roman" panose="02020603050405020304" pitchFamily="18" charset="0"/>
                <a:ea typeface="Times New Roman" panose="02020603050405020304" pitchFamily="18" charset="0"/>
              </a:rPr>
              <a:t>Despite the achievements, limitations were encountered, notably dataset constraints and computational complexities. The reliance on specific dataset characteristics might pose challenges in diverse real-world scenarios. Additionally, computational requirements for real-time processing could be a limiting factor in resource-constrained environments.</a:t>
            </a:r>
            <a:endParaRPr lang="en-IN" sz="1800" dirty="0">
              <a:effectLst/>
              <a:latin typeface="Times New Roman" panose="02020603050405020304" pitchFamily="18" charset="0"/>
              <a:ea typeface="Times New Roman" panose="02020603050405020304" pitchFamily="18" charset="0"/>
            </a:endParaRPr>
          </a:p>
          <a:p>
            <a:pPr marL="0" indent="0">
              <a:lnSpc>
                <a:spcPct val="150000"/>
              </a:lnSpc>
              <a:buNone/>
              <a:tabLst>
                <a:tab pos="619125" algn="l"/>
              </a:tabLst>
            </a:pPr>
            <a:r>
              <a:rPr lang="en-US" sz="1800"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Future Directions</a:t>
            </a:r>
            <a:endParaRPr lang="en-IN" sz="1800" dirty="0">
              <a:effectLst/>
              <a:latin typeface="Times New Roman" panose="02020603050405020304" pitchFamily="18" charset="0"/>
              <a:ea typeface="Times New Roman" panose="02020603050405020304" pitchFamily="18" charset="0"/>
            </a:endParaRPr>
          </a:p>
          <a:p>
            <a:pPr marL="0" indent="0">
              <a:lnSpc>
                <a:spcPct val="150000"/>
              </a:lnSpc>
              <a:buNone/>
              <a:tabLst>
                <a:tab pos="619125" algn="l"/>
              </a:tabLst>
            </a:pPr>
            <a:r>
              <a:rPr lang="en-US" sz="1800" dirty="0">
                <a:effectLst/>
                <a:latin typeface="Times New Roman" panose="02020603050405020304" pitchFamily="18" charset="0"/>
                <a:ea typeface="Times New Roman" panose="02020603050405020304" pitchFamily="18" charset="0"/>
              </a:rPr>
              <a:t>To advance the system, refining the vehicle classification model's adaptability to varied environmental conditions is essential. Further research in optimizing the dynamic traffic signaling algorithms and integrating with broader smart city infrastructures will enhance the system's applicability and scalability.</a:t>
            </a:r>
            <a:endParaRPr lang="en-IN" sz="1800" dirty="0">
              <a:effectLst/>
              <a:latin typeface="Times New Roman" panose="02020603050405020304" pitchFamily="18" charset="0"/>
              <a:ea typeface="Times New Roman" panose="02020603050405020304" pitchFamily="18" charset="0"/>
            </a:endParaRPr>
          </a:p>
          <a:p>
            <a:pPr marL="0" indent="0">
              <a:buNone/>
            </a:pPr>
            <a:endParaRPr lang="en-GB" dirty="0"/>
          </a:p>
        </p:txBody>
      </p:sp>
    </p:spTree>
    <p:extLst>
      <p:ext uri="{BB962C8B-B14F-4D97-AF65-F5344CB8AC3E}">
        <p14:creationId xmlns:p14="http://schemas.microsoft.com/office/powerpoint/2010/main" val="42610868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Conclusion</a:t>
            </a:r>
          </a:p>
        </p:txBody>
      </p:sp>
      <p:sp>
        <p:nvSpPr>
          <p:cNvPr id="3" name="Content Placeholder 2"/>
          <p:cNvSpPr>
            <a:spLocks noGrp="1"/>
          </p:cNvSpPr>
          <p:nvPr>
            <p:ph idx="1"/>
          </p:nvPr>
        </p:nvSpPr>
        <p:spPr>
          <a:xfrm>
            <a:off x="838200" y="1825625"/>
            <a:ext cx="10515600" cy="3935983"/>
          </a:xfrm>
        </p:spPr>
        <p:txBody>
          <a:bodyPr>
            <a:normAutofit fontScale="92500" lnSpcReduction="10000"/>
          </a:bodyPr>
          <a:lstStyle/>
          <a:p>
            <a:pPr marL="0" indent="0">
              <a:lnSpc>
                <a:spcPct val="150000"/>
              </a:lnSpc>
              <a:buNone/>
              <a:tabLst>
                <a:tab pos="619125" algn="l"/>
              </a:tabLst>
            </a:pPr>
            <a:r>
              <a:rPr lang="en-US" sz="1800" b="1" dirty="0">
                <a:effectLst/>
                <a:latin typeface="Times New Roman" panose="02020603050405020304" pitchFamily="18" charset="0"/>
                <a:ea typeface="Times New Roman" panose="02020603050405020304" pitchFamily="18" charset="0"/>
              </a:rPr>
              <a:t>Societal and Practical Implications</a:t>
            </a:r>
            <a:endParaRPr lang="en-IN" sz="1800" dirty="0">
              <a:effectLst/>
              <a:latin typeface="Times New Roman" panose="02020603050405020304" pitchFamily="18" charset="0"/>
              <a:ea typeface="Times New Roman" panose="02020603050405020304" pitchFamily="18" charset="0"/>
            </a:endParaRPr>
          </a:p>
          <a:p>
            <a:pPr marL="0" indent="0">
              <a:lnSpc>
                <a:spcPct val="150000"/>
              </a:lnSpc>
              <a:buNone/>
              <a:tabLst>
                <a:tab pos="619125" algn="l"/>
              </a:tabLst>
            </a:pPr>
            <a:r>
              <a:rPr lang="en-US" sz="1800" dirty="0">
                <a:effectLst/>
                <a:latin typeface="Times New Roman" panose="02020603050405020304" pitchFamily="18" charset="0"/>
                <a:ea typeface="Times New Roman" panose="02020603050405020304" pitchFamily="18" charset="0"/>
              </a:rPr>
              <a:t>Implementation of this system holds significant societal benefits, including expedited emergency response times, reduced traffic congestion, and increased safety for both emergency responders and civilians. The potential to create smarter, more responsive cities could fundamentally improve urban living standards. </a:t>
            </a:r>
            <a:endParaRPr lang="en-IN" sz="1800" dirty="0">
              <a:effectLst/>
              <a:latin typeface="Times New Roman" panose="02020603050405020304" pitchFamily="18" charset="0"/>
              <a:ea typeface="Times New Roman" panose="02020603050405020304" pitchFamily="18" charset="0"/>
            </a:endParaRPr>
          </a:p>
          <a:p>
            <a:pPr marL="0" indent="0">
              <a:lnSpc>
                <a:spcPct val="150000"/>
              </a:lnSpc>
              <a:buNone/>
              <a:tabLst>
                <a:tab pos="619125" algn="l"/>
              </a:tabLst>
            </a:pPr>
            <a:r>
              <a:rPr lang="en-US" sz="1800" b="1" dirty="0">
                <a:effectLst/>
                <a:latin typeface="Times New Roman" panose="02020603050405020304" pitchFamily="18" charset="0"/>
                <a:ea typeface="Times New Roman" panose="02020603050405020304" pitchFamily="18" charset="0"/>
              </a:rPr>
              <a:t>Closing Statement</a:t>
            </a:r>
            <a:endParaRPr lang="en-IN" sz="1800" dirty="0">
              <a:effectLst/>
              <a:latin typeface="Times New Roman" panose="02020603050405020304" pitchFamily="18" charset="0"/>
              <a:ea typeface="Times New Roman" panose="02020603050405020304" pitchFamily="18" charset="0"/>
            </a:endParaRPr>
          </a:p>
          <a:p>
            <a:pPr marL="0" indent="0">
              <a:lnSpc>
                <a:spcPct val="150000"/>
              </a:lnSpc>
              <a:buNone/>
              <a:tabLst>
                <a:tab pos="619125" algn="l"/>
              </a:tabLst>
            </a:pPr>
            <a:r>
              <a:rPr lang="en-US" sz="1800" dirty="0">
                <a:effectLst/>
                <a:latin typeface="Times New Roman" panose="02020603050405020304" pitchFamily="18" charset="0"/>
                <a:ea typeface="Times New Roman" panose="02020603050405020304" pitchFamily="18" charset="0"/>
              </a:rPr>
              <a:t>In conclusion, this project signifies a critical step towards more efficient emergency response systems and smarter urban management. Its technological advancements and societal impact pave the way for future innovations, aiming to create safer and more resilient cities globally.</a:t>
            </a:r>
            <a:br>
              <a:rPr lang="en-US" sz="1800" b="1" dirty="0">
                <a:effectLst/>
                <a:latin typeface="Times New Roman" panose="02020603050405020304" pitchFamily="18" charset="0"/>
                <a:ea typeface="Times New Roman" panose="02020603050405020304" pitchFamily="18" charset="0"/>
              </a:rPr>
            </a:br>
            <a:endParaRPr lang="en-IN" sz="1800" dirty="0">
              <a:effectLst/>
              <a:latin typeface="Times New Roman" panose="02020603050405020304" pitchFamily="18" charset="0"/>
              <a:ea typeface="Times New Roman" panose="02020603050405020304" pitchFamily="18" charset="0"/>
            </a:endParaRPr>
          </a:p>
          <a:p>
            <a:pPr marL="0" indent="0">
              <a:buNone/>
            </a:pPr>
            <a:endParaRPr lang="en-GB" dirty="0"/>
          </a:p>
        </p:txBody>
      </p:sp>
    </p:spTree>
    <p:extLst>
      <p:ext uri="{BB962C8B-B14F-4D97-AF65-F5344CB8AC3E}">
        <p14:creationId xmlns:p14="http://schemas.microsoft.com/office/powerpoint/2010/main" val="21288159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References</a:t>
            </a:r>
          </a:p>
        </p:txBody>
      </p:sp>
      <p:sp>
        <p:nvSpPr>
          <p:cNvPr id="3" name="Content Placeholder 2"/>
          <p:cNvSpPr>
            <a:spLocks noGrp="1"/>
          </p:cNvSpPr>
          <p:nvPr>
            <p:ph idx="1"/>
          </p:nvPr>
        </p:nvSpPr>
        <p:spPr>
          <a:xfrm>
            <a:off x="838200" y="1589103"/>
            <a:ext cx="10515600" cy="4154749"/>
          </a:xfrm>
        </p:spPr>
        <p:txBody>
          <a:bodyPr>
            <a:normAutofit fontScale="85000" lnSpcReduction="10000"/>
          </a:bodyPr>
          <a:lstStyle/>
          <a:p>
            <a:pPr marL="0" indent="0">
              <a:lnSpc>
                <a:spcPct val="150000"/>
              </a:lnSpc>
              <a:buNone/>
            </a:pPr>
            <a:r>
              <a:rPr lang="en-US" sz="1800" dirty="0">
                <a:effectLst/>
                <a:latin typeface="Times New Roman" panose="02020603050405020304" pitchFamily="18" charset="0"/>
                <a:ea typeface="Times New Roman" panose="02020603050405020304" pitchFamily="18" charset="0"/>
              </a:rPr>
              <a:t>[1] </a:t>
            </a:r>
            <a:r>
              <a:rPr lang="en-US" sz="1800" dirty="0" err="1">
                <a:effectLst/>
                <a:latin typeface="Times New Roman" panose="02020603050405020304" pitchFamily="18" charset="0"/>
                <a:ea typeface="Times New Roman" panose="02020603050405020304" pitchFamily="18" charset="0"/>
              </a:rPr>
              <a:t>Tippannavar</a:t>
            </a:r>
            <a:r>
              <a:rPr lang="en-US" sz="1800" dirty="0">
                <a:effectLst/>
                <a:latin typeface="Times New Roman" panose="02020603050405020304" pitchFamily="18" charset="0"/>
                <a:ea typeface="Times New Roman" panose="02020603050405020304" pitchFamily="18" charset="0"/>
              </a:rPr>
              <a:t>, S. S., Jain, S., Harshith, R., </a:t>
            </a:r>
            <a:r>
              <a:rPr lang="en-US" sz="1800" dirty="0" err="1">
                <a:effectLst/>
                <a:latin typeface="Times New Roman" panose="02020603050405020304" pitchFamily="18" charset="0"/>
                <a:ea typeface="Times New Roman" panose="02020603050405020304" pitchFamily="18" charset="0"/>
              </a:rPr>
              <a:t>Chandanagiri</a:t>
            </a:r>
            <a:r>
              <a:rPr lang="en-US" sz="1800" dirty="0">
                <a:effectLst/>
                <a:latin typeface="Times New Roman" panose="02020603050405020304" pitchFamily="18" charset="0"/>
                <a:ea typeface="Times New Roman" panose="02020603050405020304" pitchFamily="18" charset="0"/>
              </a:rPr>
              <a:t>, S. S. (12 December 2022). Image Processing Based Intelligent Traffic Control System Using OpenCV.</a:t>
            </a:r>
            <a:endParaRPr lang="en-IN" sz="1800" dirty="0">
              <a:effectLst/>
              <a:latin typeface="Times New Roman" panose="02020603050405020304" pitchFamily="18" charset="0"/>
              <a:ea typeface="Times New Roman" panose="02020603050405020304" pitchFamily="18" charset="0"/>
            </a:endParaRPr>
          </a:p>
          <a:p>
            <a:pPr marL="0" indent="0">
              <a:lnSpc>
                <a:spcPct val="150000"/>
              </a:lnSpc>
              <a:buNone/>
            </a:pPr>
            <a:r>
              <a:rPr lang="en-US" sz="1800" dirty="0">
                <a:effectLst/>
                <a:latin typeface="Times New Roman" panose="02020603050405020304" pitchFamily="18" charset="0"/>
                <a:ea typeface="Times New Roman" panose="02020603050405020304" pitchFamily="18" charset="0"/>
              </a:rPr>
              <a:t> [2] Kini M, S., Bhandarkar, R., Shenoy, K. P. (28 April 2021). Real-Time Moving Vehicle Congestion Detection and Tracking Using OpenCV.</a:t>
            </a:r>
            <a:endParaRPr lang="en-IN" sz="1800" dirty="0">
              <a:effectLst/>
              <a:latin typeface="Times New Roman" panose="02020603050405020304" pitchFamily="18" charset="0"/>
              <a:ea typeface="Times New Roman" panose="02020603050405020304" pitchFamily="18" charset="0"/>
            </a:endParaRPr>
          </a:p>
          <a:p>
            <a:pPr marL="0" indent="0">
              <a:lnSpc>
                <a:spcPct val="150000"/>
              </a:lnSpc>
              <a:buNone/>
            </a:pPr>
            <a:r>
              <a:rPr lang="en-US" sz="1800" dirty="0">
                <a:effectLst/>
                <a:latin typeface="Times New Roman" panose="02020603050405020304" pitchFamily="18" charset="0"/>
                <a:ea typeface="Times New Roman" panose="02020603050405020304" pitchFamily="18" charset="0"/>
              </a:rPr>
              <a:t> [3] Ravi, Dr. A., Nandhini, R., </a:t>
            </a:r>
            <a:r>
              <a:rPr lang="en-US" sz="1800" dirty="0" err="1">
                <a:effectLst/>
                <a:latin typeface="Times New Roman" panose="02020603050405020304" pitchFamily="18" charset="0"/>
                <a:ea typeface="Times New Roman" panose="02020603050405020304" pitchFamily="18" charset="0"/>
              </a:rPr>
              <a:t>Bhuvaneshwari</a:t>
            </a:r>
            <a:r>
              <a:rPr lang="en-US" sz="1800" dirty="0">
                <a:effectLst/>
                <a:latin typeface="Times New Roman" panose="02020603050405020304" pitchFamily="18" charset="0"/>
                <a:ea typeface="Times New Roman" panose="02020603050405020304" pitchFamily="18" charset="0"/>
              </a:rPr>
              <a:t>, K., Divya, J., Janani, K. (April 2021). Traffic Management System Using Machine Learning.</a:t>
            </a:r>
            <a:endParaRPr lang="en-IN" sz="1800" dirty="0">
              <a:effectLst/>
              <a:latin typeface="Times New Roman" panose="02020603050405020304" pitchFamily="18" charset="0"/>
              <a:ea typeface="Times New Roman" panose="02020603050405020304" pitchFamily="18" charset="0"/>
            </a:endParaRPr>
          </a:p>
          <a:p>
            <a:pPr marL="0" indent="0">
              <a:lnSpc>
                <a:spcPct val="150000"/>
              </a:lnSpc>
              <a:buNone/>
            </a:pPr>
            <a:r>
              <a:rPr lang="en-US" sz="1800" dirty="0">
                <a:effectLst/>
                <a:latin typeface="Times New Roman" panose="02020603050405020304" pitchFamily="18" charset="0"/>
                <a:ea typeface="Times New Roman" panose="02020603050405020304" pitchFamily="18" charset="0"/>
              </a:rPr>
              <a:t> [4] Gupta, M., </a:t>
            </a:r>
            <a:r>
              <a:rPr lang="en-US" sz="1800" dirty="0" err="1">
                <a:effectLst/>
                <a:latin typeface="Times New Roman" panose="02020603050405020304" pitchFamily="18" charset="0"/>
                <a:ea typeface="Times New Roman" panose="02020603050405020304" pitchFamily="18" charset="0"/>
              </a:rPr>
              <a:t>Miglani</a:t>
            </a:r>
            <a:r>
              <a:rPr lang="en-US" sz="1800" dirty="0">
                <a:effectLst/>
                <a:latin typeface="Times New Roman" panose="02020603050405020304" pitchFamily="18" charset="0"/>
                <a:ea typeface="Times New Roman" panose="02020603050405020304" pitchFamily="18" charset="0"/>
              </a:rPr>
              <a:t>, H., Deo, P., </a:t>
            </a:r>
            <a:r>
              <a:rPr lang="en-US" sz="1800" dirty="0" err="1">
                <a:effectLst/>
                <a:latin typeface="Times New Roman" panose="02020603050405020304" pitchFamily="18" charset="0"/>
                <a:ea typeface="Times New Roman" panose="02020603050405020304" pitchFamily="18" charset="0"/>
              </a:rPr>
              <a:t>Barhatte</a:t>
            </a:r>
            <a:r>
              <a:rPr lang="en-US" sz="1800" dirty="0">
                <a:effectLst/>
                <a:latin typeface="Times New Roman" panose="02020603050405020304" pitchFamily="18" charset="0"/>
                <a:ea typeface="Times New Roman" panose="02020603050405020304" pitchFamily="18" charset="0"/>
              </a:rPr>
              <a:t>, A. (4th July 2023). Real-Time Traffic Control and Monitoring.</a:t>
            </a:r>
            <a:endParaRPr lang="en-IN" sz="1800" dirty="0">
              <a:effectLst/>
              <a:latin typeface="Times New Roman" panose="02020603050405020304" pitchFamily="18" charset="0"/>
              <a:ea typeface="Times New Roman" panose="02020603050405020304" pitchFamily="18" charset="0"/>
            </a:endParaRPr>
          </a:p>
          <a:p>
            <a:pPr marL="0" indent="0">
              <a:lnSpc>
                <a:spcPct val="150000"/>
              </a:lnSpc>
              <a:buNone/>
            </a:pPr>
            <a:r>
              <a:rPr lang="en-US" sz="1800" dirty="0">
                <a:effectLst/>
                <a:latin typeface="Times New Roman" panose="02020603050405020304" pitchFamily="18" charset="0"/>
                <a:ea typeface="Times New Roman" panose="02020603050405020304" pitchFamily="18" charset="0"/>
              </a:rPr>
              <a:t> [5] Electrical Engineering Department, University of Jordan (Dec 12, 2014). Traffic Control by Digital Imaging Cameras.</a:t>
            </a:r>
            <a:endParaRPr lang="en-IN" sz="1800" dirty="0">
              <a:effectLst/>
              <a:latin typeface="Times New Roman" panose="02020603050405020304" pitchFamily="18" charset="0"/>
              <a:ea typeface="Times New Roman" panose="02020603050405020304" pitchFamily="18" charset="0"/>
            </a:endParaRPr>
          </a:p>
          <a:p>
            <a:pPr marL="0" indent="0">
              <a:lnSpc>
                <a:spcPct val="150000"/>
              </a:lnSpc>
              <a:buNone/>
            </a:pPr>
            <a:r>
              <a:rPr lang="en-US" sz="1800" dirty="0">
                <a:effectLst/>
                <a:latin typeface="Times New Roman" panose="02020603050405020304" pitchFamily="18" charset="0"/>
                <a:ea typeface="Times New Roman" panose="02020603050405020304" pitchFamily="18" charset="0"/>
              </a:rPr>
              <a:t> [6] Varma, V. S. K. P., Adarsh, S., Ramachandran, K. I., Nair, B. B. (19 November 2018). Real-Time Detection of Speed Hump/Bump and Distance Estimation with Deep Learning Using GPU and ZED Stereo Camera.</a:t>
            </a:r>
            <a:endParaRPr lang="en-IN" sz="1800" dirty="0">
              <a:effectLst/>
              <a:latin typeface="Times New Roman" panose="02020603050405020304" pitchFamily="18" charset="0"/>
              <a:ea typeface="Times New Roman" panose="02020603050405020304" pitchFamily="18" charset="0"/>
            </a:endParaRPr>
          </a:p>
          <a:p>
            <a:endParaRPr lang="en-GB" dirty="0"/>
          </a:p>
        </p:txBody>
      </p:sp>
    </p:spTree>
    <p:extLst>
      <p:ext uri="{BB962C8B-B14F-4D97-AF65-F5344CB8AC3E}">
        <p14:creationId xmlns:p14="http://schemas.microsoft.com/office/powerpoint/2010/main" val="6254578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References</a:t>
            </a:r>
          </a:p>
        </p:txBody>
      </p:sp>
      <p:sp>
        <p:nvSpPr>
          <p:cNvPr id="3" name="Content Placeholder 2"/>
          <p:cNvSpPr>
            <a:spLocks noGrp="1"/>
          </p:cNvSpPr>
          <p:nvPr>
            <p:ph idx="1"/>
          </p:nvPr>
        </p:nvSpPr>
        <p:spPr>
          <a:xfrm>
            <a:off x="838200" y="1589103"/>
            <a:ext cx="10515600" cy="4154749"/>
          </a:xfrm>
        </p:spPr>
        <p:txBody>
          <a:bodyPr>
            <a:normAutofit fontScale="85000" lnSpcReduction="10000"/>
          </a:bodyPr>
          <a:lstStyle/>
          <a:p>
            <a:pPr marL="0" indent="0">
              <a:lnSpc>
                <a:spcPct val="150000"/>
              </a:lnSpc>
              <a:buNone/>
            </a:pPr>
            <a:r>
              <a:rPr lang="en-US" sz="1800" dirty="0">
                <a:effectLst/>
                <a:latin typeface="Times New Roman" panose="02020603050405020304" pitchFamily="18" charset="0"/>
                <a:ea typeface="Times New Roman" panose="02020603050405020304" pitchFamily="18" charset="0"/>
              </a:rPr>
              <a:t>[7] Kurniawan, J., </a:t>
            </a:r>
            <a:r>
              <a:rPr lang="en-US" sz="1800" dirty="0" err="1">
                <a:effectLst/>
                <a:latin typeface="Times New Roman" panose="02020603050405020304" pitchFamily="18" charset="0"/>
                <a:ea typeface="Times New Roman" panose="02020603050405020304" pitchFamily="18" charset="0"/>
              </a:rPr>
              <a:t>Syahara</a:t>
            </a:r>
            <a:r>
              <a:rPr lang="en-US" sz="1800" dirty="0">
                <a:effectLst/>
                <a:latin typeface="Times New Roman" panose="02020603050405020304" pitchFamily="18" charset="0"/>
                <a:ea typeface="Times New Roman" panose="02020603050405020304" pitchFamily="18" charset="0"/>
              </a:rPr>
              <a:t>, S. G. S., Dewa, C. K., </a:t>
            </a:r>
            <a:r>
              <a:rPr lang="en-US" sz="1800" dirty="0" err="1">
                <a:effectLst/>
                <a:latin typeface="Times New Roman" panose="02020603050405020304" pitchFamily="18" charset="0"/>
                <a:ea typeface="Times New Roman" panose="02020603050405020304" pitchFamily="18" charset="0"/>
              </a:rPr>
              <a:t>Afiahayati</a:t>
            </a:r>
            <a:r>
              <a:rPr lang="en-US" sz="1800" dirty="0">
                <a:effectLst/>
                <a:latin typeface="Times New Roman" panose="02020603050405020304" pitchFamily="18" charset="0"/>
                <a:ea typeface="Times New Roman" panose="02020603050405020304" pitchFamily="18" charset="0"/>
              </a:rPr>
              <a:t>. (2018). Traffic Congestion Detection: Learning from CCTV Monitoring Images Using Convolutional Neural Network.</a:t>
            </a:r>
            <a:endParaRPr lang="en-IN" sz="1800" dirty="0">
              <a:effectLst/>
              <a:latin typeface="Times New Roman" panose="02020603050405020304" pitchFamily="18" charset="0"/>
              <a:ea typeface="Times New Roman" panose="02020603050405020304" pitchFamily="18" charset="0"/>
            </a:endParaRPr>
          </a:p>
          <a:p>
            <a:pPr marL="0" indent="0">
              <a:lnSpc>
                <a:spcPct val="150000"/>
              </a:lnSpc>
              <a:buNone/>
            </a:pPr>
            <a:r>
              <a:rPr lang="en-US" sz="1800" dirty="0">
                <a:effectLst/>
                <a:latin typeface="Times New Roman" panose="02020603050405020304" pitchFamily="18" charset="0"/>
                <a:ea typeface="Times New Roman" panose="02020603050405020304" pitchFamily="18" charset="0"/>
              </a:rPr>
              <a:t> [8] </a:t>
            </a:r>
            <a:r>
              <a:rPr lang="en-US" sz="1800" dirty="0" err="1">
                <a:effectLst/>
                <a:latin typeface="Times New Roman" panose="02020603050405020304" pitchFamily="18" charset="0"/>
                <a:ea typeface="Times New Roman" panose="02020603050405020304" pitchFamily="18" charset="0"/>
              </a:rPr>
              <a:t>Azimjnov</a:t>
            </a:r>
            <a:r>
              <a:rPr lang="en-US" sz="1800" dirty="0">
                <a:effectLst/>
                <a:latin typeface="Times New Roman" panose="02020603050405020304" pitchFamily="18" charset="0"/>
                <a:ea typeface="Times New Roman" panose="02020603050405020304" pitchFamily="18" charset="0"/>
              </a:rPr>
              <a:t>, J., </a:t>
            </a:r>
            <a:r>
              <a:rPr lang="en-US" sz="1800" dirty="0" err="1">
                <a:effectLst/>
                <a:latin typeface="Times New Roman" panose="02020603050405020304" pitchFamily="18" charset="0"/>
                <a:ea typeface="Times New Roman" panose="02020603050405020304" pitchFamily="18" charset="0"/>
              </a:rPr>
              <a:t>Ozmen</a:t>
            </a:r>
            <a:r>
              <a:rPr lang="en-US" sz="1800" dirty="0">
                <a:effectLst/>
                <a:latin typeface="Times New Roman" panose="02020603050405020304" pitchFamily="18" charset="0"/>
                <a:ea typeface="Times New Roman" panose="02020603050405020304" pitchFamily="18" charset="0"/>
              </a:rPr>
              <a:t>, A. (30 December 2022). A Real-Time Vehicle Detection and a Novel Vehicle Tracking Systems for Estimating and Monitoring Traffic Flow on Highways. </a:t>
            </a:r>
            <a:endParaRPr lang="en-IN" sz="1800" dirty="0">
              <a:effectLst/>
              <a:latin typeface="Times New Roman" panose="02020603050405020304" pitchFamily="18" charset="0"/>
              <a:ea typeface="Times New Roman" panose="02020603050405020304" pitchFamily="18" charset="0"/>
            </a:endParaRPr>
          </a:p>
          <a:p>
            <a:pPr marL="0" indent="0">
              <a:lnSpc>
                <a:spcPct val="150000"/>
              </a:lnSpc>
              <a:buNone/>
            </a:pPr>
            <a:r>
              <a:rPr lang="en-US" sz="1800" dirty="0">
                <a:effectLst/>
                <a:latin typeface="Times New Roman" panose="02020603050405020304" pitchFamily="18" charset="0"/>
                <a:ea typeface="Times New Roman" panose="02020603050405020304" pitchFamily="18" charset="0"/>
              </a:rPr>
              <a:t>[9] Fahs, W., </a:t>
            </a:r>
            <a:r>
              <a:rPr lang="en-US" sz="1800" dirty="0" err="1">
                <a:effectLst/>
                <a:latin typeface="Times New Roman" panose="02020603050405020304" pitchFamily="18" charset="0"/>
                <a:ea typeface="Times New Roman" panose="02020603050405020304" pitchFamily="18" charset="0"/>
              </a:rPr>
              <a:t>Chbib</a:t>
            </a:r>
            <a:r>
              <a:rPr lang="en-US" sz="1800" dirty="0">
                <a:effectLst/>
                <a:latin typeface="Times New Roman" panose="02020603050405020304" pitchFamily="18" charset="0"/>
                <a:ea typeface="Times New Roman" panose="02020603050405020304" pitchFamily="18" charset="0"/>
              </a:rPr>
              <a:t>, F., </a:t>
            </a:r>
            <a:r>
              <a:rPr lang="en-US" sz="1800" dirty="0" err="1">
                <a:effectLst/>
                <a:latin typeface="Times New Roman" panose="02020603050405020304" pitchFamily="18" charset="0"/>
                <a:ea typeface="Times New Roman" panose="02020603050405020304" pitchFamily="18" charset="0"/>
              </a:rPr>
              <a:t>Rammal</a:t>
            </a:r>
            <a:r>
              <a:rPr lang="en-US" sz="1800" dirty="0">
                <a:effectLst/>
                <a:latin typeface="Times New Roman" panose="02020603050405020304" pitchFamily="18" charset="0"/>
                <a:ea typeface="Times New Roman" panose="02020603050405020304" pitchFamily="18" charset="0"/>
              </a:rPr>
              <a:t>, A., </a:t>
            </a:r>
            <a:r>
              <a:rPr lang="en-US" sz="1800" dirty="0" err="1">
                <a:effectLst/>
                <a:latin typeface="Times New Roman" panose="02020603050405020304" pitchFamily="18" charset="0"/>
                <a:ea typeface="Times New Roman" panose="02020603050405020304" pitchFamily="18" charset="0"/>
              </a:rPr>
              <a:t>Khatoun</a:t>
            </a:r>
            <a:r>
              <a:rPr lang="en-US" sz="1800" dirty="0">
                <a:effectLst/>
                <a:latin typeface="Times New Roman" panose="02020603050405020304" pitchFamily="18" charset="0"/>
                <a:ea typeface="Times New Roman" panose="02020603050405020304" pitchFamily="18" charset="0"/>
              </a:rPr>
              <a:t>, R., El Attar, A., </a:t>
            </a:r>
            <a:r>
              <a:rPr lang="en-US" sz="1800" dirty="0" err="1">
                <a:effectLst/>
                <a:latin typeface="Times New Roman" panose="02020603050405020304" pitchFamily="18" charset="0"/>
                <a:ea typeface="Times New Roman" panose="02020603050405020304" pitchFamily="18" charset="0"/>
              </a:rPr>
              <a:t>Zaytoun</a:t>
            </a:r>
            <a:r>
              <a:rPr lang="en-US" sz="1800" dirty="0">
                <a:effectLst/>
                <a:latin typeface="Times New Roman" panose="02020603050405020304" pitchFamily="18" charset="0"/>
                <a:ea typeface="Times New Roman" panose="02020603050405020304" pitchFamily="18" charset="0"/>
              </a:rPr>
              <a:t>, I., </a:t>
            </a:r>
            <a:r>
              <a:rPr lang="en-US" sz="1800" dirty="0" err="1">
                <a:effectLst/>
                <a:latin typeface="Times New Roman" panose="02020603050405020304" pitchFamily="18" charset="0"/>
                <a:ea typeface="Times New Roman" panose="02020603050405020304" pitchFamily="18" charset="0"/>
              </a:rPr>
              <a:t>Hachem</a:t>
            </a:r>
            <a:r>
              <a:rPr lang="en-US" sz="1800" dirty="0">
                <a:effectLst/>
                <a:latin typeface="Times New Roman" panose="02020603050405020304" pitchFamily="18" charset="0"/>
                <a:ea typeface="Times New Roman" panose="02020603050405020304" pitchFamily="18" charset="0"/>
              </a:rPr>
              <a:t>, J. (2023). Traffic Congestion Prediction Based on Multivariate Modeling and Neural Networks Regressions.</a:t>
            </a:r>
            <a:endParaRPr lang="en-IN" sz="1800" dirty="0">
              <a:effectLst/>
              <a:latin typeface="Times New Roman" panose="02020603050405020304" pitchFamily="18" charset="0"/>
              <a:ea typeface="Times New Roman" panose="02020603050405020304" pitchFamily="18" charset="0"/>
            </a:endParaRPr>
          </a:p>
          <a:p>
            <a:pPr marL="0" indent="0">
              <a:lnSpc>
                <a:spcPct val="150000"/>
              </a:lnSpc>
              <a:buNone/>
            </a:pPr>
            <a:r>
              <a:rPr lang="en-US" sz="1800" dirty="0">
                <a:effectLst/>
                <a:latin typeface="Times New Roman" panose="02020603050405020304" pitchFamily="18" charset="0"/>
                <a:ea typeface="Times New Roman" panose="02020603050405020304" pitchFamily="18" charset="0"/>
              </a:rPr>
              <a:t> [10] Lin, C., Wang, Y., Gong, B., &amp; Liu, H. (2023). Vehicle Detection and Tracking Using Low-Channel Roadside LiDAR.</a:t>
            </a:r>
            <a:endParaRPr lang="en-IN" sz="1800" dirty="0">
              <a:effectLst/>
              <a:latin typeface="Times New Roman" panose="02020603050405020304" pitchFamily="18" charset="0"/>
              <a:ea typeface="Times New Roman" panose="02020603050405020304" pitchFamily="18" charset="0"/>
            </a:endParaRPr>
          </a:p>
          <a:p>
            <a:pPr marL="0" indent="0">
              <a:lnSpc>
                <a:spcPct val="150000"/>
              </a:lnSpc>
              <a:buNone/>
            </a:pPr>
            <a:r>
              <a:rPr lang="en-US" sz="1800" dirty="0">
                <a:effectLst/>
                <a:latin typeface="Times New Roman" panose="02020603050405020304" pitchFamily="18" charset="0"/>
                <a:ea typeface="Times New Roman" panose="02020603050405020304" pitchFamily="18" charset="0"/>
              </a:rPr>
              <a:t>[11]  </a:t>
            </a:r>
            <a:r>
              <a:rPr lang="en-US" sz="1800" dirty="0" err="1">
                <a:effectLst/>
                <a:latin typeface="Times New Roman" panose="02020603050405020304" pitchFamily="18" charset="0"/>
                <a:ea typeface="Times New Roman" panose="02020603050405020304" pitchFamily="18" charset="0"/>
              </a:rPr>
              <a:t>Punyavathi</a:t>
            </a:r>
            <a:r>
              <a:rPr lang="en-US" sz="1800" dirty="0">
                <a:effectLst/>
                <a:latin typeface="Times New Roman" panose="02020603050405020304" pitchFamily="18" charset="0"/>
                <a:ea typeface="Times New Roman" panose="02020603050405020304" pitchFamily="18" charset="0"/>
              </a:rPr>
              <a:t>, G., Neeladri, M., Singh, M. K. (22 May 2021). Vehicle Tracking and Detection Techniques Using IoT.</a:t>
            </a:r>
            <a:endParaRPr lang="en-IN" sz="1800" dirty="0">
              <a:effectLst/>
              <a:latin typeface="Times New Roman" panose="02020603050405020304" pitchFamily="18" charset="0"/>
              <a:ea typeface="Times New Roman" panose="02020603050405020304" pitchFamily="18" charset="0"/>
            </a:endParaRPr>
          </a:p>
          <a:p>
            <a:pPr marL="0" indent="0">
              <a:lnSpc>
                <a:spcPct val="150000"/>
              </a:lnSpc>
              <a:buNone/>
            </a:pPr>
            <a:r>
              <a:rPr lang="en-US" sz="1800" dirty="0">
                <a:effectLst/>
                <a:latin typeface="Times New Roman" panose="02020603050405020304" pitchFamily="18" charset="0"/>
                <a:ea typeface="Times New Roman" panose="02020603050405020304" pitchFamily="18" charset="0"/>
              </a:rPr>
              <a:t> [12] Intelligent Traffic Management System Using YOLO Machine Learning Model.</a:t>
            </a:r>
            <a:endParaRPr lang="en-GB" dirty="0"/>
          </a:p>
        </p:txBody>
      </p:sp>
    </p:spTree>
    <p:extLst>
      <p:ext uri="{BB962C8B-B14F-4D97-AF65-F5344CB8AC3E}">
        <p14:creationId xmlns:p14="http://schemas.microsoft.com/office/powerpoint/2010/main" val="25107733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749120" y="2076401"/>
            <a:ext cx="5468203" cy="941696"/>
          </a:xfrm>
        </p:spPr>
        <p:txBody>
          <a:bodyPr>
            <a:noAutofit/>
          </a:bodyPr>
          <a:lstStyle/>
          <a:p>
            <a:pPr marL="0" indent="0" algn="ctr">
              <a:buNone/>
            </a:pPr>
            <a:r>
              <a:rPr lang="en-GB" sz="9600" dirty="0"/>
              <a:t>Thank You</a:t>
            </a:r>
          </a:p>
        </p:txBody>
      </p:sp>
      <p:pic>
        <p:nvPicPr>
          <p:cNvPr id="4" name="Picture 6" descr="http://cdn.worldofflowers.eu/media/productphotos/1146.jpg"/>
          <p:cNvPicPr>
            <a:picLocks noChangeAspect="1" noChangeArrowheads="1"/>
          </p:cNvPicPr>
          <p:nvPr/>
        </p:nvPicPr>
        <p:blipFill>
          <a:blip r:embed="rId2">
            <a:extLst>
              <a:ext uri="{28A0092B-C50C-407E-A947-70E740481C1C}">
                <a14:useLocalDpi xmlns:a14="http://schemas.microsoft.com/office/drawing/2010/main" val="0"/>
              </a:ext>
            </a:extLst>
          </a:blip>
          <a:srcRect t="5981" b="8089"/>
          <a:stretch>
            <a:fillRect/>
          </a:stretch>
        </p:blipFill>
        <p:spPr bwMode="auto">
          <a:xfrm>
            <a:off x="694805" y="1025204"/>
            <a:ext cx="4493025" cy="38610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916723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Literature Review</a:t>
            </a:r>
          </a:p>
        </p:txBody>
      </p:sp>
      <p:sp>
        <p:nvSpPr>
          <p:cNvPr id="3" name="Content Placeholder 2"/>
          <p:cNvSpPr>
            <a:spLocks noGrp="1"/>
          </p:cNvSpPr>
          <p:nvPr>
            <p:ph idx="1"/>
          </p:nvPr>
        </p:nvSpPr>
        <p:spPr>
          <a:xfrm>
            <a:off x="669524" y="1514906"/>
            <a:ext cx="10515600" cy="4351338"/>
          </a:xfrm>
        </p:spPr>
        <p:txBody>
          <a:bodyPr>
            <a:normAutofit fontScale="25000" lnSpcReduction="20000"/>
          </a:bodyPr>
          <a:lstStyle/>
          <a:p>
            <a:pPr marL="0" indent="0">
              <a:lnSpc>
                <a:spcPct val="150000"/>
              </a:lnSpc>
              <a:buNone/>
            </a:pPr>
            <a:r>
              <a:rPr lang="en-US" sz="4800" dirty="0">
                <a:effectLst/>
                <a:latin typeface="Times New Roman" panose="02020603050405020304" pitchFamily="18" charset="0"/>
                <a:ea typeface="Times New Roman" panose="02020603050405020304" pitchFamily="18" charset="0"/>
              </a:rPr>
              <a:t>[1] The intelligent traffic light control system employs PYTHON and OPENCV algorithms to analyze video feeds from a junction's four lanes, determining traffic density. By meticulously tracking vehicle counts and employing sophisticated image processing techniques, this system allocates green light durations based on relative traffic densities. The core focus lies in recognizing objects within the video frames, particularly vehicles, using edge detection methods. This approach facilitates informed decision-making for traffic signal allocation, enhancing traffic management's efficiency and responsiveness within urban settings. </a:t>
            </a:r>
            <a:endParaRPr lang="en-IN" sz="4800" dirty="0">
              <a:effectLst/>
              <a:latin typeface="Times New Roman" panose="02020603050405020304" pitchFamily="18" charset="0"/>
              <a:ea typeface="Times New Roman" panose="02020603050405020304" pitchFamily="18" charset="0"/>
            </a:endParaRPr>
          </a:p>
          <a:p>
            <a:pPr marL="0" indent="0">
              <a:lnSpc>
                <a:spcPct val="150000"/>
              </a:lnSpc>
              <a:buNone/>
            </a:pPr>
            <a:r>
              <a:rPr lang="en-US" sz="4800" dirty="0">
                <a:effectLst/>
                <a:latin typeface="Times New Roman" panose="02020603050405020304" pitchFamily="18" charset="0"/>
                <a:ea typeface="Times New Roman" panose="02020603050405020304" pitchFamily="18" charset="0"/>
              </a:rPr>
              <a:t>[2] This research pioneers a real-time vehicle congestion detection and tracking system using OpenCV, addressing the challenge of managing vehicular movement without infrastructural changes. Focusing on video-based vehicle analysis derived from traffic cameras, this solution aims to identify traffic congestion and potential accidents while preserving traffic flow. Employing adaptive thresholding, Gaussian-based background subtraction, Canny edge detection, and Region of Interest (ROI) definition for precise vehicle counting using a diagonal line, the implementation leverages OpenCV in Python. The system's core features include congestion identification, vehicle tracking, and accurate object counting. By integrating various methodologies within OpenCV, this research presents an innovative approach to real-time congestion monitoring, contributing to efficient traffic management without infrastructure alterations. </a:t>
            </a:r>
            <a:endParaRPr lang="en-IN" sz="4800" dirty="0">
              <a:effectLst/>
              <a:latin typeface="Times New Roman" panose="02020603050405020304" pitchFamily="18" charset="0"/>
              <a:ea typeface="Times New Roman" panose="02020603050405020304" pitchFamily="18" charset="0"/>
            </a:endParaRPr>
          </a:p>
          <a:p>
            <a:pPr marL="0" indent="0">
              <a:lnSpc>
                <a:spcPct val="150000"/>
              </a:lnSpc>
              <a:buNone/>
            </a:pPr>
            <a:r>
              <a:rPr lang="en-US" sz="4800" dirty="0">
                <a:effectLst/>
                <a:latin typeface="Times New Roman" panose="02020603050405020304" pitchFamily="18" charset="0"/>
                <a:ea typeface="Times New Roman" panose="02020603050405020304" pitchFamily="18" charset="0"/>
              </a:rPr>
              <a:t>[3] This research delves into the pressing challenges of urban congestion exacerbated by rapid vehicle proliferation, underscoring its adverse impacts on economic development, traffic safety, environmental sustainability, and public health. Addressing these multifaceted issues, this study advocates for a machine learning-driven Traffic Management System (TMS) as a pivotal solution. Authored with a keen focus on reducing traffic congestion's detrimental effects, the proposed TMS employs Convolutional Neural Networks (CNN) for precise object classification, Single Shot </a:t>
            </a:r>
            <a:r>
              <a:rPr lang="en-US" sz="4800" dirty="0" err="1">
                <a:effectLst/>
                <a:latin typeface="Times New Roman" panose="02020603050405020304" pitchFamily="18" charset="0"/>
                <a:ea typeface="Times New Roman" panose="02020603050405020304" pitchFamily="18" charset="0"/>
              </a:rPr>
              <a:t>MultiBox</a:t>
            </a:r>
            <a:r>
              <a:rPr lang="en-US" sz="4800" dirty="0">
                <a:effectLst/>
                <a:latin typeface="Times New Roman" panose="02020603050405020304" pitchFamily="18" charset="0"/>
                <a:ea typeface="Times New Roman" panose="02020603050405020304" pitchFamily="18" charset="0"/>
              </a:rPr>
              <a:t> Detector (SSD) for efficient object detection, and the YOLO model algorithm for frame-wise object counting, detection, and tracking. With an emphasis on monitoring vehicles, optimizing traffic signal wait times, preempting congestion, and offering alternative routes, this system presents a pioneering approach to modern traffic management, aiming to alleviate urban congestion and its associated societal impacts.</a:t>
            </a:r>
            <a:endParaRPr lang="en-IN" sz="4800" dirty="0">
              <a:effectLst/>
              <a:latin typeface="Times New Roman" panose="02020603050405020304" pitchFamily="18" charset="0"/>
              <a:ea typeface="Times New Roman" panose="02020603050405020304" pitchFamily="18" charset="0"/>
            </a:endParaRPr>
          </a:p>
          <a:p>
            <a:pPr marL="0" indent="0">
              <a:lnSpc>
                <a:spcPct val="150000"/>
              </a:lnSpc>
              <a:buNone/>
            </a:pPr>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767711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10914"/>
          </a:xfrm>
        </p:spPr>
        <p:txBody>
          <a:bodyPr/>
          <a:lstStyle/>
          <a:p>
            <a:r>
              <a:rPr lang="en-GB" b="1" dirty="0"/>
              <a:t>Literature Review</a:t>
            </a:r>
          </a:p>
        </p:txBody>
      </p:sp>
      <p:sp>
        <p:nvSpPr>
          <p:cNvPr id="3" name="Content Placeholder 2"/>
          <p:cNvSpPr>
            <a:spLocks noGrp="1"/>
          </p:cNvSpPr>
          <p:nvPr>
            <p:ph idx="1"/>
          </p:nvPr>
        </p:nvSpPr>
        <p:spPr>
          <a:xfrm>
            <a:off x="669524" y="1514906"/>
            <a:ext cx="10515600" cy="4351338"/>
          </a:xfrm>
        </p:spPr>
        <p:txBody>
          <a:bodyPr>
            <a:normAutofit fontScale="62500" lnSpcReduction="20000"/>
          </a:bodyPr>
          <a:lstStyle/>
          <a:p>
            <a:pPr marL="0" indent="0">
              <a:lnSpc>
                <a:spcPct val="150000"/>
              </a:lnSpc>
              <a:buNone/>
            </a:pPr>
            <a:r>
              <a:rPr lang="en-US" sz="1800" dirty="0">
                <a:effectLst/>
                <a:latin typeface="Times New Roman" panose="02020603050405020304" pitchFamily="18" charset="0"/>
                <a:ea typeface="Times New Roman" panose="02020603050405020304" pitchFamily="18" charset="0"/>
              </a:rPr>
              <a:t>[4] This study centers on real-time traffic control and monitoring, emphasizing vehicle recognition for distinguishing emergency and non-emergency vehicles. Leveraging a blend of methodologies including </a:t>
            </a:r>
            <a:r>
              <a:rPr lang="en-US" sz="1800" dirty="0" err="1">
                <a:effectLst/>
                <a:latin typeface="Times New Roman" panose="02020603050405020304" pitchFamily="18" charset="0"/>
                <a:ea typeface="Times New Roman" panose="02020603050405020304" pitchFamily="18" charset="0"/>
              </a:rPr>
              <a:t>Pygame</a:t>
            </a:r>
            <a:r>
              <a:rPr lang="en-US" sz="1800" dirty="0">
                <a:effectLst/>
                <a:latin typeface="Times New Roman" panose="02020603050405020304" pitchFamily="18" charset="0"/>
                <a:ea typeface="Times New Roman" panose="02020603050405020304" pitchFamily="18" charset="0"/>
              </a:rPr>
              <a:t> library for interface, Pi camera for video capture, TensorFlow Lite for traffic density estimation, and </a:t>
            </a:r>
            <a:r>
              <a:rPr lang="en-US" sz="1800" dirty="0" err="1">
                <a:effectLst/>
                <a:latin typeface="Times New Roman" panose="02020603050405020304" pitchFamily="18" charset="0"/>
                <a:ea typeface="Times New Roman" panose="02020603050405020304" pitchFamily="18" charset="0"/>
              </a:rPr>
              <a:t>Efficientdet</a:t>
            </a:r>
            <a:r>
              <a:rPr lang="en-US" sz="1800" dirty="0">
                <a:effectLst/>
                <a:latin typeface="Times New Roman" panose="02020603050405020304" pitchFamily="18" charset="0"/>
                <a:ea typeface="Times New Roman" panose="02020603050405020304" pitchFamily="18" charset="0"/>
              </a:rPr>
              <a:t> on Raspberry Pi for vehicle classification, the system optimizes emergency vehicle prioritization based on its recognition algorithm. Employing image acquisition for analog-to-digital conversion and digital image processing via Sobel and Canny Edge Detection techniques, this research focuses on image enhancement for improved analysis. Integrating machine learning, deep learning, and algorithms like YOLO V3 and </a:t>
            </a:r>
            <a:r>
              <a:rPr lang="en-US" sz="1800" dirty="0" err="1">
                <a:effectLst/>
                <a:latin typeface="Times New Roman" panose="02020603050405020304" pitchFamily="18" charset="0"/>
                <a:ea typeface="Times New Roman" panose="02020603050405020304" pitchFamily="18" charset="0"/>
              </a:rPr>
              <a:t>EfficientDet</a:t>
            </a:r>
            <a:r>
              <a:rPr lang="en-US" sz="1800" dirty="0">
                <a:effectLst/>
                <a:latin typeface="Times New Roman" panose="02020603050405020304" pitchFamily="18" charset="0"/>
                <a:ea typeface="Times New Roman" panose="02020603050405020304" pitchFamily="18" charset="0"/>
              </a:rPr>
              <a:t> O for object detection, the process involves a sequence from camera input through Raspberry Pi for image processing, vehicle counting, identification, culminating in traffic light timing adjustments. This holistic approach aims to enhance traffic management and emergency vehicle prioritization in real-time scenarios.</a:t>
            </a:r>
            <a:endParaRPr lang="en-IN" sz="1800" dirty="0">
              <a:effectLst/>
              <a:latin typeface="Times New Roman" panose="02020603050405020304" pitchFamily="18" charset="0"/>
              <a:ea typeface="Times New Roman" panose="02020603050405020304" pitchFamily="18" charset="0"/>
            </a:endParaRPr>
          </a:p>
          <a:p>
            <a:pPr marL="0" indent="0">
              <a:lnSpc>
                <a:spcPct val="150000"/>
              </a:lnSpc>
              <a:buNone/>
            </a:pPr>
            <a:r>
              <a:rPr lang="en-US" sz="1800" dirty="0">
                <a:effectLst/>
                <a:latin typeface="Times New Roman" panose="02020603050405020304" pitchFamily="18" charset="0"/>
                <a:ea typeface="Times New Roman" panose="02020603050405020304" pitchFamily="18" charset="0"/>
              </a:rPr>
              <a:t> [5] This research project delves into the development of a specialized traffic control camera intended for installation at intersections and traffic lights. Emphasizing the detection of red-light and speed violations, the project focuses on the construction of a traffic light camera. Initial stages involve image acquisition, utilizing a cost-effective 5MB USB webcam capturing videos at 50 frames per second for prototype development, with the potential for high-resolution cameras with night vision capabilities in the final system. Methodologically, the project revolves around image processing techniques and a dedicated traffic camera to capture video data. The system integrates plate recognition and traffic control mechanisms, leveraging Support Vector Machines (SVM) for vehicle categorization. Overall, the objective is to devise an effective traffic control system by employing digital imaging cameras and machine learning methods for violation detection and traffic regulation.</a:t>
            </a:r>
            <a:endParaRPr lang="en-IN" sz="1800" dirty="0">
              <a:effectLst/>
              <a:latin typeface="Times New Roman" panose="02020603050405020304" pitchFamily="18" charset="0"/>
              <a:ea typeface="Times New Roman" panose="02020603050405020304" pitchFamily="18" charset="0"/>
            </a:endParaRPr>
          </a:p>
          <a:p>
            <a:pPr marL="0" indent="0">
              <a:lnSpc>
                <a:spcPct val="150000"/>
              </a:lnSpc>
              <a:buNone/>
            </a:pPr>
            <a:r>
              <a:rPr lang="en-US" sz="1800" dirty="0">
                <a:effectLst/>
                <a:latin typeface="Times New Roman" panose="02020603050405020304" pitchFamily="18" charset="0"/>
                <a:ea typeface="Times New Roman" panose="02020603050405020304" pitchFamily="18" charset="0"/>
              </a:rPr>
              <a:t> [6] This research aims to address the critical issue of inadequate road hump construction and maintenance in India, often leading to vehicle damage, driver discomfort, and hazardous driving conditions. Leveraging deep learning techniques, the proposed method focuses on real-time detection and notification of both marked and unmarked speed humps or bumps. Using a combination of accelerometer and GPS-based detection alongside a ZED Stereo Camera for passive 3D depth estimation, the system detects humps and calculates the distance to alert the driver. Methodologically, the process involves image processing with OpenCV, object detection, and precise distance estimation through stereo vision. The system's workflow encompasses camera initialization, TensorFlow model loading, stereo image capture, pre-processing, object detection, and, crucially, real-time distance estimation to promptly alert the driver of impending road humps, ensuring enhanced safety and vehicle protection.</a:t>
            </a:r>
            <a:endParaRPr lang="en-IN" sz="1800" dirty="0">
              <a:effectLst/>
              <a:latin typeface="Times New Roman" panose="02020603050405020304" pitchFamily="18" charset="0"/>
              <a:ea typeface="Times New Roman" panose="02020603050405020304" pitchFamily="18" charset="0"/>
            </a:endParaRPr>
          </a:p>
          <a:p>
            <a:pPr marL="0" indent="0">
              <a:lnSpc>
                <a:spcPct val="150000"/>
              </a:lnSpc>
              <a:buNone/>
            </a:pPr>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6023858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84281"/>
          </a:xfrm>
        </p:spPr>
        <p:txBody>
          <a:bodyPr/>
          <a:lstStyle/>
          <a:p>
            <a:r>
              <a:rPr lang="en-GB" b="1" dirty="0"/>
              <a:t>Literature Review</a:t>
            </a:r>
          </a:p>
        </p:txBody>
      </p:sp>
      <p:sp>
        <p:nvSpPr>
          <p:cNvPr id="3" name="Content Placeholder 2"/>
          <p:cNvSpPr>
            <a:spLocks noGrp="1"/>
          </p:cNvSpPr>
          <p:nvPr>
            <p:ph idx="1"/>
          </p:nvPr>
        </p:nvSpPr>
        <p:spPr>
          <a:xfrm>
            <a:off x="669524" y="1514906"/>
            <a:ext cx="10515600" cy="4351338"/>
          </a:xfrm>
        </p:spPr>
        <p:txBody>
          <a:bodyPr>
            <a:normAutofit fontScale="25000" lnSpcReduction="20000"/>
          </a:bodyPr>
          <a:lstStyle/>
          <a:p>
            <a:pPr marL="0" indent="0">
              <a:lnSpc>
                <a:spcPct val="150000"/>
              </a:lnSpc>
              <a:buNone/>
            </a:pPr>
            <a:r>
              <a:rPr lang="en-US" sz="4400" dirty="0">
                <a:effectLst/>
                <a:latin typeface="Times New Roman" panose="02020603050405020304" pitchFamily="18" charset="0"/>
                <a:ea typeface="Times New Roman" panose="02020603050405020304" pitchFamily="18" charset="0"/>
              </a:rPr>
              <a:t>7] This study introduces an innovative approach to tackle traffic congestion detection by leveraging Convolutional Neural Networks (CNN) on CCTV camera image feeds. Unlike traditional methods demanding high-quality images and manual feature calculation, this method employs a CNN architecture, a cutting-edge technique in image processing. With minimal preprocessing on small-sized images, the CNN model engages in binary classification to assess road traffic conditions, trained on a balanced dataset of 1000 CCTV monitoring image feeds. The findings exhibit a remarkable 89.50% average classification accuracy, underscoring the effectiveness of a basic CNN architecture on grayscale images for traffic congestion detection. The methodology encompasses video classification, CNN-based video preprocessing utilizing convolutional layers, pooling layers, and fully connected layers, all implemented through Python libraries like </a:t>
            </a:r>
            <a:r>
              <a:rPr lang="en-US" sz="4400" dirty="0" err="1">
                <a:effectLst/>
                <a:latin typeface="Times New Roman" panose="02020603050405020304" pitchFamily="18" charset="0"/>
                <a:ea typeface="Times New Roman" panose="02020603050405020304" pitchFamily="18" charset="0"/>
              </a:rPr>
              <a:t>Keras</a:t>
            </a:r>
            <a:r>
              <a:rPr lang="en-US" sz="4400" dirty="0">
                <a:effectLst/>
                <a:latin typeface="Times New Roman" panose="02020603050405020304" pitchFamily="18" charset="0"/>
                <a:ea typeface="Times New Roman" panose="02020603050405020304" pitchFamily="18" charset="0"/>
              </a:rPr>
              <a:t> and Theano, utilizing mini-batch gradient descent for training and evaluation. </a:t>
            </a:r>
            <a:endParaRPr lang="en-IN" sz="4400" dirty="0">
              <a:effectLst/>
              <a:latin typeface="Times New Roman" panose="02020603050405020304" pitchFamily="18" charset="0"/>
              <a:ea typeface="Times New Roman" panose="02020603050405020304" pitchFamily="18" charset="0"/>
            </a:endParaRPr>
          </a:p>
          <a:p>
            <a:pPr marL="0" indent="0">
              <a:lnSpc>
                <a:spcPct val="150000"/>
              </a:lnSpc>
              <a:buNone/>
            </a:pPr>
            <a:r>
              <a:rPr lang="en-US" sz="4400" dirty="0">
                <a:effectLst/>
                <a:latin typeface="Times New Roman" panose="02020603050405020304" pitchFamily="18" charset="0"/>
                <a:ea typeface="Times New Roman" panose="02020603050405020304" pitchFamily="18" charset="0"/>
              </a:rPr>
              <a:t>[8] This research delves into real-time highway traffic monitoring systems, pivotal in managing road traffic, curbing congestion, and preventing accidents. These systems rely on vehicle detection and tracking derived from roadside camera images, utilizing prominent object detection models like Yolo, SSD, and </a:t>
            </a:r>
            <a:r>
              <a:rPr lang="en-US" sz="4400" dirty="0" err="1">
                <a:effectLst/>
                <a:latin typeface="Times New Roman" panose="02020603050405020304" pitchFamily="18" charset="0"/>
                <a:ea typeface="Times New Roman" panose="02020603050405020304" pitchFamily="18" charset="0"/>
              </a:rPr>
              <a:t>EfficientNet</a:t>
            </a:r>
            <a:r>
              <a:rPr lang="en-US" sz="4400" dirty="0">
                <a:effectLst/>
                <a:latin typeface="Times New Roman" panose="02020603050405020304" pitchFamily="18" charset="0"/>
                <a:ea typeface="Times New Roman" panose="02020603050405020304" pitchFamily="18" charset="0"/>
              </a:rPr>
              <a:t>. However, while Yolo boasts high FPS and robust localization, its vehicle classification accuracy falls short at around 57%, inadequate for effective traffic flow monitoring. To enhance Yolo's accuracy, this study proposes a novel approach, augmenting it with classifiers trained on a meticulously annotated dataset comprising 7216 images and 123831 object patterns extracted from highway videos. Nine machine learning-based classifiers and a CNN-based classifier were trained and evaluated, with the most accurate classifier combined with Yolo. The methodology involves vehicle recognition, trajectories, and processing roadside camera data, integrating Yolo with improved classifiers and implementing advanced tracking algorithms like Kalman filtering and bounding box-based tracking. </a:t>
            </a:r>
            <a:endParaRPr lang="en-IN" sz="4400" dirty="0">
              <a:effectLst/>
              <a:latin typeface="Times New Roman" panose="02020603050405020304" pitchFamily="18" charset="0"/>
              <a:ea typeface="Times New Roman" panose="02020603050405020304" pitchFamily="18" charset="0"/>
            </a:endParaRPr>
          </a:p>
          <a:p>
            <a:pPr marL="0" indent="0">
              <a:lnSpc>
                <a:spcPct val="150000"/>
              </a:lnSpc>
              <a:buNone/>
            </a:pPr>
            <a:r>
              <a:rPr lang="en-US" sz="4400" dirty="0">
                <a:effectLst/>
                <a:latin typeface="Times New Roman" panose="02020603050405020304" pitchFamily="18" charset="0"/>
                <a:ea typeface="Times New Roman" panose="02020603050405020304" pitchFamily="18" charset="0"/>
              </a:rPr>
              <a:t>[9] This paper focuses on addressing traffic congestion in urban areas through machine learning-driven traffic analysis and prediction techniques. The proposed method employs four distinct machine learning models—Feed Forward Neural Networks (FFNN), Radial Basis Function Neural Networks (RBFNN), simple linear regression, and polynomial linear regression—to predict traffic flow. These models utilize several key parameters such as average waiting times at entry and exit street pairs, days of the week, movement hours, holidays, and rainfall rates. By studying these factors, the scheme aims to forecast traffic congestion levels effectively. The RBFNN architecture involves input layers with source nodes, a hidden layer of high dimensionality, and output layers representing the network's responses, integrated into wireless devices on board units for real-time traffic analysis and prediction. </a:t>
            </a:r>
            <a:endParaRPr lang="en-IN" sz="4400" dirty="0">
              <a:effectLst/>
              <a:latin typeface="Times New Roman" panose="02020603050405020304" pitchFamily="18" charset="0"/>
              <a:ea typeface="Times New Roman" panose="02020603050405020304" pitchFamily="18" charset="0"/>
            </a:endParaRPr>
          </a:p>
          <a:p>
            <a:pPr marL="0" indent="0">
              <a:lnSpc>
                <a:spcPct val="150000"/>
              </a:lnSpc>
              <a:buNone/>
            </a:pPr>
            <a:r>
              <a:rPr lang="en-US" sz="4400" dirty="0">
                <a:effectLst/>
                <a:latin typeface="Times New Roman" panose="02020603050405020304" pitchFamily="18" charset="0"/>
                <a:ea typeface="Times New Roman" panose="02020603050405020304" pitchFamily="18" charset="0"/>
              </a:rPr>
              <a:t>.</a:t>
            </a:r>
            <a:endParaRPr lang="en-IN" sz="4400" dirty="0">
              <a:effectLst/>
              <a:latin typeface="Times New Roman" panose="02020603050405020304" pitchFamily="18" charset="0"/>
              <a:ea typeface="Times New Roman" panose="02020603050405020304" pitchFamily="18" charset="0"/>
            </a:endParaRPr>
          </a:p>
          <a:p>
            <a:pPr marL="0" indent="0">
              <a:lnSpc>
                <a:spcPct val="150000"/>
              </a:lnSpc>
              <a:buNone/>
            </a:pPr>
            <a:br>
              <a:rPr lang="en-US" sz="1800" dirty="0">
                <a:effectLst/>
                <a:latin typeface="Times New Roman" panose="02020603050405020304" pitchFamily="18" charset="0"/>
                <a:ea typeface="Times New Roman" panose="02020603050405020304" pitchFamily="18" charset="0"/>
              </a:rPr>
            </a:br>
            <a:r>
              <a:rPr lang="en-US" sz="180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marL="0" indent="0">
              <a:lnSpc>
                <a:spcPct val="150000"/>
              </a:lnSpc>
              <a:buNone/>
            </a:pPr>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8093593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84281"/>
          </a:xfrm>
        </p:spPr>
        <p:txBody>
          <a:bodyPr/>
          <a:lstStyle/>
          <a:p>
            <a:r>
              <a:rPr lang="en-GB" b="1" dirty="0"/>
              <a:t>Literature Review</a:t>
            </a:r>
          </a:p>
        </p:txBody>
      </p:sp>
      <p:sp>
        <p:nvSpPr>
          <p:cNvPr id="3" name="Content Placeholder 2"/>
          <p:cNvSpPr>
            <a:spLocks noGrp="1"/>
          </p:cNvSpPr>
          <p:nvPr>
            <p:ph idx="1"/>
          </p:nvPr>
        </p:nvSpPr>
        <p:spPr>
          <a:xfrm>
            <a:off x="669524" y="1514906"/>
            <a:ext cx="10515600" cy="4351338"/>
          </a:xfrm>
        </p:spPr>
        <p:txBody>
          <a:bodyPr>
            <a:normAutofit fontScale="25000" lnSpcReduction="20000"/>
          </a:bodyPr>
          <a:lstStyle/>
          <a:p>
            <a:pPr marL="0" indent="0">
              <a:lnSpc>
                <a:spcPct val="150000"/>
              </a:lnSpc>
              <a:buNone/>
            </a:pPr>
            <a:r>
              <a:rPr lang="en-US" sz="4800" dirty="0">
                <a:effectLst/>
                <a:latin typeface="Times New Roman" panose="02020603050405020304" pitchFamily="18" charset="0"/>
                <a:ea typeface="Times New Roman" panose="02020603050405020304" pitchFamily="18" charset="0"/>
              </a:rPr>
              <a:t>[10] This study pioneers a novel method for traffic object detection and tracking using low-channel roadside LiDAR sensors. It introduces techniques like precise bounding box extraction using L-shape fitting, employing decision trees with bagging algorithms for object classification, and enhancing path prediction via an improved Hungarian algorithm and Kalman filter despite occlusion challenges. Validation against ground truth data shows exceptional accuracy, reaching up to 99.50% for detection and 97% for tracking, outperforming existing algorithms. The approach involves background filtering, object clustering, detection, and tracking stages for robust traffic object analysis and monitoring in complex environments. </a:t>
            </a:r>
            <a:endParaRPr lang="en-IN" sz="4800" dirty="0">
              <a:effectLst/>
              <a:latin typeface="Times New Roman" panose="02020603050405020304" pitchFamily="18" charset="0"/>
              <a:ea typeface="Times New Roman" panose="02020603050405020304" pitchFamily="18" charset="0"/>
            </a:endParaRPr>
          </a:p>
          <a:p>
            <a:pPr marL="0" indent="0">
              <a:lnSpc>
                <a:spcPct val="150000"/>
              </a:lnSpc>
              <a:buNone/>
            </a:pPr>
            <a:r>
              <a:rPr lang="en-US" sz="4800" dirty="0">
                <a:effectLst/>
                <a:latin typeface="Times New Roman" panose="02020603050405020304" pitchFamily="18" charset="0"/>
                <a:ea typeface="Times New Roman" panose="02020603050405020304" pitchFamily="18" charset="0"/>
              </a:rPr>
              <a:t>[11] This manuscript explores vehicle detection techniques, covering both traditional methods like statistical analysis and blob detection, and modern approaches such as YOLO v3, a deep learning-based detection algorithm. It emphasizes the effectiveness of deep learning for accurate detection, especially for smaller objects. Additionally, it stresses the importance of efficiency in image and video recognition, crucial in high-flow scenarios. The study proposes enhancements in network structures for real-time detection and flow calculation. Methodologies include blob analysis, YOLO v3 implementation, and </a:t>
            </a:r>
            <a:r>
              <a:rPr lang="en-US" sz="4800" dirty="0" err="1">
                <a:effectLst/>
                <a:latin typeface="Times New Roman" panose="02020603050405020304" pitchFamily="18" charset="0"/>
                <a:ea typeface="Times New Roman" panose="02020603050405020304" pitchFamily="18" charset="0"/>
              </a:rPr>
              <a:t>Scharr</a:t>
            </a:r>
            <a:r>
              <a:rPr lang="en-US" sz="4800" dirty="0">
                <a:effectLst/>
                <a:latin typeface="Times New Roman" panose="02020603050405020304" pitchFamily="18" charset="0"/>
                <a:ea typeface="Times New Roman" panose="02020603050405020304" pitchFamily="18" charset="0"/>
              </a:rPr>
              <a:t>-Sobel edge detection for improved precision and real-time capabilities. </a:t>
            </a:r>
            <a:endParaRPr lang="en-IN" sz="4800" dirty="0">
              <a:effectLst/>
              <a:latin typeface="Times New Roman" panose="02020603050405020304" pitchFamily="18" charset="0"/>
              <a:ea typeface="Times New Roman" panose="02020603050405020304" pitchFamily="18" charset="0"/>
            </a:endParaRPr>
          </a:p>
          <a:p>
            <a:pPr marL="0" indent="0">
              <a:lnSpc>
                <a:spcPct val="150000"/>
              </a:lnSpc>
              <a:buNone/>
            </a:pPr>
            <a:r>
              <a:rPr lang="en-US" sz="4800" dirty="0">
                <a:effectLst/>
                <a:latin typeface="Times New Roman" panose="02020603050405020304" pitchFamily="18" charset="0"/>
                <a:ea typeface="Times New Roman" panose="02020603050405020304" pitchFamily="18" charset="0"/>
              </a:rPr>
              <a:t>[12] The research addresses modern traffic challenges caused by increased private vehicle usage, resulting in congested roads. It aims to revolutionize traffic management by proposing a shift from static to dynamic signal switching systems. Leveraging the You Only Look Once (YOLO) machine learning model and innovative techniques like Gaussian Mixture Model and Kalman Filter, the study introduces a method for instant traffic signal monitoring based on real-time vehicle counts on each road side. By utilizing the India Driving Dataset (IDD) and employing robust methodologies such as BLOB analysis and bounding box techniques, the proposed intelligent traffic management system can dynamically adjust signal switching times, optimizing traffic flow and efficiently addressing congestion issues. This innovative approach shows promise in swiftly alleviating traffic congestion, offering a potential solution for modern-day traffic management challenges.</a:t>
            </a:r>
            <a:endParaRPr lang="en-IN" sz="4800" dirty="0">
              <a:effectLst/>
              <a:latin typeface="Times New Roman" panose="02020603050405020304" pitchFamily="18" charset="0"/>
              <a:ea typeface="Times New Roman" panose="02020603050405020304" pitchFamily="18" charset="0"/>
            </a:endParaRPr>
          </a:p>
          <a:p>
            <a:pPr marL="0" indent="0">
              <a:lnSpc>
                <a:spcPct val="150000"/>
              </a:lnSpc>
              <a:buNone/>
            </a:pPr>
            <a:br>
              <a:rPr lang="en-US" sz="1800" dirty="0">
                <a:effectLst/>
                <a:latin typeface="Times New Roman" panose="02020603050405020304" pitchFamily="18" charset="0"/>
                <a:ea typeface="Times New Roman" panose="02020603050405020304" pitchFamily="18" charset="0"/>
              </a:rPr>
            </a:br>
            <a:r>
              <a:rPr lang="en-US" sz="180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marL="0" indent="0">
              <a:lnSpc>
                <a:spcPct val="150000"/>
              </a:lnSpc>
              <a:buNone/>
            </a:pPr>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8421337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Research Gaps Identified</a:t>
            </a:r>
          </a:p>
        </p:txBody>
      </p:sp>
      <p:sp>
        <p:nvSpPr>
          <p:cNvPr id="3" name="Content Placeholder 2"/>
          <p:cNvSpPr>
            <a:spLocks noGrp="1"/>
          </p:cNvSpPr>
          <p:nvPr>
            <p:ph idx="1"/>
          </p:nvPr>
        </p:nvSpPr>
        <p:spPr>
          <a:xfrm>
            <a:off x="838200" y="1580225"/>
            <a:ext cx="10515600" cy="4243526"/>
          </a:xfrm>
        </p:spPr>
        <p:txBody>
          <a:bodyPr>
            <a:normAutofit fontScale="62500" lnSpcReduction="20000"/>
          </a:bodyPr>
          <a:lstStyle/>
          <a:p>
            <a:pPr marL="0" indent="0">
              <a:lnSpc>
                <a:spcPct val="150000"/>
              </a:lnSpc>
              <a:buNone/>
            </a:pPr>
            <a:r>
              <a:rPr lang="en-US" sz="2200" b="1" dirty="0">
                <a:effectLst/>
                <a:latin typeface="Times New Roman" panose="02020603050405020304" pitchFamily="18" charset="0"/>
                <a:ea typeface="Times New Roman" panose="02020603050405020304" pitchFamily="18" charset="0"/>
              </a:rPr>
              <a:t>1. Integration of Multiple Models:</a:t>
            </a:r>
            <a:r>
              <a:rPr lang="en-US" sz="2200" dirty="0">
                <a:effectLst/>
                <a:latin typeface="Times New Roman" panose="02020603050405020304" pitchFamily="18" charset="0"/>
                <a:ea typeface="Times New Roman" panose="02020603050405020304" pitchFamily="18" charset="0"/>
              </a:rPr>
              <a:t> While several papers leverage sophisticated models like YOLO, CNNs, and other deep learning approaches, there might be an opportunity to explore the integration of multiple models for enhanced accuracy and real-time processing. Research could focus on combining the strengths of these models to create a more comprehensive vehicle detection and tracking system. </a:t>
            </a:r>
            <a:endParaRPr lang="en-IN" sz="2200" dirty="0">
              <a:effectLst/>
              <a:latin typeface="Times New Roman" panose="02020603050405020304" pitchFamily="18" charset="0"/>
              <a:ea typeface="Times New Roman" panose="02020603050405020304" pitchFamily="18" charset="0"/>
            </a:endParaRPr>
          </a:p>
          <a:p>
            <a:pPr marL="0" indent="0">
              <a:lnSpc>
                <a:spcPct val="150000"/>
              </a:lnSpc>
              <a:buNone/>
            </a:pPr>
            <a:r>
              <a:rPr lang="en-US" sz="2200" b="1" dirty="0">
                <a:effectLst/>
                <a:latin typeface="Times New Roman" panose="02020603050405020304" pitchFamily="18" charset="0"/>
                <a:ea typeface="Times New Roman" panose="02020603050405020304" pitchFamily="18" charset="0"/>
              </a:rPr>
              <a:t>2. Real-time Performance Optimization:</a:t>
            </a:r>
            <a:r>
              <a:rPr lang="en-US" sz="2200" dirty="0">
                <a:effectLst/>
                <a:latin typeface="Times New Roman" panose="02020603050405020304" pitchFamily="18" charset="0"/>
                <a:ea typeface="Times New Roman" panose="02020603050405020304" pitchFamily="18" charset="0"/>
              </a:rPr>
              <a:t> Many studies emphasize real-time monitoring and detection. However, there might be a gap in addressing the computational load and resource requirements for implementing these systems in real-time. Exploring methodologies to optimize the computational efficiency of these models without compromising accuracy could be valuable. </a:t>
            </a:r>
            <a:endParaRPr lang="en-IN" sz="2200" dirty="0">
              <a:effectLst/>
              <a:latin typeface="Times New Roman" panose="02020603050405020304" pitchFamily="18" charset="0"/>
              <a:ea typeface="Times New Roman" panose="02020603050405020304" pitchFamily="18" charset="0"/>
            </a:endParaRPr>
          </a:p>
          <a:p>
            <a:pPr marL="0" indent="0">
              <a:lnSpc>
                <a:spcPct val="150000"/>
              </a:lnSpc>
              <a:buNone/>
            </a:pPr>
            <a:r>
              <a:rPr lang="en-US" sz="2200" b="1" dirty="0">
                <a:effectLst/>
                <a:latin typeface="Times New Roman" panose="02020603050405020304" pitchFamily="18" charset="0"/>
                <a:ea typeface="Times New Roman" panose="02020603050405020304" pitchFamily="18" charset="0"/>
              </a:rPr>
              <a:t>3. Occlusion Handling: </a:t>
            </a:r>
            <a:r>
              <a:rPr lang="en-US" sz="2200" dirty="0">
                <a:effectLst/>
                <a:latin typeface="Times New Roman" panose="02020603050405020304" pitchFamily="18" charset="0"/>
                <a:ea typeface="Times New Roman" panose="02020603050405020304" pitchFamily="18" charset="0"/>
              </a:rPr>
              <a:t>Some studies mention challenges with occlusion in traffic object detection. A potential research gap lies in developing more robust methodologies to handle occlusion scenarios, ensuring accurate tracking and detection even in complex traffic environments. </a:t>
            </a:r>
            <a:endParaRPr lang="en-IN" sz="2200" dirty="0">
              <a:effectLst/>
              <a:latin typeface="Times New Roman" panose="02020603050405020304" pitchFamily="18" charset="0"/>
              <a:ea typeface="Times New Roman" panose="02020603050405020304" pitchFamily="18" charset="0"/>
            </a:endParaRPr>
          </a:p>
          <a:p>
            <a:pPr marL="0" indent="0">
              <a:lnSpc>
                <a:spcPct val="150000"/>
              </a:lnSpc>
              <a:buNone/>
            </a:pPr>
            <a:r>
              <a:rPr lang="en-US" sz="2200" b="1" dirty="0">
                <a:effectLst/>
                <a:latin typeface="Times New Roman" panose="02020603050405020304" pitchFamily="18" charset="0"/>
                <a:ea typeface="Times New Roman" panose="02020603050405020304" pitchFamily="18" charset="0"/>
              </a:rPr>
              <a:t>4. Data Collection and Annotation: </a:t>
            </a:r>
            <a:r>
              <a:rPr lang="en-US" sz="2200" dirty="0">
                <a:effectLst/>
                <a:latin typeface="Times New Roman" panose="02020603050405020304" pitchFamily="18" charset="0"/>
                <a:ea typeface="Times New Roman" panose="02020603050405020304" pitchFamily="18" charset="0"/>
              </a:rPr>
              <a:t>Several papers use datasets for training and evaluation. However, there could be a gap in addressing the challenges related to data collection, annotation, and dataset diversity. Research could focus on developing standardized datasets that encompass a wider range of traffic scenarios and environmental conditions.</a:t>
            </a:r>
            <a:endParaRPr lang="en-IN" sz="2200" dirty="0">
              <a:effectLst/>
              <a:latin typeface="Times New Roman" panose="02020603050405020304" pitchFamily="18" charset="0"/>
              <a:ea typeface="Times New Roman" panose="02020603050405020304" pitchFamily="18" charset="0"/>
            </a:endParaRPr>
          </a:p>
          <a:p>
            <a:pPr marL="0" indent="0">
              <a:lnSpc>
                <a:spcPct val="150000"/>
              </a:lnSpc>
              <a:buNone/>
            </a:pPr>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5471263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Research Gaps Identified</a:t>
            </a:r>
          </a:p>
        </p:txBody>
      </p:sp>
      <p:sp>
        <p:nvSpPr>
          <p:cNvPr id="3" name="Content Placeholder 2"/>
          <p:cNvSpPr>
            <a:spLocks noGrp="1"/>
          </p:cNvSpPr>
          <p:nvPr>
            <p:ph idx="1"/>
          </p:nvPr>
        </p:nvSpPr>
        <p:spPr>
          <a:xfrm>
            <a:off x="838200" y="1580225"/>
            <a:ext cx="10515600" cy="4243526"/>
          </a:xfrm>
        </p:spPr>
        <p:txBody>
          <a:bodyPr>
            <a:normAutofit fontScale="77500" lnSpcReduction="20000"/>
          </a:bodyPr>
          <a:lstStyle/>
          <a:p>
            <a:pPr marL="0" indent="0">
              <a:lnSpc>
                <a:spcPct val="150000"/>
              </a:lnSpc>
              <a:buNone/>
            </a:pPr>
            <a:r>
              <a:rPr lang="en-US" sz="1800" b="1" dirty="0">
                <a:effectLst/>
                <a:latin typeface="Times New Roman" panose="02020603050405020304" pitchFamily="18" charset="0"/>
                <a:ea typeface="Times New Roman" panose="02020603050405020304" pitchFamily="18" charset="0"/>
              </a:rPr>
              <a:t>5. Infrastructure Adaptability: </a:t>
            </a:r>
            <a:r>
              <a:rPr lang="en-US" sz="1800" dirty="0">
                <a:effectLst/>
                <a:latin typeface="Times New Roman" panose="02020603050405020304" pitchFamily="18" charset="0"/>
                <a:ea typeface="Times New Roman" panose="02020603050405020304" pitchFamily="18" charset="0"/>
              </a:rPr>
              <a:t>While some studies emphasize the importance of not altering infrastructure, further research could explore methodologies that are easily adaptable to different types of existing infrastructure, making them more universally applicable.</a:t>
            </a:r>
            <a:endParaRPr lang="en-IN" sz="1800" dirty="0">
              <a:effectLst/>
              <a:latin typeface="Times New Roman" panose="02020603050405020304" pitchFamily="18" charset="0"/>
              <a:ea typeface="Times New Roman" panose="02020603050405020304" pitchFamily="18" charset="0"/>
            </a:endParaRPr>
          </a:p>
          <a:p>
            <a:pPr marL="0" indent="0">
              <a:lnSpc>
                <a:spcPct val="150000"/>
              </a:lnSpc>
              <a:buNone/>
            </a:pPr>
            <a:r>
              <a:rPr lang="en-US" sz="1800" b="1" dirty="0">
                <a:effectLst/>
                <a:latin typeface="Times New Roman" panose="02020603050405020304" pitchFamily="18" charset="0"/>
                <a:ea typeface="Times New Roman" panose="02020603050405020304" pitchFamily="18" charset="0"/>
              </a:rPr>
              <a:t>6. Generalization Across Environments:</a:t>
            </a:r>
            <a:r>
              <a:rPr lang="en-US" sz="1800" dirty="0">
                <a:effectLst/>
                <a:latin typeface="Times New Roman" panose="02020603050405020304" pitchFamily="18" charset="0"/>
                <a:ea typeface="Times New Roman" panose="02020603050405020304" pitchFamily="18" charset="0"/>
              </a:rPr>
              <a:t> Many research papers focus on specific environments or datasets. A potential research gap involves the development of models and algorithms that can generalize well across different geographical locations, traffic densities, and weather conditions. </a:t>
            </a:r>
            <a:endParaRPr lang="en-IN" sz="1800" dirty="0">
              <a:effectLst/>
              <a:latin typeface="Times New Roman" panose="02020603050405020304" pitchFamily="18" charset="0"/>
              <a:ea typeface="Times New Roman" panose="02020603050405020304" pitchFamily="18" charset="0"/>
            </a:endParaRPr>
          </a:p>
          <a:p>
            <a:pPr marL="0" indent="0">
              <a:lnSpc>
                <a:spcPct val="150000"/>
              </a:lnSpc>
              <a:buNone/>
            </a:pPr>
            <a:r>
              <a:rPr lang="en-US" sz="1800" b="1" dirty="0">
                <a:effectLst/>
                <a:latin typeface="Times New Roman" panose="02020603050405020304" pitchFamily="18" charset="0"/>
                <a:ea typeface="Times New Roman" panose="02020603050405020304" pitchFamily="18" charset="0"/>
              </a:rPr>
              <a:t>7. Hybrid Sensor Fusion:</a:t>
            </a:r>
            <a:r>
              <a:rPr lang="en-US" sz="1800" dirty="0">
                <a:effectLst/>
                <a:latin typeface="Times New Roman" panose="02020603050405020304" pitchFamily="18" charset="0"/>
                <a:ea typeface="Times New Roman" panose="02020603050405020304" pitchFamily="18" charset="0"/>
              </a:rPr>
              <a:t> Research could explore the potential of combining different sensors (e.g., cameras, LiDAR, radar) for more comprehensive traffic monitoring and detection, thereby leveraging the strengths of each sensor type to enhance accuracy and robustness.</a:t>
            </a:r>
            <a:endParaRPr lang="en-IN" sz="1800" dirty="0">
              <a:effectLst/>
              <a:latin typeface="Times New Roman" panose="02020603050405020304" pitchFamily="18" charset="0"/>
              <a:ea typeface="Times New Roman" panose="02020603050405020304" pitchFamily="18" charset="0"/>
            </a:endParaRPr>
          </a:p>
          <a:p>
            <a:pPr marL="0" indent="0">
              <a:lnSpc>
                <a:spcPct val="150000"/>
              </a:lnSpc>
              <a:buNone/>
            </a:pPr>
            <a:r>
              <a:rPr lang="en-US" sz="1800"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8. Edge Computing and IoT Integration:</a:t>
            </a:r>
            <a:r>
              <a:rPr lang="en-US" sz="1800" dirty="0">
                <a:effectLst/>
                <a:latin typeface="Times New Roman" panose="02020603050405020304" pitchFamily="18" charset="0"/>
                <a:ea typeface="Times New Roman" panose="02020603050405020304" pitchFamily="18" charset="0"/>
              </a:rPr>
              <a:t> Investigating the integration of edge computing and IoT (Internet of Things) technologies in traffic management systems could be an area for further research. This could focus on decentralized processing, reducing latency, and improving scalability in smart traffic systems.</a:t>
            </a:r>
            <a:endParaRPr lang="en-IN" sz="1800" dirty="0">
              <a:effectLst/>
              <a:latin typeface="Times New Roman" panose="02020603050405020304" pitchFamily="18" charset="0"/>
              <a:ea typeface="Times New Roman" panose="02020603050405020304" pitchFamily="18" charset="0"/>
            </a:endParaRPr>
          </a:p>
          <a:p>
            <a:pPr marL="0" indent="0">
              <a:lnSpc>
                <a:spcPct val="150000"/>
              </a:lnSpc>
              <a:buNone/>
            </a:pPr>
            <a:r>
              <a:rPr lang="en-US" sz="1800" dirty="0">
                <a:effectLst/>
                <a:latin typeface="Times New Roman" panose="02020603050405020304" pitchFamily="18" charset="0"/>
                <a:ea typeface="Times New Roman" panose="02020603050405020304" pitchFamily="18" charset="0"/>
              </a:rPr>
              <a:t> By addressing these potential research gaps, future studies could contribute to advancing the field of intelligent traffic management, enhancing accuracy, efficiency, and applicability of traffic detection and monitoring systems.</a:t>
            </a:r>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4052181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Proposed Methodology</a:t>
            </a:r>
          </a:p>
        </p:txBody>
      </p:sp>
      <p:sp>
        <p:nvSpPr>
          <p:cNvPr id="3" name="Content Placeholder 2"/>
          <p:cNvSpPr>
            <a:spLocks noGrp="1"/>
          </p:cNvSpPr>
          <p:nvPr>
            <p:ph idx="1"/>
          </p:nvPr>
        </p:nvSpPr>
        <p:spPr>
          <a:xfrm>
            <a:off x="838200" y="1500326"/>
            <a:ext cx="10515600" cy="4376691"/>
          </a:xfrm>
        </p:spPr>
        <p:txBody>
          <a:bodyPr>
            <a:normAutofit fontScale="70000" lnSpcReduction="20000"/>
          </a:bodyPr>
          <a:lstStyle/>
          <a:p>
            <a:pPr marL="0" indent="0">
              <a:lnSpc>
                <a:spcPct val="150000"/>
              </a:lnSpc>
              <a:buNone/>
            </a:pPr>
            <a:r>
              <a:rPr lang="en-US" sz="1800" dirty="0">
                <a:effectLst/>
                <a:latin typeface="Times New Roman" panose="02020603050405020304" pitchFamily="18" charset="0"/>
                <a:ea typeface="Times New Roman" panose="02020603050405020304" pitchFamily="18" charset="0"/>
              </a:rPr>
              <a:t>The provided code includes several key methodologies: Emergency Vehicle Classification, Dynamic Traffic Signaling, and Emergency Vehicle Detection. I'll break down each of these methodologies, detailing their implementation, significance, and potential impact. </a:t>
            </a:r>
            <a:endParaRPr lang="en-IN" sz="1800" dirty="0">
              <a:effectLst/>
              <a:latin typeface="Times New Roman" panose="02020603050405020304" pitchFamily="18" charset="0"/>
              <a:ea typeface="Times New Roman" panose="02020603050405020304" pitchFamily="18" charset="0"/>
            </a:endParaRPr>
          </a:p>
          <a:p>
            <a:pPr marL="0" indent="0">
              <a:lnSpc>
                <a:spcPct val="150000"/>
              </a:lnSpc>
              <a:buNone/>
            </a:pPr>
            <a:r>
              <a:rPr lang="en-US" sz="1800" b="1" dirty="0">
                <a:effectLst/>
                <a:latin typeface="Times New Roman" panose="02020603050405020304" pitchFamily="18" charset="0"/>
                <a:ea typeface="Times New Roman" panose="02020603050405020304" pitchFamily="18" charset="0"/>
              </a:rPr>
              <a:t>[1] </a:t>
            </a:r>
            <a:r>
              <a:rPr lang="en-US" sz="2100" b="1" dirty="0">
                <a:effectLst/>
                <a:latin typeface="Times New Roman" panose="02020603050405020304" pitchFamily="18" charset="0"/>
                <a:ea typeface="Times New Roman" panose="02020603050405020304" pitchFamily="18" charset="0"/>
              </a:rPr>
              <a:t>Emergency Vehicle Classification</a:t>
            </a:r>
            <a:endParaRPr lang="en-IN" sz="2100" dirty="0">
              <a:effectLst/>
              <a:latin typeface="Times New Roman" panose="02020603050405020304" pitchFamily="18" charset="0"/>
              <a:ea typeface="Times New Roman" panose="02020603050405020304" pitchFamily="18" charset="0"/>
            </a:endParaRPr>
          </a:p>
          <a:p>
            <a:pPr marL="0" indent="0">
              <a:lnSpc>
                <a:spcPct val="150000"/>
              </a:lnSpc>
              <a:buNone/>
            </a:pPr>
            <a:r>
              <a:rPr lang="en-US" sz="1800" dirty="0">
                <a:effectLst/>
                <a:latin typeface="Times New Roman" panose="02020603050405020304" pitchFamily="18" charset="0"/>
                <a:ea typeface="Times New Roman" panose="02020603050405020304" pitchFamily="18" charset="0"/>
              </a:rPr>
              <a:t>The primary objective of the Emergency Vehicle Classification methodology is to swiftly and accurately identify emergency vehicles in a given video feed. This is crucial for prompt responses and improved traffic management. The approach integrates computer vision techniques and machine learning models for real-time identification. </a:t>
            </a:r>
            <a:endParaRPr lang="en-IN" sz="1800" dirty="0">
              <a:effectLst/>
              <a:latin typeface="Times New Roman" panose="02020603050405020304" pitchFamily="18" charset="0"/>
              <a:ea typeface="Times New Roman" panose="02020603050405020304" pitchFamily="18" charset="0"/>
            </a:endParaRPr>
          </a:p>
          <a:p>
            <a:pPr marL="0" indent="0">
              <a:lnSpc>
                <a:spcPct val="150000"/>
              </a:lnSpc>
              <a:buNone/>
            </a:pPr>
            <a:r>
              <a:rPr lang="en-US" sz="1800" b="1" dirty="0">
                <a:effectLst/>
                <a:latin typeface="Times New Roman" panose="02020603050405020304" pitchFamily="18" charset="0"/>
                <a:ea typeface="Times New Roman" panose="02020603050405020304" pitchFamily="18" charset="0"/>
              </a:rPr>
              <a:t>Implementation Steps:</a:t>
            </a:r>
            <a:endParaRPr lang="en-IN" sz="1800" dirty="0">
              <a:effectLst/>
              <a:latin typeface="Times New Roman" panose="02020603050405020304" pitchFamily="18" charset="0"/>
              <a:ea typeface="Times New Roman" panose="02020603050405020304" pitchFamily="18" charset="0"/>
            </a:endParaRPr>
          </a:p>
          <a:p>
            <a:pPr marL="0" lvl="0" indent="0">
              <a:lnSpc>
                <a:spcPct val="150000"/>
              </a:lnSpc>
              <a:buNone/>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Background Subtraction:</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The process initiates by applying background subtraction using createBackgroundSubtractorMOG2. This technique isolates moving objects, primarily vehicles, within the video frames.</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lvl="0" indent="0">
              <a:lnSpc>
                <a:spcPct val="150000"/>
              </a:lnSpc>
              <a:buNone/>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Contour Detection:</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Utilizing cv2.findContours, contours are detected around potential vehicle shapes.</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lvl="0" indent="0">
              <a:lnSpc>
                <a:spcPct val="150000"/>
              </a:lnSpc>
              <a:buNone/>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ROI Extraction:</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Extracting Regions of Interest (ROIs) encompassing detected contours to focus specifically on vehicles within these regions.</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buNone/>
            </a:pPr>
            <a:r>
              <a:rPr lang="en-US" sz="1800" b="1" dirty="0">
                <a:effectLst/>
                <a:latin typeface="Times New Roman" panose="02020603050405020304" pitchFamily="18" charset="0"/>
                <a:ea typeface="Times New Roman" panose="02020603050405020304" pitchFamily="18" charset="0"/>
              </a:rPr>
              <a:t>Transfer Learning:</a:t>
            </a:r>
            <a:r>
              <a:rPr lang="en-US" sz="1800" dirty="0">
                <a:effectLst/>
                <a:latin typeface="Times New Roman" panose="02020603050405020304" pitchFamily="18" charset="0"/>
                <a:ea typeface="Times New Roman" panose="02020603050405020304" pitchFamily="18" charset="0"/>
              </a:rPr>
              <a:t> Leveraging transfer learning with the </a:t>
            </a:r>
            <a:r>
              <a:rPr lang="en-US" sz="1800" dirty="0" err="1">
                <a:effectLst/>
                <a:latin typeface="Times New Roman" panose="02020603050405020304" pitchFamily="18" charset="0"/>
                <a:ea typeface="Times New Roman" panose="02020603050405020304" pitchFamily="18" charset="0"/>
              </a:rPr>
              <a:t>Xception</a:t>
            </a:r>
            <a:r>
              <a:rPr lang="en-US" sz="1800" dirty="0">
                <a:effectLst/>
                <a:latin typeface="Times New Roman" panose="02020603050405020304" pitchFamily="18" charset="0"/>
                <a:ea typeface="Times New Roman" panose="02020603050405020304" pitchFamily="18" charset="0"/>
              </a:rPr>
              <a:t> model, a pre-trained deep neural network, fine-tuned for vehicle classification.</a:t>
            </a:r>
            <a:endParaRPr lang="en-GB" dirty="0"/>
          </a:p>
        </p:txBody>
      </p:sp>
    </p:spTree>
    <p:extLst>
      <p:ext uri="{BB962C8B-B14F-4D97-AF65-F5344CB8AC3E}">
        <p14:creationId xmlns:p14="http://schemas.microsoft.com/office/powerpoint/2010/main" val="2659618667"/>
      </p:ext>
    </p:extLst>
  </p:cSld>
  <p:clrMapOvr>
    <a:masterClrMapping/>
  </p:clrMapOvr>
</p:sld>
</file>

<file path=ppt/theme/theme1.xml><?xml version="1.0" encoding="utf-8"?>
<a:theme xmlns:a="http://schemas.openxmlformats.org/drawingml/2006/main" name="Presidency University 45 Yrs">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idency University 45 Yrs" id="{45757096-6C06-418C-99FF-BD62512BED20}" vid="{37B9C8E7-5B4D-42F8-B712-657357EE44A5}"/>
    </a:ext>
  </a:extLst>
</a:theme>
</file>

<file path=docProps/app.xml><?xml version="1.0" encoding="utf-8"?>
<Properties xmlns="http://schemas.openxmlformats.org/officeDocument/2006/extended-properties" xmlns:vt="http://schemas.openxmlformats.org/officeDocument/2006/docPropsVTypes">
  <Template>Presidency University 45 Yrs</Template>
  <TotalTime>116</TotalTime>
  <Words>5286</Words>
  <Application>Microsoft Office PowerPoint</Application>
  <PresentationFormat>Widescreen</PresentationFormat>
  <Paragraphs>215</Paragraphs>
  <Slides>28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Arial</vt:lpstr>
      <vt:lpstr>Calibri</vt:lpstr>
      <vt:lpstr>Calibri Light</vt:lpstr>
      <vt:lpstr>Times New Roman</vt:lpstr>
      <vt:lpstr>Verdana</vt:lpstr>
      <vt:lpstr>Presidency University 45 Yrs</vt:lpstr>
      <vt:lpstr>TRAFFIC SIGNAL MANAGEMENT AND EMERGENCY VEHICLE CLASSIFICATION</vt:lpstr>
      <vt:lpstr>Introduction</vt:lpstr>
      <vt:lpstr>Literature Review</vt:lpstr>
      <vt:lpstr>Literature Review</vt:lpstr>
      <vt:lpstr>Literature Review</vt:lpstr>
      <vt:lpstr>Literature Review</vt:lpstr>
      <vt:lpstr>Research Gaps Identified</vt:lpstr>
      <vt:lpstr>Research Gaps Identified</vt:lpstr>
      <vt:lpstr>Proposed Methodology</vt:lpstr>
      <vt:lpstr>Proposed Methodology</vt:lpstr>
      <vt:lpstr>Proposed Methodology</vt:lpstr>
      <vt:lpstr>Proposed Methodology</vt:lpstr>
      <vt:lpstr>Proposed Methodology</vt:lpstr>
      <vt:lpstr>Objectives</vt:lpstr>
      <vt:lpstr>Objectives</vt:lpstr>
      <vt:lpstr>System Design &amp; Implementation</vt:lpstr>
      <vt:lpstr>System Design &amp; Implementation</vt:lpstr>
      <vt:lpstr>System Design &amp; Implementation</vt:lpstr>
      <vt:lpstr>System Design &amp; Implementation</vt:lpstr>
      <vt:lpstr>Timeline of Project</vt:lpstr>
      <vt:lpstr>Outcomes / Results Obtained</vt:lpstr>
      <vt:lpstr>Outcomes / Results Obtained</vt:lpstr>
      <vt:lpstr>Conclusion</vt:lpstr>
      <vt:lpstr>Conclusion</vt:lpstr>
      <vt:lpstr>Conclusion</vt:lpstr>
      <vt:lpstr>References</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ABHISHEK</cp:lastModifiedBy>
  <cp:revision>26</cp:revision>
  <dcterms:created xsi:type="dcterms:W3CDTF">2023-03-16T03:26:27Z</dcterms:created>
  <dcterms:modified xsi:type="dcterms:W3CDTF">2024-01-09T09:21:23Z</dcterms:modified>
</cp:coreProperties>
</file>