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1"/>
  </p:notes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80" r:id="rId16"/>
    <p:sldId id="271" r:id="rId17"/>
    <p:sldId id="272" r:id="rId18"/>
    <p:sldId id="286" r:id="rId19"/>
    <p:sldId id="273" r:id="rId20"/>
    <p:sldId id="274" r:id="rId21"/>
    <p:sldId id="275" r:id="rId22"/>
    <p:sldId id="287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AE0C-44CD-495B-AEEC-5A487265F468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3FE8-23B8-4210-8BD6-2B42919117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153A-1F1F-4E5F-ADE1-821B6E2F9303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0663-CDC2-4A16-B284-02155372CAEE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9D18-5DD7-4633-ABDB-7C075AABB1FE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8457-8E4B-4375-8537-CF8ED0118309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FA41-A1B4-4704-AF26-3C1164A46DBA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B93-32E2-4CF9-AF1C-F299D6AA91C1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B6E9-EEAD-46C4-96AA-6F2FC723B070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900C-2E14-44A2-B18B-A70D1C2495A2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EB0B-2AD7-4DEA-9B25-56BB9FBC8FB4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71A5-BC4E-4939-85A2-EE1FF682C133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D566-9EBA-40A8-AD69-EC4DCE49C85E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D42A-400A-4759-A4F0-093B214E33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341181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Formal Languages and Automata theory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Introduction: </a:t>
            </a:r>
            <a:r>
              <a:rPr lang="en-US" dirty="0" smtClean="0"/>
              <a:t> Alphabet, Languages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7425-797F-4ECF-95C2-6A624B62FBC6}" type="datetime1">
              <a:rPr lang="en-IN" smtClean="0"/>
              <a:pPr/>
              <a:t>15-09-2020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positive 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∑ is an alpha bet  positive </a:t>
            </a:r>
            <a:r>
              <a:rPr lang="en-IN" dirty="0" err="1" smtClean="0"/>
              <a:t>clourse</a:t>
            </a:r>
            <a:r>
              <a:rPr lang="en-IN" dirty="0" smtClean="0"/>
              <a:t> of ∑ is denoted  by ∑</a:t>
            </a:r>
            <a:r>
              <a:rPr lang="en-IN" baseline="30000" dirty="0" smtClean="0"/>
              <a:t>+</a:t>
            </a:r>
            <a:r>
              <a:rPr lang="en-IN" dirty="0" smtClean="0"/>
              <a:t> and defined as</a:t>
            </a:r>
          </a:p>
          <a:p>
            <a:r>
              <a:rPr lang="en-IN" dirty="0" smtClean="0"/>
              <a:t>∑</a:t>
            </a:r>
            <a:r>
              <a:rPr lang="en-IN" baseline="30000" dirty="0" smtClean="0"/>
              <a:t>+</a:t>
            </a:r>
            <a:r>
              <a:rPr lang="en-IN" dirty="0" smtClean="0"/>
              <a:t>= ∑*-{</a:t>
            </a:r>
            <a:r>
              <a:rPr lang="en-IN" b="1" dirty="0" smtClean="0"/>
              <a:t>ε</a:t>
            </a:r>
            <a:r>
              <a:rPr lang="en-IN" dirty="0" smtClean="0"/>
              <a:t>} </a:t>
            </a:r>
          </a:p>
          <a:p>
            <a:r>
              <a:rPr lang="en-IN" dirty="0" smtClean="0"/>
              <a:t>Set of all strings over ∑ excluding</a:t>
            </a:r>
            <a:r>
              <a:rPr lang="en-IN" b="1" dirty="0" smtClean="0"/>
              <a:t> ε</a:t>
            </a:r>
          </a:p>
          <a:p>
            <a:r>
              <a:rPr lang="en-IN" b="1" dirty="0" smtClean="0"/>
              <a:t>Example:</a:t>
            </a:r>
          </a:p>
          <a:p>
            <a:r>
              <a:rPr lang="en-IN" dirty="0" smtClean="0"/>
              <a:t>∑={0}then ∑</a:t>
            </a:r>
            <a:r>
              <a:rPr lang="en-IN" baseline="30000" dirty="0" smtClean="0"/>
              <a:t>+</a:t>
            </a:r>
            <a:r>
              <a:rPr lang="en-IN" dirty="0" smtClean="0"/>
              <a:t>= {0,00,000,....}</a:t>
            </a:r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5932-E51B-450D-8BC7-72E10F0E0C09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4000" dirty="0" smtClean="0"/>
              <a:t>Language </a:t>
            </a:r>
          </a:p>
          <a:p>
            <a:pPr lvl="8"/>
            <a:endParaRPr lang="en-IN" sz="4000" dirty="0" smtClean="0"/>
          </a:p>
          <a:p>
            <a:pPr lvl="8"/>
            <a:endParaRPr lang="en-IN" sz="4000" dirty="0" smtClean="0"/>
          </a:p>
          <a:p>
            <a:pPr lvl="8"/>
            <a:r>
              <a:rPr lang="en-IN" sz="4000" dirty="0" smtClean="0"/>
              <a:t> </a:t>
            </a:r>
            <a:endParaRPr lang="en-IN" sz="4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456A-FC55-454D-825B-4A45AD89B6E5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Flowchart: Process 3"/>
          <p:cNvSpPr/>
          <p:nvPr/>
        </p:nvSpPr>
        <p:spPr>
          <a:xfrm>
            <a:off x="3707904" y="3212976"/>
            <a:ext cx="1944216" cy="1224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Finite Representation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1835696" y="3356992"/>
            <a:ext cx="180020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652120" y="378904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57301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Yes</a:t>
            </a:r>
          </a:p>
          <a:p>
            <a:r>
              <a:rPr lang="en-IN" b="1" dirty="0" smtClean="0"/>
              <a:t>No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possible strings over ∑*?</a:t>
            </a:r>
          </a:p>
          <a:p>
            <a:r>
              <a:rPr lang="en-IN" dirty="0" smtClean="0"/>
              <a:t>Number </a:t>
            </a:r>
            <a:r>
              <a:rPr lang="en-IN" smtClean="0"/>
              <a:t>of possible Languages </a:t>
            </a:r>
            <a:r>
              <a:rPr lang="en-IN" dirty="0" smtClean="0"/>
              <a:t>over ∑*?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1442-E3DD-4DEF-A0B3-46A0A025BE70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56176" y="1700808"/>
            <a:ext cx="42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 L1  and L2  are two languages then 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two languages is denoted as                        		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L1 + L2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 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L1 U L2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two languages is denoted as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L1L2</a:t>
            </a:r>
          </a:p>
          <a:p>
            <a:pPr lvl="1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By concatenation one can combine two strings to form a new string ,whose length is sum of lengths of original strings.</a:t>
            </a:r>
          </a:p>
          <a:p>
            <a:pPr lvl="1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The result of concatenating a string with empty string is the original string.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closure </a:t>
            </a:r>
          </a:p>
          <a:p>
            <a:pPr lvl="1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	∑*= {∑</a:t>
            </a:r>
            <a:r>
              <a:rPr lang="en-IN" sz="2000" baseline="2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 ∑</a:t>
            </a:r>
            <a:r>
              <a:rPr lang="en-IN" sz="2000" baseline="2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 ∑</a:t>
            </a:r>
            <a:r>
              <a:rPr lang="en-IN" sz="2000" baseline="2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....}</a:t>
            </a:r>
          </a:p>
          <a:p>
            <a:pPr lvl="1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∑={0,1} then</a:t>
            </a:r>
          </a:p>
          <a:p>
            <a:pPr lvl="1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  ∑*={ε,0,1,00,01,10,11..}</a:t>
            </a: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b="1" dirty="0" smtClean="0"/>
          </a:p>
          <a:p>
            <a:pPr lvl="1" algn="just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Font typeface="Wingdings" pitchFamily="2" charset="2"/>
              <a:buChar char="§"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35D-4755-4A79-9D09-ECC46193FD4F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Positive closure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∑*-{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lvl="2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 of all strings over ∑ excluding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ε</a:t>
            </a:r>
          </a:p>
          <a:p>
            <a:pPr lvl="2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∑={0}then ∑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{0,00,000,....}</a:t>
            </a:r>
          </a:p>
          <a:p>
            <a:pPr lvl="2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Examples:</a:t>
            </a:r>
          </a:p>
          <a:p>
            <a:r>
              <a:rPr lang="en-IN" dirty="0" smtClean="0"/>
              <a:t>L={</a:t>
            </a:r>
            <a:r>
              <a:rPr lang="en-IN" dirty="0" err="1" smtClean="0"/>
              <a:t>good,bad</a:t>
            </a:r>
            <a:r>
              <a:rPr lang="en-IN" dirty="0" smtClean="0"/>
              <a:t>} M={</a:t>
            </a:r>
            <a:r>
              <a:rPr lang="en-IN" dirty="0" err="1" smtClean="0"/>
              <a:t>boy,girl</a:t>
            </a:r>
            <a:r>
              <a:rPr lang="en-IN" dirty="0" smtClean="0"/>
              <a:t>}</a:t>
            </a:r>
          </a:p>
          <a:p>
            <a:r>
              <a:rPr lang="en-IN" dirty="0" smtClean="0"/>
              <a:t>LUM={</a:t>
            </a:r>
            <a:r>
              <a:rPr lang="en-IN" dirty="0" err="1" smtClean="0"/>
              <a:t>good,bad,boy,girl</a:t>
            </a:r>
            <a:r>
              <a:rPr lang="en-IN" dirty="0" smtClean="0"/>
              <a:t>}</a:t>
            </a:r>
          </a:p>
          <a:p>
            <a:r>
              <a:rPr lang="en-IN" dirty="0" smtClean="0"/>
              <a:t>LM={</a:t>
            </a:r>
            <a:r>
              <a:rPr lang="en-IN" dirty="0" err="1" smtClean="0"/>
              <a:t>goodboy,goodgirl,badboy,badgirl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Grammar is basically defined as set of             4-tuple(V,T,P,S) where</a:t>
            </a:r>
          </a:p>
          <a:p>
            <a:r>
              <a:rPr lang="en-IN" dirty="0" smtClean="0"/>
              <a:t>V----is set of non Terminals</a:t>
            </a:r>
          </a:p>
          <a:p>
            <a:r>
              <a:rPr lang="en-IN" dirty="0" smtClean="0"/>
              <a:t>T----is set of Terminals(primitive symbols)</a:t>
            </a:r>
          </a:p>
          <a:p>
            <a:r>
              <a:rPr lang="en-IN" dirty="0" smtClean="0"/>
              <a:t>P----is set of Productions which relate the non terminals and terminals.</a:t>
            </a:r>
          </a:p>
          <a:p>
            <a:r>
              <a:rPr lang="en-IN" dirty="0" smtClean="0"/>
              <a:t>S---- is start symbol with which strings in grammar are derived.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Example:</a:t>
            </a:r>
          </a:p>
          <a:p>
            <a:r>
              <a:rPr lang="en-IN" dirty="0" smtClean="0"/>
              <a:t> Let us examine the rules used to define a sentence in English Language</a:t>
            </a:r>
          </a:p>
          <a:p>
            <a:r>
              <a:rPr lang="en-IN" dirty="0" smtClean="0"/>
              <a:t>&lt;Sentence&gt; → &lt;Noun&gt;&lt;verb&gt;</a:t>
            </a:r>
          </a:p>
          <a:p>
            <a:r>
              <a:rPr lang="en-IN" dirty="0" smtClean="0"/>
              <a:t>&lt;Noun&gt; →  &lt;</a:t>
            </a:r>
            <a:r>
              <a:rPr lang="en-IN" dirty="0" err="1" smtClean="0"/>
              <a:t>commonnoun</a:t>
            </a:r>
            <a:r>
              <a:rPr lang="en-IN" dirty="0" smtClean="0"/>
              <a:t>&gt;|&lt;</a:t>
            </a:r>
            <a:r>
              <a:rPr lang="en-IN" dirty="0" err="1" smtClean="0"/>
              <a:t>propernoun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&lt;Verb&gt;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ate|sat|ran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&lt;</a:t>
            </a:r>
            <a:r>
              <a:rPr lang="en-IN" dirty="0" err="1" smtClean="0">
                <a:sym typeface="Wingdings" pitchFamily="2" charset="2"/>
              </a:rPr>
              <a:t>propernoun</a:t>
            </a:r>
            <a:r>
              <a:rPr lang="en-IN" dirty="0" smtClean="0">
                <a:sym typeface="Wingdings" pitchFamily="2" charset="2"/>
              </a:rPr>
              <a:t>&gt;</a:t>
            </a:r>
            <a:r>
              <a:rPr lang="en-IN" dirty="0" err="1" smtClean="0">
                <a:sym typeface="Wingdings" pitchFamily="2" charset="2"/>
              </a:rPr>
              <a:t>Rama|Sita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&lt;</a:t>
            </a:r>
            <a:r>
              <a:rPr lang="en-IN" dirty="0" err="1" smtClean="0">
                <a:sym typeface="Wingdings" pitchFamily="2" charset="2"/>
              </a:rPr>
              <a:t>commonnoun</a:t>
            </a:r>
            <a:r>
              <a:rPr lang="en-IN" dirty="0" smtClean="0">
                <a:sym typeface="Wingdings" pitchFamily="2" charset="2"/>
              </a:rPr>
              <a:t>&gt;</a:t>
            </a:r>
            <a:r>
              <a:rPr lang="en-IN" dirty="0" smtClean="0"/>
              <a:t> → </a:t>
            </a:r>
            <a:r>
              <a:rPr lang="en-IN" dirty="0" err="1" smtClean="0">
                <a:sym typeface="Wingdings" pitchFamily="2" charset="2"/>
              </a:rPr>
              <a:t>she|he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We can derive the following sentences by above rules</a:t>
            </a:r>
          </a:p>
          <a:p>
            <a:r>
              <a:rPr lang="en-IN" dirty="0" smtClean="0">
                <a:sym typeface="Wingdings" pitchFamily="2" charset="2"/>
              </a:rPr>
              <a:t> Rama ate.</a:t>
            </a:r>
          </a:p>
          <a:p>
            <a:r>
              <a:rPr lang="en-IN" dirty="0" err="1" smtClean="0">
                <a:sym typeface="Wingdings" pitchFamily="2" charset="2"/>
              </a:rPr>
              <a:t>Sita</a:t>
            </a:r>
            <a:r>
              <a:rPr lang="en-IN" dirty="0" smtClean="0">
                <a:sym typeface="Wingdings" pitchFamily="2" charset="2"/>
              </a:rPr>
              <a:t> sat</a:t>
            </a:r>
          </a:p>
          <a:p>
            <a:r>
              <a:rPr lang="en-IN" dirty="0" smtClean="0">
                <a:sym typeface="Wingdings" pitchFamily="2" charset="2"/>
              </a:rPr>
              <a:t>he ran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324528" cy="5721499"/>
          </a:xfrm>
        </p:spPr>
        <p:txBody>
          <a:bodyPr>
            <a:normAutofit/>
          </a:bodyPr>
          <a:lstStyle/>
          <a:p>
            <a:r>
              <a:rPr lang="en-IN" dirty="0" smtClean="0"/>
              <a:t>V = {= &lt;Sentence&gt; , &lt;Noun&gt;,&lt;verb&gt;,</a:t>
            </a:r>
            <a:r>
              <a:rPr lang="en-IN" dirty="0" smtClean="0">
                <a:sym typeface="Wingdings" pitchFamily="2" charset="2"/>
              </a:rPr>
              <a:t> &lt;</a:t>
            </a:r>
            <a:r>
              <a:rPr lang="en-IN" dirty="0" err="1" smtClean="0">
                <a:sym typeface="Wingdings" pitchFamily="2" charset="2"/>
              </a:rPr>
              <a:t>propernoun</a:t>
            </a:r>
            <a:r>
              <a:rPr lang="en-IN" dirty="0" smtClean="0">
                <a:sym typeface="Wingdings" pitchFamily="2" charset="2"/>
              </a:rPr>
              <a:t>&gt;, &lt;</a:t>
            </a:r>
            <a:r>
              <a:rPr lang="en-IN" dirty="0" err="1" smtClean="0">
                <a:sym typeface="Wingdings" pitchFamily="2" charset="2"/>
              </a:rPr>
              <a:t>commonnoun</a:t>
            </a:r>
            <a:r>
              <a:rPr lang="en-IN" dirty="0" smtClean="0">
                <a:sym typeface="Wingdings" pitchFamily="2" charset="2"/>
              </a:rPr>
              <a:t>&gt;</a:t>
            </a:r>
            <a:r>
              <a:rPr lang="en-IN" dirty="0" smtClean="0"/>
              <a:t> } </a:t>
            </a:r>
          </a:p>
          <a:p>
            <a:r>
              <a:rPr lang="en-IN" dirty="0" smtClean="0"/>
              <a:t>Σ = {Ram, </a:t>
            </a:r>
            <a:r>
              <a:rPr lang="en-IN" dirty="0" err="1" smtClean="0"/>
              <a:t>sita</a:t>
            </a:r>
            <a:r>
              <a:rPr lang="en-IN" dirty="0" smtClean="0"/>
              <a:t>}</a:t>
            </a:r>
          </a:p>
          <a:p>
            <a:r>
              <a:rPr lang="en-IN" dirty="0" smtClean="0"/>
              <a:t>P = &lt;Sentence&gt; → &lt;Noun&gt;&lt;verb&gt;</a:t>
            </a:r>
          </a:p>
          <a:p>
            <a:r>
              <a:rPr lang="en-IN" dirty="0" smtClean="0"/>
              <a:t>&lt;Noun&gt; →  &lt;</a:t>
            </a:r>
            <a:r>
              <a:rPr lang="en-IN" dirty="0" err="1" smtClean="0"/>
              <a:t>commonnoun</a:t>
            </a:r>
            <a:r>
              <a:rPr lang="en-IN" dirty="0" smtClean="0"/>
              <a:t>&gt;|&lt;</a:t>
            </a:r>
            <a:r>
              <a:rPr lang="en-IN" dirty="0" err="1" smtClean="0"/>
              <a:t>propernoun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&lt;Verb&gt;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ate|sat|ran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&lt;</a:t>
            </a:r>
            <a:r>
              <a:rPr lang="en-IN" dirty="0" err="1" smtClean="0">
                <a:sym typeface="Wingdings" pitchFamily="2" charset="2"/>
              </a:rPr>
              <a:t>propernoun</a:t>
            </a:r>
            <a:r>
              <a:rPr lang="en-IN" dirty="0" smtClean="0">
                <a:sym typeface="Wingdings" pitchFamily="2" charset="2"/>
              </a:rPr>
              <a:t>&gt;</a:t>
            </a:r>
            <a:r>
              <a:rPr lang="en-IN" dirty="0" err="1" smtClean="0">
                <a:sym typeface="Wingdings" pitchFamily="2" charset="2"/>
              </a:rPr>
              <a:t>Rama|Sita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&lt;</a:t>
            </a:r>
            <a:r>
              <a:rPr lang="en-IN" dirty="0" err="1" smtClean="0">
                <a:sym typeface="Wingdings" pitchFamily="2" charset="2"/>
              </a:rPr>
              <a:t>commonnoun</a:t>
            </a:r>
            <a:r>
              <a:rPr lang="en-IN" dirty="0" smtClean="0">
                <a:sym typeface="Wingdings" pitchFamily="2" charset="2"/>
              </a:rPr>
              <a:t>&gt;</a:t>
            </a:r>
            <a:r>
              <a:rPr lang="en-IN" dirty="0" smtClean="0"/>
              <a:t> → </a:t>
            </a:r>
            <a:r>
              <a:rPr lang="en-IN" dirty="0" err="1" smtClean="0">
                <a:sym typeface="Wingdings" pitchFamily="2" charset="2"/>
              </a:rPr>
              <a:t>she|he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/>
              <a:t>S = &lt;Sentence&gt;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Derivation</a:t>
            </a:r>
            <a:endParaRPr lang="en-IN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-468560" y="1196752"/>
            <a:ext cx="10585176" cy="5400600"/>
          </a:xfrm>
        </p:spPr>
        <p:txBody>
          <a:bodyPr/>
          <a:lstStyle/>
          <a:p>
            <a:r>
              <a:rPr lang="en-IN" dirty="0" smtClean="0"/>
              <a:t>Rama ate.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491880" y="184482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Sentence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411760" y="328498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Noun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80112" y="3429000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verb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907704" y="4653136"/>
            <a:ext cx="187220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propernoun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940152" y="4653136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ym typeface="Wingdings" pitchFamily="2" charset="2"/>
              </a:rPr>
              <a:t>ate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763688" y="5805264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ym typeface="Wingdings" pitchFamily="2" charset="2"/>
              </a:rPr>
              <a:t>Rama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19872" y="2780928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0072" y="2708920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2771800" y="4077072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40152" y="400506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11760" y="53732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084168" y="620688"/>
          <a:ext cx="38884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1944216">
                <a:tc>
                  <a:txBody>
                    <a:bodyPr/>
                    <a:lstStyle/>
                    <a:p>
                      <a:r>
                        <a:rPr lang="en-IN" dirty="0" smtClean="0"/>
                        <a:t>&lt;Sentence&gt; → &lt;Noun&gt;&lt;verb&gt;</a:t>
                      </a:r>
                    </a:p>
                    <a:p>
                      <a:r>
                        <a:rPr lang="en-IN" dirty="0" smtClean="0"/>
                        <a:t>&lt;Noun&gt; →  &lt;</a:t>
                      </a:r>
                      <a:r>
                        <a:rPr lang="en-IN" dirty="0" err="1" smtClean="0"/>
                        <a:t>commonnoun</a:t>
                      </a:r>
                      <a:r>
                        <a:rPr lang="en-IN" dirty="0" smtClean="0"/>
                        <a:t>&gt;|&lt;</a:t>
                      </a:r>
                      <a:r>
                        <a:rPr lang="en-IN" dirty="0" err="1" smtClean="0"/>
                        <a:t>propernoun</a:t>
                      </a:r>
                      <a:r>
                        <a:rPr lang="en-IN" dirty="0" smtClean="0"/>
                        <a:t>&gt;</a:t>
                      </a:r>
                    </a:p>
                    <a:p>
                      <a:r>
                        <a:rPr lang="en-IN" dirty="0" smtClean="0"/>
                        <a:t>&lt;Verb&gt; </a:t>
                      </a:r>
                      <a:r>
                        <a:rPr lang="en-IN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IN" dirty="0" err="1" smtClean="0">
                          <a:sym typeface="Wingdings" pitchFamily="2" charset="2"/>
                        </a:rPr>
                        <a:t>ate|sat|ran</a:t>
                      </a:r>
                      <a:endParaRPr lang="en-IN" dirty="0" smtClean="0">
                        <a:sym typeface="Wingdings" pitchFamily="2" charset="2"/>
                      </a:endParaRPr>
                    </a:p>
                    <a:p>
                      <a:r>
                        <a:rPr lang="en-IN" dirty="0" smtClean="0">
                          <a:sym typeface="Wingdings" pitchFamily="2" charset="2"/>
                        </a:rPr>
                        <a:t>&lt;</a:t>
                      </a:r>
                      <a:r>
                        <a:rPr lang="en-IN" dirty="0" err="1" smtClean="0">
                          <a:sym typeface="Wingdings" pitchFamily="2" charset="2"/>
                        </a:rPr>
                        <a:t>propernoun</a:t>
                      </a:r>
                      <a:r>
                        <a:rPr lang="en-IN" dirty="0" smtClean="0">
                          <a:sym typeface="Wingdings" pitchFamily="2" charset="2"/>
                        </a:rPr>
                        <a:t>&gt;</a:t>
                      </a:r>
                      <a:r>
                        <a:rPr lang="en-IN" dirty="0" err="1" smtClean="0">
                          <a:sym typeface="Wingdings" pitchFamily="2" charset="2"/>
                        </a:rPr>
                        <a:t>Rama|Sita</a:t>
                      </a:r>
                      <a:endParaRPr lang="en-IN" dirty="0" smtClean="0">
                        <a:sym typeface="Wingdings" pitchFamily="2" charset="2"/>
                      </a:endParaRPr>
                    </a:p>
                    <a:p>
                      <a:r>
                        <a:rPr lang="en-IN" dirty="0" smtClean="0">
                          <a:sym typeface="Wingdings" pitchFamily="2" charset="2"/>
                        </a:rPr>
                        <a:t>&lt;</a:t>
                      </a:r>
                      <a:r>
                        <a:rPr lang="en-IN" dirty="0" err="1" smtClean="0">
                          <a:sym typeface="Wingdings" pitchFamily="2" charset="2"/>
                        </a:rPr>
                        <a:t>commonnoun</a:t>
                      </a:r>
                      <a:r>
                        <a:rPr lang="en-IN" dirty="0" smtClean="0">
                          <a:sym typeface="Wingdings" pitchFamily="2" charset="2"/>
                        </a:rPr>
                        <a:t>&gt;</a:t>
                      </a:r>
                      <a:r>
                        <a:rPr lang="en-IN" dirty="0" smtClean="0"/>
                        <a:t> → </a:t>
                      </a:r>
                      <a:r>
                        <a:rPr lang="en-IN" dirty="0" err="1" smtClean="0">
                          <a:sym typeface="Wingdings" pitchFamily="2" charset="2"/>
                        </a:rPr>
                        <a:t>she|he</a:t>
                      </a:r>
                      <a:endParaRPr lang="en-IN" dirty="0" smtClean="0">
                        <a:sym typeface="Wingdings" pitchFamily="2" charset="2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Symbol</a:t>
            </a:r>
          </a:p>
          <a:p>
            <a:r>
              <a:rPr lang="en-IN" dirty="0" smtClean="0"/>
              <a:t>...</a:t>
            </a:r>
            <a:r>
              <a:rPr lang="en-IN" dirty="0" err="1" smtClean="0"/>
              <a:t>letters,digits</a:t>
            </a:r>
            <a:r>
              <a:rPr lang="en-IN" dirty="0" smtClean="0"/>
              <a:t> or special symbols like @,$,#...</a:t>
            </a:r>
          </a:p>
          <a:p>
            <a:r>
              <a:rPr lang="en-IN" dirty="0" err="1" smtClean="0"/>
              <a:t>Eample</a:t>
            </a:r>
            <a:r>
              <a:rPr lang="en-IN" dirty="0" smtClean="0"/>
              <a:t>:{ </a:t>
            </a:r>
            <a:r>
              <a:rPr lang="en-IN" dirty="0" err="1" smtClean="0"/>
              <a:t>a,b</a:t>
            </a:r>
            <a:r>
              <a:rPr lang="en-IN" dirty="0" smtClean="0"/>
              <a:t> c,.....0,1,,}</a:t>
            </a:r>
          </a:p>
          <a:p>
            <a:r>
              <a:rPr lang="en-IN" dirty="0" smtClean="0"/>
              <a:t>Alphabet</a:t>
            </a:r>
          </a:p>
          <a:p>
            <a:r>
              <a:rPr lang="en-IN" dirty="0" smtClean="0"/>
              <a:t>.....is a finite and nonempty set of symbols.</a:t>
            </a:r>
          </a:p>
          <a:p>
            <a:r>
              <a:rPr lang="en-IN" dirty="0" smtClean="0"/>
              <a:t>Denoted by    ∑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∑={0,1}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5793-0D18-4774-A7FC-2866A5081CC1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92D42A-400A-4759-A4F0-093B214E33B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acceptance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with start symbol and at  every step replace the non terminal by right hand side of the rule.</a:t>
            </a:r>
          </a:p>
          <a:p>
            <a:r>
              <a:rPr lang="en-IN" dirty="0" smtClean="0"/>
              <a:t>Continue this until string of terminals is derived.</a:t>
            </a:r>
          </a:p>
          <a:p>
            <a:r>
              <a:rPr lang="en-IN" dirty="0" smtClean="0"/>
              <a:t>The string of terminals gives language accepted by grammar.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Consider the language represented  by a+={</a:t>
            </a:r>
            <a:r>
              <a:rPr lang="en-IN" dirty="0" err="1" smtClean="0"/>
              <a:t>a,aa,aaa</a:t>
            </a:r>
            <a:r>
              <a:rPr lang="en-IN" dirty="0" smtClean="0"/>
              <a:t>,....}</a:t>
            </a:r>
          </a:p>
          <a:p>
            <a:r>
              <a:rPr lang="en-IN" dirty="0" smtClean="0"/>
              <a:t>Grammar:	</a:t>
            </a:r>
          </a:p>
          <a:p>
            <a:r>
              <a:rPr lang="en-IN" dirty="0" smtClean="0"/>
              <a:t>S → a</a:t>
            </a:r>
          </a:p>
          <a:p>
            <a:r>
              <a:rPr lang="en-IN" sz="2800" b="1" dirty="0" smtClean="0"/>
              <a:t>S → </a:t>
            </a:r>
            <a:r>
              <a:rPr lang="en-IN" sz="2800" b="1" dirty="0" err="1" smtClean="0"/>
              <a:t>aS</a:t>
            </a:r>
            <a:r>
              <a:rPr lang="en-IN" sz="2800" b="1" dirty="0" smtClean="0"/>
              <a:t>              </a:t>
            </a:r>
          </a:p>
          <a:p>
            <a:pPr>
              <a:buNone/>
            </a:pPr>
            <a:r>
              <a:rPr lang="en-IN" sz="2800" dirty="0" smtClean="0"/>
              <a:t>Now we get strings as follow s starting with S</a:t>
            </a:r>
          </a:p>
          <a:p>
            <a:r>
              <a:rPr lang="en-IN" dirty="0" smtClean="0"/>
              <a:t>S → a      			  {a}</a:t>
            </a:r>
          </a:p>
          <a:p>
            <a:r>
              <a:rPr lang="en-IN" sz="2800" b="1" dirty="0" smtClean="0"/>
              <a:t>S → </a:t>
            </a:r>
            <a:r>
              <a:rPr lang="en-IN" sz="2800" b="1" dirty="0" err="1" smtClean="0"/>
              <a:t>aS</a:t>
            </a:r>
            <a:r>
              <a:rPr lang="en-IN" sz="2800" b="1" dirty="0" smtClean="0"/>
              <a:t> → </a:t>
            </a:r>
            <a:r>
              <a:rPr lang="en-IN" sz="2800" b="1" dirty="0" err="1" smtClean="0"/>
              <a:t>aa</a:t>
            </a:r>
            <a:r>
              <a:rPr lang="en-IN" sz="2800" b="1" dirty="0" smtClean="0"/>
              <a:t>		   </a:t>
            </a:r>
            <a:r>
              <a:rPr lang="en-IN" sz="2800" dirty="0" smtClean="0"/>
              <a:t>{</a:t>
            </a:r>
            <a:r>
              <a:rPr lang="en-IN" sz="2800" dirty="0" err="1" smtClean="0"/>
              <a:t>aa</a:t>
            </a:r>
            <a:r>
              <a:rPr lang="en-IN" sz="2800" dirty="0" smtClean="0"/>
              <a:t>}</a:t>
            </a:r>
          </a:p>
          <a:p>
            <a:r>
              <a:rPr lang="en-IN" sz="2800" b="1" dirty="0" smtClean="0"/>
              <a:t>S → </a:t>
            </a:r>
            <a:r>
              <a:rPr lang="en-IN" sz="2800" b="1" dirty="0" err="1" smtClean="0"/>
              <a:t>aS</a:t>
            </a:r>
            <a:r>
              <a:rPr lang="en-IN" sz="2800" b="1" dirty="0" smtClean="0"/>
              <a:t> → </a:t>
            </a:r>
            <a:r>
              <a:rPr lang="en-IN" sz="2800" b="1" dirty="0" err="1" smtClean="0"/>
              <a:t>aaS</a:t>
            </a:r>
            <a:r>
              <a:rPr lang="en-IN" sz="2400" b="1" dirty="0" smtClean="0"/>
              <a:t> → </a:t>
            </a:r>
            <a:r>
              <a:rPr lang="en-IN" sz="2400" b="1" dirty="0" err="1" smtClean="0"/>
              <a:t>aaa</a:t>
            </a:r>
            <a:r>
              <a:rPr lang="en-IN" sz="2800" dirty="0" smtClean="0"/>
              <a:t>	   {</a:t>
            </a:r>
            <a:r>
              <a:rPr lang="en-IN" sz="2800" dirty="0" err="1" smtClean="0"/>
              <a:t>aaa</a:t>
            </a:r>
            <a:r>
              <a:rPr lang="en-IN" sz="2800" dirty="0" smtClean="0"/>
              <a:t>}</a:t>
            </a:r>
          </a:p>
          <a:p>
            <a:endParaRPr lang="en-IN" sz="2800" dirty="0" smtClean="0"/>
          </a:p>
          <a:p>
            <a:pPr lvl="5">
              <a:buNone/>
            </a:pPr>
            <a:endParaRPr lang="en-IN" dirty="0" smtClean="0"/>
          </a:p>
          <a:p>
            <a:pPr lvl="5">
              <a:buNone/>
            </a:pPr>
            <a:r>
              <a:rPr lang="en-IN" dirty="0" smtClean="0"/>
              <a:t>	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Grammar:	</a:t>
            </a:r>
          </a:p>
          <a:p>
            <a:r>
              <a:rPr lang="en-IN" dirty="0" smtClean="0"/>
              <a:t>S → a					</a:t>
            </a:r>
          </a:p>
          <a:p>
            <a:r>
              <a:rPr lang="en-IN" b="1" dirty="0" smtClean="0"/>
              <a:t>S → </a:t>
            </a:r>
            <a:r>
              <a:rPr lang="en-IN" b="1" dirty="0" err="1" smtClean="0"/>
              <a:t>aS</a:t>
            </a:r>
            <a:r>
              <a:rPr lang="en-IN" b="1" dirty="0" smtClean="0"/>
              <a:t>              </a:t>
            </a:r>
          </a:p>
          <a:p>
            <a:r>
              <a:rPr lang="en-IN" dirty="0" smtClean="0"/>
              <a:t>V={S}</a:t>
            </a:r>
          </a:p>
          <a:p>
            <a:r>
              <a:rPr lang="en-IN" dirty="0" smtClean="0"/>
              <a:t>T={a}					a</a:t>
            </a:r>
            <a:r>
              <a:rPr lang="en-IN" b="1" dirty="0" smtClean="0"/>
              <a:t>	</a:t>
            </a:r>
            <a:endParaRPr lang="en-IN" dirty="0" smtClean="0"/>
          </a:p>
          <a:p>
            <a:r>
              <a:rPr lang="en-IN" dirty="0" smtClean="0"/>
              <a:t>P={S → a </a:t>
            </a:r>
            <a:r>
              <a:rPr lang="en-IN" b="1" dirty="0" smtClean="0"/>
              <a:t>S → </a:t>
            </a:r>
            <a:r>
              <a:rPr lang="en-IN" b="1" dirty="0" err="1" smtClean="0"/>
              <a:t>aS</a:t>
            </a:r>
            <a:r>
              <a:rPr lang="en-IN" b="1" dirty="0" smtClean="0"/>
              <a:t>  }			</a:t>
            </a:r>
            <a:r>
              <a:rPr lang="en-IN" dirty="0" smtClean="0"/>
              <a:t>	a</a:t>
            </a:r>
            <a:endParaRPr lang="en-IN" b="1" dirty="0" smtClean="0"/>
          </a:p>
          <a:p>
            <a:r>
              <a:rPr lang="en-IN" b="1" dirty="0" smtClean="0"/>
              <a:t>Starting symbol is S            		</a:t>
            </a:r>
            <a:endParaRPr lang="en-IN" dirty="0" smtClean="0"/>
          </a:p>
          <a:p>
            <a:r>
              <a:rPr lang="en-IN" dirty="0" smtClean="0"/>
              <a:t>Example :derive string “</a:t>
            </a:r>
            <a:r>
              <a:rPr lang="en-IN" dirty="0" err="1" smtClean="0"/>
              <a:t>aaa</a:t>
            </a:r>
            <a:r>
              <a:rPr lang="en-IN" smtClean="0"/>
              <a:t>”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660232" y="22048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6444208" y="3119264"/>
            <a:ext cx="673224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7117432" y="3119264"/>
            <a:ext cx="694928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24328" y="38610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flipH="1">
            <a:off x="7380312" y="4437112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</p:cNvCxnSpPr>
          <p:nvPr/>
        </p:nvCxnSpPr>
        <p:spPr>
          <a:xfrm>
            <a:off x="7848364" y="4437112"/>
            <a:ext cx="4680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244408" y="4869160"/>
            <a:ext cx="50405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17" idx="4"/>
          </p:cNvCxnSpPr>
          <p:nvPr/>
        </p:nvCxnSpPr>
        <p:spPr>
          <a:xfrm flipH="1">
            <a:off x="8460432" y="5517232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44408" y="58772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Chomsky Hierarchy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 smtClean="0"/>
              <a:t>Linguist </a:t>
            </a:r>
            <a:r>
              <a:rPr lang="en-IN" dirty="0" err="1" smtClean="0"/>
              <a:t>noam</a:t>
            </a:r>
            <a:r>
              <a:rPr lang="en-IN" dirty="0" smtClean="0"/>
              <a:t> Chomsky defined hierarchy of languages in terms of complexity.</a:t>
            </a:r>
          </a:p>
          <a:p>
            <a:r>
              <a:rPr lang="en-IN" dirty="0" smtClean="0"/>
              <a:t>This four level hierarchy  called Chomsky Hierarchy.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7" name="Picture 6" descr="Comsky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212976"/>
            <a:ext cx="6051004" cy="335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0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These grammars include all formal grammars.</a:t>
            </a:r>
          </a:p>
          <a:p>
            <a:r>
              <a:rPr lang="en-IN" dirty="0" smtClean="0"/>
              <a:t>All productions are in the form </a:t>
            </a:r>
            <a:r>
              <a:rPr lang="el-GR" dirty="0" smtClean="0"/>
              <a:t>α</a:t>
            </a:r>
            <a:r>
              <a:rPr lang="en-IN" dirty="0" smtClean="0"/>
              <a:t> → </a:t>
            </a:r>
            <a:r>
              <a:rPr lang="el-GR" dirty="0" smtClean="0"/>
              <a:t>β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l-GR" dirty="0" smtClean="0"/>
              <a:t>α</a:t>
            </a:r>
            <a:r>
              <a:rPr lang="en-IN" dirty="0" smtClean="0"/>
              <a:t>  and  </a:t>
            </a:r>
            <a:r>
              <a:rPr lang="el-GR" dirty="0" smtClean="0"/>
              <a:t>β</a:t>
            </a:r>
            <a:r>
              <a:rPr lang="en-IN" dirty="0" smtClean="0"/>
              <a:t> have any number of terminals and non terminals.</a:t>
            </a:r>
          </a:p>
          <a:p>
            <a:r>
              <a:rPr lang="en-IN" dirty="0" smtClean="0"/>
              <a:t>No restriction on either side of  production.</a:t>
            </a:r>
          </a:p>
          <a:p>
            <a:r>
              <a:rPr lang="en-IN" dirty="0" smtClean="0"/>
              <a:t>Every grammar included in it if it has at least one non terminal on the left hand side.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err="1" smtClean="0"/>
              <a:t>aA</a:t>
            </a:r>
            <a:r>
              <a:rPr lang="en-IN" dirty="0" smtClean="0"/>
              <a:t> → </a:t>
            </a:r>
            <a:r>
              <a:rPr lang="en-IN" dirty="0" err="1" smtClean="0"/>
              <a:t>abCB</a:t>
            </a:r>
            <a:endParaRPr lang="en-IN" dirty="0" smtClean="0"/>
          </a:p>
          <a:p>
            <a:r>
              <a:rPr lang="en-IN" dirty="0" err="1" smtClean="0"/>
              <a:t>aA</a:t>
            </a:r>
            <a:r>
              <a:rPr lang="en-IN" dirty="0" smtClean="0"/>
              <a:t>-&gt;</a:t>
            </a:r>
            <a:r>
              <a:rPr lang="en-IN" dirty="0" err="1" smtClean="0"/>
              <a:t>bAA</a:t>
            </a:r>
            <a:endParaRPr lang="en-IN" dirty="0" smtClean="0"/>
          </a:p>
          <a:p>
            <a:r>
              <a:rPr lang="en-IN" dirty="0" smtClean="0"/>
              <a:t>They generate the languages that are recognized by a Turing machine.</a:t>
            </a:r>
          </a:p>
          <a:p>
            <a:pPr>
              <a:buNone/>
            </a:pPr>
            <a:r>
              <a:rPr lang="en-IN" dirty="0" smtClean="0"/>
              <a:t>.  These languages are known as recursively enumerable languages.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1 grammar</a:t>
            </a:r>
            <a:br>
              <a:rPr lang="en-IN" dirty="0" smtClean="0"/>
            </a:br>
            <a:r>
              <a:rPr lang="en-IN" dirty="0" smtClean="0"/>
              <a:t>Context sensitive Grammars(CSG)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productions must be in the form</a:t>
            </a:r>
          </a:p>
          <a:p>
            <a:r>
              <a:rPr lang="en-IN" sz="2400" b="1" dirty="0" smtClean="0"/>
              <a:t>α A β → α γ β</a:t>
            </a:r>
            <a:endParaRPr lang="en-IN" sz="2400" dirty="0" smtClean="0"/>
          </a:p>
          <a:p>
            <a:r>
              <a:rPr lang="en-IN" sz="2400" dirty="0" smtClean="0"/>
              <a:t>where </a:t>
            </a:r>
            <a:r>
              <a:rPr lang="en-IN" sz="2400" b="1" dirty="0" smtClean="0"/>
              <a:t>A ∈ N</a:t>
            </a:r>
            <a:r>
              <a:rPr lang="en-IN" sz="2400" dirty="0" smtClean="0"/>
              <a:t> (Non-terminal)</a:t>
            </a:r>
          </a:p>
          <a:p>
            <a:r>
              <a:rPr lang="en-IN" sz="2400" dirty="0" smtClean="0"/>
              <a:t>and </a:t>
            </a:r>
            <a:r>
              <a:rPr lang="en-IN" sz="2400" b="1" dirty="0" smtClean="0"/>
              <a:t>α, β, γ ∈ (T ∪ N)*</a:t>
            </a:r>
            <a:r>
              <a:rPr lang="en-IN" sz="2400" dirty="0" smtClean="0"/>
              <a:t> (Strings of terminals and non-terminals)</a:t>
            </a:r>
          </a:p>
          <a:p>
            <a:r>
              <a:rPr lang="en-IN" sz="2400" dirty="0" smtClean="0"/>
              <a:t>The strings </a:t>
            </a:r>
            <a:r>
              <a:rPr lang="en-IN" sz="2400" b="1" dirty="0" smtClean="0"/>
              <a:t>α</a:t>
            </a:r>
            <a:r>
              <a:rPr lang="en-IN" sz="2400" dirty="0" smtClean="0"/>
              <a:t> and </a:t>
            </a:r>
            <a:r>
              <a:rPr lang="en-IN" sz="2400" b="1" dirty="0" smtClean="0"/>
              <a:t>β</a:t>
            </a:r>
            <a:r>
              <a:rPr lang="en-IN" sz="2400" dirty="0" smtClean="0"/>
              <a:t> may be empty, but </a:t>
            </a:r>
            <a:r>
              <a:rPr lang="en-IN" sz="2400" b="1" dirty="0" smtClean="0"/>
              <a:t>γ</a:t>
            </a:r>
            <a:r>
              <a:rPr lang="en-IN" sz="2400" dirty="0" smtClean="0"/>
              <a:t> must be non-empty.</a:t>
            </a:r>
          </a:p>
          <a:p>
            <a:r>
              <a:rPr lang="en-IN" sz="2400" dirty="0" smtClean="0"/>
              <a:t>We can replace A by </a:t>
            </a:r>
            <a:r>
              <a:rPr lang="en-IN" sz="2400" b="1" dirty="0" smtClean="0"/>
              <a:t>γ where A lies in between α</a:t>
            </a:r>
            <a:r>
              <a:rPr lang="en-IN" sz="2400" dirty="0" smtClean="0"/>
              <a:t> and </a:t>
            </a:r>
            <a:r>
              <a:rPr lang="en-IN" sz="2400" b="1" dirty="0" smtClean="0"/>
              <a:t>β.</a:t>
            </a:r>
          </a:p>
          <a:p>
            <a:r>
              <a:rPr lang="en-IN" sz="2400" b="1" dirty="0" smtClean="0"/>
              <a:t>hence the name context sensitive grammar.</a:t>
            </a:r>
            <a:endParaRPr lang="en-IN" sz="2400" dirty="0" smtClean="0"/>
          </a:p>
          <a:p>
            <a:r>
              <a:rPr lang="en-IN" sz="2400" dirty="0" smtClean="0"/>
              <a:t>It cannot include  </a:t>
            </a:r>
            <a:r>
              <a:rPr lang="en-IN" sz="2400" b="1" dirty="0" smtClean="0"/>
              <a:t>S → ε</a:t>
            </a:r>
            <a:r>
              <a:rPr lang="en-IN" sz="2400" dirty="0" smtClean="0"/>
              <a:t> </a:t>
            </a:r>
          </a:p>
          <a:p>
            <a:r>
              <a:rPr lang="en-IN" sz="2400" dirty="0" smtClean="0"/>
              <a:t>The languages generated by these grammars are recognized by a linear bounded automaton.</a:t>
            </a:r>
          </a:p>
          <a:p>
            <a:r>
              <a:rPr lang="en-IN" sz="2400" dirty="0" smtClean="0"/>
              <a:t>Example:</a:t>
            </a:r>
          </a:p>
          <a:p>
            <a:r>
              <a:rPr lang="en-IN" sz="2400" dirty="0" err="1" smtClean="0"/>
              <a:t>a</a:t>
            </a:r>
            <a:r>
              <a:rPr lang="en-IN" sz="2400" u="sng" dirty="0" err="1" smtClean="0"/>
              <a:t>A</a:t>
            </a:r>
            <a:r>
              <a:rPr lang="en-IN" sz="2400" dirty="0" err="1" smtClean="0"/>
              <a:t>bcD</a:t>
            </a:r>
            <a:r>
              <a:rPr lang="en-IN" sz="2400" b="1" dirty="0" smtClean="0"/>
              <a:t> → </a:t>
            </a:r>
            <a:r>
              <a:rPr lang="en-IN" sz="2400" b="1" dirty="0" err="1" smtClean="0"/>
              <a:t>a</a:t>
            </a:r>
            <a:r>
              <a:rPr lang="en-IN" sz="2400" b="1" u="sng" dirty="0" err="1" smtClean="0"/>
              <a:t>bcD</a:t>
            </a:r>
            <a:r>
              <a:rPr lang="en-IN" sz="2400" b="1" dirty="0" err="1" smtClean="0"/>
              <a:t>bcD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2 Grammar-</a:t>
            </a:r>
            <a:r>
              <a:rPr lang="en-IN" dirty="0" err="1" smtClean="0"/>
              <a:t>ContextFree</a:t>
            </a:r>
            <a:r>
              <a:rPr lang="en-IN" dirty="0" smtClean="0"/>
              <a:t> Grammar(CFG)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These grammars define the context free languages.</a:t>
            </a:r>
          </a:p>
          <a:p>
            <a:r>
              <a:rPr lang="en-IN" dirty="0" smtClean="0"/>
              <a:t>These are defined by rules of the form </a:t>
            </a:r>
            <a:r>
              <a:rPr lang="el-GR" dirty="0" smtClean="0"/>
              <a:t>α</a:t>
            </a:r>
            <a:r>
              <a:rPr lang="en-IN" dirty="0" smtClean="0"/>
              <a:t> → </a:t>
            </a:r>
            <a:r>
              <a:rPr lang="el-GR" dirty="0" smtClean="0"/>
              <a:t>β</a:t>
            </a:r>
            <a:endParaRPr lang="en-IN" dirty="0" smtClean="0"/>
          </a:p>
          <a:p>
            <a:r>
              <a:rPr lang="en-IN" dirty="0" smtClean="0"/>
              <a:t>Where |</a:t>
            </a:r>
            <a:r>
              <a:rPr lang="el-GR" dirty="0" smtClean="0"/>
              <a:t> α</a:t>
            </a:r>
            <a:r>
              <a:rPr lang="en-IN" dirty="0" smtClean="0"/>
              <a:t> |=1 and is a </a:t>
            </a:r>
            <a:r>
              <a:rPr lang="en-IN" dirty="0" err="1" smtClean="0"/>
              <a:t>nonterminal</a:t>
            </a:r>
            <a:r>
              <a:rPr lang="en-IN" dirty="0" smtClean="0"/>
              <a:t> and</a:t>
            </a:r>
          </a:p>
          <a:p>
            <a:r>
              <a:rPr lang="en-IN" dirty="0" smtClean="0"/>
              <a:t> </a:t>
            </a:r>
            <a:r>
              <a:rPr lang="el-GR" dirty="0" smtClean="0"/>
              <a:t>β</a:t>
            </a:r>
            <a:r>
              <a:rPr lang="en-IN" dirty="0" smtClean="0"/>
              <a:t>  is a string of terminals and non terminals.</a:t>
            </a:r>
          </a:p>
          <a:p>
            <a:r>
              <a:rPr lang="en-IN" dirty="0" smtClean="0"/>
              <a:t>We can replace </a:t>
            </a:r>
            <a:r>
              <a:rPr lang="el-GR" dirty="0" smtClean="0"/>
              <a:t>α</a:t>
            </a:r>
            <a:r>
              <a:rPr lang="en-IN" dirty="0" smtClean="0"/>
              <a:t>  by </a:t>
            </a:r>
            <a:r>
              <a:rPr lang="el-GR" dirty="0" smtClean="0"/>
              <a:t>β</a:t>
            </a:r>
            <a:r>
              <a:rPr lang="en-IN" dirty="0" smtClean="0"/>
              <a:t>  where it </a:t>
            </a:r>
            <a:r>
              <a:rPr lang="en-IN" dirty="0" err="1" smtClean="0"/>
              <a:t>appears.Hence</a:t>
            </a:r>
            <a:r>
              <a:rPr lang="en-IN" dirty="0" smtClean="0"/>
              <a:t> the name context free grammars.</a:t>
            </a:r>
          </a:p>
          <a:p>
            <a:r>
              <a:rPr lang="en-IN" dirty="0" smtClean="0"/>
              <a:t>Recognized by a non deterministic push down automata.</a:t>
            </a:r>
          </a:p>
          <a:p>
            <a:r>
              <a:rPr lang="en-IN" dirty="0" smtClean="0"/>
              <a:t>CFL </a:t>
            </a:r>
            <a:r>
              <a:rPr lang="en-IN" dirty="0" err="1" smtClean="0"/>
              <a:t>anguages</a:t>
            </a:r>
            <a:r>
              <a:rPr lang="en-IN" dirty="0" smtClean="0"/>
              <a:t> define Syntax of all programming languages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S → </a:t>
            </a:r>
            <a:r>
              <a:rPr lang="en-IN" dirty="0" err="1" smtClean="0"/>
              <a:t>aS|Sa|a</a:t>
            </a:r>
            <a:endParaRPr lang="en-IN" dirty="0" smtClean="0"/>
          </a:p>
          <a:p>
            <a:r>
              <a:rPr lang="en-IN" dirty="0" smtClean="0"/>
              <a:t>S → </a:t>
            </a:r>
            <a:r>
              <a:rPr lang="en-IN" dirty="0" err="1" smtClean="0"/>
              <a:t>aAA|bBB</a:t>
            </a:r>
            <a:r>
              <a:rPr lang="en-IN" dirty="0" smtClean="0"/>
              <a:t>|</a:t>
            </a:r>
            <a:r>
              <a:rPr lang="en-IN" b="1" dirty="0" smtClean="0"/>
              <a:t> ε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Type3 –Regular Grammar(RG)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These grammars generate the regular languages.</a:t>
            </a:r>
          </a:p>
          <a:p>
            <a:r>
              <a:rPr lang="en-IN" dirty="0" smtClean="0"/>
              <a:t>Productions in this  grammar contains single non terminal on left hand side.</a:t>
            </a:r>
          </a:p>
          <a:p>
            <a:r>
              <a:rPr lang="en-IN" dirty="0" smtClean="0"/>
              <a:t>The right hand side consists of either a single terminal or strings of terminals with single non terminal on left or right end.</a:t>
            </a:r>
          </a:p>
          <a:p>
            <a:r>
              <a:rPr lang="en-IN" dirty="0" smtClean="0"/>
              <a:t>Example</a:t>
            </a:r>
          </a:p>
          <a:p>
            <a:r>
              <a:rPr lang="en-IN" dirty="0" smtClean="0"/>
              <a:t>A</a:t>
            </a:r>
            <a:r>
              <a:rPr lang="en-IN" b="1" dirty="0" smtClean="0"/>
              <a:t> → </a:t>
            </a:r>
            <a:r>
              <a:rPr lang="en-IN" dirty="0" err="1" smtClean="0"/>
              <a:t>aB|a</a:t>
            </a:r>
            <a:r>
              <a:rPr lang="en-IN" dirty="0" smtClean="0"/>
              <a:t>        //Right Linear grammar</a:t>
            </a:r>
          </a:p>
          <a:p>
            <a:r>
              <a:rPr lang="en-IN" dirty="0" smtClean="0"/>
              <a:t>A</a:t>
            </a:r>
            <a:r>
              <a:rPr lang="en-IN" b="1" dirty="0" smtClean="0"/>
              <a:t> → </a:t>
            </a:r>
            <a:r>
              <a:rPr lang="en-IN" dirty="0" err="1" smtClean="0"/>
              <a:t>Ba|a</a:t>
            </a:r>
            <a:r>
              <a:rPr lang="en-IN" dirty="0" smtClean="0"/>
              <a:t>	 //Left Linear grammar</a:t>
            </a:r>
          </a:p>
          <a:p>
            <a:r>
              <a:rPr lang="en-IN" dirty="0" smtClean="0"/>
              <a:t>S</a:t>
            </a:r>
            <a:r>
              <a:rPr lang="en-IN" b="1" dirty="0" smtClean="0"/>
              <a:t> → ε is allowed here.</a:t>
            </a:r>
            <a:endParaRPr lang="en-IN" dirty="0" smtClean="0"/>
          </a:p>
          <a:p>
            <a:r>
              <a:rPr lang="en-IN" dirty="0" smtClean="0"/>
              <a:t>These languages are recognized by finite automaton.</a:t>
            </a:r>
          </a:p>
          <a:p>
            <a:r>
              <a:rPr lang="en-IN" dirty="0" smtClean="0"/>
              <a:t>Regular languages are used to define search patterns and lexical structure of programming languages.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Automata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Finite automaton is the mathematical model of a digital computer. </a:t>
            </a:r>
          </a:p>
          <a:p>
            <a:r>
              <a:rPr lang="en-IN" dirty="0" smtClean="0"/>
              <a:t>Finite automata are used as string or language acceptors.</a:t>
            </a:r>
          </a:p>
          <a:p>
            <a:r>
              <a:rPr lang="en-IN" dirty="0" smtClean="0"/>
              <a:t>They are mainly used in pattern matching tools like </a:t>
            </a:r>
            <a:r>
              <a:rPr lang="en-IN" dirty="0" err="1" smtClean="0"/>
              <a:t>Lex</a:t>
            </a:r>
            <a:r>
              <a:rPr lang="en-IN" dirty="0" smtClean="0"/>
              <a:t> and text editors.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automaton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Formally defined as 5-tuple(Q,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,F)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Q---- is finite set of states which is non empty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 ----is input alphabet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0-------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initial state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 –----is set of final states and F</a:t>
            </a:r>
            <a:r>
              <a:rPr lang="en-IN" dirty="0" smtClean="0"/>
              <a:t> ⊆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--------is transition function or mapping function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sz="2200" b="1" dirty="0" smtClean="0"/>
              <a:t> </a:t>
            </a:r>
            <a:r>
              <a:rPr lang="en-IN" b="1" dirty="0" smtClean="0"/>
              <a:t>→ Q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this next state can be determined depending on current input.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String</a:t>
            </a:r>
          </a:p>
          <a:p>
            <a:r>
              <a:rPr lang="en-IN" dirty="0" smtClean="0"/>
              <a:t>....is a finite sequence of symbols from some alphabet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∑={</a:t>
            </a:r>
            <a:r>
              <a:rPr lang="en-IN" dirty="0" err="1" smtClean="0"/>
              <a:t>a,b</a:t>
            </a:r>
            <a:r>
              <a:rPr lang="en-IN" dirty="0" smtClean="0"/>
              <a:t>}</a:t>
            </a:r>
          </a:p>
          <a:p>
            <a:r>
              <a:rPr lang="en-IN" dirty="0" err="1" smtClean="0"/>
              <a:t>ab</a:t>
            </a:r>
            <a:r>
              <a:rPr lang="en-IN" dirty="0" smtClean="0"/>
              <a:t> is a string</a:t>
            </a:r>
          </a:p>
          <a:p>
            <a:r>
              <a:rPr lang="en-IN" dirty="0" smtClean="0"/>
              <a:t>Possible strings over given alphabet ∑={</a:t>
            </a:r>
            <a:r>
              <a:rPr lang="en-IN" dirty="0" err="1" smtClean="0"/>
              <a:t>a,b</a:t>
            </a:r>
            <a:r>
              <a:rPr lang="en-IN" dirty="0" smtClean="0"/>
              <a:t>} of length 2</a:t>
            </a:r>
          </a:p>
          <a:p>
            <a:r>
              <a:rPr lang="en-IN" dirty="0" smtClean="0"/>
              <a:t>{</a:t>
            </a:r>
            <a:r>
              <a:rPr lang="en-IN" dirty="0" err="1" smtClean="0"/>
              <a:t>aa,ab,ba,bb</a:t>
            </a:r>
            <a:r>
              <a:rPr lang="en-IN" dirty="0" smtClean="0"/>
              <a:t>}</a:t>
            </a:r>
          </a:p>
          <a:p>
            <a:r>
              <a:rPr lang="en-IN" dirty="0" smtClean="0"/>
              <a:t>Possible strings over given alphabet ∑={</a:t>
            </a:r>
            <a:r>
              <a:rPr lang="en-IN" dirty="0" err="1" smtClean="0"/>
              <a:t>a,b</a:t>
            </a:r>
            <a:r>
              <a:rPr lang="en-IN" dirty="0" smtClean="0"/>
              <a:t>} of length 3</a:t>
            </a:r>
          </a:p>
          <a:p>
            <a:r>
              <a:rPr lang="en-IN" dirty="0" smtClean="0"/>
              <a:t>{</a:t>
            </a:r>
            <a:r>
              <a:rPr lang="en-IN" dirty="0" err="1" smtClean="0"/>
              <a:t>aaa,aab,aba,abb,baa,bab,bba,bbb</a:t>
            </a:r>
            <a:r>
              <a:rPr lang="en-IN" dirty="0" smtClean="0"/>
              <a:t>}</a:t>
            </a:r>
          </a:p>
          <a:p>
            <a:r>
              <a:rPr lang="en-IN" dirty="0" smtClean="0"/>
              <a:t>| ∑ |.... Number of symbols in alphabet.</a:t>
            </a:r>
          </a:p>
          <a:p>
            <a:r>
              <a:rPr lang="en-IN" dirty="0" smtClean="0"/>
              <a:t>Possible string of length n over ∑ is | ∑ |</a:t>
            </a:r>
            <a:r>
              <a:rPr lang="en-IN" baseline="30000" dirty="0" smtClean="0"/>
              <a:t>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0290-9E8B-44FF-9C23-89ECB04E10FA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92D42A-400A-4759-A4F0-093B214E33B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automaton model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6480720" cy="375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33d58caa-a7f3-4357-9d2c-45e8e774ff4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8136904" cy="64087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WhatsApp Image 2020-09-09 at 10.09.26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WhatsApp Image 2020-09-09 at 10.17.34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424936" cy="65253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732240" y="3861048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check “</a:t>
            </a:r>
            <a:r>
              <a:rPr lang="en-IN" dirty="0" err="1" smtClean="0"/>
              <a:t>abaa</a:t>
            </a:r>
            <a:r>
              <a:rPr lang="en-IN" dirty="0" smtClean="0"/>
              <a:t>” is accepted by it or not?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52292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Finite automaton is of two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1)Deterministic Finite Automaton(DFA)</a:t>
            </a:r>
          </a:p>
          <a:p>
            <a:r>
              <a:rPr lang="en-IN" dirty="0" smtClean="0"/>
              <a:t>2)Non Deterministic Finite Automaton(NFA)</a:t>
            </a:r>
          </a:p>
          <a:p>
            <a:r>
              <a:rPr lang="en-IN" dirty="0" smtClean="0"/>
              <a:t>In DFA there will be unique transition in any state on an input symbol.</a:t>
            </a:r>
          </a:p>
          <a:p>
            <a:r>
              <a:rPr lang="en-IN" dirty="0" smtClean="0"/>
              <a:t>In NFA there can be more than one transition on an input symbol.</a:t>
            </a:r>
          </a:p>
          <a:p>
            <a:r>
              <a:rPr lang="en-IN" dirty="0" smtClean="0"/>
              <a:t>Hence DFA is faster than NFA.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Deterministic Finite Automaton(DFA)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defined as quintuple(Q,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,F)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Q---- is finite set of states which is non empty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 ----is input alphabet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0-------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initial state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 –----is set of final states and F</a:t>
            </a:r>
            <a:r>
              <a:rPr lang="en-IN" dirty="0" smtClean="0"/>
              <a:t> ⊆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--------is transition function that takes two arguments a state and input symbol and return output as state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sz="2200" b="1" dirty="0" smtClean="0"/>
              <a:t> </a:t>
            </a:r>
            <a:r>
              <a:rPr lang="en-IN" b="1" dirty="0" smtClean="0"/>
              <a:t>→ Q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(q1,a)=q2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a DFA which accepts only input 101 over the set {0,1}																																																			</a:t>
            </a:r>
            <a:r>
              <a:rPr lang="en-IN" sz="2800" dirty="0" smtClean="0"/>
              <a:t>1,0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800" dirty="0" smtClean="0"/>
              <a:t>1,0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619672" y="3501008"/>
            <a:ext cx="792088" cy="7920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q0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707904" y="3501008"/>
            <a:ext cx="720080" cy="6480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q1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868144" y="3501008"/>
            <a:ext cx="720080" cy="7920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q2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 flipV="1">
            <a:off x="2411760" y="382504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>
          <a:xfrm>
            <a:off x="4427984" y="3825044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596336" y="3645024"/>
            <a:ext cx="720080" cy="64807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q3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6588224" y="3897052"/>
            <a:ext cx="9361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1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4572000" y="5085184"/>
            <a:ext cx="1008112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C00000"/>
                </a:solidFill>
              </a:rPr>
              <a:t>qtrap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endCxn id="7" idx="2"/>
          </p:cNvCxnSpPr>
          <p:nvPr/>
        </p:nvCxnSpPr>
        <p:spPr>
          <a:xfrm flipV="1">
            <a:off x="827584" y="3897052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</p:cNvCxnSpPr>
          <p:nvPr/>
        </p:nvCxnSpPr>
        <p:spPr>
          <a:xfrm>
            <a:off x="2295761" y="4177097"/>
            <a:ext cx="2204231" cy="126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</p:cNvCxnSpPr>
          <p:nvPr/>
        </p:nvCxnSpPr>
        <p:spPr>
          <a:xfrm>
            <a:off x="4067944" y="4149080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</p:cNvCxnSpPr>
          <p:nvPr/>
        </p:nvCxnSpPr>
        <p:spPr>
          <a:xfrm flipH="1">
            <a:off x="5292080" y="4293096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08104" y="429309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15816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355976" y="465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724128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37" name="Curved Up Arrow 36"/>
          <p:cNvSpPr/>
          <p:nvPr/>
        </p:nvSpPr>
        <p:spPr>
          <a:xfrm>
            <a:off x="4860032" y="5949280"/>
            <a:ext cx="720080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4" grpId="0" animBg="1"/>
      <p:bldP spid="17" grpId="0"/>
      <p:bldP spid="18" grpId="0"/>
      <p:bldP spid="19" grpId="0"/>
      <p:bldP spid="21" grpId="0" animBg="1"/>
      <p:bldP spid="32" grpId="0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 a DFA that accepts an odd number of 1’s on{0,1}</a:t>
            </a:r>
          </a:p>
          <a:p>
            <a:r>
              <a:rPr lang="en-IN" dirty="0" smtClean="0"/>
              <a:t>Design a DFA to accept set of all strings containing 3 consecutive 0’s.</a:t>
            </a:r>
          </a:p>
          <a:p>
            <a:r>
              <a:rPr lang="en-IN" dirty="0" smtClean="0"/>
              <a:t>Design a DFA that accepts all the strings of length 2 over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 </a:t>
            </a:r>
            <a:r>
              <a:rPr lang="en-IN" dirty="0" smtClean="0"/>
              <a:t>={</a:t>
            </a:r>
            <a:r>
              <a:rPr lang="en-IN" dirty="0" err="1" smtClean="0"/>
              <a:t>a,b</a:t>
            </a: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NonDeterministic</a:t>
            </a:r>
            <a:r>
              <a:rPr lang="en-IN" sz="3200" dirty="0" smtClean="0"/>
              <a:t> Finite Automaton(NFA)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For a given input symbol there can be more than one </a:t>
            </a:r>
            <a:r>
              <a:rPr lang="en-IN" dirty="0" err="1" smtClean="0"/>
              <a:t>transiition</a:t>
            </a:r>
            <a:r>
              <a:rPr lang="en-IN" dirty="0" smtClean="0"/>
              <a:t> from a </a:t>
            </a:r>
            <a:r>
              <a:rPr lang="en-IN" dirty="0" err="1" smtClean="0"/>
              <a:t>state.such</a:t>
            </a:r>
            <a:r>
              <a:rPr lang="en-IN" dirty="0" smtClean="0"/>
              <a:t> automaton is called </a:t>
            </a:r>
            <a:r>
              <a:rPr lang="en-IN" dirty="0" err="1" smtClean="0"/>
              <a:t>NonDeterministic</a:t>
            </a:r>
            <a:r>
              <a:rPr lang="en-IN" dirty="0" smtClean="0"/>
              <a:t> Finite Automaton.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defined as quintuple(Q,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,F)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Q---- is finite set of states which is non empty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∑ ----is input alphabet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0-------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initial state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 –----is set of final states and F</a:t>
            </a:r>
            <a:r>
              <a:rPr lang="en-IN" dirty="0" smtClean="0"/>
              <a:t> ⊆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--------is transition function that takes two arguments a state and input symbol and return output as state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IN" sz="2200" b="1" dirty="0" smtClean="0"/>
              <a:t> </a:t>
            </a:r>
            <a:r>
              <a:rPr lang="en-IN" b="1" dirty="0" smtClean="0"/>
              <a:t>→ 2</a:t>
            </a:r>
            <a:r>
              <a:rPr lang="en-IN" b="1" baseline="30000" dirty="0" smtClean="0"/>
              <a:t>Q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NFA accepting all strings ending with 01 over {0,1}.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2BA-707F-4467-956E-5DB0EA14EF1C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Prefix of any string is any number of leading symbols of string.</a:t>
            </a:r>
          </a:p>
          <a:p>
            <a:r>
              <a:rPr lang="en-IN" dirty="0" smtClean="0"/>
              <a:t>Suffix of any string is any number of trailing symbols of string.</a:t>
            </a:r>
          </a:p>
          <a:p>
            <a:r>
              <a:rPr lang="en-IN" dirty="0" err="1" smtClean="0"/>
              <a:t>Example:string</a:t>
            </a:r>
            <a:r>
              <a:rPr lang="en-IN" dirty="0" smtClean="0"/>
              <a:t>=”CSE”</a:t>
            </a:r>
          </a:p>
          <a:p>
            <a:r>
              <a:rPr lang="en-IN" dirty="0" smtClean="0"/>
              <a:t>Prefix: C,CS.</a:t>
            </a:r>
          </a:p>
          <a:p>
            <a:r>
              <a:rPr lang="en-IN" dirty="0" err="1" smtClean="0"/>
              <a:t>Suffix:E,SE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Substring:C,S,E,CS,SE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3FAA-E366-460F-B2EA-C53151A1010D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92D42A-400A-4759-A4F0-093B214E33B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Length of a string is represented by |string|</a:t>
            </a:r>
          </a:p>
          <a:p>
            <a:pPr algn="ctr"/>
            <a:r>
              <a:rPr lang="en-IN" dirty="0" smtClean="0"/>
              <a:t>Example</a:t>
            </a:r>
          </a:p>
          <a:p>
            <a:pPr algn="ctr"/>
            <a:r>
              <a:rPr lang="en-IN" dirty="0" smtClean="0"/>
              <a:t>|</a:t>
            </a:r>
            <a:r>
              <a:rPr lang="en-IN" dirty="0" err="1" smtClean="0"/>
              <a:t>abc</a:t>
            </a:r>
            <a:r>
              <a:rPr lang="en-IN" dirty="0" smtClean="0"/>
              <a:t>|=3</a:t>
            </a:r>
          </a:p>
          <a:p>
            <a:pPr algn="ctr"/>
            <a:endParaRPr lang="en-IN" dirty="0" smtClean="0"/>
          </a:p>
          <a:p>
            <a:r>
              <a:rPr lang="en-IN" dirty="0" smtClean="0"/>
              <a:t>If |String|= 0, it is called an </a:t>
            </a:r>
            <a:r>
              <a:rPr lang="en-IN" b="1" dirty="0" smtClean="0"/>
              <a:t>empty string</a:t>
            </a:r>
            <a:r>
              <a:rPr lang="en-IN" dirty="0" smtClean="0"/>
              <a:t> (Denoted by </a:t>
            </a:r>
            <a:r>
              <a:rPr lang="en-IN" b="1" dirty="0" smtClean="0"/>
              <a:t>λ</a:t>
            </a:r>
            <a:r>
              <a:rPr lang="en-IN" dirty="0" smtClean="0"/>
              <a:t> or </a:t>
            </a:r>
            <a:r>
              <a:rPr lang="en-IN" b="1" dirty="0" smtClean="0"/>
              <a:t>ε</a:t>
            </a:r>
            <a:r>
              <a:rPr lang="en-IN" dirty="0" smtClean="0"/>
              <a:t>)</a:t>
            </a:r>
          </a:p>
          <a:p>
            <a:r>
              <a:rPr lang="en-IN" dirty="0" smtClean="0"/>
              <a:t>Empty string is represented by </a:t>
            </a:r>
            <a:r>
              <a:rPr lang="en-IN" b="1" dirty="0" smtClean="0"/>
              <a:t>λ</a:t>
            </a:r>
            <a:r>
              <a:rPr lang="en-IN" dirty="0" smtClean="0"/>
              <a:t> or </a:t>
            </a:r>
            <a:r>
              <a:rPr lang="en-IN" b="1" dirty="0" smtClean="0"/>
              <a:t>ε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10D1-B8C8-4EE9-9A49-7DA677FE9DA9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92D42A-400A-4759-A4F0-093B214E33B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Language</a:t>
            </a:r>
          </a:p>
          <a:p>
            <a:r>
              <a:rPr lang="en-IN" dirty="0" smtClean="0"/>
              <a:t>Collection of strings.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∑={</a:t>
            </a:r>
            <a:r>
              <a:rPr lang="en-IN" dirty="0" err="1" smtClean="0"/>
              <a:t>a,b</a:t>
            </a:r>
            <a:r>
              <a:rPr lang="en-IN" dirty="0" smtClean="0"/>
              <a:t>}</a:t>
            </a:r>
          </a:p>
          <a:p>
            <a:r>
              <a:rPr lang="en-IN" dirty="0" smtClean="0"/>
              <a:t>L1=set of all strings of length 2</a:t>
            </a:r>
          </a:p>
          <a:p>
            <a:r>
              <a:rPr lang="en-IN" dirty="0" smtClean="0"/>
              <a:t>{</a:t>
            </a:r>
            <a:r>
              <a:rPr lang="en-IN" dirty="0" err="1" smtClean="0"/>
              <a:t>aa,ab,ba,bb</a:t>
            </a:r>
            <a:r>
              <a:rPr lang="en-IN" dirty="0" smtClean="0"/>
              <a:t>}</a:t>
            </a:r>
          </a:p>
          <a:p>
            <a:r>
              <a:rPr lang="en-IN" dirty="0" smtClean="0"/>
              <a:t>L2=set of all strings of length 3</a:t>
            </a:r>
          </a:p>
          <a:p>
            <a:r>
              <a:rPr lang="en-IN" dirty="0" smtClean="0"/>
              <a:t>{</a:t>
            </a:r>
            <a:r>
              <a:rPr lang="en-IN" dirty="0" err="1" smtClean="0"/>
              <a:t>aaa,aab,aba,abb,baa,bab,bba,bbb</a:t>
            </a:r>
            <a:r>
              <a:rPr lang="en-IN" dirty="0" smtClean="0"/>
              <a:t>}</a:t>
            </a:r>
          </a:p>
          <a:p>
            <a:r>
              <a:rPr lang="en-IN" dirty="0" smtClean="0"/>
              <a:t>L3=set of all strings start  with a</a:t>
            </a:r>
          </a:p>
          <a:p>
            <a:r>
              <a:rPr lang="en-IN" dirty="0" smtClean="0"/>
              <a:t>{a, </a:t>
            </a:r>
            <a:r>
              <a:rPr lang="en-IN" dirty="0" err="1" smtClean="0"/>
              <a:t>aa,ab,aaa,aab</a:t>
            </a:r>
            <a:r>
              <a:rPr lang="en-IN" dirty="0" smtClean="0"/>
              <a:t>.....}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DA-7A3E-41B5-8FE1-E94762AE40F3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emptyset</a:t>
            </a:r>
            <a:r>
              <a:rPr lang="en-IN" dirty="0" smtClean="0"/>
              <a:t> </a:t>
            </a:r>
            <a:r>
              <a:rPr lang="el-GR" dirty="0" smtClean="0"/>
              <a:t>φ</a:t>
            </a:r>
            <a:r>
              <a:rPr lang="en-IN" dirty="0" smtClean="0"/>
              <a:t> is a language over any alphabet. Similarly, { </a:t>
            </a:r>
            <a:r>
              <a:rPr lang="en-IN" b="1" dirty="0" smtClean="0"/>
              <a:t>ε</a:t>
            </a:r>
            <a:r>
              <a:rPr lang="en-IN" dirty="0" smtClean="0"/>
              <a:t>} is also a language over any alphabet.</a:t>
            </a:r>
          </a:p>
          <a:p>
            <a:r>
              <a:rPr lang="el-GR" dirty="0" smtClean="0"/>
              <a:t>φ ≠</a:t>
            </a:r>
            <a:r>
              <a:rPr lang="en-IN" dirty="0" smtClean="0"/>
              <a:t> {</a:t>
            </a:r>
            <a:r>
              <a:rPr lang="en-IN" b="1" dirty="0" smtClean="0"/>
              <a:t>ε</a:t>
            </a:r>
            <a:r>
              <a:rPr lang="en-IN" dirty="0" smtClean="0"/>
              <a:t> } because the language</a:t>
            </a:r>
            <a:r>
              <a:rPr lang="el-GR" dirty="0" smtClean="0"/>
              <a:t> φ </a:t>
            </a:r>
            <a:r>
              <a:rPr lang="en-IN" dirty="0" smtClean="0"/>
              <a:t>does not contain any string </a:t>
            </a:r>
          </a:p>
          <a:p>
            <a:r>
              <a:rPr lang="en-IN" dirty="0" smtClean="0"/>
              <a:t>but  </a:t>
            </a:r>
            <a:r>
              <a:rPr lang="el-GR" dirty="0" smtClean="0"/>
              <a:t> </a:t>
            </a:r>
            <a:r>
              <a:rPr lang="en-IN" dirty="0" smtClean="0"/>
              <a:t>{</a:t>
            </a:r>
            <a:r>
              <a:rPr lang="en-IN" b="1" dirty="0" smtClean="0"/>
              <a:t>ε</a:t>
            </a:r>
            <a:r>
              <a:rPr lang="en-IN" dirty="0" smtClean="0"/>
              <a:t> }contains a string, namely </a:t>
            </a:r>
            <a:r>
              <a:rPr lang="en-IN" b="1" dirty="0" smtClean="0"/>
              <a:t>ε</a:t>
            </a:r>
            <a:r>
              <a:rPr lang="en-IN" dirty="0" smtClean="0"/>
              <a:t>. </a:t>
            </a:r>
          </a:p>
          <a:p>
            <a:r>
              <a:rPr lang="en-IN" dirty="0" smtClean="0"/>
              <a:t>| </a:t>
            </a:r>
            <a:r>
              <a:rPr lang="el-GR" dirty="0" smtClean="0"/>
              <a:t>φ</a:t>
            </a:r>
            <a:r>
              <a:rPr lang="en-IN" dirty="0" smtClean="0"/>
              <a:t>|</a:t>
            </a:r>
            <a:r>
              <a:rPr lang="el-GR" dirty="0" smtClean="0"/>
              <a:t> </a:t>
            </a:r>
            <a:r>
              <a:rPr lang="en-IN" dirty="0" smtClean="0"/>
              <a:t>= 0</a:t>
            </a:r>
          </a:p>
          <a:p>
            <a:r>
              <a:rPr lang="en-IN" dirty="0" smtClean="0"/>
              <a:t>whereas, |{</a:t>
            </a:r>
            <a:r>
              <a:rPr lang="en-IN" b="1" dirty="0" smtClean="0"/>
              <a:t>ε</a:t>
            </a:r>
            <a:r>
              <a:rPr lang="en-IN" dirty="0" smtClean="0"/>
              <a:t> } |=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9F8-1F24-4FD0-95E0-E2E022351AC4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Kleene Closure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∑</a:t>
            </a:r>
            <a:r>
              <a:rPr lang="en-IN" baseline="22000" dirty="0" smtClean="0"/>
              <a:t>0</a:t>
            </a:r>
            <a:r>
              <a:rPr lang="en-IN" dirty="0" smtClean="0"/>
              <a:t>=set of all strings over ∑ of length ‘0’</a:t>
            </a:r>
          </a:p>
          <a:p>
            <a:r>
              <a:rPr lang="en-IN" dirty="0" smtClean="0"/>
              <a:t>∑</a:t>
            </a:r>
            <a:r>
              <a:rPr lang="en-IN" baseline="22000" dirty="0" smtClean="0"/>
              <a:t>1</a:t>
            </a:r>
            <a:r>
              <a:rPr lang="en-IN" dirty="0" smtClean="0"/>
              <a:t>=set of all strings over ∑ of length  ‘1’</a:t>
            </a:r>
          </a:p>
          <a:p>
            <a:r>
              <a:rPr lang="en-IN" dirty="0" smtClean="0"/>
              <a:t>∑</a:t>
            </a:r>
            <a:r>
              <a:rPr lang="en-IN" baseline="22000" dirty="0" smtClean="0"/>
              <a:t>2</a:t>
            </a:r>
            <a:r>
              <a:rPr lang="en-IN" dirty="0" smtClean="0"/>
              <a:t>=set of all strings over ∑ of length  ‘2’</a:t>
            </a:r>
          </a:p>
          <a:p>
            <a:r>
              <a:rPr lang="en-IN" dirty="0" smtClean="0"/>
              <a:t>Example:</a:t>
            </a:r>
          </a:p>
          <a:p>
            <a:r>
              <a:rPr lang="en-IN" dirty="0" smtClean="0"/>
              <a:t>∑={0,1} then </a:t>
            </a:r>
          </a:p>
          <a:p>
            <a:pPr lvl="2"/>
            <a:r>
              <a:rPr lang="en-IN" dirty="0" smtClean="0"/>
              <a:t>∑</a:t>
            </a:r>
            <a:r>
              <a:rPr lang="en-IN" baseline="22000" dirty="0" smtClean="0"/>
              <a:t>0</a:t>
            </a:r>
            <a:r>
              <a:rPr lang="en-IN" dirty="0" smtClean="0"/>
              <a:t>={ε}</a:t>
            </a:r>
          </a:p>
          <a:p>
            <a:pPr lvl="2"/>
            <a:r>
              <a:rPr lang="en-IN" dirty="0" smtClean="0"/>
              <a:t>∑</a:t>
            </a:r>
            <a:r>
              <a:rPr lang="en-IN" baseline="22000" dirty="0" smtClean="0"/>
              <a:t>1</a:t>
            </a:r>
            <a:r>
              <a:rPr lang="en-IN" dirty="0" smtClean="0"/>
              <a:t>={0,1}</a:t>
            </a:r>
          </a:p>
          <a:p>
            <a:pPr lvl="2"/>
            <a:r>
              <a:rPr lang="en-IN" dirty="0" smtClean="0"/>
              <a:t>∑</a:t>
            </a:r>
            <a:r>
              <a:rPr lang="en-IN" baseline="22000" dirty="0" smtClean="0"/>
              <a:t>2</a:t>
            </a:r>
            <a:r>
              <a:rPr lang="en-IN" dirty="0" smtClean="0"/>
              <a:t>={00,01,10,11}</a:t>
            </a:r>
          </a:p>
          <a:p>
            <a:r>
              <a:rPr lang="en-IN" dirty="0" smtClean="0"/>
              <a:t>∑*= ∑</a:t>
            </a:r>
            <a:r>
              <a:rPr lang="en-IN" baseline="22000" dirty="0" smtClean="0"/>
              <a:t>0</a:t>
            </a:r>
            <a:r>
              <a:rPr lang="en-IN" dirty="0" smtClean="0"/>
              <a:t>U ∑</a:t>
            </a:r>
            <a:r>
              <a:rPr lang="en-IN" baseline="22000" dirty="0" smtClean="0"/>
              <a:t>1</a:t>
            </a:r>
            <a:r>
              <a:rPr lang="en-IN" dirty="0" smtClean="0"/>
              <a:t>U ∑</a:t>
            </a:r>
            <a:r>
              <a:rPr lang="en-IN" baseline="22000" dirty="0" smtClean="0"/>
              <a:t>2</a:t>
            </a:r>
            <a:r>
              <a:rPr lang="en-IN" dirty="0" smtClean="0"/>
              <a:t>....</a:t>
            </a:r>
          </a:p>
          <a:p>
            <a:r>
              <a:rPr lang="en-IN" dirty="0" smtClean="0"/>
              <a:t>∑*={ε,0,1,00,01,10,11..}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C96-0F47-4282-A90B-C9DFE6B0F899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Kleene</a:t>
            </a:r>
            <a:r>
              <a:rPr lang="en-IN" dirty="0" smtClean="0"/>
              <a:t> Closure of a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∑={0,1} and L is a language over ∑ then </a:t>
            </a:r>
          </a:p>
          <a:p>
            <a:pPr lvl="2"/>
            <a:r>
              <a:rPr lang="en-IN" dirty="0" smtClean="0"/>
              <a:t>L</a:t>
            </a:r>
            <a:r>
              <a:rPr lang="en-IN" baseline="30000" dirty="0" smtClean="0"/>
              <a:t>0</a:t>
            </a:r>
            <a:r>
              <a:rPr lang="en-IN" dirty="0" smtClean="0"/>
              <a:t>={</a:t>
            </a:r>
            <a:r>
              <a:rPr lang="en-IN" b="1" dirty="0" smtClean="0"/>
              <a:t>ε</a:t>
            </a:r>
            <a:r>
              <a:rPr lang="en-IN" dirty="0" smtClean="0"/>
              <a:t>}</a:t>
            </a:r>
            <a:endParaRPr lang="en-IN" baseline="30000" dirty="0" smtClean="0"/>
          </a:p>
          <a:p>
            <a:pPr lvl="2"/>
            <a:r>
              <a:rPr lang="en-IN" dirty="0" smtClean="0"/>
              <a:t>L</a:t>
            </a:r>
            <a:r>
              <a:rPr lang="en-IN" baseline="30000" dirty="0" smtClean="0"/>
              <a:t>1</a:t>
            </a:r>
            <a:r>
              <a:rPr lang="en-IN" dirty="0" smtClean="0"/>
              <a:t>={0,1}</a:t>
            </a:r>
            <a:endParaRPr lang="en-IN" baseline="30000" dirty="0" smtClean="0"/>
          </a:p>
          <a:p>
            <a:pPr lvl="2"/>
            <a:r>
              <a:rPr lang="en-IN" dirty="0" smtClean="0"/>
              <a:t>L</a:t>
            </a:r>
            <a:r>
              <a:rPr lang="en-IN" baseline="30000" dirty="0" smtClean="0"/>
              <a:t>2</a:t>
            </a:r>
            <a:r>
              <a:rPr lang="en-IN" dirty="0" smtClean="0"/>
              <a:t>={00,01,10,11}</a:t>
            </a:r>
          </a:p>
          <a:p>
            <a:r>
              <a:rPr lang="en-IN" dirty="0" smtClean="0"/>
              <a:t>L*= L</a:t>
            </a:r>
            <a:r>
              <a:rPr lang="en-IN" baseline="30000" dirty="0" smtClean="0"/>
              <a:t>0</a:t>
            </a:r>
            <a:r>
              <a:rPr lang="en-IN" dirty="0" smtClean="0"/>
              <a:t>U L</a:t>
            </a:r>
            <a:r>
              <a:rPr lang="en-IN" baseline="30000" dirty="0" smtClean="0"/>
              <a:t>1</a:t>
            </a:r>
            <a:r>
              <a:rPr lang="en-IN" dirty="0" smtClean="0"/>
              <a:t>U L</a:t>
            </a:r>
            <a:r>
              <a:rPr lang="en-IN" baseline="30000" dirty="0" smtClean="0"/>
              <a:t>2</a:t>
            </a:r>
            <a:r>
              <a:rPr lang="en-IN" dirty="0" smtClean="0"/>
              <a:t>....</a:t>
            </a:r>
          </a:p>
          <a:p>
            <a:r>
              <a:rPr lang="en-IN" dirty="0" smtClean="0"/>
              <a:t>L*={</a:t>
            </a:r>
            <a:r>
              <a:rPr lang="en-IN" b="1" dirty="0" smtClean="0"/>
              <a:t>ε,0,1,00,01,10,11...}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9FF6-43EE-4096-A852-0D82BA5FFC46}" type="datetime1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D42A-400A-4759-A4F0-093B214E33B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1469</Words>
  <Application>Microsoft Office PowerPoint</Application>
  <PresentationFormat>On-screen Show (4:3)</PresentationFormat>
  <Paragraphs>368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Formal Languages and Automata theory</vt:lpstr>
      <vt:lpstr>Slide 2</vt:lpstr>
      <vt:lpstr>Slide 3</vt:lpstr>
      <vt:lpstr>Slide 4</vt:lpstr>
      <vt:lpstr>Slide 5</vt:lpstr>
      <vt:lpstr>Slide 6</vt:lpstr>
      <vt:lpstr>Slide 7</vt:lpstr>
      <vt:lpstr>Kleene Closure </vt:lpstr>
      <vt:lpstr>Kleene Closure of a Language</vt:lpstr>
      <vt:lpstr>positive Closure</vt:lpstr>
      <vt:lpstr>Slide 11</vt:lpstr>
      <vt:lpstr>Slide 12</vt:lpstr>
      <vt:lpstr>Operations on languages</vt:lpstr>
      <vt:lpstr>Operations on languages</vt:lpstr>
      <vt:lpstr>Slide 15</vt:lpstr>
      <vt:lpstr>Grammars</vt:lpstr>
      <vt:lpstr>Slide 17</vt:lpstr>
      <vt:lpstr>Slide 18</vt:lpstr>
      <vt:lpstr>Derivation</vt:lpstr>
      <vt:lpstr>Language acceptance</vt:lpstr>
      <vt:lpstr>Slide 21</vt:lpstr>
      <vt:lpstr>Derivation</vt:lpstr>
      <vt:lpstr>Chomsky Hierarchy </vt:lpstr>
      <vt:lpstr>Type 0 Grammar</vt:lpstr>
      <vt:lpstr>Type 1 grammar Context sensitive Grammars(CSG)</vt:lpstr>
      <vt:lpstr>Type 2 Grammar-ContextFree Grammar(CFG)</vt:lpstr>
      <vt:lpstr>Type3 –Regular Grammar(RG)</vt:lpstr>
      <vt:lpstr>Finite Automata</vt:lpstr>
      <vt:lpstr>Finite automaton definition</vt:lpstr>
      <vt:lpstr>Finite automaton model</vt:lpstr>
      <vt:lpstr>Slide 31</vt:lpstr>
      <vt:lpstr>Slide 32</vt:lpstr>
      <vt:lpstr>Slide 33</vt:lpstr>
      <vt:lpstr>Finite automaton is of two types</vt:lpstr>
      <vt:lpstr>Deterministic Finite Automaton(DFA) </vt:lpstr>
      <vt:lpstr>Slide 36</vt:lpstr>
      <vt:lpstr>Examples</vt:lpstr>
      <vt:lpstr>NonDeterministic Finite Automaton(NFA) 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 theory</dc:title>
  <dc:creator>Windows User</dc:creator>
  <cp:lastModifiedBy>Windows User</cp:lastModifiedBy>
  <cp:revision>82</cp:revision>
  <dcterms:created xsi:type="dcterms:W3CDTF">2020-09-01T05:07:04Z</dcterms:created>
  <dcterms:modified xsi:type="dcterms:W3CDTF">2020-09-15T07:11:25Z</dcterms:modified>
</cp:coreProperties>
</file>