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76" r:id="rId5"/>
    <p:sldId id="275" r:id="rId6"/>
    <p:sldId id="269" r:id="rId7"/>
    <p:sldId id="257" r:id="rId8"/>
    <p:sldId id="274" r:id="rId9"/>
    <p:sldId id="273" r:id="rId10"/>
    <p:sldId id="277" r:id="rId11"/>
    <p:sldId id="268" r:id="rId12"/>
    <p:sldId id="272" r:id="rId13"/>
    <p:sldId id="271" r:id="rId14"/>
    <p:sldId id="270"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sz="1400"/>
              <a:t>Text-to-Video of Various PIB Press Releases using Artificial Intelligence / Machine Learning / Generative Adversarial Networks in English and 13 Regional Languages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r>
              <a:rPr lang="en-GB" sz="1800" dirty="0" smtClean="0">
                <a:latin typeface="Cambria" panose="02040503050406030204" pitchFamily="18" charset="0"/>
                <a:ea typeface="Cambria" panose="02040503050406030204" pitchFamily="18" charset="0"/>
              </a:rPr>
              <a:t>:</a:t>
            </a:r>
            <a:r>
              <a:rPr lang="en-US" altLang="en-US" sz="1800" dirty="0">
                <a:latin typeface="Cambria" panose="02040503050406030204" pitchFamily="18" charset="0"/>
                <a:ea typeface="Cambria" panose="02040503050406030204" pitchFamily="18" charset="0"/>
              </a:rPr>
              <a:t>PSCS_36</a:t>
            </a:r>
            <a:endParaRPr lang="en-US" altLang="en-US"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Dr.Jothish C</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80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CSE7101-</a:t>
            </a: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alt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Text to Video of various PIB Press Releases</a:t>
            </a:r>
            <a:endParaRPr lang="en-US" alt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a:t>
            </a:r>
            <a:r>
              <a:rPr lang="en-US" sz="1800" b="1"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1800" b="1"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sz="18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1800" b="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1800" b="1"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Asif</a:t>
            </a:r>
            <a:r>
              <a:rPr lang="en-US" sz="1800" b="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a:t>
            </a:r>
            <a:endParaRPr lang="en-US"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a:t>
            </a:r>
            <a:r>
              <a:rPr lang="en-US" sz="1800" b="1"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sz="18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 </a:t>
            </a:r>
            <a:r>
              <a:rPr lang="en-US" sz="1800" b="1"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Jayavadivel</a:t>
            </a:r>
            <a:r>
              <a:rPr lang="en-US" sz="18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1800" b="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Ravi</a:t>
            </a:r>
            <a:endParaRPr lang="en-US"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Sampath</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K , 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Geetha</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p:nvPr>
            <p:custDataLst>
              <p:tags r:id="rId1"/>
            </p:custDataLst>
          </p:nvPr>
        </p:nvGraphicFramePr>
        <p:xfrm>
          <a:off x="156210" y="2385695"/>
          <a:ext cx="5771515" cy="2148205"/>
        </p:xfrm>
        <a:graphic>
          <a:graphicData uri="http://schemas.openxmlformats.org/drawingml/2006/table">
            <a:tbl>
              <a:tblPr firstRow="1" bandRow="1">
                <a:tableStyleId>{5C22544A-7EE6-4342-B048-85BDC9FD1C3A}</a:tableStyleId>
              </a:tblPr>
              <a:tblGrid>
                <a:gridCol w="2969895"/>
                <a:gridCol w="2801620"/>
              </a:tblGrid>
              <a:tr h="537210">
                <a:tc>
                  <a:txBody>
                    <a:bodyPr/>
                    <a:p>
                      <a:pPr marL="0" lvl="1">
                        <a:buNone/>
                      </a:pPr>
                      <a:r>
                        <a:rPr lang="en-GB" sz="1400" dirty="0">
                          <a:solidFill>
                            <a:srgbClr val="17365D"/>
                          </a:solidFill>
                          <a:sym typeface="+mn-ea"/>
                        </a:rPr>
                        <a:t>Roll Number</a:t>
                      </a:r>
                      <a:endParaRPr lang="en-US"/>
                    </a:p>
                  </a:txBody>
                  <a:tcPr/>
                </a:tc>
                <a:tc>
                  <a:txBody>
                    <a:bodyPr/>
                    <a:p>
                      <a:pPr>
                        <a:buNone/>
                      </a:pPr>
                      <a:r>
                        <a:rPr lang="en-GB" sz="1400" dirty="0">
                          <a:solidFill>
                            <a:srgbClr val="17365D"/>
                          </a:solidFill>
                          <a:sym typeface="+mn-ea"/>
                        </a:rPr>
                        <a:t>Student Name</a:t>
                      </a:r>
                      <a:endParaRPr lang="en-US"/>
                    </a:p>
                  </a:txBody>
                  <a:tcPr/>
                </a:tc>
              </a:tr>
              <a:tr h="535940">
                <a:tc>
                  <a:txBody>
                    <a:bodyPr/>
                    <a:p>
                      <a:pPr>
                        <a:buNone/>
                      </a:pPr>
                      <a:r>
                        <a:rPr lang="en-US" sz="1400" dirty="0">
                          <a:sym typeface="+mn-ea"/>
                        </a:rPr>
                        <a:t>20221CSE0251</a:t>
                      </a:r>
                      <a:endParaRPr lang="en-US"/>
                    </a:p>
                  </a:txBody>
                  <a:tcPr/>
                </a:tc>
                <a:tc>
                  <a:txBody>
                    <a:bodyPr/>
                    <a:p>
                      <a:pPr>
                        <a:buNone/>
                      </a:pPr>
                      <a:r>
                        <a:rPr lang="en-US" sz="1400" dirty="0">
                          <a:sym typeface="+mn-ea"/>
                        </a:rPr>
                        <a:t>Thummala Bhargavi</a:t>
                      </a:r>
                      <a:endParaRPr lang="en-US"/>
                    </a:p>
                  </a:txBody>
                  <a:tcPr/>
                </a:tc>
              </a:tr>
              <a:tr h="537210">
                <a:tc>
                  <a:txBody>
                    <a:bodyPr/>
                    <a:p>
                      <a:pPr>
                        <a:buNone/>
                      </a:pPr>
                      <a:r>
                        <a:rPr lang="en-US" sz="1400" dirty="0">
                          <a:sym typeface="+mn-ea"/>
                        </a:rPr>
                        <a:t>20221CSE0126</a:t>
                      </a:r>
                      <a:endParaRPr lang="en-US"/>
                    </a:p>
                  </a:txBody>
                  <a:tcPr/>
                </a:tc>
                <a:tc>
                  <a:txBody>
                    <a:bodyPr/>
                    <a:p>
                      <a:pPr>
                        <a:buNone/>
                      </a:pPr>
                      <a:r>
                        <a:rPr lang="en-US" sz="1400" dirty="0">
                          <a:sym typeface="+mn-ea"/>
                        </a:rPr>
                        <a:t>DOODAKULA SAJIDA</a:t>
                      </a:r>
                      <a:endParaRPr lang="en-US"/>
                    </a:p>
                  </a:txBody>
                  <a:tcPr/>
                </a:tc>
              </a:tr>
              <a:tr h="537845">
                <a:tc>
                  <a:txBody>
                    <a:bodyPr/>
                    <a:p>
                      <a:pPr>
                        <a:buNone/>
                      </a:pPr>
                      <a:r>
                        <a:rPr lang="en-US" altLang="en-US" sz="1400" dirty="0">
                          <a:sym typeface="+mn-ea"/>
                        </a:rPr>
                        <a:t>20221CSE0417</a:t>
                      </a:r>
                      <a:endParaRPr lang="en-US"/>
                    </a:p>
                  </a:txBody>
                  <a:tcPr/>
                </a:tc>
                <a:tc>
                  <a:txBody>
                    <a:bodyPr/>
                    <a:p>
                      <a:pPr>
                        <a:buNone/>
                      </a:pPr>
                      <a:r>
                        <a:rPr lang="en-US" altLang="en-US" sz="1400" dirty="0">
                          <a:sym typeface="+mn-ea"/>
                        </a:rPr>
                        <a:t>PINNAPAREDDY YOGANANDA REDDY</a:t>
                      </a:r>
                      <a:endParaRPr 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sym typeface="+mn-ea"/>
              </a:rPr>
              <a:t>Analysis of Problem Statement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altLang="en-US" b="1" dirty="0" smtClean="0">
                <a:latin typeface="Cambria" panose="02040503050406030204" pitchFamily="18" charset="0"/>
                <a:ea typeface="Cambria" panose="02040503050406030204" pitchFamily="18" charset="0"/>
              </a:rPr>
              <a:t>Software Requirements:</a:t>
            </a:r>
            <a:endParaRPr lang="en-US" altLang="en-US" b="1"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2000" b="1" dirty="0" smtClean="0">
                <a:latin typeface="Cambria" panose="02040503050406030204" pitchFamily="18" charset="0"/>
                <a:ea typeface="Cambria" panose="02040503050406030204" pitchFamily="18" charset="0"/>
              </a:rPr>
              <a:t>OS:</a:t>
            </a:r>
            <a:r>
              <a:rPr lang="en-US" altLang="en-US" sz="2000" dirty="0" smtClean="0">
                <a:latin typeface="Cambria" panose="02040503050406030204" pitchFamily="18" charset="0"/>
                <a:ea typeface="Cambria" panose="02040503050406030204" pitchFamily="18" charset="0"/>
              </a:rPr>
              <a:t> Windows 10+ / Linux / macOS</a:t>
            </a:r>
            <a:endParaRPr lang="en-US" altLang="en-US" sz="20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2000" b="1" dirty="0" smtClean="0">
                <a:latin typeface="Cambria" panose="02040503050406030204" pitchFamily="18" charset="0"/>
                <a:ea typeface="Cambria" panose="02040503050406030204" pitchFamily="18" charset="0"/>
              </a:rPr>
              <a:t>Language:</a:t>
            </a:r>
            <a:r>
              <a:rPr lang="en-US" altLang="en-US" sz="2000" dirty="0" smtClean="0">
                <a:latin typeface="Cambria" panose="02040503050406030204" pitchFamily="18" charset="0"/>
                <a:ea typeface="Cambria" panose="02040503050406030204" pitchFamily="18" charset="0"/>
              </a:rPr>
              <a:t> Python 3.10+</a:t>
            </a:r>
            <a:endParaRPr lang="en-US" altLang="en-US" sz="20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2000" b="1" dirty="0" smtClean="0">
                <a:latin typeface="Cambria" panose="02040503050406030204" pitchFamily="18" charset="0"/>
                <a:ea typeface="Cambria" panose="02040503050406030204" pitchFamily="18" charset="0"/>
              </a:rPr>
              <a:t>Libraries: </a:t>
            </a:r>
            <a:r>
              <a:rPr lang="en-US" altLang="en-US" sz="2000" dirty="0" smtClean="0">
                <a:latin typeface="Cambria" panose="02040503050406030204" pitchFamily="18" charset="0"/>
                <a:ea typeface="Cambria" panose="02040503050406030204" pitchFamily="18" charset="0"/>
              </a:rPr>
              <a:t>Flask, MoviePy, Requests, pydub, Pillow, FFmpeg, Google Cloud TTS SDK (optional)</a:t>
            </a:r>
            <a:endParaRPr lang="en-US" altLang="en-US" sz="20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2000" b="1" dirty="0" smtClean="0">
                <a:latin typeface="Cambria" panose="02040503050406030204" pitchFamily="18" charset="0"/>
                <a:ea typeface="Cambria" panose="02040503050406030204" pitchFamily="18" charset="0"/>
              </a:rPr>
              <a:t>Storage:</a:t>
            </a:r>
            <a:r>
              <a:rPr lang="en-US" altLang="en-US" sz="2000" dirty="0" smtClean="0">
                <a:latin typeface="Cambria" panose="02040503050406030204" pitchFamily="18" charset="0"/>
                <a:ea typeface="Cambria" panose="02040503050406030204" pitchFamily="18" charset="0"/>
              </a:rPr>
              <a:t> Local or Cloud (S3 / GCS)</a:t>
            </a:r>
            <a:endParaRPr lang="en-US" altLang="en-US" sz="20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2000" b="1" dirty="0" smtClean="0">
                <a:latin typeface="Cambria" panose="02040503050406030204" pitchFamily="18" charset="0"/>
                <a:ea typeface="Cambria" panose="02040503050406030204" pitchFamily="18" charset="0"/>
              </a:rPr>
              <a:t>Version Control: </a:t>
            </a:r>
            <a:r>
              <a:rPr lang="en-US" altLang="en-US" sz="2000" dirty="0" smtClean="0">
                <a:latin typeface="Cambria" panose="02040503050406030204" pitchFamily="18" charset="0"/>
                <a:ea typeface="Cambria" panose="02040503050406030204" pitchFamily="18" charset="0"/>
              </a:rPr>
              <a:t>Git + GitHub</a:t>
            </a:r>
            <a:endParaRPr lang="en-US" altLang="en-US" sz="2000"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2000" b="1" dirty="0" smtClean="0">
                <a:latin typeface="Cambria" panose="02040503050406030204" pitchFamily="18" charset="0"/>
                <a:ea typeface="Cambria" panose="02040503050406030204" pitchFamily="18" charset="0"/>
              </a:rPr>
              <a:t>Tools:</a:t>
            </a:r>
            <a:r>
              <a:rPr lang="en-US" altLang="en-US" sz="2000" dirty="0" smtClean="0">
                <a:latin typeface="Cambria" panose="02040503050406030204" pitchFamily="18" charset="0"/>
                <a:ea typeface="Cambria" panose="02040503050406030204" pitchFamily="18" charset="0"/>
              </a:rPr>
              <a:t> VS Code, Browser (Chrome/Firefox)</a:t>
            </a:r>
            <a:endParaRPr lang="en-US" altLang="en-US" sz="2000" dirty="0" smtClean="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157480" y="0"/>
            <a:ext cx="8947150" cy="817245"/>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sz="2800" smtClean="0">
                <a:latin typeface="Cambria" panose="02040503050406030204" pitchFamily="18" charset="0"/>
                <a:ea typeface="Cambria" panose="02040503050406030204" pitchFamily="18" charset="0"/>
                <a:sym typeface="+mn-ea"/>
              </a:rPr>
              <a:t>Timeline of the Project (Gantt Chart)</a:t>
            </a:r>
            <a:endParaRPr lang="en-US" sz="2800" dirty="0">
              <a:latin typeface="Cambria" panose="02040503050406030204" pitchFamily="18" charset="0"/>
              <a:ea typeface="Cambria" panose="02040503050406030204" pitchFamily="18" charset="0"/>
            </a:endParaRPr>
          </a:p>
        </p:txBody>
      </p:sp>
      <p:sp>
        <p:nvSpPr>
          <p:cNvPr id="6" name="Text Placeholder 5"/>
          <p:cNvSpPr>
            <a:spLocks noGrp="1"/>
          </p:cNvSpPr>
          <p:nvPr>
            <p:ph type="body" idx="1"/>
          </p:nvPr>
        </p:nvSpPr>
        <p:spPr/>
        <p:txBody>
          <a:bodyPr/>
          <a:p>
            <a:endParaRPr lang="en-US"/>
          </a:p>
        </p:txBody>
      </p:sp>
      <p:pic>
        <p:nvPicPr>
          <p:cNvPr id="5" name="Picture Placeholder 4"/>
          <p:cNvPicPr>
            <a:picLocks noChangeAspect="1"/>
          </p:cNvPicPr>
          <p:nvPr>
            <p:ph type="pic" idx="2"/>
          </p:nvPr>
        </p:nvPicPr>
        <p:blipFill>
          <a:blip r:embed="rId1">
            <a:extLst>
              <a:ext uri="{28A0092B-C50C-407E-A947-70E740481C1C}">
                <a14:useLocalDpi xmlns:a14="http://schemas.microsoft.com/office/drawing/2010/main" val="0"/>
              </a:ext>
            </a:extLst>
          </a:blip>
          <a:srcRect t="7813" b="7813"/>
          <a:stretch>
            <a:fillRect/>
          </a:stretch>
        </p:blipFill>
        <p:spPr>
          <a:xfrm>
            <a:off x="1940560" y="1371600"/>
            <a:ext cx="7315200" cy="4114800"/>
          </a:xfrm>
          <a:prstGeom prst="rect">
            <a:avLst/>
          </a:prstGeom>
        </p:spPr>
      </p:pic>
      <p:pic>
        <p:nvPicPr>
          <p:cNvPr id="7" name="Picture 6"/>
          <p:cNvPicPr/>
          <p:nvPr/>
        </p:nvPicPr>
        <p:blipFill>
          <a:blip r:embed="rId2"/>
          <a:stretch>
            <a:fillRect/>
          </a:stretch>
        </p:blipFill>
        <p:spPr>
          <a:xfrm>
            <a:off x="2389505" y="1371600"/>
            <a:ext cx="8358505" cy="4279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a:latin typeface="Cambria" panose="02040503050406030204" pitchFamily="18" charset="0"/>
                <a:ea typeface="Cambria" panose="02040503050406030204" pitchFamily="18" charset="0"/>
                <a:sym typeface="+mn-ea"/>
              </a:rPr>
              <a:t>References (IEEE Paper </a:t>
            </a:r>
            <a:r>
              <a:rPr lang="en-GB" smtClean="0">
                <a:latin typeface="Cambria" panose="02040503050406030204" pitchFamily="18" charset="0"/>
                <a:ea typeface="Cambria" panose="02040503050406030204" pitchFamily="18" charset="0"/>
                <a:sym typeface="+mn-ea"/>
              </a:rPr>
              <a:t>format)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sz="2000" dirty="0">
              <a:latin typeface="Cambria" panose="02040503050406030204" pitchFamily="18" charset="0"/>
              <a:ea typeface="Cambria" panose="02040503050406030204" pitchFamily="18" charset="0"/>
              <a:cs typeface="Cambria" panose="02040503050406030204" pitchFamily="18" charset="0"/>
            </a:endParaRPr>
          </a:p>
          <a:p>
            <a:pPr>
              <a:defRPr sz="1400"/>
            </a:pPr>
            <a:r>
              <a:rPr sz="2000">
                <a:latin typeface="Cambria" panose="02040503050406030204" pitchFamily="18" charset="0"/>
                <a:cs typeface="Cambria" panose="02040503050406030204" pitchFamily="18" charset="0"/>
                <a:sym typeface="+mn-ea"/>
              </a:rPr>
              <a:t>[1] A. Kumar, B. R. Patel, and C. Zhang, “Plant disease identification using convolutional neural networks,” IEEE Access, vol. 9, pp. 34567–34578, Mar. 2021.</a:t>
            </a:r>
            <a:endParaRPr sz="2000">
              <a:latin typeface="Cambria" panose="02040503050406030204" pitchFamily="18" charset="0"/>
              <a:cs typeface="Cambria" panose="02040503050406030204" pitchFamily="18" charset="0"/>
              <a:sym typeface="+mn-ea"/>
            </a:endParaRPr>
          </a:p>
          <a:p>
            <a:pPr>
              <a:defRPr sz="1400"/>
            </a:pPr>
            <a:r>
              <a:rPr sz="2000">
                <a:latin typeface="Cambria" panose="02040503050406030204" pitchFamily="18" charset="0"/>
                <a:cs typeface="Cambria" panose="02040503050406030204" pitchFamily="18" charset="0"/>
                <a:sym typeface="+mn-ea"/>
              </a:rPr>
              <a:t>[2] J. Smith, “Deep learning in agricultural systems,” IEEE Trans. Neural Netw. Learn. Syst., vol. 32, no. 7, pp. 1234–1245, Jul. 2021.</a:t>
            </a:r>
            <a:endParaRPr sz="2000">
              <a:latin typeface="Cambria" panose="02040503050406030204" pitchFamily="18" charset="0"/>
              <a:cs typeface="Cambria" panose="02040503050406030204" pitchFamily="18" charset="0"/>
              <a:sym typeface="+mn-ea"/>
            </a:endParaRPr>
          </a:p>
          <a:p>
            <a:pPr>
              <a:defRPr sz="1400"/>
            </a:pPr>
            <a:r>
              <a:rPr sz="2000">
                <a:latin typeface="Cambria" panose="02040503050406030204" pitchFamily="18" charset="0"/>
                <a:cs typeface="Cambria" panose="02040503050406030204" pitchFamily="18" charset="0"/>
                <a:sym typeface="+mn-ea"/>
              </a:rPr>
              <a:t>[3] S. Gupta, P. Roy, “Automated video generation from text using deep learning,” Proc. IEEE Int. Conf. AI &amp; Data Eng., pp. 112–118, Dec. 2022.</a:t>
            </a:r>
            <a:endParaRPr sz="2000">
              <a:latin typeface="Cambria" panose="02040503050406030204" pitchFamily="18" charset="0"/>
              <a:cs typeface="Cambria" panose="02040503050406030204" pitchFamily="18" charset="0"/>
              <a:sym typeface="+mn-ea"/>
            </a:endParaRPr>
          </a:p>
          <a:p>
            <a:pPr>
              <a:defRPr sz="1400"/>
            </a:pPr>
            <a:r>
              <a:rPr sz="2000">
                <a:latin typeface="Cambria" panose="02040503050406030204" pitchFamily="18" charset="0"/>
                <a:cs typeface="Cambria" panose="02040503050406030204" pitchFamily="18" charset="0"/>
                <a:sym typeface="+mn-ea"/>
              </a:rPr>
              <a:t>[4] Google Cloud, “Text-to-Speech documentation,” Available: cloud.google.com/text-to-speech/docs.</a:t>
            </a:r>
            <a:endParaRPr sz="2000">
              <a:latin typeface="Cambria" panose="02040503050406030204" pitchFamily="18" charset="0"/>
              <a:cs typeface="Cambria" panose="02040503050406030204" pitchFamily="18" charset="0"/>
              <a:sym typeface="+mn-ea"/>
            </a:endParaRPr>
          </a:p>
          <a:p>
            <a:pPr>
              <a:defRPr sz="1400"/>
            </a:pPr>
            <a:r>
              <a:rPr sz="2000">
                <a:latin typeface="Cambria" panose="02040503050406030204" pitchFamily="18" charset="0"/>
                <a:cs typeface="Cambria" panose="02040503050406030204" pitchFamily="18" charset="0"/>
                <a:sym typeface="+mn-ea"/>
              </a:rPr>
              <a:t>[5] Pixabay, “Pixabay API documentation,” Available: pixabay.com/api/docs/.</a:t>
            </a:r>
            <a:endParaRPr sz="2000">
              <a:latin typeface="Cambria" panose="02040503050406030204" pitchFamily="18" charset="0"/>
              <a:cs typeface="Cambria" panose="02040503050406030204" pitchFamily="18" charset="0"/>
              <a:sym typeface="+mn-ea"/>
            </a:endParaRPr>
          </a:p>
          <a:p>
            <a:pPr marL="342900" lvl="0" indent="-190500" algn="just" rtl="0">
              <a:spcBef>
                <a:spcPts val="0"/>
              </a:spcBef>
              <a:spcAft>
                <a:spcPts val="0"/>
              </a:spcAft>
              <a:buClr>
                <a:schemeClr val="dk1"/>
              </a:buClr>
              <a:buSzPct val="100000"/>
              <a:buNone/>
            </a:pPr>
            <a:endParaRPr sz="2000" dirty="0">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smtClean="0">
                <a:latin typeface="Cambria" panose="02040503050406030204" pitchFamily="18" charset="0"/>
                <a:ea typeface="Cambria" panose="02040503050406030204" pitchFamily="18" charset="0"/>
                <a:sym typeface="+mn-ea"/>
              </a:rPr>
              <a:t>Problem Statement Number: </a:t>
            </a:r>
            <a:r>
              <a:rPr lang="en-US" altLang="en-US">
                <a:latin typeface="Cambria" panose="02040503050406030204" pitchFamily="18" charset="0"/>
                <a:cs typeface="Cambria" panose="02040503050406030204" pitchFamily="18" charset="0"/>
              </a:rPr>
              <a:t>PSCS_36</a:t>
            </a:r>
            <a:endParaRPr lang="en-US" altLang="en-US">
              <a:latin typeface="Cambria" panose="02040503050406030204" pitchFamily="18" charset="0"/>
              <a:cs typeface="Cambria" panose="02040503050406030204" pitchFamily="18" charset="0"/>
            </a:endParaRPr>
          </a:p>
        </p:txBody>
      </p:sp>
      <p:sp>
        <p:nvSpPr>
          <p:cNvPr id="3" name="Text Placeholder 2"/>
          <p:cNvSpPr>
            <a:spLocks noGrp="1"/>
          </p:cNvSpPr>
          <p:nvPr>
            <p:ph type="body" idx="1"/>
          </p:nvPr>
        </p:nvSpPr>
        <p:spPr/>
        <p:txBody>
          <a:bodyPr>
            <a:normAutofit/>
          </a:bodyPr>
          <a:p>
            <a:pPr marL="495300" indent="-342900" algn="just">
              <a:spcBef>
                <a:spcPts val="0"/>
              </a:spcBef>
              <a:buFont typeface="Wingdings" panose="05000000000000000000" pitchFamily="2" charset="2"/>
              <a:buChar char="Ø"/>
            </a:pPr>
            <a:r>
              <a:rPr lang="en-US" b="1" smtClean="0">
                <a:latin typeface="Cambria" panose="02040503050406030204" pitchFamily="18" charset="0"/>
                <a:ea typeface="Cambria" panose="02040503050406030204" pitchFamily="18" charset="0"/>
                <a:sym typeface="+mn-ea"/>
              </a:rPr>
              <a:t>Organization</a:t>
            </a:r>
            <a:r>
              <a:rPr lang="en-US" smtClean="0">
                <a:latin typeface="Cambria" panose="02040503050406030204" pitchFamily="18" charset="0"/>
                <a:ea typeface="Cambria" panose="02040503050406030204" pitchFamily="18" charset="0"/>
                <a:sym typeface="+mn-ea"/>
              </a:rPr>
              <a:t>: </a:t>
            </a:r>
            <a:r>
              <a:rPr lang="en-US" altLang="en-US" dirty="0">
                <a:latin typeface="Cambria" panose="02040503050406030204" pitchFamily="18" charset="0"/>
                <a:ea typeface="Cambria" panose="02040503050406030204" pitchFamily="18" charset="0"/>
                <a:sym typeface="+mn-ea"/>
              </a:rPr>
              <a:t>Ministry of Information and Broadcasting</a:t>
            </a:r>
            <a:endParaRPr lang="en-US"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b="1">
                <a:latin typeface="Cambria" panose="02040503050406030204" pitchFamily="18" charset="0"/>
                <a:ea typeface="Cambria" panose="02040503050406030204" pitchFamily="18" charset="0"/>
                <a:sym typeface="+mn-ea"/>
              </a:rPr>
              <a:t>Category </a:t>
            </a:r>
            <a:r>
              <a:rPr lang="en-US" b="1" smtClean="0">
                <a:latin typeface="Cambria" panose="02040503050406030204" pitchFamily="18" charset="0"/>
                <a:ea typeface="Cambria" panose="02040503050406030204" pitchFamily="18" charset="0"/>
                <a:sym typeface="+mn-ea"/>
              </a:rPr>
              <a:t>(Hardware / Software / Both</a:t>
            </a:r>
            <a:r>
              <a:rPr lang="en-US" b="1">
                <a:latin typeface="Cambria" panose="02040503050406030204" pitchFamily="18" charset="0"/>
                <a:ea typeface="Cambria" panose="02040503050406030204" pitchFamily="18" charset="0"/>
                <a:sym typeface="+mn-ea"/>
              </a:rPr>
              <a:t>) </a:t>
            </a:r>
            <a:r>
              <a:rPr lang="en-US">
                <a:latin typeface="Cambria" panose="02040503050406030204" pitchFamily="18" charset="0"/>
                <a:ea typeface="Cambria" panose="02040503050406030204" pitchFamily="18" charset="0"/>
                <a:sym typeface="+mn-ea"/>
              </a:rPr>
              <a:t>:</a:t>
            </a:r>
            <a:r>
              <a:rPr lang="en-US" smtClean="0">
                <a:latin typeface="Cambria" panose="02040503050406030204" pitchFamily="18" charset="0"/>
                <a:ea typeface="Cambria" panose="02040503050406030204" pitchFamily="18" charset="0"/>
                <a:sym typeface="+mn-ea"/>
              </a:rPr>
              <a:t>Software</a:t>
            </a:r>
            <a:endParaRPr lang="en-US"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b="1">
                <a:latin typeface="Cambria" panose="02040503050406030204" pitchFamily="18" charset="0"/>
                <a:ea typeface="Cambria" panose="02040503050406030204" pitchFamily="18" charset="0"/>
                <a:sym typeface="+mn-ea"/>
              </a:rPr>
              <a:t>Problem Description</a:t>
            </a:r>
            <a:r>
              <a:rPr lang="en-US" smtClean="0">
                <a:latin typeface="Cambria" panose="02040503050406030204" pitchFamily="18" charset="0"/>
                <a:ea typeface="Cambria" panose="02040503050406030204" pitchFamily="18" charset="0"/>
                <a:sym typeface="+mn-ea"/>
              </a:rPr>
              <a:t>: </a:t>
            </a:r>
            <a:r>
              <a:rPr lang="en-US" altLang="en-US" dirty="0" smtClean="0">
                <a:latin typeface="Cambria" panose="02040503050406030204" pitchFamily="18" charset="0"/>
                <a:ea typeface="Cambria" panose="02040503050406030204" pitchFamily="18" charset="0"/>
              </a:rPr>
              <a:t>Government press releases are often long, text-heavy, and inaccessible to a wide audience, especially to those with literacy barriers or time constraints. There is no automated, multilingual tool that can transform these documents into engaging video formats with narration and visuals.</a:t>
            </a:r>
            <a:endParaRPr lang="en-US" altLang="en-US"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smtClean="0">
                <a:latin typeface="Cambria" panose="02040503050406030204" pitchFamily="18" charset="0"/>
                <a:ea typeface="Cambria" panose="02040503050406030204" pitchFamily="18" charset="0"/>
                <a:sym typeface="+mn-ea"/>
              </a:rPr>
              <a:t>Content</a:t>
            </a:r>
            <a:endParaRPr lang="en-US"/>
          </a:p>
        </p:txBody>
      </p:sp>
      <p:sp>
        <p:nvSpPr>
          <p:cNvPr id="3" name="Text Placeholder 2"/>
          <p:cNvSpPr>
            <a:spLocks noGrp="1"/>
          </p:cNvSpPr>
          <p:nvPr>
            <p:ph type="body" idx="1"/>
          </p:nvPr>
        </p:nvSpPr>
        <p:spPr/>
        <p:txBody>
          <a:bodyPr>
            <a:normAutofit fontScale="80000"/>
          </a:bodyPr>
          <a:p>
            <a:pPr marL="495300" indent="-342900" algn="just">
              <a:lnSpc>
                <a:spcPct val="200000"/>
              </a:lnSpc>
              <a:spcBef>
                <a:spcPts val="0"/>
              </a:spcBef>
              <a:buFont typeface="Arial" panose="020B0604020202020204" pitchFamily="34" charset="0"/>
              <a:buChar char="•"/>
            </a:pPr>
            <a:r>
              <a:rPr lang="en-US" smtClean="0">
                <a:latin typeface="Cambria" panose="02040503050406030204" pitchFamily="18" charset="0"/>
                <a:ea typeface="Cambria" panose="02040503050406030204" pitchFamily="18" charset="0"/>
                <a:sym typeface="+mn-ea"/>
              </a:rPr>
              <a:t>Problem Statement</a:t>
            </a:r>
            <a:endParaRPr lang="en-US"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smtClean="0">
                <a:latin typeface="Cambria" panose="02040503050406030204" pitchFamily="18" charset="0"/>
                <a:ea typeface="Cambria" panose="02040503050406030204" pitchFamily="18" charset="0"/>
                <a:sym typeface="+mn-ea"/>
              </a:rPr>
              <a:t>Objectives</a:t>
            </a:r>
            <a:endParaRPr lang="en-US"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smtClean="0">
                <a:latin typeface="Cambria" panose="02040503050406030204" pitchFamily="18" charset="0"/>
                <a:ea typeface="Cambria" panose="02040503050406030204" pitchFamily="18" charset="0"/>
                <a:sym typeface="+mn-ea"/>
              </a:rPr>
              <a:t>Background and Related work for title Selection</a:t>
            </a:r>
            <a:endParaRPr lang="en-US" smtClean="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r>
              <a:rPr lang="en-US">
                <a:latin typeface="Cambria" panose="02040503050406030204" pitchFamily="18" charset="0"/>
                <a:ea typeface="Cambria" panose="02040503050406030204" pitchFamily="18" charset="0"/>
                <a:sym typeface="+mn-ea"/>
              </a:rPr>
              <a:t>Analysis of Problem </a:t>
            </a:r>
            <a:r>
              <a:rPr lang="en-US" smtClean="0">
                <a:latin typeface="Cambria" panose="02040503050406030204" pitchFamily="18" charset="0"/>
                <a:ea typeface="Cambria" panose="02040503050406030204" pitchFamily="18" charset="0"/>
                <a:sym typeface="+mn-ea"/>
              </a:rPr>
              <a:t>Statement</a:t>
            </a:r>
            <a:endParaRPr lang="en-US" smtClean="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r>
              <a:rPr lang="en-US" smtClean="0">
                <a:latin typeface="Cambria" panose="02040503050406030204" pitchFamily="18" charset="0"/>
                <a:ea typeface="Cambria" panose="02040503050406030204" pitchFamily="18" charset="0"/>
                <a:sym typeface="+mn-ea"/>
              </a:rPr>
              <a:t>Innovation </a:t>
            </a:r>
            <a:r>
              <a:rPr lang="en-US">
                <a:latin typeface="Cambria" panose="02040503050406030204" pitchFamily="18" charset="0"/>
                <a:ea typeface="Cambria" panose="02040503050406030204" pitchFamily="18" charset="0"/>
                <a:sym typeface="+mn-ea"/>
              </a:rPr>
              <a:t>or Novel Contributions</a:t>
            </a:r>
            <a:endParaRPr lang="en-US">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err="1" smtClean="0">
                <a:latin typeface="Cambria" panose="02040503050406030204" pitchFamily="18" charset="0"/>
                <a:ea typeface="Cambria" panose="02040503050406030204" pitchFamily="18" charset="0"/>
                <a:sym typeface="+mn-ea"/>
              </a:rPr>
              <a:t>Git</a:t>
            </a:r>
            <a:r>
              <a:rPr lang="en-US" smtClean="0">
                <a:latin typeface="Cambria" panose="02040503050406030204" pitchFamily="18" charset="0"/>
                <a:ea typeface="Cambria" panose="02040503050406030204" pitchFamily="18" charset="0"/>
                <a:sym typeface="+mn-ea"/>
              </a:rPr>
              <a:t>-hub Link</a:t>
            </a: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mtClean="0">
                <a:latin typeface="Cambria" panose="02040503050406030204" pitchFamily="18" charset="0"/>
                <a:ea typeface="Cambria" panose="02040503050406030204" pitchFamily="18" charset="0"/>
                <a:sym typeface="+mn-ea"/>
              </a:rPr>
              <a:t>Timeline of the Project</a:t>
            </a:r>
            <a:endParaRPr lang="en-US"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mtClean="0">
                <a:latin typeface="Cambria" panose="02040503050406030204" pitchFamily="18" charset="0"/>
                <a:ea typeface="Cambria" panose="02040503050406030204" pitchFamily="18" charset="0"/>
                <a:sym typeface="+mn-ea"/>
              </a:rPr>
              <a:t>References</a:t>
            </a:r>
            <a:endParaRPr lang="en-US"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a:latin typeface="Cambria" panose="02040503050406030204" pitchFamily="18" charset="0"/>
              <a:ea typeface="Cambria" panose="02040503050406030204" pitchFamily="18"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sym typeface="+mn-ea"/>
              </a:rPr>
              <a:t>Content (continuation)..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03910" y="1143001"/>
            <a:ext cx="10668000" cy="4953000"/>
          </a:xfrm>
          <a:prstGeom prst="rect">
            <a:avLst/>
          </a:prstGeom>
          <a:noFill/>
          <a:ln>
            <a:noFill/>
          </a:ln>
        </p:spPr>
        <p:txBody>
          <a:bodyPr spcFirstLastPara="1" wrap="square" lIns="91425" tIns="45700" rIns="91425" bIns="45700" anchor="t" anchorCtr="0">
            <a:normAutofit lnSpcReduction="20000"/>
          </a:bodyPr>
          <a:lstStyle/>
          <a:p>
            <a:pPr algn="l">
              <a:defRPr sz="1400"/>
            </a:pPr>
            <a:r>
              <a:rPr lang="en-US" sz="2800" b="1">
                <a:latin typeface="Cambria" panose="02040503050406030204" pitchFamily="18" charset="0"/>
                <a:ea typeface="Cambria" panose="02040503050406030204" pitchFamily="18" charset="0"/>
                <a:sym typeface="+mn-ea"/>
              </a:rPr>
              <a:t>Problem Description</a:t>
            </a:r>
            <a:r>
              <a:rPr lang="en-US" sz="2800" smtClean="0">
                <a:latin typeface="Cambria" panose="02040503050406030204" pitchFamily="18" charset="0"/>
                <a:ea typeface="Cambria" panose="02040503050406030204" pitchFamily="18" charset="0"/>
                <a:sym typeface="+mn-ea"/>
              </a:rPr>
              <a:t>: </a:t>
            </a:r>
            <a:r>
              <a:rPr lang="en-US" altLang="en-US" sz="2800" dirty="0" smtClean="0">
                <a:latin typeface="Cambria" panose="02040503050406030204" pitchFamily="18" charset="0"/>
                <a:ea typeface="Cambria" panose="02040503050406030204" pitchFamily="18" charset="0"/>
              </a:rPr>
              <a:t>Press releases from the Press Information Bureau (PIB) are currently available in text form, which may fail to capture user attention due to declining attention spans. The project proposes developing AI-powered software that automatically converts PIB press releases into engaging videos in English and 13 regional languages, integrating copyright-free multimedia, text-to-speech narration, and a review-and-approval workflow.</a:t>
            </a:r>
            <a:endParaRPr lang="en-US" altLang="en-US" sz="2800" dirty="0" smtClean="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US" smtClean="0">
                <a:sym typeface="+mn-ea"/>
              </a:rPr>
              <a:t>Objectives: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387177" y="1125278"/>
            <a:ext cx="10668000" cy="392429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Arial" panose="020B0604020202020204" pitchFamily="34" charset="0"/>
              <a:buChar char="•"/>
            </a:pPr>
            <a:endParaRPr lang="en-US" altLang="en-US" sz="14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US" sz="2000" b="1" dirty="0" smtClean="0">
                <a:latin typeface="Cambria" panose="02040503050406030204" pitchFamily="18" charset="0"/>
                <a:ea typeface="Cambria" panose="02040503050406030204" pitchFamily="18" charset="0"/>
              </a:rPr>
              <a:t>Automate press release parsing and summarization.</a:t>
            </a:r>
            <a:endParaRPr lang="en-US" altLang="en-US" sz="2000" b="1"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US" sz="2000" b="1" dirty="0" smtClean="0">
                <a:latin typeface="Cambria" panose="02040503050406030204" pitchFamily="18" charset="0"/>
                <a:ea typeface="Cambria" panose="02040503050406030204" pitchFamily="18" charset="0"/>
              </a:rPr>
              <a:t>Convert text to multilingual audio narration.</a:t>
            </a:r>
            <a:endParaRPr lang="en-US" altLang="en-US" sz="2000" b="1"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US" sz="2000" b="1" dirty="0" smtClean="0">
                <a:latin typeface="Cambria" panose="02040503050406030204" pitchFamily="18" charset="0"/>
                <a:ea typeface="Cambria" panose="02040503050406030204" pitchFamily="18" charset="0"/>
              </a:rPr>
              <a:t>Add relevant images/videos for better engagement.</a:t>
            </a:r>
            <a:endParaRPr lang="en-US" altLang="en-US" sz="2000" b="1"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US" sz="2000" b="1" dirty="0" smtClean="0">
                <a:latin typeface="Cambria" panose="02040503050406030204" pitchFamily="18" charset="0"/>
                <a:ea typeface="Cambria" panose="02040503050406030204" pitchFamily="18" charset="0"/>
              </a:rPr>
              <a:t>Provide an easy-to-use web interface for users to upload and generate videos.</a:t>
            </a:r>
            <a:endParaRPr lang="en-US" altLang="en-US" sz="2000" b="1" dirty="0" smtClean="0">
              <a:latin typeface="Cambria" panose="02040503050406030204" pitchFamily="18" charset="0"/>
              <a:ea typeface="Cambria" panose="02040503050406030204" pitchFamily="18" charset="0"/>
            </a:endParaRPr>
          </a:p>
        </p:txBody>
      </p:sp>
      <p:sp>
        <p:nvSpPr>
          <p:cNvPr id="2" name="Text Box 1"/>
          <p:cNvSpPr txBox="1"/>
          <p:nvPr/>
        </p:nvSpPr>
        <p:spPr>
          <a:xfrm>
            <a:off x="5316220" y="1285240"/>
            <a:ext cx="6096000" cy="306705"/>
          </a:xfrm>
          <a:prstGeom prst="rect">
            <a:avLst/>
          </a:prstGeom>
          <a:noFill/>
        </p:spPr>
        <p:txBody>
          <a:bodyPr wrap="square" rtlCol="0" anchor="t">
            <a:spAutoFit/>
          </a:bodyPr>
          <a:p>
            <a:endParaRPr lang="en-US" smtClean="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US" smtClean="0">
                <a:sym typeface="+mn-ea"/>
              </a:rPr>
              <a:t>Background and Related Work:</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440517" y="1188143"/>
            <a:ext cx="10668000" cy="392429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Arial" panose="020B0604020202020204" pitchFamily="34" charset="0"/>
              <a:buChar char="•"/>
            </a:pPr>
            <a:r>
              <a:rPr lang="en-US" altLang="en-US" sz="2000" dirty="0" smtClean="0">
                <a:latin typeface="Cambria" panose="02040503050406030204" pitchFamily="18" charset="0"/>
                <a:ea typeface="Cambria" panose="02040503050406030204" pitchFamily="18" charset="0"/>
                <a:cs typeface="Cambria" panose="02040503050406030204" pitchFamily="18" charset="0"/>
              </a:rPr>
              <a:t>AI-based summarization (T5, BART) widely used in news processing.</a:t>
            </a:r>
            <a:endParaRPr lang="en-US" altLang="en-US" sz="2000" dirty="0" smtClean="0">
              <a:latin typeface="Cambria" panose="02040503050406030204" pitchFamily="18" charset="0"/>
              <a:ea typeface="Cambria" panose="02040503050406030204" pitchFamily="18" charset="0"/>
              <a:cs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US" sz="2000" dirty="0" smtClean="0">
                <a:latin typeface="Cambria" panose="02040503050406030204" pitchFamily="18" charset="0"/>
                <a:ea typeface="Cambria" panose="02040503050406030204" pitchFamily="18" charset="0"/>
                <a:cs typeface="Cambria" panose="02040503050406030204" pitchFamily="18" charset="0"/>
              </a:rPr>
              <a:t>Text-to-Speech services (Google TTS, Amazon Polly) in commercial apps.</a:t>
            </a:r>
            <a:endParaRPr lang="en-US" altLang="en-US" sz="2000" dirty="0" smtClean="0">
              <a:latin typeface="Cambria" panose="02040503050406030204" pitchFamily="18" charset="0"/>
              <a:ea typeface="Cambria" panose="02040503050406030204" pitchFamily="18" charset="0"/>
              <a:cs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US" sz="2000" dirty="0" smtClean="0">
                <a:latin typeface="Cambria" panose="02040503050406030204" pitchFamily="18" charset="0"/>
                <a:ea typeface="Cambria" panose="02040503050406030204" pitchFamily="18" charset="0"/>
                <a:cs typeface="Cambria" panose="02040503050406030204" pitchFamily="18" charset="0"/>
              </a:rPr>
              <a:t>Existing tools lack multilingual + automated video generation for official documents.</a:t>
            </a:r>
            <a:endParaRPr lang="en-US" altLang="en-US" sz="2000" dirty="0" smtClean="0">
              <a:latin typeface="Cambria" panose="02040503050406030204" pitchFamily="18" charset="0"/>
              <a:ea typeface="Cambria" panose="02040503050406030204" pitchFamily="18" charset="0"/>
              <a:cs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altLang="en-US" sz="2000" dirty="0" smtClean="0">
                <a:latin typeface="Cambria" panose="02040503050406030204" pitchFamily="18" charset="0"/>
                <a:ea typeface="Cambria" panose="02040503050406030204" pitchFamily="18" charset="0"/>
                <a:cs typeface="Cambria" panose="02040503050406030204" pitchFamily="18" charset="0"/>
              </a:rPr>
              <a:t>GANs and ML models have been applied in news summarization and AI-driven media production.</a:t>
            </a:r>
            <a:endParaRPr lang="en-US" altLang="en-US" sz="2000" dirty="0" smtClean="0">
              <a:latin typeface="Cambria" panose="02040503050406030204" pitchFamily="18" charset="0"/>
              <a:ea typeface="Cambria" panose="02040503050406030204" pitchFamily="18" charset="0"/>
              <a:cs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81330" y="193675"/>
            <a:ext cx="11510010" cy="5969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mtClean="0">
                <a:sym typeface="+mn-ea"/>
              </a:rPr>
              <a:t>Innovation or Novel Contributions: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374650" y="908685"/>
            <a:ext cx="11097260" cy="5546090"/>
          </a:xfrm>
          <a:prstGeom prst="rect">
            <a:avLst/>
          </a:prstGeom>
          <a:noFill/>
          <a:ln>
            <a:noFill/>
          </a:ln>
        </p:spPr>
        <p:txBody>
          <a:bodyPr spcFirstLastPara="1" wrap="square" lIns="91425" tIns="45700" rIns="91425" bIns="45700" anchor="t" anchorCtr="0">
            <a:normAutofit fontScale="80000"/>
          </a:bodyPr>
          <a:lstStyle/>
          <a:p>
            <a:pPr>
              <a:buFont typeface="Wingdings" panose="05000000000000000000" pitchFamily="2" charset="2"/>
              <a:buChar char="Ø"/>
            </a:pPr>
            <a:endParaRPr lang="en-US" altLang="en-US"/>
          </a:p>
          <a:p>
            <a:pPr>
              <a:buFont typeface="Wingdings" panose="05000000000000000000" pitchFamily="2" charset="2"/>
              <a:buChar char="Ø"/>
            </a:pPr>
            <a:r>
              <a:rPr lang="en-US" altLang="en-US" b="1"/>
              <a:t>Multilingual Support </a:t>
            </a:r>
            <a:r>
              <a:rPr lang="en-US" altLang="en-US"/>
              <a:t>– Converts press releases into videos in English + 13 Indian languages.</a:t>
            </a:r>
            <a:endParaRPr lang="en-US" altLang="en-US"/>
          </a:p>
          <a:p>
            <a:pPr>
              <a:buFont typeface="Wingdings" panose="05000000000000000000" pitchFamily="2" charset="2"/>
              <a:buChar char="Ø"/>
            </a:pPr>
            <a:r>
              <a:rPr lang="en-US" altLang="en-US" b="1"/>
              <a:t>Fully Automated Pipeline</a:t>
            </a:r>
            <a:r>
              <a:rPr lang="en-US" altLang="en-US"/>
              <a:t> – From text → summarization → TTS → video generation without manual steps.</a:t>
            </a:r>
            <a:endParaRPr lang="en-US" altLang="en-US"/>
          </a:p>
          <a:p>
            <a:pPr>
              <a:buFont typeface="Wingdings" panose="05000000000000000000" pitchFamily="2" charset="2"/>
              <a:buChar char="Ø"/>
            </a:pPr>
            <a:r>
              <a:rPr lang="en-US" altLang="en-US" b="1"/>
              <a:t>Official Document Optimization</a:t>
            </a:r>
            <a:r>
              <a:rPr lang="en-US" altLang="en-US"/>
              <a:t> – Maintains tone, accuracy, and government compliance standards.</a:t>
            </a:r>
            <a:endParaRPr lang="en-US" altLang="en-US"/>
          </a:p>
          <a:p>
            <a:pPr>
              <a:buFont typeface="Wingdings" panose="05000000000000000000" pitchFamily="2" charset="2"/>
              <a:buChar char="Ø"/>
            </a:pPr>
            <a:r>
              <a:rPr lang="en-US" altLang="en-US" b="1"/>
              <a:t>Domain-Specific Summarization </a:t>
            </a:r>
            <a:r>
              <a:rPr lang="en-US" altLang="en-US"/>
              <a:t>– Fine-tuned NLP models for formal and fact-heavy press notes.</a:t>
            </a:r>
            <a:endParaRPr lang="en-US" altLang="en-US"/>
          </a:p>
          <a:p>
            <a:pPr>
              <a:buFont typeface="Wingdings" panose="05000000000000000000" pitchFamily="2" charset="2"/>
              <a:buChar char="Ø"/>
            </a:pPr>
            <a:r>
              <a:rPr lang="en-US" altLang="en-US" b="1"/>
              <a:t>Adaptive Voice &amp; Media Retrieval </a:t>
            </a:r>
            <a:r>
              <a:rPr lang="en-US" altLang="en-US"/>
              <a:t>– Matches narration voice to language and tone, fetches relevant images/videos automatically.</a:t>
            </a:r>
            <a:endParaRPr lang="en-US" altLang="en-US"/>
          </a:p>
          <a:p>
            <a:pPr>
              <a:buFont typeface="Wingdings" panose="05000000000000000000" pitchFamily="2" charset="2"/>
              <a:buChar char="Ø"/>
            </a:pPr>
            <a:r>
              <a:rPr lang="en-US" altLang="en-US" b="1"/>
              <a:t>Standardized Formatting</a:t>
            </a:r>
            <a:r>
              <a:rPr lang="en-US" altLang="en-US"/>
              <a:t> – Ensures correct emblem placement, fonts, and background music for official use.</a:t>
            </a:r>
            <a:endParaRPr lang="en-US" altLang="en-US"/>
          </a:p>
          <a:p>
            <a:pPr>
              <a:buFont typeface="Wingdings" panose="05000000000000000000" pitchFamily="2" charset="2"/>
              <a:buChar char="Ø"/>
            </a:pPr>
            <a:r>
              <a:rPr lang="en-US" altLang="en-US" b="1"/>
              <a:t>Scalable Design</a:t>
            </a:r>
            <a:r>
              <a:rPr lang="en-US" altLang="en-US"/>
              <a:t> – Capable of processing multiple press releases daily in real-time.</a:t>
            </a:r>
            <a:endParaRPr lang="en-US" altLang="en-US"/>
          </a:p>
          <a:p>
            <a:pPr marL="342900" lvl="0" indent="-190500" algn="just" rtl="0">
              <a:spcBef>
                <a:spcPts val="0"/>
              </a:spcBef>
              <a:spcAft>
                <a:spcPts val="0"/>
              </a:spcAft>
              <a:buClr>
                <a:schemeClr val="dk1"/>
              </a:buClr>
              <a:buSzPct val="100000"/>
              <a:buNone/>
            </a:pPr>
            <a:endParaRPr lang="en-US"/>
          </a:p>
          <a:p>
            <a:pPr marL="342900" lvl="0" indent="-190500" algn="just" rtl="0">
              <a:spcBef>
                <a:spcPts val="0"/>
              </a:spcBef>
              <a:spcAft>
                <a:spcPts val="0"/>
              </a:spcAft>
              <a:buClr>
                <a:schemeClr val="dk1"/>
              </a:buClr>
              <a:buSzPct val="100000"/>
              <a:buNone/>
            </a:pPr>
            <a:endParaRPr lang="en-US"/>
          </a:p>
          <a:p>
            <a:pPr marL="342900" lvl="0" indent="-190500" algn="just" rtl="0">
              <a:spcBef>
                <a:spcPts val="0"/>
              </a:spcBef>
              <a:spcAft>
                <a:spcPts val="0"/>
              </a:spcAft>
              <a:buClr>
                <a:schemeClr val="dk1"/>
              </a:buClr>
              <a:buSzPct val="100000"/>
              <a:buNone/>
            </a:pPr>
            <a:endParaRPr lang="en-US" altLang="en-US" dirty="0" smtClean="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Cambria" panose="02040503050406030204" pitchFamily="18" charset="0"/>
                <a:ea typeface="Cambria" panose="02040503050406030204" pitchFamily="18" charset="0"/>
                <a:sym typeface="+mn-ea"/>
              </a:rPr>
              <a:t>Technology Stack Components</a:t>
            </a:r>
            <a:endParaRPr lang="en-US"/>
          </a:p>
        </p:txBody>
      </p:sp>
      <p:sp>
        <p:nvSpPr>
          <p:cNvPr id="3" name="Text Placeholder 2"/>
          <p:cNvSpPr>
            <a:spLocks noGrp="1"/>
          </p:cNvSpPr>
          <p:nvPr>
            <p:ph type="body" idx="1"/>
          </p:nvPr>
        </p:nvSpPr>
        <p:spPr/>
        <p:txBody>
          <a:bodyPr>
            <a:normAutofit lnSpcReduction="20000"/>
          </a:bodyPr>
          <a:p>
            <a:pPr marL="342900" lvl="0" indent="-190500" algn="just" rtl="0">
              <a:spcBef>
                <a:spcPts val="0"/>
              </a:spcBef>
              <a:spcAft>
                <a:spcPts val="0"/>
              </a:spcAft>
              <a:buClr>
                <a:schemeClr val="dk1"/>
              </a:buClr>
              <a:buSzPct val="100000"/>
              <a:buNone/>
            </a:pPr>
            <a:r>
              <a:rPr lang="en-US" b="1" smtClean="0">
                <a:latin typeface="Cambria" panose="02040503050406030204" pitchFamily="18" charset="0"/>
                <a:ea typeface="Cambria" panose="02040503050406030204" pitchFamily="18" charset="0"/>
                <a:sym typeface="+mn-ea"/>
              </a:rPr>
              <a:t>1.</a:t>
            </a:r>
            <a:r>
              <a:rPr lang="en-US" altLang="en-US" b="1" smtClean="0">
                <a:latin typeface="Cambria" panose="02040503050406030204" pitchFamily="18" charset="0"/>
                <a:ea typeface="Cambria" panose="02040503050406030204" pitchFamily="18" charset="0"/>
              </a:rPr>
              <a:t>Frontend: </a:t>
            </a:r>
            <a:r>
              <a:rPr lang="en-US" altLang="en-US" smtClean="0">
                <a:latin typeface="Cambria" panose="02040503050406030204" pitchFamily="18" charset="0"/>
                <a:ea typeface="Cambria" panose="02040503050406030204" pitchFamily="18" charset="0"/>
              </a:rPr>
              <a:t>HTML, CSS, JavaScript (Flask templates for approval UI)</a:t>
            </a: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smtClean="0">
                <a:latin typeface="Cambria" panose="02040503050406030204" pitchFamily="18" charset="0"/>
                <a:ea typeface="Cambria" panose="02040503050406030204" pitchFamily="18" charset="0"/>
              </a:rPr>
              <a:t>2.Backend:</a:t>
            </a:r>
            <a:r>
              <a:rPr lang="en-US" altLang="en-US" smtClean="0">
                <a:latin typeface="Cambria" panose="02040503050406030204" pitchFamily="18" charset="0"/>
                <a:ea typeface="Cambria" panose="02040503050406030204" pitchFamily="18" charset="0"/>
              </a:rPr>
              <a:t> Python (Flask framework)</a:t>
            </a: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smtClean="0">
                <a:latin typeface="Cambria" panose="02040503050406030204" pitchFamily="18" charset="0"/>
                <a:ea typeface="Cambria" panose="02040503050406030204" pitchFamily="18" charset="0"/>
              </a:rPr>
              <a:t>3.AI/ML:</a:t>
            </a:r>
            <a:r>
              <a:rPr lang="en-US" altLang="en-US" smtClean="0">
                <a:latin typeface="Cambria" panose="02040503050406030204" pitchFamily="18" charset="0"/>
                <a:ea typeface="Cambria" panose="02040503050406030204" pitchFamily="18" charset="0"/>
              </a:rPr>
              <a:t> Google Cloud Text-to-Speech, NLP keyword extraction, optional GAN for image generation</a:t>
            </a: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smtClean="0">
                <a:latin typeface="Cambria" panose="02040503050406030204" pitchFamily="18" charset="0"/>
                <a:ea typeface="Cambria" panose="02040503050406030204" pitchFamily="18" charset="0"/>
              </a:rPr>
              <a:t>4.Media Processing:</a:t>
            </a:r>
            <a:r>
              <a:rPr lang="en-US" altLang="en-US" smtClean="0">
                <a:latin typeface="Cambria" panose="02040503050406030204" pitchFamily="18" charset="0"/>
                <a:ea typeface="Cambria" panose="02040503050406030204" pitchFamily="18" charset="0"/>
              </a:rPr>
              <a:t> MoviePy, FFmpeg</a:t>
            </a: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smtClean="0">
                <a:latin typeface="Cambria" panose="02040503050406030204" pitchFamily="18" charset="0"/>
                <a:ea typeface="Cambria" panose="02040503050406030204" pitchFamily="18" charset="0"/>
              </a:rPr>
              <a:t>5.Database/Storage: </a:t>
            </a:r>
            <a:r>
              <a:rPr lang="en-US" altLang="en-US" smtClean="0">
                <a:latin typeface="Cambria" panose="02040503050406030204" pitchFamily="18" charset="0"/>
                <a:ea typeface="Cambria" panose="02040503050406030204" pitchFamily="18" charset="0"/>
              </a:rPr>
              <a:t>Local storage or Cloud (S3/GCS) for media pool</a:t>
            </a: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smtClean="0">
                <a:latin typeface="Cambria" panose="02040503050406030204" pitchFamily="18" charset="0"/>
                <a:ea typeface="Cambria" panose="02040503050406030204" pitchFamily="18" charset="0"/>
              </a:rPr>
              <a:t>6.Integration:</a:t>
            </a:r>
            <a:r>
              <a:rPr lang="en-US" altLang="en-US" smtClean="0">
                <a:latin typeface="Cambria" panose="02040503050406030204" pitchFamily="18" charset="0"/>
                <a:ea typeface="Cambria" panose="02040503050406030204" pitchFamily="18" charset="0"/>
              </a:rPr>
              <a:t> Pixabay/Unsplash API for copyright-free images</a:t>
            </a: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smtClean="0">
                <a:latin typeface="Cambria" panose="02040503050406030204" pitchFamily="18" charset="0"/>
                <a:ea typeface="Cambria" panose="02040503050406030204" pitchFamily="18" charset="0"/>
              </a:rPr>
              <a:t>7.Deployment:</a:t>
            </a:r>
            <a:r>
              <a:rPr lang="en-US" altLang="en-US" smtClean="0">
                <a:latin typeface="Cambria" panose="02040503050406030204" pitchFamily="18" charset="0"/>
                <a:ea typeface="Cambria" panose="02040503050406030204" pitchFamily="18" charset="0"/>
              </a:rPr>
              <a:t> Local server / Cloud Run / AWS EC2</a:t>
            </a:r>
            <a:endParaRPr lang="en-US" altLang="en-US"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7409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smtClean="0">
                <a:latin typeface="Cambria" panose="02040503050406030204" pitchFamily="18" charset="0"/>
                <a:ea typeface="Cambria" panose="02040503050406030204" pitchFamily="18" charset="0"/>
              </a:rPr>
              <a:t>The Github link provided should have public access permission.</a:t>
            </a: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dirty="0">
                <a:latin typeface="Cambria" panose="02040503050406030204" pitchFamily="18" charset="0"/>
                <a:ea typeface="Cambria" panose="02040503050406030204" pitchFamily="18" charset="0"/>
              </a:rPr>
              <a:t>https://github.com/TexttovideoPressReleasesusingAi</a:t>
            </a:r>
            <a:endParaRPr lang="en-US" altLang="en-US" dirty="0">
              <a:latin typeface="Cambria" panose="02040503050406030204" pitchFamily="18" charset="0"/>
              <a:ea typeface="Cambria" panose="02040503050406030204" pitchFamily="18" charset="0"/>
            </a:endParaRPr>
          </a:p>
        </p:txBody>
      </p:sp>
    </p:spTree>
  </p:cSld>
  <p:clrMapOvr>
    <a:masterClrMapping/>
  </p:clrMapOvr>
</p:sld>
</file>

<file path=ppt/tags/tag1.xml><?xml version="1.0" encoding="utf-8"?>
<p:tagLst xmlns:p="http://schemas.openxmlformats.org/presentationml/2006/main">
  <p:tag name="TABLE_ENDDRAG_ORIGIN_RECT" val="467*169"/>
  <p:tag name="TABLE_ENDDRAG_RECT" val="12*171*467*169"/>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4618</Words>
  <Application>WPS Presentation</Application>
  <PresentationFormat>Widescreen</PresentationFormat>
  <Paragraphs>149</Paragraphs>
  <Slides>13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Verdana</vt:lpstr>
      <vt:lpstr>Bookman Old Style</vt:lpstr>
      <vt:lpstr>Cambria</vt:lpstr>
      <vt:lpstr>Microsoft YaHei</vt:lpstr>
      <vt:lpstr>Arial Unicode MS</vt:lpstr>
      <vt:lpstr>Bioinformatics</vt:lpstr>
      <vt:lpstr>Text-to-Video of Various PIB Press Releases using Artificial Intelligence / Machine Learning / Generative Adversarial Networks in English and 13 Regional Languages</vt:lpstr>
      <vt:lpstr>Problem Statement Number: PSCS_36</vt:lpstr>
      <vt:lpstr>Content</vt:lpstr>
      <vt:lpstr>Content (continuation)..</vt:lpstr>
      <vt:lpstr>Objectives:</vt:lpstr>
      <vt:lpstr>Background and Related Work:</vt:lpstr>
      <vt:lpstr>Innovation or Novel Contributions:</vt:lpstr>
      <vt:lpstr>Technology Stack Components</vt:lpstr>
      <vt:lpstr>Github Link</vt:lpstr>
      <vt:lpstr>Analysis of Problem Statement </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Sajida D</cp:lastModifiedBy>
  <cp:revision>43</cp:revision>
  <dcterms:created xsi:type="dcterms:W3CDTF">2025-08-10T15:23:00Z</dcterms:created>
  <dcterms:modified xsi:type="dcterms:W3CDTF">2025-08-13T07:11:30Z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2F3B28DF5DF94734B0E223C748616F0C_12</vt:lpwstr>
  </property>
  <property fmtid="{D5CDD505-2E9C-101B-9397-08002B2CF9AE}" pid="3" name="KSOProductBuildVer">
    <vt:lpwstr>1033-12.2.0.21931</vt:lpwstr>
  </property>
</Properties>
</file>