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840819"/>
            <a:ext cx="7477601" cy="1666399"/>
          </a:xfrm>
          <a:prstGeom prst="rect">
            <a:avLst/>
          </a:prstGeom>
          <a:noFill/>
          <a:ln/>
        </p:spPr>
        <p:txBody>
          <a:bodyPr wrap="square" rtlCol="0" anchor="t"/>
          <a:lstStyle/>
          <a:p>
            <a:pPr indent="0" marL="0">
              <a:lnSpc>
                <a:spcPts val="6561"/>
              </a:lnSpc>
              <a:buNone/>
            </a:pPr>
            <a:r>
              <a:rPr lang="en-US" sz="5249" b="1" dirty="0">
                <a:solidFill>
                  <a:srgbClr val="60A9FF"/>
                </a:solidFill>
                <a:latin typeface="Barlow" pitchFamily="34" charset="0"/>
                <a:ea typeface="Barlow" pitchFamily="34" charset="-122"/>
                <a:cs typeface="Barlow" pitchFamily="34" charset="-120"/>
              </a:rPr>
              <a:t>Understanding Hadoop and HDFS</a:t>
            </a:r>
            <a:endParaRPr lang="en-US" sz="5249" dirty="0"/>
          </a:p>
        </p:txBody>
      </p:sp>
      <p:sp>
        <p:nvSpPr>
          <p:cNvPr id="6" name="Text 3"/>
          <p:cNvSpPr/>
          <p:nvPr/>
        </p:nvSpPr>
        <p:spPr>
          <a:xfrm>
            <a:off x="833199" y="2840474"/>
            <a:ext cx="7477601" cy="3909417"/>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For IT professionals and students venturing into the realm of big data, Hadoop and the Hadoop Distributed File System (HDFS) are foundational technologies. Hadoop has become synonymous with big data processing, thanks to its flexibility, scalability, and fault-tolerant storage system. HDFS, the storage layer of Hadoop, is designed to store vast amounts of data across many machines while maintaining integrity and availability. This series of sections provides in-depth insights into interacting with HDFS, a utility that has become indispensable for storing and managing big data. Mastering the commands presented herein will empower you to work effectively with large-scale data infrastructures.</a:t>
            </a:r>
            <a:endParaRPr lang="en-US" sz="1750" dirty="0"/>
          </a:p>
        </p:txBody>
      </p:sp>
      <p:sp>
        <p:nvSpPr>
          <p:cNvPr id="7" name="Shape 4"/>
          <p:cNvSpPr/>
          <p:nvPr/>
        </p:nvSpPr>
        <p:spPr>
          <a:xfrm>
            <a:off x="833199" y="7016472"/>
            <a:ext cx="355402" cy="355402"/>
          </a:xfrm>
          <a:prstGeom prst="roundRect">
            <a:avLst>
              <a:gd name="adj" fmla="val 25726039"/>
            </a:avLst>
          </a:prstGeom>
          <a:solidFill>
            <a:srgbClr val="6661CC"/>
          </a:solidFill>
          <a:ln w="7620">
            <a:solidFill>
              <a:srgbClr val="FFFFFF"/>
            </a:solidFill>
            <a:prstDash val="solid"/>
          </a:ln>
        </p:spPr>
      </p:sp>
      <p:sp>
        <p:nvSpPr>
          <p:cNvPr id="8" name="Text 5"/>
          <p:cNvSpPr/>
          <p:nvPr/>
        </p:nvSpPr>
        <p:spPr>
          <a:xfrm>
            <a:off x="902018" y="7121009"/>
            <a:ext cx="217765" cy="146328"/>
          </a:xfrm>
          <a:prstGeom prst="rect">
            <a:avLst/>
          </a:prstGeom>
          <a:noFill/>
          <a:ln/>
        </p:spPr>
        <p:txBody>
          <a:bodyPr wrap="none" rtlCol="0" anchor="t"/>
          <a:lstStyle/>
          <a:p>
            <a:pPr algn="ctr" indent="0" marL="0">
              <a:lnSpc>
                <a:spcPts val="1152"/>
              </a:lnSpc>
              <a:buNone/>
            </a:pPr>
            <a:r>
              <a:rPr lang="en-US" sz="1152" dirty="0">
                <a:solidFill>
                  <a:srgbClr val="FFFFFF"/>
                </a:solidFill>
                <a:latin typeface="Montserrat" pitchFamily="34" charset="0"/>
                <a:ea typeface="Montserrat" pitchFamily="34" charset="-122"/>
                <a:cs typeface="Montserrat" pitchFamily="34" charset="-120"/>
              </a:rPr>
              <a:t>Ba</a:t>
            </a:r>
            <a:endParaRPr lang="en-US" sz="1152" dirty="0"/>
          </a:p>
        </p:txBody>
      </p:sp>
      <p:sp>
        <p:nvSpPr>
          <p:cNvPr id="9" name="Text 6"/>
          <p:cNvSpPr/>
          <p:nvPr/>
        </p:nvSpPr>
        <p:spPr>
          <a:xfrm>
            <a:off x="1299686" y="6999803"/>
            <a:ext cx="3273028" cy="388858"/>
          </a:xfrm>
          <a:prstGeom prst="rect">
            <a:avLst/>
          </a:prstGeom>
          <a:noFill/>
          <a:ln/>
        </p:spPr>
        <p:txBody>
          <a:bodyPr wrap="none" rtlCol="0" anchor="t"/>
          <a:lstStyle/>
          <a:p>
            <a:pPr algn="l" indent="0" marL="0">
              <a:lnSpc>
                <a:spcPts val="3062"/>
              </a:lnSpc>
              <a:buNone/>
            </a:pPr>
            <a:r>
              <a:rPr lang="en-US" sz="2187" b="1" dirty="0">
                <a:solidFill>
                  <a:srgbClr val="EEEFF5"/>
                </a:solidFill>
                <a:latin typeface="Montserrat" pitchFamily="34" charset="0"/>
                <a:ea typeface="Montserrat" pitchFamily="34" charset="-122"/>
                <a:cs typeface="Montserrat" pitchFamily="34" charset="-120"/>
              </a:rPr>
              <a:t>by Bhargavi Upadhyay</a:t>
            </a:r>
            <a:endParaRPr lang="en-US" sz="2187"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858917"/>
            <a:ext cx="6515814"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HDFS Directory Structures</a:t>
            </a:r>
            <a:endParaRPr lang="en-US" sz="4374" dirty="0"/>
          </a:p>
        </p:txBody>
      </p:sp>
      <p:sp>
        <p:nvSpPr>
          <p:cNvPr id="5" name="Text 3"/>
          <p:cNvSpPr/>
          <p:nvPr/>
        </p:nvSpPr>
        <p:spPr>
          <a:xfrm>
            <a:off x="1760220" y="1997631"/>
            <a:ext cx="11109960" cy="1066205"/>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Proper organization of data within HDFS is crucial for efficient data retrieval and management. Like the familiar file systems on UNIX/Linux systems, HDFS allows users to create a hierarchy of directories to systematize data storage.</a:t>
            </a:r>
            <a:endParaRPr lang="en-US" sz="1750" dirty="0"/>
          </a:p>
        </p:txBody>
      </p:sp>
      <p:pic>
        <p:nvPicPr>
          <p:cNvPr id="6" name="Image 0" descr="preencoded.png">    </p:cNvPr>
          <p:cNvPicPr>
            <a:picLocks noChangeAspect="1"/>
          </p:cNvPicPr>
          <p:nvPr/>
        </p:nvPicPr>
        <p:blipFill>
          <a:blip r:embed="rId1"/>
          <a:stretch>
            <a:fillRect/>
          </a:stretch>
        </p:blipFill>
        <p:spPr>
          <a:xfrm>
            <a:off x="1760220" y="3313748"/>
            <a:ext cx="5554980" cy="888682"/>
          </a:xfrm>
          <a:prstGeom prst="rect">
            <a:avLst/>
          </a:prstGeom>
        </p:spPr>
      </p:pic>
      <p:sp>
        <p:nvSpPr>
          <p:cNvPr id="7" name="Text 4"/>
          <p:cNvSpPr/>
          <p:nvPr/>
        </p:nvSpPr>
        <p:spPr>
          <a:xfrm>
            <a:off x="1982391" y="4535686"/>
            <a:ext cx="2777490" cy="347186"/>
          </a:xfrm>
          <a:prstGeom prst="rect">
            <a:avLst/>
          </a:prstGeom>
          <a:noFill/>
          <a:ln/>
        </p:spPr>
        <p:txBody>
          <a:bodyPr wrap="non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Create a Directory</a:t>
            </a:r>
            <a:endParaRPr lang="en-US" sz="2187" dirty="0"/>
          </a:p>
        </p:txBody>
      </p:sp>
      <p:sp>
        <p:nvSpPr>
          <p:cNvPr id="8" name="Text 5"/>
          <p:cNvSpPr/>
          <p:nvPr/>
        </p:nvSpPr>
        <p:spPr>
          <a:xfrm>
            <a:off x="1982391" y="5016103"/>
            <a:ext cx="5110639" cy="2132409"/>
          </a:xfrm>
          <a:prstGeom prst="rect">
            <a:avLst/>
          </a:prstGeom>
          <a:noFill/>
          <a:ln/>
        </p:spPr>
        <p:txBody>
          <a:bodyPr wrap="squar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The command 'hadoop fs -mkdir -p /desired/path' creates a new directory within HDFS, along with all necessary parent directories. This mimics the 'mkdir -p' command on Unix/Linux systems for directory creation.</a:t>
            </a:r>
            <a:endParaRPr lang="en-US" sz="1750" dirty="0"/>
          </a:p>
        </p:txBody>
      </p:sp>
      <p:pic>
        <p:nvPicPr>
          <p:cNvPr id="9" name="Image 1" descr="preencoded.png">    </p:cNvPr>
          <p:cNvPicPr>
            <a:picLocks noChangeAspect="1"/>
          </p:cNvPicPr>
          <p:nvPr/>
        </p:nvPicPr>
        <p:blipFill>
          <a:blip r:embed="rId2"/>
          <a:stretch>
            <a:fillRect/>
          </a:stretch>
        </p:blipFill>
        <p:spPr>
          <a:xfrm>
            <a:off x="7315200" y="3313748"/>
            <a:ext cx="5554980" cy="888682"/>
          </a:xfrm>
          <a:prstGeom prst="rect">
            <a:avLst/>
          </a:prstGeom>
        </p:spPr>
      </p:pic>
      <p:sp>
        <p:nvSpPr>
          <p:cNvPr id="10" name="Text 6"/>
          <p:cNvSpPr/>
          <p:nvPr/>
        </p:nvSpPr>
        <p:spPr>
          <a:xfrm>
            <a:off x="7537371" y="4535686"/>
            <a:ext cx="2777490" cy="347186"/>
          </a:xfrm>
          <a:prstGeom prst="rect">
            <a:avLst/>
          </a:prstGeom>
          <a:noFill/>
          <a:ln/>
        </p:spPr>
        <p:txBody>
          <a:bodyPr wrap="non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Parent Directories</a:t>
            </a:r>
            <a:endParaRPr lang="en-US" sz="2187" dirty="0"/>
          </a:p>
        </p:txBody>
      </p:sp>
      <p:sp>
        <p:nvSpPr>
          <p:cNvPr id="11" name="Text 7"/>
          <p:cNvSpPr/>
          <p:nvPr/>
        </p:nvSpPr>
        <p:spPr>
          <a:xfrm>
            <a:off x="7537371" y="5016103"/>
            <a:ext cx="5110639" cy="1777008"/>
          </a:xfrm>
          <a:prstGeom prst="rect">
            <a:avLst/>
          </a:prstGeom>
          <a:noFill/>
          <a:ln/>
        </p:spPr>
        <p:txBody>
          <a:bodyPr wrap="squar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Using the '-p' flag in the context of HDFS ensures that any non-existent parent directories are also created. This avoids errors and streamlines the process of setting up complex directory structures.</a:t>
            </a:r>
            <a:endParaRPr lang="en-US" sz="1750" dirty="0"/>
          </a:p>
        </p:txBody>
      </p:sp>
      <p:pic>
        <p:nvPicPr>
          <p:cNvPr id="12"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503164"/>
            <a:ext cx="555498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Moving Data to HDFS</a:t>
            </a:r>
            <a:endParaRPr lang="en-US" sz="4374" dirty="0"/>
          </a:p>
        </p:txBody>
      </p:sp>
      <p:sp>
        <p:nvSpPr>
          <p:cNvPr id="5" name="Text 3"/>
          <p:cNvSpPr/>
          <p:nvPr/>
        </p:nvSpPr>
        <p:spPr>
          <a:xfrm>
            <a:off x="1760220" y="2641878"/>
            <a:ext cx="11109960" cy="1066205"/>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Transferring data from a local filesystem to HDFS is a standard practice for ingesting data into a Hadoop cluster. The following commands are used to copy files and directories from a local system to HDFS, ensuring data is properly placed for distributed processing.</a:t>
            </a:r>
            <a:endParaRPr lang="en-US" sz="1750" dirty="0"/>
          </a:p>
        </p:txBody>
      </p:sp>
      <p:sp>
        <p:nvSpPr>
          <p:cNvPr id="6" name="Text 4"/>
          <p:cNvSpPr/>
          <p:nvPr/>
        </p:nvSpPr>
        <p:spPr>
          <a:xfrm>
            <a:off x="1760220" y="4180165"/>
            <a:ext cx="277749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Single File Transfer</a:t>
            </a:r>
            <a:endParaRPr lang="en-US" sz="2187" dirty="0"/>
          </a:p>
        </p:txBody>
      </p:sp>
      <p:sp>
        <p:nvSpPr>
          <p:cNvPr id="7" name="Text 5"/>
          <p:cNvSpPr/>
          <p:nvPr/>
        </p:nvSpPr>
        <p:spPr>
          <a:xfrm>
            <a:off x="1760220" y="4749522"/>
            <a:ext cx="5283994" cy="1777008"/>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The 'hadoop fs -copyFromLocal /local/file.txt /hdfs/path' command transfers an individual file to the designated HDFS location. It's the ideal choice when dealing with a single dataset or file.</a:t>
            </a:r>
            <a:endParaRPr lang="en-US" sz="1750" dirty="0"/>
          </a:p>
        </p:txBody>
      </p:sp>
      <p:sp>
        <p:nvSpPr>
          <p:cNvPr id="8" name="Text 6"/>
          <p:cNvSpPr/>
          <p:nvPr/>
        </p:nvSpPr>
        <p:spPr>
          <a:xfrm>
            <a:off x="7593806" y="4180165"/>
            <a:ext cx="277749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Directory Transfer</a:t>
            </a:r>
            <a:endParaRPr lang="en-US" sz="2187" dirty="0"/>
          </a:p>
        </p:txBody>
      </p:sp>
      <p:sp>
        <p:nvSpPr>
          <p:cNvPr id="9" name="Text 7"/>
          <p:cNvSpPr/>
          <p:nvPr/>
        </p:nvSpPr>
        <p:spPr>
          <a:xfrm>
            <a:off x="7593806" y="4749522"/>
            <a:ext cx="5283994" cy="1777008"/>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When moving directories, 'hadoop fs -copyFromLocal /local/directory /hdfs/path' recursively copies the directory and its contents into HDFS, essential for batch data uploads.</a:t>
            </a:r>
            <a:endParaRPr lang="en-US" sz="1750" dirty="0"/>
          </a:p>
        </p:txBody>
      </p:sp>
      <p:pic>
        <p:nvPicPr>
          <p:cNvPr id="1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398627"/>
            <a:ext cx="555498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Viewing Files in HDFS</a:t>
            </a:r>
            <a:endParaRPr lang="en-US" sz="4374" dirty="0"/>
          </a:p>
        </p:txBody>
      </p:sp>
      <p:sp>
        <p:nvSpPr>
          <p:cNvPr id="5" name="Text 3"/>
          <p:cNvSpPr/>
          <p:nvPr/>
        </p:nvSpPr>
        <p:spPr>
          <a:xfrm>
            <a:off x="1760220" y="2537341"/>
            <a:ext cx="11109960" cy="710803"/>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Once data is stored on HDFS, the ability to view and verify contents becomes essential for data management and auditability. HDFS provides commands tailored to this need.</a:t>
            </a:r>
            <a:endParaRPr lang="en-US" sz="1750" dirty="0"/>
          </a:p>
        </p:txBody>
      </p:sp>
      <p:sp>
        <p:nvSpPr>
          <p:cNvPr id="6" name="Text 4"/>
          <p:cNvSpPr/>
          <p:nvPr/>
        </p:nvSpPr>
        <p:spPr>
          <a:xfrm>
            <a:off x="1982391" y="3638907"/>
            <a:ext cx="5106829"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Command</a:t>
            </a:r>
            <a:endParaRPr lang="en-US" sz="1750" dirty="0"/>
          </a:p>
        </p:txBody>
      </p:sp>
      <p:sp>
        <p:nvSpPr>
          <p:cNvPr id="7" name="Text 5"/>
          <p:cNvSpPr/>
          <p:nvPr/>
        </p:nvSpPr>
        <p:spPr>
          <a:xfrm>
            <a:off x="7541181" y="3638907"/>
            <a:ext cx="5106829"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Description</a:t>
            </a:r>
            <a:endParaRPr lang="en-US" sz="1750" dirty="0"/>
          </a:p>
        </p:txBody>
      </p:sp>
      <p:sp>
        <p:nvSpPr>
          <p:cNvPr id="8" name="Shape 6"/>
          <p:cNvSpPr/>
          <p:nvPr/>
        </p:nvSpPr>
        <p:spPr>
          <a:xfrm>
            <a:off x="1760220" y="4135160"/>
            <a:ext cx="11109960" cy="1347907"/>
          </a:xfrm>
          <a:prstGeom prst="rect">
            <a:avLst/>
          </a:prstGeom>
          <a:solidFill>
            <a:srgbClr val="60A9FF">
              <a:alpha val="5000"/>
            </a:srgbClr>
          </a:solidFill>
          <a:ln/>
        </p:spPr>
      </p:sp>
      <p:sp>
        <p:nvSpPr>
          <p:cNvPr id="9" name="Text 7"/>
          <p:cNvSpPr/>
          <p:nvPr/>
        </p:nvSpPr>
        <p:spPr>
          <a:xfrm>
            <a:off x="1982391" y="4276011"/>
            <a:ext cx="5106829"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hadoop fs -cat /hdfs/file.txt</a:t>
            </a:r>
            <a:endParaRPr lang="en-US" sz="1750" dirty="0"/>
          </a:p>
        </p:txBody>
      </p:sp>
      <p:sp>
        <p:nvSpPr>
          <p:cNvPr id="10" name="Text 8"/>
          <p:cNvSpPr/>
          <p:nvPr/>
        </p:nvSpPr>
        <p:spPr>
          <a:xfrm>
            <a:off x="7541181" y="4276011"/>
            <a:ext cx="5106829" cy="1066205"/>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Display the content of a single file to the terminal, useful for quickly checking data samples or file integrity.</a:t>
            </a:r>
            <a:endParaRPr lang="en-US" sz="1750" dirty="0"/>
          </a:p>
        </p:txBody>
      </p:sp>
      <p:sp>
        <p:nvSpPr>
          <p:cNvPr id="11" name="Text 9"/>
          <p:cNvSpPr/>
          <p:nvPr/>
        </p:nvSpPr>
        <p:spPr>
          <a:xfrm>
            <a:off x="1982391" y="5623917"/>
            <a:ext cx="5106829"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hadoop fs -ls /hdfs/path</a:t>
            </a:r>
            <a:endParaRPr lang="en-US" sz="1750" dirty="0"/>
          </a:p>
        </p:txBody>
      </p:sp>
      <p:sp>
        <p:nvSpPr>
          <p:cNvPr id="12" name="Text 10"/>
          <p:cNvSpPr/>
          <p:nvPr/>
        </p:nvSpPr>
        <p:spPr>
          <a:xfrm>
            <a:off x="7541181" y="5623917"/>
            <a:ext cx="5106829" cy="1066205"/>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List all items in an HDFS directory, including files and subdirectories, a core command for navigating and inspecting HDFS contents.</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82C32">
              <a:alpha val="80000"/>
            </a:srgbClr>
          </a:solidFill>
          <a:ln/>
        </p:spPr>
      </p:sp>
      <p:sp>
        <p:nvSpPr>
          <p:cNvPr id="6" name="Text 3"/>
          <p:cNvSpPr/>
          <p:nvPr/>
        </p:nvSpPr>
        <p:spPr>
          <a:xfrm>
            <a:off x="1760220" y="982504"/>
            <a:ext cx="7523798"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The '-mkdir' Command in Detail</a:t>
            </a:r>
            <a:endParaRPr lang="en-US" sz="4374" dirty="0"/>
          </a:p>
        </p:txBody>
      </p:sp>
      <p:sp>
        <p:nvSpPr>
          <p:cNvPr id="7" name="Text 4"/>
          <p:cNvSpPr/>
          <p:nvPr/>
        </p:nvSpPr>
        <p:spPr>
          <a:xfrm>
            <a:off x="1760220" y="2010132"/>
            <a:ext cx="11109960" cy="710803"/>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Critical for setting up initial data storage structures in HDFS, the 'mkdir' command is a powerful tool in the Hadoop ecosystem. Here we explore its use and best practices.</a:t>
            </a:r>
            <a:endParaRPr lang="en-US" sz="1750" dirty="0"/>
          </a:p>
        </p:txBody>
      </p:sp>
      <p:sp>
        <p:nvSpPr>
          <p:cNvPr id="8" name="Shape 5"/>
          <p:cNvSpPr/>
          <p:nvPr/>
        </p:nvSpPr>
        <p:spPr>
          <a:xfrm>
            <a:off x="1760220" y="3144441"/>
            <a:ext cx="499943" cy="499943"/>
          </a:xfrm>
          <a:prstGeom prst="roundRect">
            <a:avLst>
              <a:gd name="adj" fmla="val 26667"/>
            </a:avLst>
          </a:prstGeom>
          <a:solidFill>
            <a:srgbClr val="282C32"/>
          </a:solidFill>
          <a:ln/>
        </p:spPr>
      </p:sp>
      <p:sp>
        <p:nvSpPr>
          <p:cNvPr id="9" name="Text 6"/>
          <p:cNvSpPr/>
          <p:nvPr/>
        </p:nvSpPr>
        <p:spPr>
          <a:xfrm>
            <a:off x="1951196" y="3186113"/>
            <a:ext cx="117991" cy="416481"/>
          </a:xfrm>
          <a:prstGeom prst="rect">
            <a:avLst/>
          </a:prstGeom>
          <a:noFill/>
          <a:ln/>
        </p:spPr>
        <p:txBody>
          <a:bodyPr wrap="none" rtlCol="0" anchor="t"/>
          <a:lstStyle/>
          <a:p>
            <a:pPr algn="ctr" indent="0" marL="0">
              <a:lnSpc>
                <a:spcPts val="3281"/>
              </a:lnSpc>
              <a:buNone/>
            </a:pPr>
            <a:r>
              <a:rPr lang="en-US" sz="2624" b="1" dirty="0">
                <a:solidFill>
                  <a:srgbClr val="60A9FF"/>
                </a:solidFill>
                <a:latin typeface="Barlow" pitchFamily="34" charset="0"/>
                <a:ea typeface="Barlow" pitchFamily="34" charset="-122"/>
                <a:cs typeface="Barlow" pitchFamily="34" charset="-120"/>
              </a:rPr>
              <a:t>1</a:t>
            </a:r>
            <a:endParaRPr lang="en-US" sz="2624" dirty="0"/>
          </a:p>
        </p:txBody>
      </p:sp>
      <p:sp>
        <p:nvSpPr>
          <p:cNvPr id="10" name="Text 7"/>
          <p:cNvSpPr/>
          <p:nvPr/>
        </p:nvSpPr>
        <p:spPr>
          <a:xfrm>
            <a:off x="2482334" y="3220760"/>
            <a:ext cx="2833092" cy="694373"/>
          </a:xfrm>
          <a:prstGeom prst="rect">
            <a:avLst/>
          </a:prstGeom>
          <a:noFill/>
          <a:ln/>
        </p:spPr>
        <p:txBody>
          <a:bodyPr wrap="squar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Create Nested Directories</a:t>
            </a:r>
            <a:endParaRPr lang="en-US" sz="2187" dirty="0"/>
          </a:p>
        </p:txBody>
      </p:sp>
      <p:sp>
        <p:nvSpPr>
          <p:cNvPr id="11" name="Text 8"/>
          <p:cNvSpPr/>
          <p:nvPr/>
        </p:nvSpPr>
        <p:spPr>
          <a:xfrm>
            <a:off x="2482334" y="4048363"/>
            <a:ext cx="2833092" cy="3198614"/>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Using 'hadoop fs -mkdir -p /path/to/your/directory' allows for the creation of nested directories in a single command, which is particularly useful when establishing complex directory hierarchies.</a:t>
            </a:r>
            <a:endParaRPr lang="en-US" sz="1750" dirty="0"/>
          </a:p>
        </p:txBody>
      </p:sp>
      <p:sp>
        <p:nvSpPr>
          <p:cNvPr id="12" name="Shape 9"/>
          <p:cNvSpPr/>
          <p:nvPr/>
        </p:nvSpPr>
        <p:spPr>
          <a:xfrm>
            <a:off x="5537597" y="3144441"/>
            <a:ext cx="499943" cy="499943"/>
          </a:xfrm>
          <a:prstGeom prst="roundRect">
            <a:avLst>
              <a:gd name="adj" fmla="val 26667"/>
            </a:avLst>
          </a:prstGeom>
          <a:solidFill>
            <a:srgbClr val="282C32"/>
          </a:solidFill>
          <a:ln/>
        </p:spPr>
      </p:sp>
      <p:sp>
        <p:nvSpPr>
          <p:cNvPr id="13" name="Text 10"/>
          <p:cNvSpPr/>
          <p:nvPr/>
        </p:nvSpPr>
        <p:spPr>
          <a:xfrm>
            <a:off x="5694164" y="3186113"/>
            <a:ext cx="186690" cy="416481"/>
          </a:xfrm>
          <a:prstGeom prst="rect">
            <a:avLst/>
          </a:prstGeom>
          <a:noFill/>
          <a:ln/>
        </p:spPr>
        <p:txBody>
          <a:bodyPr wrap="none" rtlCol="0" anchor="t"/>
          <a:lstStyle/>
          <a:p>
            <a:pPr algn="ctr" indent="0" marL="0">
              <a:lnSpc>
                <a:spcPts val="3281"/>
              </a:lnSpc>
              <a:buNone/>
            </a:pPr>
            <a:r>
              <a:rPr lang="en-US" sz="2624" b="1" dirty="0">
                <a:solidFill>
                  <a:srgbClr val="60A9FF"/>
                </a:solidFill>
                <a:latin typeface="Barlow" pitchFamily="34" charset="0"/>
                <a:ea typeface="Barlow" pitchFamily="34" charset="-122"/>
                <a:cs typeface="Barlow" pitchFamily="34" charset="-120"/>
              </a:rPr>
              <a:t>2</a:t>
            </a:r>
            <a:endParaRPr lang="en-US" sz="2624" dirty="0"/>
          </a:p>
        </p:txBody>
      </p:sp>
      <p:sp>
        <p:nvSpPr>
          <p:cNvPr id="14" name="Text 11"/>
          <p:cNvSpPr/>
          <p:nvPr/>
        </p:nvSpPr>
        <p:spPr>
          <a:xfrm>
            <a:off x="6259711" y="3220760"/>
            <a:ext cx="277749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Prevents Errors</a:t>
            </a:r>
            <a:endParaRPr lang="en-US" sz="2187" dirty="0"/>
          </a:p>
        </p:txBody>
      </p:sp>
      <p:sp>
        <p:nvSpPr>
          <p:cNvPr id="15" name="Text 12"/>
          <p:cNvSpPr/>
          <p:nvPr/>
        </p:nvSpPr>
        <p:spPr>
          <a:xfrm>
            <a:off x="6259711" y="3701177"/>
            <a:ext cx="2833092" cy="2487811"/>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The inclusion of the '-p' parameter prevents the system from raising errors if the specified parent directories already exist, facilitating script automation.</a:t>
            </a:r>
            <a:endParaRPr lang="en-US" sz="1750" dirty="0"/>
          </a:p>
        </p:txBody>
      </p:sp>
      <p:sp>
        <p:nvSpPr>
          <p:cNvPr id="16" name="Shape 13"/>
          <p:cNvSpPr/>
          <p:nvPr/>
        </p:nvSpPr>
        <p:spPr>
          <a:xfrm>
            <a:off x="9314974" y="3144441"/>
            <a:ext cx="499943" cy="499943"/>
          </a:xfrm>
          <a:prstGeom prst="roundRect">
            <a:avLst>
              <a:gd name="adj" fmla="val 26667"/>
            </a:avLst>
          </a:prstGeom>
          <a:solidFill>
            <a:srgbClr val="282C32"/>
          </a:solidFill>
          <a:ln/>
        </p:spPr>
      </p:sp>
      <p:sp>
        <p:nvSpPr>
          <p:cNvPr id="17" name="Text 14"/>
          <p:cNvSpPr/>
          <p:nvPr/>
        </p:nvSpPr>
        <p:spPr>
          <a:xfrm>
            <a:off x="9474875" y="3186113"/>
            <a:ext cx="180023" cy="416481"/>
          </a:xfrm>
          <a:prstGeom prst="rect">
            <a:avLst/>
          </a:prstGeom>
          <a:noFill/>
          <a:ln/>
        </p:spPr>
        <p:txBody>
          <a:bodyPr wrap="none" rtlCol="0" anchor="t"/>
          <a:lstStyle/>
          <a:p>
            <a:pPr algn="ctr" indent="0" marL="0">
              <a:lnSpc>
                <a:spcPts val="3281"/>
              </a:lnSpc>
              <a:buNone/>
            </a:pPr>
            <a:r>
              <a:rPr lang="en-US" sz="2624" b="1" dirty="0">
                <a:solidFill>
                  <a:srgbClr val="60A9FF"/>
                </a:solidFill>
                <a:latin typeface="Barlow" pitchFamily="34" charset="0"/>
                <a:ea typeface="Barlow" pitchFamily="34" charset="-122"/>
                <a:cs typeface="Barlow" pitchFamily="34" charset="-120"/>
              </a:rPr>
              <a:t>3</a:t>
            </a:r>
            <a:endParaRPr lang="en-US" sz="2624" dirty="0"/>
          </a:p>
        </p:txBody>
      </p:sp>
      <p:sp>
        <p:nvSpPr>
          <p:cNvPr id="18" name="Text 15"/>
          <p:cNvSpPr/>
          <p:nvPr/>
        </p:nvSpPr>
        <p:spPr>
          <a:xfrm>
            <a:off x="10037088" y="3220760"/>
            <a:ext cx="277749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Flexible and Secure</a:t>
            </a:r>
            <a:endParaRPr lang="en-US" sz="2187" dirty="0"/>
          </a:p>
        </p:txBody>
      </p:sp>
      <p:sp>
        <p:nvSpPr>
          <p:cNvPr id="19" name="Text 16"/>
          <p:cNvSpPr/>
          <p:nvPr/>
        </p:nvSpPr>
        <p:spPr>
          <a:xfrm>
            <a:off x="10037088" y="3701177"/>
            <a:ext cx="2833092" cy="2487811"/>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This command provides a secure method for directory creation, ensuring that user permissions are honored and directory integrity is maintained.</a:t>
            </a:r>
            <a:endParaRPr lang="en-US" sz="1750" dirty="0"/>
          </a:p>
        </p:txBody>
      </p:sp>
      <p:pic>
        <p:nvPicPr>
          <p:cNvPr id="2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386382" y="972145"/>
            <a:ext cx="9065538" cy="594717"/>
          </a:xfrm>
          <a:prstGeom prst="rect">
            <a:avLst/>
          </a:prstGeom>
          <a:noFill/>
          <a:ln/>
        </p:spPr>
        <p:txBody>
          <a:bodyPr wrap="none" rtlCol="0" anchor="t"/>
          <a:lstStyle/>
          <a:p>
            <a:pPr indent="0" marL="0">
              <a:lnSpc>
                <a:spcPts val="4683"/>
              </a:lnSpc>
              <a:buNone/>
            </a:pPr>
            <a:r>
              <a:rPr lang="en-US" sz="3746" b="1" dirty="0">
                <a:solidFill>
                  <a:srgbClr val="60A9FF"/>
                </a:solidFill>
                <a:latin typeface="Barlow" pitchFamily="34" charset="0"/>
                <a:ea typeface="Barlow" pitchFamily="34" charset="-122"/>
                <a:cs typeface="Barlow" pitchFamily="34" charset="-120"/>
              </a:rPr>
              <a:t>Deep Dive: The '-copyFromLocal' Command</a:t>
            </a:r>
            <a:endParaRPr lang="en-US" sz="3746" dirty="0"/>
          </a:p>
        </p:txBody>
      </p:sp>
      <p:sp>
        <p:nvSpPr>
          <p:cNvPr id="6" name="Text 3"/>
          <p:cNvSpPr/>
          <p:nvPr/>
        </p:nvSpPr>
        <p:spPr>
          <a:xfrm>
            <a:off x="4386382" y="1852255"/>
            <a:ext cx="9515237" cy="912971"/>
          </a:xfrm>
          <a:prstGeom prst="rect">
            <a:avLst/>
          </a:prstGeom>
          <a:noFill/>
          <a:ln/>
        </p:spPr>
        <p:txBody>
          <a:bodyPr wrap="square" rtlCol="0" anchor="t"/>
          <a:lstStyle/>
          <a:p>
            <a:pPr indent="0" marL="0">
              <a:lnSpc>
                <a:spcPts val="2398"/>
              </a:lnSpc>
              <a:buNone/>
            </a:pPr>
            <a:r>
              <a:rPr lang="en-US" sz="1498" dirty="0">
                <a:solidFill>
                  <a:srgbClr val="EEEFF5"/>
                </a:solidFill>
                <a:latin typeface="Montserrat" pitchFamily="34" charset="0"/>
                <a:ea typeface="Montserrat" pitchFamily="34" charset="-122"/>
                <a:cs typeface="Montserrat" pitchFamily="34" charset="-120"/>
              </a:rPr>
              <a:t>Efficient data migration is among the preliminary steps when managing workflows in Hadoop. The '-copyFromLocal' command is designed to streamline the process of moving data from the traditional filesystems to HDFS.</a:t>
            </a:r>
            <a:endParaRPr lang="en-US" sz="1498" dirty="0"/>
          </a:p>
        </p:txBody>
      </p:sp>
      <p:sp>
        <p:nvSpPr>
          <p:cNvPr id="7" name="Shape 4"/>
          <p:cNvSpPr/>
          <p:nvPr/>
        </p:nvSpPr>
        <p:spPr>
          <a:xfrm>
            <a:off x="4629031" y="2979301"/>
            <a:ext cx="85606" cy="4278154"/>
          </a:xfrm>
          <a:prstGeom prst="roundRect">
            <a:avLst>
              <a:gd name="adj" fmla="val 133382"/>
            </a:avLst>
          </a:prstGeom>
          <a:solidFill>
            <a:srgbClr val="282C32"/>
          </a:solidFill>
          <a:ln/>
        </p:spPr>
      </p:sp>
      <p:sp>
        <p:nvSpPr>
          <p:cNvPr id="8" name="Shape 5"/>
          <p:cNvSpPr/>
          <p:nvPr/>
        </p:nvSpPr>
        <p:spPr>
          <a:xfrm>
            <a:off x="4885849" y="3299162"/>
            <a:ext cx="666036" cy="85606"/>
          </a:xfrm>
          <a:prstGeom prst="roundRect">
            <a:avLst>
              <a:gd name="adj" fmla="val 133382"/>
            </a:avLst>
          </a:prstGeom>
          <a:solidFill>
            <a:srgbClr val="282C32"/>
          </a:solidFill>
          <a:ln/>
        </p:spPr>
      </p:sp>
      <p:sp>
        <p:nvSpPr>
          <p:cNvPr id="9" name="Shape 6"/>
          <p:cNvSpPr/>
          <p:nvPr/>
        </p:nvSpPr>
        <p:spPr>
          <a:xfrm>
            <a:off x="4457700" y="3128010"/>
            <a:ext cx="428149" cy="428149"/>
          </a:xfrm>
          <a:prstGeom prst="roundRect">
            <a:avLst>
              <a:gd name="adj" fmla="val 26669"/>
            </a:avLst>
          </a:prstGeom>
          <a:solidFill>
            <a:srgbClr val="282C32"/>
          </a:solidFill>
          <a:ln/>
        </p:spPr>
      </p:sp>
      <p:sp>
        <p:nvSpPr>
          <p:cNvPr id="10" name="Text 7"/>
          <p:cNvSpPr/>
          <p:nvPr/>
        </p:nvSpPr>
        <p:spPr>
          <a:xfrm>
            <a:off x="4621173" y="3163610"/>
            <a:ext cx="101084" cy="356830"/>
          </a:xfrm>
          <a:prstGeom prst="rect">
            <a:avLst/>
          </a:prstGeom>
          <a:noFill/>
          <a:ln/>
        </p:spPr>
        <p:txBody>
          <a:bodyPr wrap="none" rtlCol="0" anchor="t"/>
          <a:lstStyle/>
          <a:p>
            <a:pPr algn="ctr" indent="0" marL="0">
              <a:lnSpc>
                <a:spcPts val="2810"/>
              </a:lnSpc>
              <a:buNone/>
            </a:pPr>
            <a:r>
              <a:rPr lang="en-US" sz="2248" b="1" dirty="0">
                <a:solidFill>
                  <a:srgbClr val="60A9FF"/>
                </a:solidFill>
                <a:latin typeface="Barlow" pitchFamily="34" charset="0"/>
                <a:ea typeface="Barlow" pitchFamily="34" charset="-122"/>
                <a:cs typeface="Barlow" pitchFamily="34" charset="-120"/>
              </a:rPr>
              <a:t>1</a:t>
            </a:r>
            <a:endParaRPr lang="en-US" sz="2248" dirty="0"/>
          </a:p>
        </p:txBody>
      </p:sp>
      <p:sp>
        <p:nvSpPr>
          <p:cNvPr id="11" name="Text 8"/>
          <p:cNvSpPr/>
          <p:nvPr/>
        </p:nvSpPr>
        <p:spPr>
          <a:xfrm>
            <a:off x="5718453" y="3169563"/>
            <a:ext cx="2378750" cy="297299"/>
          </a:xfrm>
          <a:prstGeom prst="rect">
            <a:avLst/>
          </a:prstGeom>
          <a:noFill/>
          <a:ln/>
        </p:spPr>
        <p:txBody>
          <a:bodyPr wrap="none" rtlCol="0" anchor="t"/>
          <a:lstStyle/>
          <a:p>
            <a:pPr algn="l" indent="0" marL="0">
              <a:lnSpc>
                <a:spcPts val="2341"/>
              </a:lnSpc>
              <a:buNone/>
            </a:pPr>
            <a:r>
              <a:rPr lang="en-US" sz="1873" b="1" dirty="0">
                <a:solidFill>
                  <a:srgbClr val="60A9FF"/>
                </a:solidFill>
                <a:latin typeface="Barlow" pitchFamily="34" charset="0"/>
                <a:ea typeface="Barlow" pitchFamily="34" charset="-122"/>
                <a:cs typeface="Barlow" pitchFamily="34" charset="-120"/>
              </a:rPr>
              <a:t>File Selection</a:t>
            </a:r>
            <a:endParaRPr lang="en-US" sz="1873" dirty="0"/>
          </a:p>
        </p:txBody>
      </p:sp>
      <p:sp>
        <p:nvSpPr>
          <p:cNvPr id="12" name="Text 9"/>
          <p:cNvSpPr/>
          <p:nvPr/>
        </p:nvSpPr>
        <p:spPr>
          <a:xfrm>
            <a:off x="5718453" y="3581043"/>
            <a:ext cx="8183166" cy="304324"/>
          </a:xfrm>
          <a:prstGeom prst="rect">
            <a:avLst/>
          </a:prstGeom>
          <a:noFill/>
          <a:ln/>
        </p:spPr>
        <p:txBody>
          <a:bodyPr wrap="none" rtlCol="0" anchor="t"/>
          <a:lstStyle/>
          <a:p>
            <a:pPr algn="l" indent="0" marL="0">
              <a:lnSpc>
                <a:spcPts val="2398"/>
              </a:lnSpc>
              <a:buNone/>
            </a:pPr>
            <a:r>
              <a:rPr lang="en-US" sz="1498" dirty="0">
                <a:solidFill>
                  <a:srgbClr val="EEEFF5"/>
                </a:solidFill>
                <a:latin typeface="Montserrat" pitchFamily="34" charset="0"/>
                <a:ea typeface="Montserrat" pitchFamily="34" charset="-122"/>
                <a:cs typeface="Montserrat" pitchFamily="34" charset="-120"/>
              </a:rPr>
              <a:t>Identify and select the file from the local filesystem that requires migration to HDFS.</a:t>
            </a:r>
            <a:endParaRPr lang="en-US" sz="1498" dirty="0"/>
          </a:p>
        </p:txBody>
      </p:sp>
      <p:sp>
        <p:nvSpPr>
          <p:cNvPr id="13" name="Shape 10"/>
          <p:cNvSpPr/>
          <p:nvPr/>
        </p:nvSpPr>
        <p:spPr>
          <a:xfrm>
            <a:off x="4885849" y="4585752"/>
            <a:ext cx="666036" cy="85606"/>
          </a:xfrm>
          <a:prstGeom prst="roundRect">
            <a:avLst>
              <a:gd name="adj" fmla="val 133382"/>
            </a:avLst>
          </a:prstGeom>
          <a:solidFill>
            <a:srgbClr val="282C32"/>
          </a:solidFill>
          <a:ln/>
        </p:spPr>
      </p:sp>
      <p:sp>
        <p:nvSpPr>
          <p:cNvPr id="14" name="Shape 11"/>
          <p:cNvSpPr/>
          <p:nvPr/>
        </p:nvSpPr>
        <p:spPr>
          <a:xfrm>
            <a:off x="4457700" y="4414599"/>
            <a:ext cx="428149" cy="428149"/>
          </a:xfrm>
          <a:prstGeom prst="roundRect">
            <a:avLst>
              <a:gd name="adj" fmla="val 26669"/>
            </a:avLst>
          </a:prstGeom>
          <a:solidFill>
            <a:srgbClr val="282C32"/>
          </a:solidFill>
          <a:ln/>
        </p:spPr>
      </p:sp>
      <p:sp>
        <p:nvSpPr>
          <p:cNvPr id="15" name="Text 12"/>
          <p:cNvSpPr/>
          <p:nvPr/>
        </p:nvSpPr>
        <p:spPr>
          <a:xfrm>
            <a:off x="4591764" y="4450199"/>
            <a:ext cx="159901" cy="356830"/>
          </a:xfrm>
          <a:prstGeom prst="rect">
            <a:avLst/>
          </a:prstGeom>
          <a:noFill/>
          <a:ln/>
        </p:spPr>
        <p:txBody>
          <a:bodyPr wrap="none" rtlCol="0" anchor="t"/>
          <a:lstStyle/>
          <a:p>
            <a:pPr algn="ctr" indent="0" marL="0">
              <a:lnSpc>
                <a:spcPts val="2810"/>
              </a:lnSpc>
              <a:buNone/>
            </a:pPr>
            <a:r>
              <a:rPr lang="en-US" sz="2248" b="1" dirty="0">
                <a:solidFill>
                  <a:srgbClr val="60A9FF"/>
                </a:solidFill>
                <a:latin typeface="Barlow" pitchFamily="34" charset="0"/>
                <a:ea typeface="Barlow" pitchFamily="34" charset="-122"/>
                <a:cs typeface="Barlow" pitchFamily="34" charset="-120"/>
              </a:rPr>
              <a:t>2</a:t>
            </a:r>
            <a:endParaRPr lang="en-US" sz="2248" dirty="0"/>
          </a:p>
        </p:txBody>
      </p:sp>
      <p:sp>
        <p:nvSpPr>
          <p:cNvPr id="16" name="Text 13"/>
          <p:cNvSpPr/>
          <p:nvPr/>
        </p:nvSpPr>
        <p:spPr>
          <a:xfrm>
            <a:off x="5718453" y="4456152"/>
            <a:ext cx="2378750" cy="297299"/>
          </a:xfrm>
          <a:prstGeom prst="rect">
            <a:avLst/>
          </a:prstGeom>
          <a:noFill/>
          <a:ln/>
        </p:spPr>
        <p:txBody>
          <a:bodyPr wrap="none" rtlCol="0" anchor="t"/>
          <a:lstStyle/>
          <a:p>
            <a:pPr algn="l" indent="0" marL="0">
              <a:lnSpc>
                <a:spcPts val="2341"/>
              </a:lnSpc>
              <a:buNone/>
            </a:pPr>
            <a:r>
              <a:rPr lang="en-US" sz="1873" b="1" dirty="0">
                <a:solidFill>
                  <a:srgbClr val="60A9FF"/>
                </a:solidFill>
                <a:latin typeface="Barlow" pitchFamily="34" charset="0"/>
                <a:ea typeface="Barlow" pitchFamily="34" charset="-122"/>
                <a:cs typeface="Barlow" pitchFamily="34" charset="-120"/>
              </a:rPr>
              <a:t>Path Designation</a:t>
            </a:r>
            <a:endParaRPr lang="en-US" sz="1873" dirty="0"/>
          </a:p>
        </p:txBody>
      </p:sp>
      <p:sp>
        <p:nvSpPr>
          <p:cNvPr id="17" name="Text 14"/>
          <p:cNvSpPr/>
          <p:nvPr/>
        </p:nvSpPr>
        <p:spPr>
          <a:xfrm>
            <a:off x="5718453" y="4867632"/>
            <a:ext cx="8183166" cy="608648"/>
          </a:xfrm>
          <a:prstGeom prst="rect">
            <a:avLst/>
          </a:prstGeom>
          <a:noFill/>
          <a:ln/>
        </p:spPr>
        <p:txBody>
          <a:bodyPr wrap="square" rtlCol="0" anchor="t"/>
          <a:lstStyle/>
          <a:p>
            <a:pPr algn="l" indent="0" marL="0">
              <a:lnSpc>
                <a:spcPts val="2398"/>
              </a:lnSpc>
              <a:buNone/>
            </a:pPr>
            <a:r>
              <a:rPr lang="en-US" sz="1498" dirty="0">
                <a:solidFill>
                  <a:srgbClr val="EEEFF5"/>
                </a:solidFill>
                <a:latin typeface="Montserrat" pitchFamily="34" charset="0"/>
                <a:ea typeface="Montserrat" pitchFamily="34" charset="-122"/>
                <a:cs typeface="Montserrat" pitchFamily="34" charset="-120"/>
              </a:rPr>
              <a:t>Decide upon the destination path within HDFS where the file will reside, ensuring it aligns with your data organization strategy.</a:t>
            </a:r>
            <a:endParaRPr lang="en-US" sz="1498" dirty="0"/>
          </a:p>
        </p:txBody>
      </p:sp>
      <p:sp>
        <p:nvSpPr>
          <p:cNvPr id="18" name="Shape 15"/>
          <p:cNvSpPr/>
          <p:nvPr/>
        </p:nvSpPr>
        <p:spPr>
          <a:xfrm>
            <a:off x="4885849" y="6176665"/>
            <a:ext cx="666036" cy="85606"/>
          </a:xfrm>
          <a:prstGeom prst="roundRect">
            <a:avLst>
              <a:gd name="adj" fmla="val 133382"/>
            </a:avLst>
          </a:prstGeom>
          <a:solidFill>
            <a:srgbClr val="282C32"/>
          </a:solidFill>
          <a:ln/>
        </p:spPr>
      </p:sp>
      <p:sp>
        <p:nvSpPr>
          <p:cNvPr id="19" name="Shape 16"/>
          <p:cNvSpPr/>
          <p:nvPr/>
        </p:nvSpPr>
        <p:spPr>
          <a:xfrm>
            <a:off x="4457700" y="6005513"/>
            <a:ext cx="428149" cy="428149"/>
          </a:xfrm>
          <a:prstGeom prst="roundRect">
            <a:avLst>
              <a:gd name="adj" fmla="val 26669"/>
            </a:avLst>
          </a:prstGeom>
          <a:solidFill>
            <a:srgbClr val="282C32"/>
          </a:solidFill>
          <a:ln/>
        </p:spPr>
      </p:sp>
      <p:sp>
        <p:nvSpPr>
          <p:cNvPr id="20" name="Text 17"/>
          <p:cNvSpPr/>
          <p:nvPr/>
        </p:nvSpPr>
        <p:spPr>
          <a:xfrm>
            <a:off x="4594622" y="6041112"/>
            <a:ext cx="154186" cy="356830"/>
          </a:xfrm>
          <a:prstGeom prst="rect">
            <a:avLst/>
          </a:prstGeom>
          <a:noFill/>
          <a:ln/>
        </p:spPr>
        <p:txBody>
          <a:bodyPr wrap="none" rtlCol="0" anchor="t"/>
          <a:lstStyle/>
          <a:p>
            <a:pPr algn="ctr" indent="0" marL="0">
              <a:lnSpc>
                <a:spcPts val="2810"/>
              </a:lnSpc>
              <a:buNone/>
            </a:pPr>
            <a:r>
              <a:rPr lang="en-US" sz="2248" b="1" dirty="0">
                <a:solidFill>
                  <a:srgbClr val="60A9FF"/>
                </a:solidFill>
                <a:latin typeface="Barlow" pitchFamily="34" charset="0"/>
                <a:ea typeface="Barlow" pitchFamily="34" charset="-122"/>
                <a:cs typeface="Barlow" pitchFamily="34" charset="-120"/>
              </a:rPr>
              <a:t>3</a:t>
            </a:r>
            <a:endParaRPr lang="en-US" sz="2248" dirty="0"/>
          </a:p>
        </p:txBody>
      </p:sp>
      <p:sp>
        <p:nvSpPr>
          <p:cNvPr id="21" name="Text 18"/>
          <p:cNvSpPr/>
          <p:nvPr/>
        </p:nvSpPr>
        <p:spPr>
          <a:xfrm>
            <a:off x="5718453" y="6047065"/>
            <a:ext cx="2378750" cy="297299"/>
          </a:xfrm>
          <a:prstGeom prst="rect">
            <a:avLst/>
          </a:prstGeom>
          <a:noFill/>
          <a:ln/>
        </p:spPr>
        <p:txBody>
          <a:bodyPr wrap="none" rtlCol="0" anchor="t"/>
          <a:lstStyle/>
          <a:p>
            <a:pPr algn="l" indent="0" marL="0">
              <a:lnSpc>
                <a:spcPts val="2341"/>
              </a:lnSpc>
              <a:buNone/>
            </a:pPr>
            <a:r>
              <a:rPr lang="en-US" sz="1873" b="1" dirty="0">
                <a:solidFill>
                  <a:srgbClr val="60A9FF"/>
                </a:solidFill>
                <a:latin typeface="Barlow" pitchFamily="34" charset="0"/>
                <a:ea typeface="Barlow" pitchFamily="34" charset="-122"/>
                <a:cs typeface="Barlow" pitchFamily="34" charset="-120"/>
              </a:rPr>
              <a:t>Execution</a:t>
            </a:r>
            <a:endParaRPr lang="en-US" sz="1873" dirty="0"/>
          </a:p>
        </p:txBody>
      </p:sp>
      <p:sp>
        <p:nvSpPr>
          <p:cNvPr id="22" name="Text 19"/>
          <p:cNvSpPr/>
          <p:nvPr/>
        </p:nvSpPr>
        <p:spPr>
          <a:xfrm>
            <a:off x="5718453" y="6458545"/>
            <a:ext cx="8183166" cy="608648"/>
          </a:xfrm>
          <a:prstGeom prst="rect">
            <a:avLst/>
          </a:prstGeom>
          <a:noFill/>
          <a:ln/>
        </p:spPr>
        <p:txBody>
          <a:bodyPr wrap="square" rtlCol="0" anchor="t"/>
          <a:lstStyle/>
          <a:p>
            <a:pPr algn="l" indent="0" marL="0">
              <a:lnSpc>
                <a:spcPts val="2398"/>
              </a:lnSpc>
              <a:buNone/>
            </a:pPr>
            <a:r>
              <a:rPr lang="en-US" sz="1498" dirty="0">
                <a:solidFill>
                  <a:srgbClr val="EEEFF5"/>
                </a:solidFill>
                <a:latin typeface="Montserrat" pitchFamily="34" charset="0"/>
                <a:ea typeface="Montserrat" pitchFamily="34" charset="-122"/>
                <a:cs typeface="Montserrat" pitchFamily="34" charset="-120"/>
              </a:rPr>
              <a:t>Execute the command with the specified paths to transfer the file securely into the Hadoop ecosystem.</a:t>
            </a:r>
            <a:endParaRPr lang="en-US" sz="1498" dirty="0"/>
          </a:p>
        </p:txBody>
      </p:sp>
      <p:pic>
        <p:nvPicPr>
          <p:cNvPr id="2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764149"/>
            <a:ext cx="6176367"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Listing Contents with '-ls'</a:t>
            </a:r>
            <a:endParaRPr lang="en-US" sz="4374" dirty="0"/>
          </a:p>
        </p:txBody>
      </p:sp>
      <p:sp>
        <p:nvSpPr>
          <p:cNvPr id="5" name="Text 3"/>
          <p:cNvSpPr/>
          <p:nvPr/>
        </p:nvSpPr>
        <p:spPr>
          <a:xfrm>
            <a:off x="1760220" y="2902863"/>
            <a:ext cx="11109960" cy="1066205"/>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Finding and understanding the composition of directories in HDFS is facilitated by the 'ls' command. It is analogous to its UNIX/Linux counterpart and offers an immediate glimpse into the structure of data within your Hadoop environment.</a:t>
            </a:r>
            <a:endParaRPr lang="en-US" sz="1750" dirty="0"/>
          </a:p>
        </p:txBody>
      </p:sp>
      <p:sp>
        <p:nvSpPr>
          <p:cNvPr id="6" name="Text 4"/>
          <p:cNvSpPr/>
          <p:nvPr/>
        </p:nvSpPr>
        <p:spPr>
          <a:xfrm>
            <a:off x="1760220" y="4330065"/>
            <a:ext cx="5388293" cy="666512"/>
          </a:xfrm>
          <a:prstGeom prst="rect">
            <a:avLst/>
          </a:prstGeom>
          <a:noFill/>
          <a:ln/>
        </p:spPr>
        <p:txBody>
          <a:bodyPr wrap="none" rtlCol="0" anchor="t"/>
          <a:lstStyle/>
          <a:p>
            <a:pPr algn="ctr" indent="0" marL="0">
              <a:lnSpc>
                <a:spcPts val="5249"/>
              </a:lnSpc>
              <a:buNone/>
            </a:pPr>
            <a:r>
              <a:rPr lang="en-US" sz="5249" b="1" dirty="0">
                <a:solidFill>
                  <a:srgbClr val="60A9FF"/>
                </a:solidFill>
                <a:latin typeface="Barlow" pitchFamily="34" charset="0"/>
                <a:ea typeface="Barlow" pitchFamily="34" charset="-122"/>
                <a:cs typeface="Barlow" pitchFamily="34" charset="-120"/>
              </a:rPr>
              <a:t>1</a:t>
            </a:r>
            <a:endParaRPr lang="en-US" sz="5249" dirty="0"/>
          </a:p>
        </p:txBody>
      </p:sp>
      <p:sp>
        <p:nvSpPr>
          <p:cNvPr id="7" name="Text 5"/>
          <p:cNvSpPr/>
          <p:nvPr/>
        </p:nvSpPr>
        <p:spPr>
          <a:xfrm>
            <a:off x="3065621" y="5274231"/>
            <a:ext cx="2777490" cy="347186"/>
          </a:xfrm>
          <a:prstGeom prst="rect">
            <a:avLst/>
          </a:prstGeom>
          <a:noFill/>
          <a:ln/>
        </p:spPr>
        <p:txBody>
          <a:bodyPr wrap="none" rtlCol="0" anchor="t"/>
          <a:lstStyle/>
          <a:p>
            <a:pPr algn="ctr" indent="0" marL="0">
              <a:lnSpc>
                <a:spcPts val="2734"/>
              </a:lnSpc>
              <a:buNone/>
            </a:pPr>
            <a:r>
              <a:rPr lang="en-US" sz="2187" b="1" dirty="0">
                <a:solidFill>
                  <a:srgbClr val="60A9FF"/>
                </a:solidFill>
                <a:latin typeface="Barlow" pitchFamily="34" charset="0"/>
                <a:ea typeface="Barlow" pitchFamily="34" charset="-122"/>
                <a:cs typeface="Barlow" pitchFamily="34" charset="-120"/>
              </a:rPr>
              <a:t>Directories</a:t>
            </a:r>
            <a:endParaRPr lang="en-US" sz="2187" dirty="0"/>
          </a:p>
        </p:txBody>
      </p:sp>
      <p:sp>
        <p:nvSpPr>
          <p:cNvPr id="8" name="Text 6"/>
          <p:cNvSpPr/>
          <p:nvPr/>
        </p:nvSpPr>
        <p:spPr>
          <a:xfrm>
            <a:off x="1760220" y="5754648"/>
            <a:ext cx="5388293" cy="710803"/>
          </a:xfrm>
          <a:prstGeom prst="rect">
            <a:avLst/>
          </a:prstGeom>
          <a:noFill/>
          <a:ln/>
        </p:spPr>
        <p:txBody>
          <a:bodyPr wrap="square" rtlCol="0" anchor="t"/>
          <a:lstStyle/>
          <a:p>
            <a:pPr algn="ct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Count of directories within the specified HDFS path.</a:t>
            </a:r>
            <a:endParaRPr lang="en-US" sz="1750" dirty="0"/>
          </a:p>
        </p:txBody>
      </p:sp>
      <p:sp>
        <p:nvSpPr>
          <p:cNvPr id="9" name="Text 7"/>
          <p:cNvSpPr/>
          <p:nvPr/>
        </p:nvSpPr>
        <p:spPr>
          <a:xfrm>
            <a:off x="7481768" y="4330065"/>
            <a:ext cx="5388412" cy="666512"/>
          </a:xfrm>
          <a:prstGeom prst="rect">
            <a:avLst/>
          </a:prstGeom>
          <a:noFill/>
          <a:ln/>
        </p:spPr>
        <p:txBody>
          <a:bodyPr wrap="none" rtlCol="0" anchor="t"/>
          <a:lstStyle/>
          <a:p>
            <a:pPr algn="ctr" indent="0" marL="0">
              <a:lnSpc>
                <a:spcPts val="5249"/>
              </a:lnSpc>
              <a:buNone/>
            </a:pPr>
            <a:r>
              <a:rPr lang="en-US" sz="5249" b="1" dirty="0">
                <a:solidFill>
                  <a:srgbClr val="60A9FF"/>
                </a:solidFill>
                <a:latin typeface="Barlow" pitchFamily="34" charset="0"/>
                <a:ea typeface="Barlow" pitchFamily="34" charset="-122"/>
                <a:cs typeface="Barlow" pitchFamily="34" charset="-120"/>
              </a:rPr>
              <a:t>2</a:t>
            </a:r>
            <a:endParaRPr lang="en-US" sz="5249" dirty="0"/>
          </a:p>
        </p:txBody>
      </p:sp>
      <p:sp>
        <p:nvSpPr>
          <p:cNvPr id="10" name="Text 8"/>
          <p:cNvSpPr/>
          <p:nvPr/>
        </p:nvSpPr>
        <p:spPr>
          <a:xfrm>
            <a:off x="8787170" y="5274231"/>
            <a:ext cx="2777490" cy="347186"/>
          </a:xfrm>
          <a:prstGeom prst="rect">
            <a:avLst/>
          </a:prstGeom>
          <a:noFill/>
          <a:ln/>
        </p:spPr>
        <p:txBody>
          <a:bodyPr wrap="none" rtlCol="0" anchor="t"/>
          <a:lstStyle/>
          <a:p>
            <a:pPr algn="ctr" indent="0" marL="0">
              <a:lnSpc>
                <a:spcPts val="2734"/>
              </a:lnSpc>
              <a:buNone/>
            </a:pPr>
            <a:r>
              <a:rPr lang="en-US" sz="2187" b="1" dirty="0">
                <a:solidFill>
                  <a:srgbClr val="60A9FF"/>
                </a:solidFill>
                <a:latin typeface="Barlow" pitchFamily="34" charset="0"/>
                <a:ea typeface="Barlow" pitchFamily="34" charset="-122"/>
                <a:cs typeface="Barlow" pitchFamily="34" charset="-120"/>
              </a:rPr>
              <a:t>Files</a:t>
            </a:r>
            <a:endParaRPr lang="en-US" sz="2187" dirty="0"/>
          </a:p>
        </p:txBody>
      </p:sp>
      <p:sp>
        <p:nvSpPr>
          <p:cNvPr id="11" name="Text 9"/>
          <p:cNvSpPr/>
          <p:nvPr/>
        </p:nvSpPr>
        <p:spPr>
          <a:xfrm>
            <a:off x="7481768" y="5754648"/>
            <a:ext cx="5388412" cy="710803"/>
          </a:xfrm>
          <a:prstGeom prst="rect">
            <a:avLst/>
          </a:prstGeom>
          <a:noFill/>
          <a:ln/>
        </p:spPr>
        <p:txBody>
          <a:bodyPr wrap="square" rtlCol="0" anchor="t"/>
          <a:lstStyle/>
          <a:p>
            <a:pPr algn="ct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Number of files residing in the directory, a quick metric of data volume.</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785336"/>
            <a:ext cx="8751927"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Best Practices for HDFS Commands</a:t>
            </a:r>
            <a:endParaRPr lang="en-US" sz="4374" dirty="0"/>
          </a:p>
        </p:txBody>
      </p:sp>
      <p:sp>
        <p:nvSpPr>
          <p:cNvPr id="5" name="Text 3"/>
          <p:cNvSpPr/>
          <p:nvPr/>
        </p:nvSpPr>
        <p:spPr>
          <a:xfrm>
            <a:off x="1760220" y="1924050"/>
            <a:ext cx="11109960" cy="1066205"/>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As with any technology, using HDFS effectively involves adhering to certain best practices that ensure operational efficiency, data security, and system reliability. We will consolidate a few of the critical tips related to using these commands.</a:t>
            </a:r>
            <a:endParaRPr lang="en-US" sz="1750" dirty="0"/>
          </a:p>
        </p:txBody>
      </p:sp>
      <p:sp>
        <p:nvSpPr>
          <p:cNvPr id="6" name="Shape 4"/>
          <p:cNvSpPr/>
          <p:nvPr/>
        </p:nvSpPr>
        <p:spPr>
          <a:xfrm>
            <a:off x="1760220" y="3240167"/>
            <a:ext cx="5443895" cy="1990963"/>
          </a:xfrm>
          <a:prstGeom prst="roundRect">
            <a:avLst>
              <a:gd name="adj" fmla="val 6696"/>
            </a:avLst>
          </a:prstGeom>
          <a:solidFill>
            <a:srgbClr val="282C32"/>
          </a:solidFill>
          <a:ln/>
        </p:spPr>
      </p:sp>
      <p:sp>
        <p:nvSpPr>
          <p:cNvPr id="7" name="Text 5"/>
          <p:cNvSpPr/>
          <p:nvPr/>
        </p:nvSpPr>
        <p:spPr>
          <a:xfrm>
            <a:off x="1982391" y="3462338"/>
            <a:ext cx="277749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Path Verification</a:t>
            </a:r>
            <a:endParaRPr lang="en-US" sz="2187" dirty="0"/>
          </a:p>
        </p:txBody>
      </p:sp>
      <p:sp>
        <p:nvSpPr>
          <p:cNvPr id="8" name="Text 6"/>
          <p:cNvSpPr/>
          <p:nvPr/>
        </p:nvSpPr>
        <p:spPr>
          <a:xfrm>
            <a:off x="1982391" y="3942755"/>
            <a:ext cx="4999553" cy="1066205"/>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Before executing commands, verify the correctness of the file paths to prevent misplacement of data within HDFS.</a:t>
            </a:r>
            <a:endParaRPr lang="en-US" sz="1750" dirty="0"/>
          </a:p>
        </p:txBody>
      </p:sp>
      <p:sp>
        <p:nvSpPr>
          <p:cNvPr id="9" name="Shape 7"/>
          <p:cNvSpPr/>
          <p:nvPr/>
        </p:nvSpPr>
        <p:spPr>
          <a:xfrm>
            <a:off x="7426285" y="3240167"/>
            <a:ext cx="5443895" cy="1990963"/>
          </a:xfrm>
          <a:prstGeom prst="roundRect">
            <a:avLst>
              <a:gd name="adj" fmla="val 6696"/>
            </a:avLst>
          </a:prstGeom>
          <a:solidFill>
            <a:srgbClr val="282C32"/>
          </a:solidFill>
          <a:ln/>
        </p:spPr>
      </p:sp>
      <p:sp>
        <p:nvSpPr>
          <p:cNvPr id="10" name="Text 8"/>
          <p:cNvSpPr/>
          <p:nvPr/>
        </p:nvSpPr>
        <p:spPr>
          <a:xfrm>
            <a:off x="7648456" y="3462338"/>
            <a:ext cx="277749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Permission Checks</a:t>
            </a:r>
            <a:endParaRPr lang="en-US" sz="2187" dirty="0"/>
          </a:p>
        </p:txBody>
      </p:sp>
      <p:sp>
        <p:nvSpPr>
          <p:cNvPr id="11" name="Text 9"/>
          <p:cNvSpPr/>
          <p:nvPr/>
        </p:nvSpPr>
        <p:spPr>
          <a:xfrm>
            <a:off x="7648456" y="3942755"/>
            <a:ext cx="4999553" cy="1066205"/>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Ensure that you have the necessary permissions to execute the commands, especially in multi-user environments.</a:t>
            </a:r>
            <a:endParaRPr lang="en-US" sz="1750" dirty="0"/>
          </a:p>
        </p:txBody>
      </p:sp>
      <p:sp>
        <p:nvSpPr>
          <p:cNvPr id="12" name="Shape 10"/>
          <p:cNvSpPr/>
          <p:nvPr/>
        </p:nvSpPr>
        <p:spPr>
          <a:xfrm>
            <a:off x="1760220" y="5453301"/>
            <a:ext cx="5443895" cy="1990963"/>
          </a:xfrm>
          <a:prstGeom prst="roundRect">
            <a:avLst>
              <a:gd name="adj" fmla="val 6696"/>
            </a:avLst>
          </a:prstGeom>
          <a:solidFill>
            <a:srgbClr val="282C32"/>
          </a:solidFill>
          <a:ln/>
        </p:spPr>
      </p:sp>
      <p:sp>
        <p:nvSpPr>
          <p:cNvPr id="13" name="Text 11"/>
          <p:cNvSpPr/>
          <p:nvPr/>
        </p:nvSpPr>
        <p:spPr>
          <a:xfrm>
            <a:off x="1982391" y="5675471"/>
            <a:ext cx="2914055"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Automation and Scripts</a:t>
            </a:r>
            <a:endParaRPr lang="en-US" sz="2187" dirty="0"/>
          </a:p>
        </p:txBody>
      </p:sp>
      <p:sp>
        <p:nvSpPr>
          <p:cNvPr id="14" name="Text 12"/>
          <p:cNvSpPr/>
          <p:nvPr/>
        </p:nvSpPr>
        <p:spPr>
          <a:xfrm>
            <a:off x="1982391" y="6155888"/>
            <a:ext cx="4999553" cy="1066205"/>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Leverage scripts to automate repetitive command sequences, enhancing efficiency and reducing the potential for errors.</a:t>
            </a:r>
            <a:endParaRPr lang="en-US" sz="1750" dirty="0"/>
          </a:p>
        </p:txBody>
      </p:sp>
      <p:sp>
        <p:nvSpPr>
          <p:cNvPr id="15" name="Shape 13"/>
          <p:cNvSpPr/>
          <p:nvPr/>
        </p:nvSpPr>
        <p:spPr>
          <a:xfrm>
            <a:off x="7426285" y="5453301"/>
            <a:ext cx="5443895" cy="1990963"/>
          </a:xfrm>
          <a:prstGeom prst="roundRect">
            <a:avLst>
              <a:gd name="adj" fmla="val 6696"/>
            </a:avLst>
          </a:prstGeom>
          <a:solidFill>
            <a:srgbClr val="282C32"/>
          </a:solidFill>
          <a:ln/>
        </p:spPr>
      </p:sp>
      <p:sp>
        <p:nvSpPr>
          <p:cNvPr id="16" name="Text 14"/>
          <p:cNvSpPr/>
          <p:nvPr/>
        </p:nvSpPr>
        <p:spPr>
          <a:xfrm>
            <a:off x="7648456" y="5675471"/>
            <a:ext cx="277749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Data Integrity</a:t>
            </a:r>
            <a:endParaRPr lang="en-US" sz="2187" dirty="0"/>
          </a:p>
        </p:txBody>
      </p:sp>
      <p:sp>
        <p:nvSpPr>
          <p:cNvPr id="17" name="Text 15"/>
          <p:cNvSpPr/>
          <p:nvPr/>
        </p:nvSpPr>
        <p:spPr>
          <a:xfrm>
            <a:off x="7648456" y="6155888"/>
            <a:ext cx="4999553" cy="1066205"/>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Perform regular checks on the data integrity after any major data transfers or manipulations within HDFS.</a:t>
            </a:r>
            <a:endParaRPr lang="en-US" sz="1750" dirty="0"/>
          </a:p>
        </p:txBody>
      </p:sp>
      <p:pic>
        <p:nvPicPr>
          <p:cNvPr id="1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2024-02-26T04:59:03Z</dcterms:created>
  <dcterms:modified xsi:type="dcterms:W3CDTF">2024-02-26T04:59:03Z</dcterms:modified>
</cp:coreProperties>
</file>