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663178"/>
            <a:ext cx="7477601" cy="1666399"/>
          </a:xfrm>
          <a:prstGeom prst="rect">
            <a:avLst/>
          </a:prstGeom>
          <a:noFill/>
          <a:ln/>
        </p:spPr>
        <p:txBody>
          <a:bodyPr wrap="square" rtlCol="0" anchor="t"/>
          <a:lstStyle/>
          <a:p>
            <a:pPr indent="0" marL="0">
              <a:lnSpc>
                <a:spcPts val="6561"/>
              </a:lnSpc>
              <a:buNone/>
            </a:pPr>
            <a:r>
              <a:rPr lang="en-US" sz="5249" dirty="0">
                <a:solidFill>
                  <a:srgbClr val="FFFFFF"/>
                </a:solidFill>
                <a:latin typeface="Fraunces" pitchFamily="34" charset="0"/>
                <a:ea typeface="Fraunces" pitchFamily="34" charset="-122"/>
                <a:cs typeface="Fraunces" pitchFamily="34" charset="-120"/>
              </a:rPr>
              <a:t>The MapReduce Ecosystem in Hadoop</a:t>
            </a:r>
            <a:endParaRPr lang="en-US" sz="5249" dirty="0"/>
          </a:p>
        </p:txBody>
      </p:sp>
      <p:sp>
        <p:nvSpPr>
          <p:cNvPr id="6" name="Text 3"/>
          <p:cNvSpPr/>
          <p:nvPr/>
        </p:nvSpPr>
        <p:spPr>
          <a:xfrm>
            <a:off x="833199" y="2662833"/>
            <a:ext cx="7477601" cy="426481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Welcome to the intricately engineered world of Hadoop's MapReduce framework, where data is not merely processed‒ it's sculpted through the prowess of distributed computing. As software developers and data engineers preparing to embark on the Hadoop journey, sharpening your Java acumen is the cornerstone for orchestrating this symphony of data. In this educational exposition, we peel back the layers to explore the facets of Java that are fundamental in actualizing the full potential of MapReduce within the Hadoop Distributed File System (HDFS). Prepare to delve into the Java concepts that interlace the robust fabric of Hadoop and ensure your data processing is efficient, scalable, and fault-tolerant.</a:t>
            </a:r>
            <a:endParaRPr lang="en-US" sz="1750" dirty="0"/>
          </a:p>
        </p:txBody>
      </p:sp>
      <p:sp>
        <p:nvSpPr>
          <p:cNvPr id="7" name="Shape 4"/>
          <p:cNvSpPr/>
          <p:nvPr/>
        </p:nvSpPr>
        <p:spPr>
          <a:xfrm>
            <a:off x="833199" y="7194233"/>
            <a:ext cx="355402" cy="355402"/>
          </a:xfrm>
          <a:prstGeom prst="roundRect">
            <a:avLst>
              <a:gd name="adj" fmla="val 25726039"/>
            </a:avLst>
          </a:prstGeom>
          <a:solidFill>
            <a:srgbClr val="6661CC"/>
          </a:solidFill>
          <a:ln w="7620">
            <a:solidFill>
              <a:srgbClr val="FFFFFF"/>
            </a:solidFill>
            <a:prstDash val="solid"/>
          </a:ln>
        </p:spPr>
      </p:sp>
      <p:sp>
        <p:nvSpPr>
          <p:cNvPr id="8" name="Text 5"/>
          <p:cNvSpPr/>
          <p:nvPr/>
        </p:nvSpPr>
        <p:spPr>
          <a:xfrm>
            <a:off x="921782" y="7298769"/>
            <a:ext cx="178237" cy="146328"/>
          </a:xfrm>
          <a:prstGeom prst="rect">
            <a:avLst/>
          </a:prstGeom>
          <a:noFill/>
          <a:ln/>
        </p:spPr>
        <p:txBody>
          <a:bodyPr wrap="none" rtlCol="0" anchor="t"/>
          <a:lstStyle/>
          <a:p>
            <a:pPr algn="ctr" indent="0" marL="0">
              <a:lnSpc>
                <a:spcPts val="1152"/>
              </a:lnSpc>
              <a:buNone/>
            </a:pPr>
            <a:r>
              <a:rPr lang="en-US" sz="1152" dirty="0">
                <a:solidFill>
                  <a:srgbClr val="FFFFFF"/>
                </a:solidFill>
                <a:latin typeface="Epilogue" pitchFamily="34" charset="0"/>
                <a:ea typeface="Epilogue" pitchFamily="34" charset="-122"/>
                <a:cs typeface="Epilogue" pitchFamily="34" charset="-120"/>
              </a:rPr>
              <a:t>Ba</a:t>
            </a:r>
            <a:endParaRPr lang="en-US" sz="1152" dirty="0"/>
          </a:p>
        </p:txBody>
      </p:sp>
      <p:sp>
        <p:nvSpPr>
          <p:cNvPr id="9" name="Text 6"/>
          <p:cNvSpPr/>
          <p:nvPr/>
        </p:nvSpPr>
        <p:spPr>
          <a:xfrm>
            <a:off x="1299686" y="7177564"/>
            <a:ext cx="3073122" cy="388858"/>
          </a:xfrm>
          <a:prstGeom prst="rect">
            <a:avLst/>
          </a:prstGeom>
          <a:noFill/>
          <a:ln/>
        </p:spPr>
        <p:txBody>
          <a:bodyPr wrap="none" rtlCol="0" anchor="t"/>
          <a:lstStyle/>
          <a:p>
            <a:pPr algn="l" indent="0" marL="0">
              <a:lnSpc>
                <a:spcPts val="3062"/>
              </a:lnSpc>
              <a:buNone/>
            </a:pPr>
            <a:r>
              <a:rPr lang="en-US" sz="2187" b="1" dirty="0">
                <a:solidFill>
                  <a:srgbClr val="EBECEF"/>
                </a:solidFill>
                <a:latin typeface="Epilogue" pitchFamily="34" charset="0"/>
                <a:ea typeface="Epilogue" pitchFamily="34" charset="-122"/>
                <a:cs typeface="Epilogue" pitchFamily="34" charset="-120"/>
              </a:rPr>
              <a:t>by Bhargavi Upadhyay</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506516" y="843677"/>
            <a:ext cx="9241512" cy="610195"/>
          </a:xfrm>
          <a:prstGeom prst="rect">
            <a:avLst/>
          </a:prstGeom>
          <a:noFill/>
          <a:ln/>
        </p:spPr>
        <p:txBody>
          <a:bodyPr wrap="none" rtlCol="0" anchor="t"/>
          <a:lstStyle/>
          <a:p>
            <a:pPr indent="0" marL="0">
              <a:lnSpc>
                <a:spcPts val="4805"/>
              </a:lnSpc>
              <a:buNone/>
            </a:pPr>
            <a:r>
              <a:rPr lang="en-US" sz="3844" dirty="0">
                <a:solidFill>
                  <a:srgbClr val="FFFFFF"/>
                </a:solidFill>
                <a:latin typeface="Fraunces" pitchFamily="34" charset="0"/>
                <a:ea typeface="Fraunces" pitchFamily="34" charset="-122"/>
                <a:cs typeface="Fraunces" pitchFamily="34" charset="-120"/>
              </a:rPr>
              <a:t>Anatomy of the MapReduce Framework</a:t>
            </a:r>
            <a:endParaRPr lang="en-US" sz="3844" dirty="0"/>
          </a:p>
        </p:txBody>
      </p:sp>
      <p:sp>
        <p:nvSpPr>
          <p:cNvPr id="6" name="Shape 3"/>
          <p:cNvSpPr/>
          <p:nvPr/>
        </p:nvSpPr>
        <p:spPr>
          <a:xfrm>
            <a:off x="4779883" y="1746647"/>
            <a:ext cx="38933" cy="5639157"/>
          </a:xfrm>
          <a:prstGeom prst="roundRect">
            <a:avLst>
              <a:gd name="adj" fmla="val 225688"/>
            </a:avLst>
          </a:prstGeom>
          <a:solidFill>
            <a:srgbClr val="414A70"/>
          </a:solidFill>
          <a:ln/>
        </p:spPr>
      </p:sp>
      <p:sp>
        <p:nvSpPr>
          <p:cNvPr id="7" name="Shape 4"/>
          <p:cNvSpPr/>
          <p:nvPr/>
        </p:nvSpPr>
        <p:spPr>
          <a:xfrm>
            <a:off x="5018901" y="2099250"/>
            <a:ext cx="683300" cy="38933"/>
          </a:xfrm>
          <a:prstGeom prst="roundRect">
            <a:avLst>
              <a:gd name="adj" fmla="val 225688"/>
            </a:avLst>
          </a:prstGeom>
          <a:solidFill>
            <a:srgbClr val="414A70"/>
          </a:solidFill>
          <a:ln/>
        </p:spPr>
      </p:sp>
      <p:sp>
        <p:nvSpPr>
          <p:cNvPr id="8" name="Shape 5"/>
          <p:cNvSpPr/>
          <p:nvPr/>
        </p:nvSpPr>
        <p:spPr>
          <a:xfrm>
            <a:off x="4579680" y="1899166"/>
            <a:ext cx="439222" cy="439222"/>
          </a:xfrm>
          <a:prstGeom prst="roundRect">
            <a:avLst>
              <a:gd name="adj" fmla="val 20005"/>
            </a:avLst>
          </a:prstGeom>
          <a:solidFill>
            <a:srgbClr val="283157"/>
          </a:solidFill>
          <a:ln w="7620">
            <a:solidFill>
              <a:srgbClr val="414A70"/>
            </a:solidFill>
            <a:prstDash val="solid"/>
          </a:ln>
        </p:spPr>
      </p:sp>
      <p:sp>
        <p:nvSpPr>
          <p:cNvPr id="9" name="Text 6"/>
          <p:cNvSpPr/>
          <p:nvPr/>
        </p:nvSpPr>
        <p:spPr>
          <a:xfrm>
            <a:off x="4732080" y="1935718"/>
            <a:ext cx="134303" cy="366117"/>
          </a:xfrm>
          <a:prstGeom prst="rect">
            <a:avLst/>
          </a:prstGeom>
          <a:noFill/>
          <a:ln/>
        </p:spPr>
        <p:txBody>
          <a:bodyPr wrap="none" rtlCol="0" anchor="t"/>
          <a:lstStyle/>
          <a:p>
            <a:pPr algn="ctr" indent="0" marL="0">
              <a:lnSpc>
                <a:spcPts val="2883"/>
              </a:lnSpc>
              <a:buNone/>
            </a:pPr>
            <a:r>
              <a:rPr lang="en-US" sz="2306" dirty="0">
                <a:solidFill>
                  <a:srgbClr val="EBECEF"/>
                </a:solidFill>
                <a:latin typeface="Fraunces" pitchFamily="34" charset="0"/>
                <a:ea typeface="Fraunces" pitchFamily="34" charset="-122"/>
                <a:cs typeface="Fraunces" pitchFamily="34" charset="-120"/>
              </a:rPr>
              <a:t>1</a:t>
            </a:r>
            <a:endParaRPr lang="en-US" sz="2306" dirty="0"/>
          </a:p>
        </p:txBody>
      </p:sp>
      <p:sp>
        <p:nvSpPr>
          <p:cNvPr id="10" name="Text 7"/>
          <p:cNvSpPr/>
          <p:nvPr/>
        </p:nvSpPr>
        <p:spPr>
          <a:xfrm>
            <a:off x="5873115" y="1941790"/>
            <a:ext cx="2440662" cy="305038"/>
          </a:xfrm>
          <a:prstGeom prst="rect">
            <a:avLst/>
          </a:prstGeom>
          <a:noFill/>
          <a:ln/>
        </p:spPr>
        <p:txBody>
          <a:bodyPr wrap="none" rtlCol="0" anchor="t"/>
          <a:lstStyle/>
          <a:p>
            <a:pPr algn="l" indent="0" marL="0">
              <a:lnSpc>
                <a:spcPts val="2402"/>
              </a:lnSpc>
              <a:buNone/>
            </a:pPr>
            <a:r>
              <a:rPr lang="en-US" sz="1922" dirty="0">
                <a:solidFill>
                  <a:srgbClr val="EBECEF"/>
                </a:solidFill>
                <a:latin typeface="Fraunces" pitchFamily="34" charset="0"/>
                <a:ea typeface="Fraunces" pitchFamily="34" charset="-122"/>
                <a:cs typeface="Fraunces" pitchFamily="34" charset="-120"/>
              </a:rPr>
              <a:t>Map Function</a:t>
            </a:r>
            <a:endParaRPr lang="en-US" sz="1922" dirty="0"/>
          </a:p>
        </p:txBody>
      </p:sp>
      <p:sp>
        <p:nvSpPr>
          <p:cNvPr id="11" name="Text 8"/>
          <p:cNvSpPr/>
          <p:nvPr/>
        </p:nvSpPr>
        <p:spPr>
          <a:xfrm>
            <a:off x="5873115" y="2363867"/>
            <a:ext cx="7908250" cy="937260"/>
          </a:xfrm>
          <a:prstGeom prst="rect">
            <a:avLst/>
          </a:prstGeom>
          <a:noFill/>
          <a:ln/>
        </p:spPr>
        <p:txBody>
          <a:bodyPr wrap="square" rtlCol="0" anchor="t"/>
          <a:lstStyle/>
          <a:p>
            <a:pPr algn="l" indent="0" marL="0">
              <a:lnSpc>
                <a:spcPts val="2460"/>
              </a:lnSpc>
              <a:buNone/>
            </a:pPr>
            <a:r>
              <a:rPr lang="en-US" sz="1537" dirty="0">
                <a:solidFill>
                  <a:srgbClr val="EBECEF"/>
                </a:solidFill>
                <a:latin typeface="Epilogue" pitchFamily="34" charset="0"/>
                <a:ea typeface="Epilogue" pitchFamily="34" charset="-122"/>
                <a:cs typeface="Epilogue" pitchFamily="34" charset="-120"/>
              </a:rPr>
              <a:t>Comprehending the Map function is like dissecting the DNA of the MapReduce framework. It's the initial, transformative step where input data is dissected into key-value pairs for detailed examination.</a:t>
            </a:r>
            <a:endParaRPr lang="en-US" sz="1537" dirty="0"/>
          </a:p>
        </p:txBody>
      </p:sp>
      <p:sp>
        <p:nvSpPr>
          <p:cNvPr id="12" name="Shape 9"/>
          <p:cNvSpPr/>
          <p:nvPr/>
        </p:nvSpPr>
        <p:spPr>
          <a:xfrm>
            <a:off x="5018901" y="4044017"/>
            <a:ext cx="683300" cy="38933"/>
          </a:xfrm>
          <a:prstGeom prst="roundRect">
            <a:avLst>
              <a:gd name="adj" fmla="val 225688"/>
            </a:avLst>
          </a:prstGeom>
          <a:solidFill>
            <a:srgbClr val="414A70"/>
          </a:solidFill>
          <a:ln/>
        </p:spPr>
      </p:sp>
      <p:sp>
        <p:nvSpPr>
          <p:cNvPr id="13" name="Shape 10"/>
          <p:cNvSpPr/>
          <p:nvPr/>
        </p:nvSpPr>
        <p:spPr>
          <a:xfrm>
            <a:off x="4579680" y="3843933"/>
            <a:ext cx="439222" cy="439222"/>
          </a:xfrm>
          <a:prstGeom prst="roundRect">
            <a:avLst>
              <a:gd name="adj" fmla="val 20005"/>
            </a:avLst>
          </a:prstGeom>
          <a:solidFill>
            <a:srgbClr val="283157"/>
          </a:solidFill>
          <a:ln w="7620">
            <a:solidFill>
              <a:srgbClr val="414A70"/>
            </a:solidFill>
            <a:prstDash val="solid"/>
          </a:ln>
        </p:spPr>
      </p:sp>
      <p:sp>
        <p:nvSpPr>
          <p:cNvPr id="14" name="Text 11"/>
          <p:cNvSpPr/>
          <p:nvPr/>
        </p:nvSpPr>
        <p:spPr>
          <a:xfrm>
            <a:off x="4710529" y="3880485"/>
            <a:ext cx="177522" cy="366117"/>
          </a:xfrm>
          <a:prstGeom prst="rect">
            <a:avLst/>
          </a:prstGeom>
          <a:noFill/>
          <a:ln/>
        </p:spPr>
        <p:txBody>
          <a:bodyPr wrap="none" rtlCol="0" anchor="t"/>
          <a:lstStyle/>
          <a:p>
            <a:pPr algn="ctr" indent="0" marL="0">
              <a:lnSpc>
                <a:spcPts val="2883"/>
              </a:lnSpc>
              <a:buNone/>
            </a:pPr>
            <a:r>
              <a:rPr lang="en-US" sz="2306" dirty="0">
                <a:solidFill>
                  <a:srgbClr val="EBECEF"/>
                </a:solidFill>
                <a:latin typeface="Fraunces" pitchFamily="34" charset="0"/>
                <a:ea typeface="Fraunces" pitchFamily="34" charset="-122"/>
                <a:cs typeface="Fraunces" pitchFamily="34" charset="-120"/>
              </a:rPr>
              <a:t>2</a:t>
            </a:r>
            <a:endParaRPr lang="en-US" sz="2306" dirty="0"/>
          </a:p>
        </p:txBody>
      </p:sp>
      <p:sp>
        <p:nvSpPr>
          <p:cNvPr id="15" name="Text 12"/>
          <p:cNvSpPr/>
          <p:nvPr/>
        </p:nvSpPr>
        <p:spPr>
          <a:xfrm>
            <a:off x="5873115" y="3886557"/>
            <a:ext cx="2440662" cy="305038"/>
          </a:xfrm>
          <a:prstGeom prst="rect">
            <a:avLst/>
          </a:prstGeom>
          <a:noFill/>
          <a:ln/>
        </p:spPr>
        <p:txBody>
          <a:bodyPr wrap="none" rtlCol="0" anchor="t"/>
          <a:lstStyle/>
          <a:p>
            <a:pPr algn="l" indent="0" marL="0">
              <a:lnSpc>
                <a:spcPts val="2402"/>
              </a:lnSpc>
              <a:buNone/>
            </a:pPr>
            <a:r>
              <a:rPr lang="en-US" sz="1922" dirty="0">
                <a:solidFill>
                  <a:srgbClr val="EBECEF"/>
                </a:solidFill>
                <a:latin typeface="Fraunces" pitchFamily="34" charset="0"/>
                <a:ea typeface="Fraunces" pitchFamily="34" charset="-122"/>
                <a:cs typeface="Fraunces" pitchFamily="34" charset="-120"/>
              </a:rPr>
              <a:t>Shuffle and Sort</a:t>
            </a:r>
            <a:endParaRPr lang="en-US" sz="1922" dirty="0"/>
          </a:p>
        </p:txBody>
      </p:sp>
      <p:sp>
        <p:nvSpPr>
          <p:cNvPr id="16" name="Text 13"/>
          <p:cNvSpPr/>
          <p:nvPr/>
        </p:nvSpPr>
        <p:spPr>
          <a:xfrm>
            <a:off x="5873115" y="4308634"/>
            <a:ext cx="7908250" cy="937260"/>
          </a:xfrm>
          <a:prstGeom prst="rect">
            <a:avLst/>
          </a:prstGeom>
          <a:noFill/>
          <a:ln/>
        </p:spPr>
        <p:txBody>
          <a:bodyPr wrap="square" rtlCol="0" anchor="t"/>
          <a:lstStyle/>
          <a:p>
            <a:pPr algn="l" indent="0" marL="0">
              <a:lnSpc>
                <a:spcPts val="2460"/>
              </a:lnSpc>
              <a:buNone/>
            </a:pPr>
            <a:r>
              <a:rPr lang="en-US" sz="1537" dirty="0">
                <a:solidFill>
                  <a:srgbClr val="EBECEF"/>
                </a:solidFill>
                <a:latin typeface="Epilogue" pitchFamily="34" charset="0"/>
                <a:ea typeface="Epilogue" pitchFamily="34" charset="-122"/>
                <a:cs typeface="Epilogue" pitchFamily="34" charset="-120"/>
              </a:rPr>
              <a:t>After the mapping, comes the intricate shuffle and sort phase. Here, data from various mappers is intelligently collated and organized, setting the stage for the reduced act that follows.</a:t>
            </a:r>
            <a:endParaRPr lang="en-US" sz="1537" dirty="0"/>
          </a:p>
        </p:txBody>
      </p:sp>
      <p:sp>
        <p:nvSpPr>
          <p:cNvPr id="17" name="Shape 14"/>
          <p:cNvSpPr/>
          <p:nvPr/>
        </p:nvSpPr>
        <p:spPr>
          <a:xfrm>
            <a:off x="5018901" y="5988784"/>
            <a:ext cx="683300" cy="38933"/>
          </a:xfrm>
          <a:prstGeom prst="roundRect">
            <a:avLst>
              <a:gd name="adj" fmla="val 225688"/>
            </a:avLst>
          </a:prstGeom>
          <a:solidFill>
            <a:srgbClr val="414A70"/>
          </a:solidFill>
          <a:ln/>
        </p:spPr>
      </p:sp>
      <p:sp>
        <p:nvSpPr>
          <p:cNvPr id="18" name="Shape 15"/>
          <p:cNvSpPr/>
          <p:nvPr/>
        </p:nvSpPr>
        <p:spPr>
          <a:xfrm>
            <a:off x="4579680" y="5788700"/>
            <a:ext cx="439222" cy="439222"/>
          </a:xfrm>
          <a:prstGeom prst="roundRect">
            <a:avLst>
              <a:gd name="adj" fmla="val 20005"/>
            </a:avLst>
          </a:prstGeom>
          <a:solidFill>
            <a:srgbClr val="283157"/>
          </a:solidFill>
          <a:ln w="7620">
            <a:solidFill>
              <a:srgbClr val="414A70"/>
            </a:solidFill>
            <a:prstDash val="solid"/>
          </a:ln>
        </p:spPr>
      </p:sp>
      <p:sp>
        <p:nvSpPr>
          <p:cNvPr id="19" name="Text 16"/>
          <p:cNvSpPr/>
          <p:nvPr/>
        </p:nvSpPr>
        <p:spPr>
          <a:xfrm>
            <a:off x="4718387" y="5825252"/>
            <a:ext cx="161687" cy="366117"/>
          </a:xfrm>
          <a:prstGeom prst="rect">
            <a:avLst/>
          </a:prstGeom>
          <a:noFill/>
          <a:ln/>
        </p:spPr>
        <p:txBody>
          <a:bodyPr wrap="none" rtlCol="0" anchor="t"/>
          <a:lstStyle/>
          <a:p>
            <a:pPr algn="ctr" indent="0" marL="0">
              <a:lnSpc>
                <a:spcPts val="2883"/>
              </a:lnSpc>
              <a:buNone/>
            </a:pPr>
            <a:r>
              <a:rPr lang="en-US" sz="2306" dirty="0">
                <a:solidFill>
                  <a:srgbClr val="EBECEF"/>
                </a:solidFill>
                <a:latin typeface="Fraunces" pitchFamily="34" charset="0"/>
                <a:ea typeface="Fraunces" pitchFamily="34" charset="-122"/>
                <a:cs typeface="Fraunces" pitchFamily="34" charset="-120"/>
              </a:rPr>
              <a:t>3</a:t>
            </a:r>
            <a:endParaRPr lang="en-US" sz="2306" dirty="0"/>
          </a:p>
        </p:txBody>
      </p:sp>
      <p:sp>
        <p:nvSpPr>
          <p:cNvPr id="20" name="Text 17"/>
          <p:cNvSpPr/>
          <p:nvPr/>
        </p:nvSpPr>
        <p:spPr>
          <a:xfrm>
            <a:off x="5873115" y="5831324"/>
            <a:ext cx="2440662" cy="305038"/>
          </a:xfrm>
          <a:prstGeom prst="rect">
            <a:avLst/>
          </a:prstGeom>
          <a:noFill/>
          <a:ln/>
        </p:spPr>
        <p:txBody>
          <a:bodyPr wrap="none" rtlCol="0" anchor="t"/>
          <a:lstStyle/>
          <a:p>
            <a:pPr algn="l" indent="0" marL="0">
              <a:lnSpc>
                <a:spcPts val="2402"/>
              </a:lnSpc>
              <a:buNone/>
            </a:pPr>
            <a:r>
              <a:rPr lang="en-US" sz="1922" dirty="0">
                <a:solidFill>
                  <a:srgbClr val="EBECEF"/>
                </a:solidFill>
                <a:latin typeface="Fraunces" pitchFamily="34" charset="0"/>
                <a:ea typeface="Fraunces" pitchFamily="34" charset="-122"/>
                <a:cs typeface="Fraunces" pitchFamily="34" charset="-120"/>
              </a:rPr>
              <a:t>Reduce Function</a:t>
            </a:r>
            <a:endParaRPr lang="en-US" sz="1922" dirty="0"/>
          </a:p>
        </p:txBody>
      </p:sp>
      <p:sp>
        <p:nvSpPr>
          <p:cNvPr id="21" name="Text 18"/>
          <p:cNvSpPr/>
          <p:nvPr/>
        </p:nvSpPr>
        <p:spPr>
          <a:xfrm>
            <a:off x="5873115" y="6253401"/>
            <a:ext cx="7908250" cy="937260"/>
          </a:xfrm>
          <a:prstGeom prst="rect">
            <a:avLst/>
          </a:prstGeom>
          <a:noFill/>
          <a:ln/>
        </p:spPr>
        <p:txBody>
          <a:bodyPr wrap="square" rtlCol="0" anchor="t"/>
          <a:lstStyle/>
          <a:p>
            <a:pPr algn="l" indent="0" marL="0">
              <a:lnSpc>
                <a:spcPts val="2460"/>
              </a:lnSpc>
              <a:buNone/>
            </a:pPr>
            <a:r>
              <a:rPr lang="en-US" sz="1537" dirty="0">
                <a:solidFill>
                  <a:srgbClr val="EBECEF"/>
                </a:solidFill>
                <a:latin typeface="Epilogue" pitchFamily="34" charset="0"/>
                <a:ea typeface="Epilogue" pitchFamily="34" charset="-122"/>
                <a:cs typeface="Epilogue" pitchFamily="34" charset="-120"/>
              </a:rPr>
              <a:t>The Reduce function is akin to piecing together a complex puzzle. It interprets the key-value data sets, merging them into a more coherent and consolidated output that crystallizes the data's essence.</a:t>
            </a:r>
            <a:endParaRPr lang="en-US" sz="1537"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160264"/>
            <a:ext cx="8162568"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Java: The Heartbeat of Hadoop</a:t>
            </a:r>
            <a:endParaRPr lang="en-US" sz="4374" dirty="0"/>
          </a:p>
        </p:txBody>
      </p:sp>
      <p:sp>
        <p:nvSpPr>
          <p:cNvPr id="6" name="Shape 3"/>
          <p:cNvSpPr/>
          <p:nvPr/>
        </p:nvSpPr>
        <p:spPr>
          <a:xfrm>
            <a:off x="833199" y="2361486"/>
            <a:ext cx="499943" cy="499943"/>
          </a:xfrm>
          <a:prstGeom prst="roundRect">
            <a:avLst>
              <a:gd name="adj" fmla="val 20000"/>
            </a:avLst>
          </a:prstGeom>
          <a:solidFill>
            <a:srgbClr val="283157"/>
          </a:solidFill>
          <a:ln w="7620">
            <a:solidFill>
              <a:srgbClr val="414A70"/>
            </a:solidFill>
            <a:prstDash val="solid"/>
          </a:ln>
        </p:spPr>
      </p:sp>
      <p:sp>
        <p:nvSpPr>
          <p:cNvPr id="7" name="Text 4"/>
          <p:cNvSpPr/>
          <p:nvPr/>
        </p:nvSpPr>
        <p:spPr>
          <a:xfrm>
            <a:off x="1006673" y="2403158"/>
            <a:ext cx="152876"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8" name="Text 5"/>
          <p:cNvSpPr/>
          <p:nvPr/>
        </p:nvSpPr>
        <p:spPr>
          <a:xfrm>
            <a:off x="1555313" y="2437805"/>
            <a:ext cx="277749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Syntax Mastery</a:t>
            </a:r>
            <a:endParaRPr lang="en-US" sz="2187" dirty="0"/>
          </a:p>
        </p:txBody>
      </p:sp>
      <p:sp>
        <p:nvSpPr>
          <p:cNvPr id="9" name="Text 6"/>
          <p:cNvSpPr/>
          <p:nvPr/>
        </p:nvSpPr>
        <p:spPr>
          <a:xfrm>
            <a:off x="1555313" y="2918222"/>
            <a:ext cx="3820001"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wield Hadoop's MapReduce effectively, one must first be fluent in the language of Java. Here, the precision of syntax is not just style but substance in crafting robust data solutions.</a:t>
            </a:r>
            <a:endParaRPr lang="en-US" sz="1750" dirty="0"/>
          </a:p>
        </p:txBody>
      </p:sp>
      <p:sp>
        <p:nvSpPr>
          <p:cNvPr id="10" name="Shape 7"/>
          <p:cNvSpPr/>
          <p:nvPr/>
        </p:nvSpPr>
        <p:spPr>
          <a:xfrm>
            <a:off x="5597485" y="2361486"/>
            <a:ext cx="499943" cy="499943"/>
          </a:xfrm>
          <a:prstGeom prst="roundRect">
            <a:avLst>
              <a:gd name="adj" fmla="val 20000"/>
            </a:avLst>
          </a:prstGeom>
          <a:solidFill>
            <a:srgbClr val="283157"/>
          </a:solidFill>
          <a:ln w="7620">
            <a:solidFill>
              <a:srgbClr val="414A70"/>
            </a:solidFill>
            <a:prstDash val="solid"/>
          </a:ln>
        </p:spPr>
      </p:sp>
      <p:sp>
        <p:nvSpPr>
          <p:cNvPr id="11" name="Text 8"/>
          <p:cNvSpPr/>
          <p:nvPr/>
        </p:nvSpPr>
        <p:spPr>
          <a:xfrm>
            <a:off x="5746433" y="2403158"/>
            <a:ext cx="202049"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2" name="Text 9"/>
          <p:cNvSpPr/>
          <p:nvPr/>
        </p:nvSpPr>
        <p:spPr>
          <a:xfrm>
            <a:off x="6319599" y="2437805"/>
            <a:ext cx="3181945"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Data Structures Refined</a:t>
            </a:r>
            <a:endParaRPr lang="en-US" sz="2187" dirty="0"/>
          </a:p>
        </p:txBody>
      </p:sp>
      <p:sp>
        <p:nvSpPr>
          <p:cNvPr id="13" name="Text 10"/>
          <p:cNvSpPr/>
          <p:nvPr/>
        </p:nvSpPr>
        <p:spPr>
          <a:xfrm>
            <a:off x="6319599" y="2918222"/>
            <a:ext cx="3820001"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Data structures are the blueprints providing form to the otherwise unstructured heaps of data. Your adeptness in using them can dramatically alter performance and efficiency.</a:t>
            </a:r>
            <a:endParaRPr lang="en-US" sz="1750" dirty="0"/>
          </a:p>
        </p:txBody>
      </p:sp>
      <p:sp>
        <p:nvSpPr>
          <p:cNvPr id="14" name="Shape 11"/>
          <p:cNvSpPr/>
          <p:nvPr/>
        </p:nvSpPr>
        <p:spPr>
          <a:xfrm>
            <a:off x="833199" y="5446395"/>
            <a:ext cx="499943" cy="499943"/>
          </a:xfrm>
          <a:prstGeom prst="roundRect">
            <a:avLst>
              <a:gd name="adj" fmla="val 20000"/>
            </a:avLst>
          </a:prstGeom>
          <a:solidFill>
            <a:srgbClr val="283157"/>
          </a:solidFill>
          <a:ln w="7620">
            <a:solidFill>
              <a:srgbClr val="414A70"/>
            </a:solidFill>
            <a:prstDash val="solid"/>
          </a:ln>
        </p:spPr>
      </p:sp>
      <p:sp>
        <p:nvSpPr>
          <p:cNvPr id="15" name="Text 12"/>
          <p:cNvSpPr/>
          <p:nvPr/>
        </p:nvSpPr>
        <p:spPr>
          <a:xfrm>
            <a:off x="991076" y="5488067"/>
            <a:ext cx="184071"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6" name="Text 13"/>
          <p:cNvSpPr/>
          <p:nvPr/>
        </p:nvSpPr>
        <p:spPr>
          <a:xfrm>
            <a:off x="1555313" y="5522714"/>
            <a:ext cx="277749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OOP Principles</a:t>
            </a:r>
            <a:endParaRPr lang="en-US" sz="2187" dirty="0"/>
          </a:p>
        </p:txBody>
      </p:sp>
      <p:sp>
        <p:nvSpPr>
          <p:cNvPr id="17" name="Text 14"/>
          <p:cNvSpPr/>
          <p:nvPr/>
        </p:nvSpPr>
        <p:spPr>
          <a:xfrm>
            <a:off x="1555313" y="6003131"/>
            <a:ext cx="8584287"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Object-Oriented Programming (OOP) is the philosophy guiding your Java journey in Hadoop. Understanding the principles of encapsulation, inheritance, and polymorphism is crucial for sophisticated data processing.</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019651"/>
            <a:ext cx="1032379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Deciphering Input and Output Formats</a:t>
            </a:r>
            <a:endParaRPr lang="en-US" sz="4374" dirty="0"/>
          </a:p>
        </p:txBody>
      </p:sp>
      <p:sp>
        <p:nvSpPr>
          <p:cNvPr id="5" name="Shape 3"/>
          <p:cNvSpPr/>
          <p:nvPr/>
        </p:nvSpPr>
        <p:spPr>
          <a:xfrm>
            <a:off x="2037993" y="2158365"/>
            <a:ext cx="10554414" cy="5051465"/>
          </a:xfrm>
          <a:prstGeom prst="roundRect">
            <a:avLst>
              <a:gd name="adj" fmla="val 1979"/>
            </a:avLst>
          </a:prstGeom>
          <a:noFill/>
          <a:ln w="7620">
            <a:solidFill>
              <a:srgbClr val="FFFFFF">
                <a:alpha val="24000"/>
              </a:srgbClr>
            </a:solidFill>
            <a:prstDash val="solid"/>
          </a:ln>
        </p:spPr>
      </p:sp>
      <p:sp>
        <p:nvSpPr>
          <p:cNvPr id="6" name="Shape 4"/>
          <p:cNvSpPr/>
          <p:nvPr/>
        </p:nvSpPr>
        <p:spPr>
          <a:xfrm>
            <a:off x="2045613" y="2165985"/>
            <a:ext cx="10539174" cy="992505"/>
          </a:xfrm>
          <a:prstGeom prst="rect">
            <a:avLst/>
          </a:prstGeom>
          <a:solidFill>
            <a:srgbClr val="FFFFFF">
              <a:alpha val="4000"/>
            </a:srgbClr>
          </a:solidFill>
          <a:ln/>
        </p:spPr>
      </p:sp>
      <p:sp>
        <p:nvSpPr>
          <p:cNvPr id="7" name="Text 5"/>
          <p:cNvSpPr/>
          <p:nvPr/>
        </p:nvSpPr>
        <p:spPr>
          <a:xfrm>
            <a:off x="2267783" y="2306836"/>
            <a:ext cx="482143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TextInputFormat</a:t>
            </a:r>
            <a:endParaRPr lang="en-US" sz="1750" dirty="0"/>
          </a:p>
        </p:txBody>
      </p:sp>
      <p:sp>
        <p:nvSpPr>
          <p:cNvPr id="8" name="Text 6"/>
          <p:cNvSpPr/>
          <p:nvPr/>
        </p:nvSpPr>
        <p:spPr>
          <a:xfrm>
            <a:off x="7541181" y="2306836"/>
            <a:ext cx="4821436"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baseline format accepting raw data in its text-based simplicity, one line at a time.</a:t>
            </a:r>
            <a:endParaRPr lang="en-US" sz="1750" dirty="0"/>
          </a:p>
        </p:txBody>
      </p:sp>
      <p:sp>
        <p:nvSpPr>
          <p:cNvPr id="9" name="Shape 7"/>
          <p:cNvSpPr/>
          <p:nvPr/>
        </p:nvSpPr>
        <p:spPr>
          <a:xfrm>
            <a:off x="2045613" y="3158490"/>
            <a:ext cx="10539174" cy="1347907"/>
          </a:xfrm>
          <a:prstGeom prst="rect">
            <a:avLst/>
          </a:prstGeom>
          <a:solidFill>
            <a:srgbClr val="000000">
              <a:alpha val="4000"/>
            </a:srgbClr>
          </a:solidFill>
          <a:ln/>
        </p:spPr>
      </p:sp>
      <p:sp>
        <p:nvSpPr>
          <p:cNvPr id="10" name="Text 8"/>
          <p:cNvSpPr/>
          <p:nvPr/>
        </p:nvSpPr>
        <p:spPr>
          <a:xfrm>
            <a:off x="2267783" y="3299341"/>
            <a:ext cx="482143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KeyValueTextInputFormat</a:t>
            </a:r>
            <a:endParaRPr lang="en-US" sz="1750" dirty="0"/>
          </a:p>
        </p:txBody>
      </p:sp>
      <p:sp>
        <p:nvSpPr>
          <p:cNvPr id="11" name="Text 9"/>
          <p:cNvSpPr/>
          <p:nvPr/>
        </p:nvSpPr>
        <p:spPr>
          <a:xfrm>
            <a:off x="7541181" y="3299341"/>
            <a:ext cx="4821436"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 touch more refined, it looks for the tab as a delimiter to separate the keys from the values.</a:t>
            </a:r>
            <a:endParaRPr lang="en-US" sz="1750" dirty="0"/>
          </a:p>
        </p:txBody>
      </p:sp>
      <p:sp>
        <p:nvSpPr>
          <p:cNvPr id="12" name="Shape 10"/>
          <p:cNvSpPr/>
          <p:nvPr/>
        </p:nvSpPr>
        <p:spPr>
          <a:xfrm>
            <a:off x="2045613" y="4506397"/>
            <a:ext cx="10539174" cy="1347907"/>
          </a:xfrm>
          <a:prstGeom prst="rect">
            <a:avLst/>
          </a:prstGeom>
          <a:solidFill>
            <a:srgbClr val="FFFFFF">
              <a:alpha val="4000"/>
            </a:srgbClr>
          </a:solidFill>
          <a:ln/>
        </p:spPr>
      </p:sp>
      <p:sp>
        <p:nvSpPr>
          <p:cNvPr id="13" name="Text 11"/>
          <p:cNvSpPr/>
          <p:nvPr/>
        </p:nvSpPr>
        <p:spPr>
          <a:xfrm>
            <a:off x="2267783" y="4647248"/>
            <a:ext cx="482143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SequenceFileInputFormat</a:t>
            </a:r>
            <a:endParaRPr lang="en-US" sz="1750" dirty="0"/>
          </a:p>
        </p:txBody>
      </p:sp>
      <p:sp>
        <p:nvSpPr>
          <p:cNvPr id="14" name="Text 12"/>
          <p:cNvSpPr/>
          <p:nvPr/>
        </p:nvSpPr>
        <p:spPr>
          <a:xfrm>
            <a:off x="7541181" y="4647248"/>
            <a:ext cx="4821436"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 binary format that's not just efficient but dependable for reading sequences of serialized key-value pairs.</a:t>
            </a:r>
            <a:endParaRPr lang="en-US" sz="1750" dirty="0"/>
          </a:p>
        </p:txBody>
      </p:sp>
      <p:sp>
        <p:nvSpPr>
          <p:cNvPr id="15" name="Shape 13"/>
          <p:cNvSpPr/>
          <p:nvPr/>
        </p:nvSpPr>
        <p:spPr>
          <a:xfrm>
            <a:off x="2045613" y="5854303"/>
            <a:ext cx="10539174" cy="1347907"/>
          </a:xfrm>
          <a:prstGeom prst="rect">
            <a:avLst/>
          </a:prstGeom>
          <a:solidFill>
            <a:srgbClr val="000000">
              <a:alpha val="4000"/>
            </a:srgbClr>
          </a:solidFill>
          <a:ln/>
        </p:spPr>
      </p:sp>
      <p:sp>
        <p:nvSpPr>
          <p:cNvPr id="16" name="Text 14"/>
          <p:cNvSpPr/>
          <p:nvPr/>
        </p:nvSpPr>
        <p:spPr>
          <a:xfrm>
            <a:off x="2267783" y="5995154"/>
            <a:ext cx="482143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SequenceFileOutputFormat</a:t>
            </a:r>
            <a:endParaRPr lang="en-US" sz="1750" dirty="0"/>
          </a:p>
        </p:txBody>
      </p:sp>
      <p:sp>
        <p:nvSpPr>
          <p:cNvPr id="17" name="Text 15"/>
          <p:cNvSpPr/>
          <p:nvPr/>
        </p:nvSpPr>
        <p:spPr>
          <a:xfrm>
            <a:off x="7541181" y="5995154"/>
            <a:ext cx="4821436"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On the other side, efficiency reigns as well, with this format persisting results back in a compact, sequence-based way.</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514118"/>
            <a:ext cx="10554414" cy="1388745"/>
          </a:xfrm>
          <a:prstGeom prst="rect">
            <a:avLst/>
          </a:prstGeom>
          <a:noFill/>
          <a:ln/>
        </p:spPr>
        <p:txBody>
          <a:bodyPr wrap="squar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Serialization within the Hadoop Universe</a:t>
            </a:r>
            <a:endParaRPr lang="en-US" sz="4374" dirty="0"/>
          </a:p>
        </p:txBody>
      </p:sp>
      <p:sp>
        <p:nvSpPr>
          <p:cNvPr id="5" name="Text 3"/>
          <p:cNvSpPr/>
          <p:nvPr/>
        </p:nvSpPr>
        <p:spPr>
          <a:xfrm>
            <a:off x="2037993" y="3458289"/>
            <a:ext cx="2777490" cy="347186"/>
          </a:xfrm>
          <a:prstGeom prst="rect">
            <a:avLst/>
          </a:prstGeom>
          <a:noFill/>
          <a:ln/>
        </p:spPr>
        <p:txBody>
          <a:bodyPr wrap="non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Why Serialize?</a:t>
            </a:r>
            <a:endParaRPr lang="en-US" sz="2187" dirty="0"/>
          </a:p>
        </p:txBody>
      </p:sp>
      <p:sp>
        <p:nvSpPr>
          <p:cNvPr id="6" name="Text 4"/>
          <p:cNvSpPr/>
          <p:nvPr/>
        </p:nvSpPr>
        <p:spPr>
          <a:xfrm>
            <a:off x="2037993" y="4027646"/>
            <a:ext cx="3156347" cy="2487811"/>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Serialization is the alchemy of turning Java objects into a format that can traverse networks, allowing data to be meticulously passed among the nodes within Hadoop's realm.</a:t>
            </a:r>
            <a:endParaRPr lang="en-US" sz="1750" dirty="0"/>
          </a:p>
        </p:txBody>
      </p:sp>
      <p:sp>
        <p:nvSpPr>
          <p:cNvPr id="7" name="Text 5"/>
          <p:cNvSpPr/>
          <p:nvPr/>
        </p:nvSpPr>
        <p:spPr>
          <a:xfrm>
            <a:off x="5743932" y="3458289"/>
            <a:ext cx="3156347" cy="694373"/>
          </a:xfrm>
          <a:prstGeom prst="rect">
            <a:avLst/>
          </a:prstGeom>
          <a:noFill/>
          <a:ln/>
        </p:spPr>
        <p:txBody>
          <a:bodyPr wrap="squar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Efficiency in Serialization</a:t>
            </a:r>
            <a:endParaRPr lang="en-US" sz="2187" dirty="0"/>
          </a:p>
        </p:txBody>
      </p:sp>
      <p:sp>
        <p:nvSpPr>
          <p:cNvPr id="8" name="Text 6"/>
          <p:cNvSpPr/>
          <p:nvPr/>
        </p:nvSpPr>
        <p:spPr>
          <a:xfrm>
            <a:off x="5743932" y="4374832"/>
            <a:ext cx="3156347"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Efficient serialization is a delicate balancing act precisely because it underpins performance when data is ferried across Hadoop's vast landscapes.</a:t>
            </a:r>
            <a:endParaRPr lang="en-US" sz="1750" dirty="0"/>
          </a:p>
        </p:txBody>
      </p:sp>
      <p:sp>
        <p:nvSpPr>
          <p:cNvPr id="9" name="Text 7"/>
          <p:cNvSpPr/>
          <p:nvPr/>
        </p:nvSpPr>
        <p:spPr>
          <a:xfrm>
            <a:off x="9449872" y="3458289"/>
            <a:ext cx="2777490" cy="347186"/>
          </a:xfrm>
          <a:prstGeom prst="rect">
            <a:avLst/>
          </a:prstGeom>
          <a:noFill/>
          <a:ln/>
        </p:spPr>
        <p:txBody>
          <a:bodyPr wrap="non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Deserialization</a:t>
            </a:r>
            <a:endParaRPr lang="en-US" sz="2187" dirty="0"/>
          </a:p>
        </p:txBody>
      </p:sp>
      <p:sp>
        <p:nvSpPr>
          <p:cNvPr id="10" name="Text 8"/>
          <p:cNvSpPr/>
          <p:nvPr/>
        </p:nvSpPr>
        <p:spPr>
          <a:xfrm>
            <a:off x="9449872" y="4027646"/>
            <a:ext cx="3156347" cy="2487811"/>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counterpart, deserialization, is the essential act of reanimating data back to its original state, ready for the machinations of MapReduce.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1029"/>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3657600" cy="8231029"/>
          </a:xfrm>
          <a:prstGeom prst="rect">
            <a:avLst/>
          </a:prstGeom>
        </p:spPr>
      </p:pic>
      <p:sp>
        <p:nvSpPr>
          <p:cNvPr id="5" name="Text 2"/>
          <p:cNvSpPr/>
          <p:nvPr/>
        </p:nvSpPr>
        <p:spPr>
          <a:xfrm>
            <a:off x="4445556" y="577810"/>
            <a:ext cx="9396889" cy="1313259"/>
          </a:xfrm>
          <a:prstGeom prst="rect">
            <a:avLst/>
          </a:prstGeom>
          <a:noFill/>
          <a:ln/>
        </p:spPr>
        <p:txBody>
          <a:bodyPr wrap="square" rtlCol="0" anchor="t"/>
          <a:lstStyle/>
          <a:p>
            <a:pPr indent="0" marL="0">
              <a:lnSpc>
                <a:spcPts val="5171"/>
              </a:lnSpc>
              <a:buNone/>
            </a:pPr>
            <a:r>
              <a:rPr lang="en-US" sz="4137" dirty="0">
                <a:solidFill>
                  <a:srgbClr val="FFFFFF"/>
                </a:solidFill>
                <a:latin typeface="Fraunces" pitchFamily="34" charset="0"/>
                <a:ea typeface="Fraunces" pitchFamily="34" charset="-122"/>
                <a:cs typeface="Fraunces" pitchFamily="34" charset="-120"/>
              </a:rPr>
              <a:t>HDFS Architecture: A Foundational Overview</a:t>
            </a:r>
            <a:endParaRPr lang="en-US" sz="4137" dirty="0"/>
          </a:p>
        </p:txBody>
      </p:sp>
      <p:pic>
        <p:nvPicPr>
          <p:cNvPr id="6" name="Image 1" descr="preencoded.png">    </p:cNvPr>
          <p:cNvPicPr>
            <a:picLocks noChangeAspect="1"/>
          </p:cNvPicPr>
          <p:nvPr/>
        </p:nvPicPr>
        <p:blipFill>
          <a:blip r:embed="rId2"/>
          <a:stretch>
            <a:fillRect/>
          </a:stretch>
        </p:blipFill>
        <p:spPr>
          <a:xfrm>
            <a:off x="4445556" y="2206228"/>
            <a:ext cx="1050608" cy="1882973"/>
          </a:xfrm>
          <a:prstGeom prst="rect">
            <a:avLst/>
          </a:prstGeom>
        </p:spPr>
      </p:pic>
      <p:sp>
        <p:nvSpPr>
          <p:cNvPr id="7" name="Text 3"/>
          <p:cNvSpPr/>
          <p:nvPr/>
        </p:nvSpPr>
        <p:spPr>
          <a:xfrm>
            <a:off x="5811322" y="2416254"/>
            <a:ext cx="2626638" cy="328255"/>
          </a:xfrm>
          <a:prstGeom prst="rect">
            <a:avLst/>
          </a:prstGeom>
          <a:noFill/>
          <a:ln/>
        </p:spPr>
        <p:txBody>
          <a:bodyPr wrap="none" rtlCol="0" anchor="t"/>
          <a:lstStyle/>
          <a:p>
            <a:pPr algn="l" indent="0" marL="0">
              <a:lnSpc>
                <a:spcPts val="2585"/>
              </a:lnSpc>
              <a:buNone/>
            </a:pPr>
            <a:r>
              <a:rPr lang="en-US" sz="2068" dirty="0">
                <a:solidFill>
                  <a:srgbClr val="EBECEF"/>
                </a:solidFill>
                <a:latin typeface="Fraunces" pitchFamily="34" charset="0"/>
                <a:ea typeface="Fraunces" pitchFamily="34" charset="-122"/>
                <a:cs typeface="Fraunces" pitchFamily="34" charset="-120"/>
              </a:rPr>
              <a:t>NameNode</a:t>
            </a:r>
            <a:endParaRPr lang="en-US" sz="2068" dirty="0"/>
          </a:p>
        </p:txBody>
      </p:sp>
      <p:sp>
        <p:nvSpPr>
          <p:cNvPr id="8" name="Text 4"/>
          <p:cNvSpPr/>
          <p:nvPr/>
        </p:nvSpPr>
        <p:spPr>
          <a:xfrm>
            <a:off x="5811322" y="2870478"/>
            <a:ext cx="8031123" cy="1008698"/>
          </a:xfrm>
          <a:prstGeom prst="rect">
            <a:avLst/>
          </a:prstGeom>
          <a:noFill/>
          <a:ln/>
        </p:spPr>
        <p:txBody>
          <a:bodyPr wrap="square" rtlCol="0" anchor="t"/>
          <a:lstStyle/>
          <a:p>
            <a:pPr algn="l" indent="0" marL="0">
              <a:lnSpc>
                <a:spcPts val="2647"/>
              </a:lnSpc>
              <a:buNone/>
            </a:pPr>
            <a:r>
              <a:rPr lang="en-US" sz="1655" dirty="0">
                <a:solidFill>
                  <a:srgbClr val="EBECEF"/>
                </a:solidFill>
                <a:latin typeface="Epilogue" pitchFamily="34" charset="0"/>
                <a:ea typeface="Epilogue" pitchFamily="34" charset="-122"/>
                <a:cs typeface="Epilogue" pitchFamily="34" charset="-120"/>
              </a:rPr>
              <a:t>At the helm, the NameNode serves as both the librarian and custodian of the cluster, managing the namespace and directing traffic to the right data locations.</a:t>
            </a:r>
            <a:endParaRPr lang="en-US" sz="1655" dirty="0"/>
          </a:p>
        </p:txBody>
      </p:sp>
      <p:pic>
        <p:nvPicPr>
          <p:cNvPr id="9" name="Image 2" descr="preencoded.png">    </p:cNvPr>
          <p:cNvPicPr>
            <a:picLocks noChangeAspect="1"/>
          </p:cNvPicPr>
          <p:nvPr/>
        </p:nvPicPr>
        <p:blipFill>
          <a:blip r:embed="rId3"/>
          <a:stretch>
            <a:fillRect/>
          </a:stretch>
        </p:blipFill>
        <p:spPr>
          <a:xfrm>
            <a:off x="4445556" y="4089202"/>
            <a:ext cx="1050608" cy="1681043"/>
          </a:xfrm>
          <a:prstGeom prst="rect">
            <a:avLst/>
          </a:prstGeom>
        </p:spPr>
      </p:pic>
      <p:sp>
        <p:nvSpPr>
          <p:cNvPr id="10" name="Text 5"/>
          <p:cNvSpPr/>
          <p:nvPr/>
        </p:nvSpPr>
        <p:spPr>
          <a:xfrm>
            <a:off x="5811322" y="4299228"/>
            <a:ext cx="2626638" cy="328255"/>
          </a:xfrm>
          <a:prstGeom prst="rect">
            <a:avLst/>
          </a:prstGeom>
          <a:noFill/>
          <a:ln/>
        </p:spPr>
        <p:txBody>
          <a:bodyPr wrap="none" rtlCol="0" anchor="t"/>
          <a:lstStyle/>
          <a:p>
            <a:pPr algn="l" indent="0" marL="0">
              <a:lnSpc>
                <a:spcPts val="2585"/>
              </a:lnSpc>
              <a:buNone/>
            </a:pPr>
            <a:r>
              <a:rPr lang="en-US" sz="2068" dirty="0">
                <a:solidFill>
                  <a:srgbClr val="EBECEF"/>
                </a:solidFill>
                <a:latin typeface="Fraunces" pitchFamily="34" charset="0"/>
                <a:ea typeface="Fraunces" pitchFamily="34" charset="-122"/>
                <a:cs typeface="Fraunces" pitchFamily="34" charset="-120"/>
              </a:rPr>
              <a:t>DataNode</a:t>
            </a:r>
            <a:endParaRPr lang="en-US" sz="2068" dirty="0"/>
          </a:p>
        </p:txBody>
      </p:sp>
      <p:sp>
        <p:nvSpPr>
          <p:cNvPr id="11" name="Text 6"/>
          <p:cNvSpPr/>
          <p:nvPr/>
        </p:nvSpPr>
        <p:spPr>
          <a:xfrm>
            <a:off x="5811322" y="4753451"/>
            <a:ext cx="8031123" cy="672465"/>
          </a:xfrm>
          <a:prstGeom prst="rect">
            <a:avLst/>
          </a:prstGeom>
          <a:noFill/>
          <a:ln/>
        </p:spPr>
        <p:txBody>
          <a:bodyPr wrap="square" rtlCol="0" anchor="t"/>
          <a:lstStyle/>
          <a:p>
            <a:pPr algn="l" indent="0" marL="0">
              <a:lnSpc>
                <a:spcPts val="2647"/>
              </a:lnSpc>
              <a:buNone/>
            </a:pPr>
            <a:r>
              <a:rPr lang="en-US" sz="1655" dirty="0">
                <a:solidFill>
                  <a:srgbClr val="EBECEF"/>
                </a:solidFill>
                <a:latin typeface="Epilogue" pitchFamily="34" charset="0"/>
                <a:ea typeface="Epilogue" pitchFamily="34" charset="-122"/>
                <a:cs typeface="Epilogue" pitchFamily="34" charset="-120"/>
              </a:rPr>
              <a:t>The hardworking DataNodes are the minions storing and retrieving blocks, while keeping diligent watch over the health of stored data.</a:t>
            </a:r>
            <a:endParaRPr lang="en-US" sz="1655" dirty="0"/>
          </a:p>
        </p:txBody>
      </p:sp>
      <p:pic>
        <p:nvPicPr>
          <p:cNvPr id="12" name="Image 3" descr="preencoded.png">    </p:cNvPr>
          <p:cNvPicPr>
            <a:picLocks noChangeAspect="1"/>
          </p:cNvPicPr>
          <p:nvPr/>
        </p:nvPicPr>
        <p:blipFill>
          <a:blip r:embed="rId4"/>
          <a:stretch>
            <a:fillRect/>
          </a:stretch>
        </p:blipFill>
        <p:spPr>
          <a:xfrm>
            <a:off x="4445556" y="5770245"/>
            <a:ext cx="1050608" cy="1882973"/>
          </a:xfrm>
          <a:prstGeom prst="rect">
            <a:avLst/>
          </a:prstGeom>
        </p:spPr>
      </p:pic>
      <p:sp>
        <p:nvSpPr>
          <p:cNvPr id="13" name="Text 7"/>
          <p:cNvSpPr/>
          <p:nvPr/>
        </p:nvSpPr>
        <p:spPr>
          <a:xfrm>
            <a:off x="5811322" y="5980271"/>
            <a:ext cx="2626638" cy="328255"/>
          </a:xfrm>
          <a:prstGeom prst="rect">
            <a:avLst/>
          </a:prstGeom>
          <a:noFill/>
          <a:ln/>
        </p:spPr>
        <p:txBody>
          <a:bodyPr wrap="none" rtlCol="0" anchor="t"/>
          <a:lstStyle/>
          <a:p>
            <a:pPr algn="l" indent="0" marL="0">
              <a:lnSpc>
                <a:spcPts val="2585"/>
              </a:lnSpc>
              <a:buNone/>
            </a:pPr>
            <a:r>
              <a:rPr lang="en-US" sz="2068" dirty="0">
                <a:solidFill>
                  <a:srgbClr val="EBECEF"/>
                </a:solidFill>
                <a:latin typeface="Fraunces" pitchFamily="34" charset="0"/>
                <a:ea typeface="Fraunces" pitchFamily="34" charset="-122"/>
                <a:cs typeface="Fraunces" pitchFamily="34" charset="-120"/>
              </a:rPr>
              <a:t>Replication</a:t>
            </a:r>
            <a:endParaRPr lang="en-US" sz="2068" dirty="0"/>
          </a:p>
        </p:txBody>
      </p:sp>
      <p:sp>
        <p:nvSpPr>
          <p:cNvPr id="14" name="Text 8"/>
          <p:cNvSpPr/>
          <p:nvPr/>
        </p:nvSpPr>
        <p:spPr>
          <a:xfrm>
            <a:off x="5811322" y="6434495"/>
            <a:ext cx="8031123" cy="1008698"/>
          </a:xfrm>
          <a:prstGeom prst="rect">
            <a:avLst/>
          </a:prstGeom>
          <a:noFill/>
          <a:ln/>
        </p:spPr>
        <p:txBody>
          <a:bodyPr wrap="square" rtlCol="0" anchor="t"/>
          <a:lstStyle/>
          <a:p>
            <a:pPr algn="l" indent="0" marL="0">
              <a:lnSpc>
                <a:spcPts val="2647"/>
              </a:lnSpc>
              <a:buNone/>
            </a:pPr>
            <a:r>
              <a:rPr lang="en-US" sz="1655" dirty="0">
                <a:solidFill>
                  <a:srgbClr val="EBECEF"/>
                </a:solidFill>
                <a:latin typeface="Epilogue" pitchFamily="34" charset="0"/>
                <a:ea typeface="Epilogue" pitchFamily="34" charset="-122"/>
                <a:cs typeface="Epilogue" pitchFamily="34" charset="-120"/>
              </a:rPr>
              <a:t>Redundancy is a calculated choice, not an accident. In the world of HDFS, data is replicated across nodes, orchestrating a symphony of reliability and fault tolerance.</a:t>
            </a:r>
            <a:endParaRPr lang="en-US" sz="1655"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736288"/>
            <a:ext cx="10554414" cy="1388745"/>
          </a:xfrm>
          <a:prstGeom prst="rect">
            <a:avLst/>
          </a:prstGeom>
          <a:noFill/>
          <a:ln/>
        </p:spPr>
        <p:txBody>
          <a:bodyPr wrap="squar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Concurrent Processing: The Pulse of MapReduce</a:t>
            </a:r>
            <a:endParaRPr lang="en-US" sz="4374" dirty="0"/>
          </a:p>
        </p:txBody>
      </p:sp>
      <p:pic>
        <p:nvPicPr>
          <p:cNvPr id="5" name="Image 0" descr="preencoded.png">    </p:cNvPr>
          <p:cNvPicPr>
            <a:picLocks noChangeAspect="1"/>
          </p:cNvPicPr>
          <p:nvPr/>
        </p:nvPicPr>
        <p:blipFill>
          <a:blip r:embed="rId1"/>
          <a:stretch>
            <a:fillRect/>
          </a:stretch>
        </p:blipFill>
        <p:spPr>
          <a:xfrm>
            <a:off x="2037993" y="3569375"/>
            <a:ext cx="444341" cy="444341"/>
          </a:xfrm>
          <a:prstGeom prst="rect">
            <a:avLst/>
          </a:prstGeom>
        </p:spPr>
      </p:pic>
      <p:sp>
        <p:nvSpPr>
          <p:cNvPr id="6" name="Text 3"/>
          <p:cNvSpPr/>
          <p:nvPr/>
        </p:nvSpPr>
        <p:spPr>
          <a:xfrm>
            <a:off x="2037993" y="4235887"/>
            <a:ext cx="277749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Threads</a:t>
            </a:r>
            <a:endParaRPr lang="en-US" sz="2187" dirty="0"/>
          </a:p>
        </p:txBody>
      </p:sp>
      <p:sp>
        <p:nvSpPr>
          <p:cNvPr id="7" name="Text 4"/>
          <p:cNvSpPr/>
          <p:nvPr/>
        </p:nvSpPr>
        <p:spPr>
          <a:xfrm>
            <a:off x="2037993" y="4716304"/>
            <a:ext cx="3295888"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In Java, threads are the conduits for concurrent execution, allowing multiple processes to unfold in the tapestry of a Hadoop cluster.</a:t>
            </a:r>
            <a:endParaRPr lang="en-US" sz="1750" dirty="0"/>
          </a:p>
        </p:txBody>
      </p:sp>
      <p:pic>
        <p:nvPicPr>
          <p:cNvPr id="8" name="Image 1" descr="preencoded.png">    </p:cNvPr>
          <p:cNvPicPr>
            <a:picLocks noChangeAspect="1"/>
          </p:cNvPicPr>
          <p:nvPr/>
        </p:nvPicPr>
        <p:blipFill>
          <a:blip r:embed="rId2"/>
          <a:stretch>
            <a:fillRect/>
          </a:stretch>
        </p:blipFill>
        <p:spPr>
          <a:xfrm>
            <a:off x="5667137" y="3569375"/>
            <a:ext cx="444341" cy="444341"/>
          </a:xfrm>
          <a:prstGeom prst="rect">
            <a:avLst/>
          </a:prstGeom>
        </p:spPr>
      </p:pic>
      <p:sp>
        <p:nvSpPr>
          <p:cNvPr id="9" name="Text 5"/>
          <p:cNvSpPr/>
          <p:nvPr/>
        </p:nvSpPr>
        <p:spPr>
          <a:xfrm>
            <a:off x="5667137" y="4235887"/>
            <a:ext cx="277749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Locks</a:t>
            </a:r>
            <a:endParaRPr lang="en-US" sz="2187" dirty="0"/>
          </a:p>
        </p:txBody>
      </p:sp>
      <p:sp>
        <p:nvSpPr>
          <p:cNvPr id="10" name="Text 6"/>
          <p:cNvSpPr/>
          <p:nvPr/>
        </p:nvSpPr>
        <p:spPr>
          <a:xfrm>
            <a:off x="5667137" y="4716304"/>
            <a:ext cx="3296007"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Locks are the safeguards, ensuring that while the data dance is underway, integrity is not compromised by conflicting moves.</a:t>
            </a:r>
            <a:endParaRPr lang="en-US" sz="1750" dirty="0"/>
          </a:p>
        </p:txBody>
      </p:sp>
      <p:pic>
        <p:nvPicPr>
          <p:cNvPr id="11" name="Image 2" descr="preencoded.png">    </p:cNvPr>
          <p:cNvPicPr>
            <a:picLocks noChangeAspect="1"/>
          </p:cNvPicPr>
          <p:nvPr/>
        </p:nvPicPr>
        <p:blipFill>
          <a:blip r:embed="rId3"/>
          <a:stretch>
            <a:fillRect/>
          </a:stretch>
        </p:blipFill>
        <p:spPr>
          <a:xfrm>
            <a:off x="9296400" y="3569375"/>
            <a:ext cx="444341" cy="444341"/>
          </a:xfrm>
          <a:prstGeom prst="rect">
            <a:avLst/>
          </a:prstGeom>
        </p:spPr>
      </p:pic>
      <p:sp>
        <p:nvSpPr>
          <p:cNvPr id="12" name="Text 7"/>
          <p:cNvSpPr/>
          <p:nvPr/>
        </p:nvSpPr>
        <p:spPr>
          <a:xfrm>
            <a:off x="9296400" y="4235887"/>
            <a:ext cx="277749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Synchronization</a:t>
            </a:r>
            <a:endParaRPr lang="en-US" sz="2187" dirty="0"/>
          </a:p>
        </p:txBody>
      </p:sp>
      <p:sp>
        <p:nvSpPr>
          <p:cNvPr id="13" name="Text 8"/>
          <p:cNvSpPr/>
          <p:nvPr/>
        </p:nvSpPr>
        <p:spPr>
          <a:xfrm>
            <a:off x="9296400" y="4716304"/>
            <a:ext cx="3296007"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Synchronization is the rhythm that keeps the concurrent processes in a harmonious flow, preventing disarray in data's ballet.</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364218"/>
            <a:ext cx="10554414" cy="1388745"/>
          </a:xfrm>
          <a:prstGeom prst="rect">
            <a:avLst/>
          </a:prstGeom>
          <a:noFill/>
          <a:ln/>
        </p:spPr>
        <p:txBody>
          <a:bodyPr wrap="squar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MapReduce Performance: The Art of Optimization</a:t>
            </a:r>
            <a:endParaRPr lang="en-US" sz="4374" dirty="0"/>
          </a:p>
        </p:txBody>
      </p:sp>
      <p:sp>
        <p:nvSpPr>
          <p:cNvPr id="5" name="Text 3"/>
          <p:cNvSpPr/>
          <p:nvPr/>
        </p:nvSpPr>
        <p:spPr>
          <a:xfrm>
            <a:off x="2037993" y="3308390"/>
            <a:ext cx="3295888" cy="666512"/>
          </a:xfrm>
          <a:prstGeom prst="rect">
            <a:avLst/>
          </a:prstGeom>
          <a:noFill/>
          <a:ln/>
        </p:spPr>
        <p:txBody>
          <a:bodyPr wrap="none" rtlCol="0" anchor="t"/>
          <a:lstStyle/>
          <a:p>
            <a:pPr algn="ctr" indent="0" marL="0">
              <a:lnSpc>
                <a:spcPts val="5249"/>
              </a:lnSpc>
              <a:buNone/>
            </a:pPr>
            <a:r>
              <a:rPr lang="en-US" sz="5249" dirty="0">
                <a:solidFill>
                  <a:srgbClr val="EBECEF"/>
                </a:solidFill>
                <a:latin typeface="Fraunces" pitchFamily="34" charset="0"/>
                <a:ea typeface="Fraunces" pitchFamily="34" charset="-122"/>
                <a:cs typeface="Fraunces" pitchFamily="34" charset="-120"/>
              </a:rPr>
              <a:t>2x</a:t>
            </a:r>
            <a:endParaRPr lang="en-US" sz="5249" dirty="0"/>
          </a:p>
        </p:txBody>
      </p:sp>
      <p:sp>
        <p:nvSpPr>
          <p:cNvPr id="6" name="Text 4"/>
          <p:cNvSpPr/>
          <p:nvPr/>
        </p:nvSpPr>
        <p:spPr>
          <a:xfrm>
            <a:off x="2297192" y="4252555"/>
            <a:ext cx="2777490" cy="347186"/>
          </a:xfrm>
          <a:prstGeom prst="rect">
            <a:avLst/>
          </a:prstGeom>
          <a:noFill/>
          <a:ln/>
        </p:spPr>
        <p:txBody>
          <a:bodyPr wrap="none" rtlCol="0" anchor="t"/>
          <a:lstStyle/>
          <a:p>
            <a:pPr algn="ctr" indent="0" marL="0">
              <a:lnSpc>
                <a:spcPts val="2734"/>
              </a:lnSpc>
              <a:buNone/>
            </a:pPr>
            <a:r>
              <a:rPr lang="en-US" sz="2187" dirty="0">
                <a:solidFill>
                  <a:srgbClr val="EBECEF"/>
                </a:solidFill>
                <a:latin typeface="Fraunces" pitchFamily="34" charset="0"/>
                <a:ea typeface="Fraunces" pitchFamily="34" charset="-122"/>
                <a:cs typeface="Fraunces" pitchFamily="34" charset="-120"/>
              </a:rPr>
              <a:t>Combiners</a:t>
            </a:r>
            <a:endParaRPr lang="en-US" sz="2187" dirty="0"/>
          </a:p>
        </p:txBody>
      </p:sp>
      <p:sp>
        <p:nvSpPr>
          <p:cNvPr id="7" name="Text 5"/>
          <p:cNvSpPr/>
          <p:nvPr/>
        </p:nvSpPr>
        <p:spPr>
          <a:xfrm>
            <a:off x="2037993" y="4732973"/>
            <a:ext cx="3295888" cy="2132409"/>
          </a:xfrm>
          <a:prstGeom prst="rect">
            <a:avLst/>
          </a:prstGeom>
          <a:noFill/>
          <a:ln/>
        </p:spPr>
        <p:txBody>
          <a:bodyPr wrap="square" rtlCol="0" anchor="t"/>
          <a:lstStyle/>
          <a:p>
            <a:pPr algn="ctr" indent="0" marL="0">
              <a:lnSpc>
                <a:spcPts val="2799"/>
              </a:lnSpc>
              <a:buNone/>
            </a:pPr>
            <a:r>
              <a:rPr lang="en-US" sz="1750" dirty="0">
                <a:solidFill>
                  <a:srgbClr val="EBECEF"/>
                </a:solidFill>
                <a:latin typeface="Epilogue" pitchFamily="34" charset="0"/>
                <a:ea typeface="Epilogue" pitchFamily="34" charset="-122"/>
                <a:cs typeface="Epilogue" pitchFamily="34" charset="-120"/>
              </a:rPr>
              <a:t>Functioning as a mini-reducer, a combiner can dramatically reduce the amount of data shuffled across the network, often leading to performance gains.</a:t>
            </a:r>
            <a:endParaRPr lang="en-US" sz="1750" dirty="0"/>
          </a:p>
        </p:txBody>
      </p:sp>
      <p:sp>
        <p:nvSpPr>
          <p:cNvPr id="8" name="Text 6"/>
          <p:cNvSpPr/>
          <p:nvPr/>
        </p:nvSpPr>
        <p:spPr>
          <a:xfrm>
            <a:off x="5667137" y="3308390"/>
            <a:ext cx="3296007" cy="666512"/>
          </a:xfrm>
          <a:prstGeom prst="rect">
            <a:avLst/>
          </a:prstGeom>
          <a:noFill/>
          <a:ln/>
        </p:spPr>
        <p:txBody>
          <a:bodyPr wrap="none" rtlCol="0" anchor="t"/>
          <a:lstStyle/>
          <a:p>
            <a:pPr algn="ctr" indent="0" marL="0">
              <a:lnSpc>
                <a:spcPts val="5249"/>
              </a:lnSpc>
              <a:buNone/>
            </a:pPr>
            <a:r>
              <a:rPr lang="en-US" sz="5249" dirty="0">
                <a:solidFill>
                  <a:srgbClr val="EBECEF"/>
                </a:solidFill>
                <a:latin typeface="Fraunces" pitchFamily="34" charset="0"/>
                <a:ea typeface="Fraunces" pitchFamily="34" charset="-122"/>
                <a:cs typeface="Fraunces" pitchFamily="34" charset="-120"/>
              </a:rPr>
              <a:t>3x</a:t>
            </a:r>
            <a:endParaRPr lang="en-US" sz="5249" dirty="0"/>
          </a:p>
        </p:txBody>
      </p:sp>
      <p:sp>
        <p:nvSpPr>
          <p:cNvPr id="9" name="Text 7"/>
          <p:cNvSpPr/>
          <p:nvPr/>
        </p:nvSpPr>
        <p:spPr>
          <a:xfrm>
            <a:off x="5926336" y="4252555"/>
            <a:ext cx="2777490" cy="347186"/>
          </a:xfrm>
          <a:prstGeom prst="rect">
            <a:avLst/>
          </a:prstGeom>
          <a:noFill/>
          <a:ln/>
        </p:spPr>
        <p:txBody>
          <a:bodyPr wrap="none" rtlCol="0" anchor="t"/>
          <a:lstStyle/>
          <a:p>
            <a:pPr algn="ctr" indent="0" marL="0">
              <a:lnSpc>
                <a:spcPts val="2734"/>
              </a:lnSpc>
              <a:buNone/>
            </a:pPr>
            <a:r>
              <a:rPr lang="en-US" sz="2187" dirty="0">
                <a:solidFill>
                  <a:srgbClr val="EBECEF"/>
                </a:solidFill>
                <a:latin typeface="Fraunces" pitchFamily="34" charset="0"/>
                <a:ea typeface="Fraunces" pitchFamily="34" charset="-122"/>
                <a:cs typeface="Fraunces" pitchFamily="34" charset="-120"/>
              </a:rPr>
              <a:t>Partitioners</a:t>
            </a:r>
            <a:endParaRPr lang="en-US" sz="2187" dirty="0"/>
          </a:p>
        </p:txBody>
      </p:sp>
      <p:sp>
        <p:nvSpPr>
          <p:cNvPr id="10" name="Text 8"/>
          <p:cNvSpPr/>
          <p:nvPr/>
        </p:nvSpPr>
        <p:spPr>
          <a:xfrm>
            <a:off x="5667137" y="4732973"/>
            <a:ext cx="3296007" cy="1777008"/>
          </a:xfrm>
          <a:prstGeom prst="rect">
            <a:avLst/>
          </a:prstGeom>
          <a:noFill/>
          <a:ln/>
        </p:spPr>
        <p:txBody>
          <a:bodyPr wrap="square" rtlCol="0" anchor="t"/>
          <a:lstStyle/>
          <a:p>
            <a:pPr algn="ctr" indent="0" marL="0">
              <a:lnSpc>
                <a:spcPts val="2799"/>
              </a:lnSpc>
              <a:buNone/>
            </a:pPr>
            <a:r>
              <a:rPr lang="en-US" sz="1750" dirty="0">
                <a:solidFill>
                  <a:srgbClr val="EBECEF"/>
                </a:solidFill>
                <a:latin typeface="Epilogue" pitchFamily="34" charset="0"/>
                <a:ea typeface="Epilogue" pitchFamily="34" charset="-122"/>
                <a:cs typeface="Epilogue" pitchFamily="34" charset="-120"/>
              </a:rPr>
              <a:t>With a keen partitioner, data is distributed more evenly across reducers, preventing bottlenecks and ensuring scalability.</a:t>
            </a:r>
            <a:endParaRPr lang="en-US" sz="1750" dirty="0"/>
          </a:p>
        </p:txBody>
      </p:sp>
      <p:sp>
        <p:nvSpPr>
          <p:cNvPr id="11" name="Text 9"/>
          <p:cNvSpPr/>
          <p:nvPr/>
        </p:nvSpPr>
        <p:spPr>
          <a:xfrm>
            <a:off x="9296400" y="3308390"/>
            <a:ext cx="3296007" cy="666512"/>
          </a:xfrm>
          <a:prstGeom prst="rect">
            <a:avLst/>
          </a:prstGeom>
          <a:noFill/>
          <a:ln/>
        </p:spPr>
        <p:txBody>
          <a:bodyPr wrap="none" rtlCol="0" anchor="t"/>
          <a:lstStyle/>
          <a:p>
            <a:pPr algn="ctr" indent="0" marL="0">
              <a:lnSpc>
                <a:spcPts val="5249"/>
              </a:lnSpc>
              <a:buNone/>
            </a:pPr>
            <a:r>
              <a:rPr lang="en-US" sz="5249" dirty="0">
                <a:solidFill>
                  <a:srgbClr val="EBECEF"/>
                </a:solidFill>
                <a:latin typeface="Fraunces" pitchFamily="34" charset="0"/>
                <a:ea typeface="Fraunces" pitchFamily="34" charset="-122"/>
                <a:cs typeface="Fraunces" pitchFamily="34" charset="-120"/>
              </a:rPr>
              <a:t>4x</a:t>
            </a:r>
            <a:endParaRPr lang="en-US" sz="5249" dirty="0"/>
          </a:p>
        </p:txBody>
      </p:sp>
      <p:sp>
        <p:nvSpPr>
          <p:cNvPr id="12" name="Text 10"/>
          <p:cNvSpPr/>
          <p:nvPr/>
        </p:nvSpPr>
        <p:spPr>
          <a:xfrm>
            <a:off x="9555599" y="4252555"/>
            <a:ext cx="2777490" cy="347186"/>
          </a:xfrm>
          <a:prstGeom prst="rect">
            <a:avLst/>
          </a:prstGeom>
          <a:noFill/>
          <a:ln/>
        </p:spPr>
        <p:txBody>
          <a:bodyPr wrap="none" rtlCol="0" anchor="t"/>
          <a:lstStyle/>
          <a:p>
            <a:pPr algn="ctr" indent="0" marL="0">
              <a:lnSpc>
                <a:spcPts val="2734"/>
              </a:lnSpc>
              <a:buNone/>
            </a:pPr>
            <a:r>
              <a:rPr lang="en-US" sz="2187" dirty="0">
                <a:solidFill>
                  <a:srgbClr val="EBECEF"/>
                </a:solidFill>
                <a:latin typeface="Fraunces" pitchFamily="34" charset="0"/>
                <a:ea typeface="Fraunces" pitchFamily="34" charset="-122"/>
                <a:cs typeface="Fraunces" pitchFamily="34" charset="-120"/>
              </a:rPr>
              <a:t>Custom Formats</a:t>
            </a:r>
            <a:endParaRPr lang="en-US" sz="2187" dirty="0"/>
          </a:p>
        </p:txBody>
      </p:sp>
      <p:sp>
        <p:nvSpPr>
          <p:cNvPr id="13" name="Text 11"/>
          <p:cNvSpPr/>
          <p:nvPr/>
        </p:nvSpPr>
        <p:spPr>
          <a:xfrm>
            <a:off x="9296400" y="4732973"/>
            <a:ext cx="3296007" cy="2132409"/>
          </a:xfrm>
          <a:prstGeom prst="rect">
            <a:avLst/>
          </a:prstGeom>
          <a:noFill/>
          <a:ln/>
        </p:spPr>
        <p:txBody>
          <a:bodyPr wrap="square" rtlCol="0" anchor="t"/>
          <a:lstStyle/>
          <a:p>
            <a:pPr algn="ctr" indent="0" marL="0">
              <a:lnSpc>
                <a:spcPts val="2799"/>
              </a:lnSpc>
              <a:buNone/>
            </a:pPr>
            <a:r>
              <a:rPr lang="en-US" sz="1750" dirty="0">
                <a:solidFill>
                  <a:srgbClr val="EBECEF"/>
                </a:solidFill>
                <a:latin typeface="Epilogue" pitchFamily="34" charset="0"/>
                <a:ea typeface="Epilogue" pitchFamily="34" charset="-122"/>
                <a:cs typeface="Epilogue" pitchFamily="34" charset="-120"/>
              </a:rPr>
              <a:t>By tailoring input and output formats, an adept MapReduce maestro can finely tune performance to the unique demands of their data suite.</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2024-03-04T05:44:59Z</dcterms:created>
  <dcterms:modified xsi:type="dcterms:W3CDTF">2024-03-04T05:44:59Z</dcterms:modified>
</cp:coreProperties>
</file>