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DCCE-653C-44B1-8CCC-5EF3F71C08A8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3B27-A729-4963-9858-D606AA68F7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DCCE-653C-44B1-8CCC-5EF3F71C08A8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3B27-A729-4963-9858-D606AA68F7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DCCE-653C-44B1-8CCC-5EF3F71C08A8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3B27-A729-4963-9858-D606AA68F7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DCCE-653C-44B1-8CCC-5EF3F71C08A8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3B27-A729-4963-9858-D606AA68F7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DCCE-653C-44B1-8CCC-5EF3F71C08A8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3B27-A729-4963-9858-D606AA68F7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DCCE-653C-44B1-8CCC-5EF3F71C08A8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3B27-A729-4963-9858-D606AA68F7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DCCE-653C-44B1-8CCC-5EF3F71C08A8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3B27-A729-4963-9858-D606AA68F7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DCCE-653C-44B1-8CCC-5EF3F71C08A8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3B27-A729-4963-9858-D606AA68F7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DCCE-653C-44B1-8CCC-5EF3F71C08A8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3B27-A729-4963-9858-D606AA68F7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DCCE-653C-44B1-8CCC-5EF3F71C08A8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3B27-A729-4963-9858-D606AA68F7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DCCE-653C-44B1-8CCC-5EF3F71C08A8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3B27-A729-4963-9858-D606AA68F7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DCCE-653C-44B1-8CCC-5EF3F71C08A8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23B27-A729-4963-9858-D606AA68F7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url/namespaces/meats" TargetMode="External"/><Relationship Id="rId2" Type="http://schemas.openxmlformats.org/officeDocument/2006/relationships/hyperlink" Target="http://url/namespaces/bread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 : </a:t>
            </a:r>
            <a:r>
              <a:rPr lang="en-US" dirty="0" err="1" smtClean="0"/>
              <a:t>eXtensible</a:t>
            </a:r>
            <a:r>
              <a:rPr lang="en-US" dirty="0" smtClean="0"/>
              <a:t> Markup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Y.Durga</a:t>
            </a:r>
            <a:r>
              <a:rPr lang="en-US" dirty="0" smtClean="0"/>
              <a:t> </a:t>
            </a:r>
            <a:r>
              <a:rPr lang="en-US" dirty="0" err="1" smtClean="0"/>
              <a:t>Bhargavi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document has 3 things</a:t>
            </a:r>
          </a:p>
          <a:p>
            <a:pPr lvl="1"/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Control information</a:t>
            </a:r>
          </a:p>
          <a:p>
            <a:pPr lvl="1"/>
            <a:r>
              <a:rPr lang="en-US" dirty="0" smtClean="0"/>
              <a:t>Entities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1.XML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of the XML document is element markup</a:t>
            </a:r>
          </a:p>
          <a:p>
            <a:r>
              <a:rPr lang="en-US" dirty="0" smtClean="0"/>
              <a:t>Elements are surrounded by tags</a:t>
            </a:r>
          </a:p>
          <a:p>
            <a:r>
              <a:rPr lang="en-US" dirty="0" smtClean="0"/>
              <a:t>Each document has root element</a:t>
            </a:r>
          </a:p>
          <a:p>
            <a:r>
              <a:rPr lang="en-US" dirty="0" smtClean="0"/>
              <a:t>Each element in turn has no. of sections which are enclosed with in tags. 				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.1 Nesting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Nesting tags : MUST BE NESTED PROPERLY</a:t>
            </a:r>
          </a:p>
          <a:p>
            <a:r>
              <a:rPr lang="en-US" dirty="0" smtClean="0"/>
              <a:t>Closed in reverse of the order in which they are opened</a:t>
            </a:r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:   </a:t>
            </a:r>
            <a:r>
              <a:rPr lang="en-US" dirty="0" smtClean="0"/>
              <a:t>&lt;category type="loaf"&gt;</a:t>
            </a:r>
          </a:p>
          <a:p>
            <a:pPr>
              <a:buNone/>
            </a:pPr>
            <a:r>
              <a:rPr lang="en-US" dirty="0" smtClean="0"/>
              <a:t>		&lt;name&gt; Basic Farmhouse &lt;/name&gt;</a:t>
            </a:r>
          </a:p>
          <a:p>
            <a:pPr>
              <a:buNone/>
            </a:pPr>
            <a:r>
              <a:rPr lang="en-US" dirty="0" smtClean="0"/>
              <a:t>		&lt;ingredient&gt;&lt;/ingredient&gt;</a:t>
            </a:r>
          </a:p>
          <a:p>
            <a:pPr>
              <a:buNone/>
            </a:pPr>
            <a:r>
              <a:rPr lang="en-US" dirty="0" smtClean="0"/>
              <a:t>		&lt;cooking&gt;</a:t>
            </a:r>
          </a:p>
          <a:p>
            <a:pPr>
              <a:buNone/>
            </a:pPr>
            <a:r>
              <a:rPr lang="en-US" dirty="0" smtClean="0"/>
              <a:t>			&lt;time&gt;&lt;/time&gt;</a:t>
            </a:r>
          </a:p>
          <a:p>
            <a:pPr>
              <a:buNone/>
            </a:pPr>
            <a:r>
              <a:rPr lang="en-US" dirty="0" smtClean="0"/>
              <a:t>			&lt;setting&gt; &lt;/setting&gt;</a:t>
            </a:r>
          </a:p>
          <a:p>
            <a:pPr>
              <a:buNone/>
            </a:pPr>
            <a:r>
              <a:rPr lang="en-US" dirty="0" smtClean="0"/>
              <a:t>		&lt;/cooking&gt;</a:t>
            </a:r>
          </a:p>
          <a:p>
            <a:pPr>
              <a:buNone/>
            </a:pPr>
            <a:r>
              <a:rPr lang="en-US" dirty="0" smtClean="0"/>
              <a:t>		&lt;serves&gt; &lt;/serves&gt;</a:t>
            </a:r>
          </a:p>
          <a:p>
            <a:pPr>
              <a:buNone/>
            </a:pPr>
            <a:r>
              <a:rPr lang="en-US" dirty="0" smtClean="0"/>
              <a:t>		&lt;instructions&gt;&lt;/instructions&gt;</a:t>
            </a:r>
          </a:p>
          <a:p>
            <a:pPr>
              <a:buNone/>
            </a:pPr>
            <a:r>
              <a:rPr lang="en-US" dirty="0" smtClean="0"/>
              <a:t>	&lt;/category&gt;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.2 Case Sensitive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mixed upper-case and lower-case letters inside the markup</a:t>
            </a:r>
          </a:p>
          <a:p>
            <a:r>
              <a:rPr lang="en-US" dirty="0" smtClean="0"/>
              <a:t>XML is case-sensitive</a:t>
            </a:r>
          </a:p>
          <a:p>
            <a:r>
              <a:rPr lang="en-US" dirty="0" smtClean="0"/>
              <a:t>Use lower-case for your mark up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.3 Empty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usually have content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previously a empty &lt;ingredient&gt; &lt;/ingredient&gt; has no sense in including it.</a:t>
            </a:r>
          </a:p>
          <a:p>
            <a:r>
              <a:rPr lang="en-US" dirty="0" smtClean="0"/>
              <a:t>But it may be empty though if you are formatting data retrieved from database or entered by user</a:t>
            </a:r>
          </a:p>
          <a:p>
            <a:r>
              <a:rPr lang="en-US" dirty="0" smtClean="0"/>
              <a:t>In output it shows</a:t>
            </a:r>
          </a:p>
          <a:p>
            <a:pPr lvl="3"/>
            <a:r>
              <a:rPr lang="en-US" sz="2800" dirty="0" smtClean="0">
                <a:solidFill>
                  <a:srgbClr val="FF0000"/>
                </a:solidFill>
              </a:rPr>
              <a:t>&lt;ingredient/&gt;</a:t>
            </a:r>
          </a:p>
          <a:p>
            <a:pPr lvl="3">
              <a:buNone/>
            </a:pP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.4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simply describe the properties of elements</a:t>
            </a:r>
          </a:p>
          <a:p>
            <a:r>
              <a:rPr lang="en-US" dirty="0" smtClean="0"/>
              <a:t>&lt;ingredient amount=“300”  unit=“ml”&gt; Sugar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&lt;/ingredient&gt;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.Control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3 control information</a:t>
            </a:r>
          </a:p>
          <a:p>
            <a:pPr lvl="1"/>
            <a:r>
              <a:rPr lang="en-US" dirty="0" smtClean="0"/>
              <a:t>Comments</a:t>
            </a:r>
          </a:p>
          <a:p>
            <a:pPr lvl="2"/>
            <a:r>
              <a:rPr lang="en-US" dirty="0" smtClean="0"/>
              <a:t>&lt;!  Any comments --&gt;</a:t>
            </a:r>
          </a:p>
          <a:p>
            <a:pPr lvl="1"/>
            <a:r>
              <a:rPr lang="en-US" dirty="0" smtClean="0"/>
              <a:t>Processing instructions</a:t>
            </a:r>
          </a:p>
          <a:p>
            <a:pPr lvl="2"/>
            <a:r>
              <a:rPr lang="en-US" dirty="0" smtClean="0"/>
              <a:t>PI is used to control applications</a:t>
            </a:r>
          </a:p>
          <a:p>
            <a:pPr lvl="2"/>
            <a:r>
              <a:rPr lang="en-US" dirty="0" smtClean="0"/>
              <a:t>&lt;?xml version=“1.0”&gt;  </a:t>
            </a:r>
            <a:r>
              <a:rPr lang="en-US" dirty="0" smtClean="0">
                <a:sym typeface="Wingdings" pitchFamily="2" charset="2"/>
              </a:rPr>
              <a:t> instruction tells the application that the data in the file follows rules of XML version 1.0</a:t>
            </a:r>
            <a:endParaRPr lang="en-US" dirty="0" smtClean="0"/>
          </a:p>
          <a:p>
            <a:pPr lvl="1"/>
            <a:r>
              <a:rPr lang="en-US" dirty="0" smtClean="0"/>
              <a:t>Document type declarations</a:t>
            </a:r>
          </a:p>
          <a:p>
            <a:pPr lvl="2"/>
            <a:r>
              <a:rPr lang="en-US" dirty="0" smtClean="0"/>
              <a:t>It is associated with DTD (Document type definition)</a:t>
            </a:r>
          </a:p>
          <a:p>
            <a:pPr lvl="2"/>
            <a:r>
              <a:rPr lang="en-US" dirty="0" smtClean="0"/>
              <a:t>DTD is held in separate file such that it can be used in multiple documents</a:t>
            </a:r>
          </a:p>
          <a:p>
            <a:pPr lvl="2"/>
            <a:r>
              <a:rPr lang="en-US" dirty="0" smtClean="0"/>
              <a:t>Can also include external DTD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document may have one or more entities</a:t>
            </a:r>
          </a:p>
          <a:p>
            <a:r>
              <a:rPr lang="en-US" dirty="0" smtClean="0"/>
              <a:t>Entity is a thing which can be used as the as a part of the document.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entity is like image or an encrypted signature which you use it frequently</a:t>
            </a:r>
          </a:p>
          <a:p>
            <a:r>
              <a:rPr lang="en-US" dirty="0" smtClean="0"/>
              <a:t>Rather than creating some XML each time signature can be used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Type Definition (DTD)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XML is only half story</a:t>
            </a:r>
          </a:p>
          <a:p>
            <a:r>
              <a:rPr lang="en-US" dirty="0" smtClean="0"/>
              <a:t>XML neither has a meaning nor context without a grammar against which can be validated.</a:t>
            </a:r>
          </a:p>
          <a:p>
            <a:r>
              <a:rPr lang="en-US" dirty="0" smtClean="0"/>
              <a:t>The grammar is called DTD.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r>
              <a:rPr lang="en-US" dirty="0" smtClean="0"/>
              <a:t>Example of 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915400" cy="586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&lt;?xml version="1.0"?&gt;</a:t>
            </a:r>
          </a:p>
          <a:p>
            <a:pPr>
              <a:buNone/>
            </a:pPr>
            <a:r>
              <a:rPr lang="en-US" sz="2000" dirty="0" smtClean="0"/>
              <a:t>&lt;!DOCTYPE Cookbook SYSTEM "recipe.dtd"&gt; &lt;!--  file type is cookbook which uses </a:t>
            </a:r>
            <a:r>
              <a:rPr lang="en-US" sz="2000" dirty="0" err="1" smtClean="0"/>
              <a:t>dtd</a:t>
            </a:r>
            <a:r>
              <a:rPr lang="en-US" sz="2000" dirty="0" smtClean="0"/>
              <a:t> which is stored in file called recipe.dtd , the </a:t>
            </a:r>
            <a:r>
              <a:rPr lang="en-US" sz="2000" dirty="0" err="1" smtClean="0"/>
              <a:t>dtd</a:t>
            </a:r>
            <a:r>
              <a:rPr lang="en-US" sz="2000" dirty="0" smtClean="0"/>
              <a:t> which u develop yourself is  or develop by you is denoted by SYSTEM else for internationally agreed </a:t>
            </a:r>
            <a:r>
              <a:rPr lang="en-US" sz="2000" dirty="0" err="1" smtClean="0"/>
              <a:t>dtd</a:t>
            </a:r>
            <a:r>
              <a:rPr lang="en-US" sz="2000" dirty="0" smtClean="0"/>
              <a:t> for PUBLIC--&gt;</a:t>
            </a:r>
          </a:p>
          <a:p>
            <a:pPr>
              <a:buNone/>
            </a:pPr>
            <a:r>
              <a:rPr lang="en-US" sz="2000" dirty="0" smtClean="0"/>
              <a:t>&lt;!ELEMENT cookbook (category+)&gt;  &lt;!--root node and parent node --&gt;</a:t>
            </a:r>
          </a:p>
          <a:p>
            <a:pPr>
              <a:buNone/>
            </a:pPr>
            <a:r>
              <a:rPr lang="en-US" sz="2000" dirty="0" smtClean="0"/>
              <a:t>	&lt;!ELEMENT category (recipe+)&gt; &lt;!-- parent node and children --&gt;</a:t>
            </a:r>
          </a:p>
          <a:p>
            <a:pPr>
              <a:buNone/>
            </a:pPr>
            <a:r>
              <a:rPr lang="en-US" sz="2000" dirty="0" smtClean="0"/>
              <a:t>		&lt;!ATTLIST category  type CDATA #REQUIRED&gt; &lt;!-- attribute list parent  node attribute type and its </a:t>
            </a:r>
            <a:r>
              <a:rPr lang="en-US" sz="2000" dirty="0" err="1" smtClean="0"/>
              <a:t>datatype</a:t>
            </a:r>
            <a:r>
              <a:rPr lang="en-US" sz="2000" dirty="0" smtClean="0"/>
              <a:t> --&gt;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&lt;!ELEMENT recipe (name, ingredient+, cooking+, serves?, instructions*)&gt;</a:t>
            </a:r>
          </a:p>
          <a:p>
            <a:pPr>
              <a:buNone/>
            </a:pPr>
            <a:r>
              <a:rPr lang="en-US" sz="2000" dirty="0" smtClean="0"/>
              <a:t>&lt;!ELEMENT name (#PCDATA)&gt;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&lt;!ELEMENT ingredient (qty, item)&gt;</a:t>
            </a:r>
          </a:p>
          <a:p>
            <a:pPr>
              <a:buNone/>
            </a:pPr>
            <a:r>
              <a:rPr lang="en-US" sz="2000" dirty="0" smtClean="0"/>
              <a:t>	&lt;!ELEMENT qty (#PCDATA)&gt;</a:t>
            </a:r>
          </a:p>
          <a:p>
            <a:pPr>
              <a:buNone/>
            </a:pPr>
            <a:r>
              <a:rPr lang="en-US" sz="2000" dirty="0" smtClean="0"/>
              <a:t>	&lt;!ATTLIST qty amount CDATA #REQUIRED  unit CDATA "g"&gt;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&lt;!ELEMENT item (#PCDATA)&gt;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1970’s organization were suffering from large amounts of data which could not be shared between the applications</a:t>
            </a:r>
          </a:p>
          <a:p>
            <a:r>
              <a:rPr lang="en-US" dirty="0" smtClean="0"/>
              <a:t> each program used to be in its own formats and those formats had to be changed with new versions of the software.</a:t>
            </a:r>
          </a:p>
          <a:p>
            <a:r>
              <a:rPr lang="en-US" dirty="0" smtClean="0"/>
              <a:t>So IBM has develop a markup language which is used to add structure and formatted information to data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..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&lt;!ELEMENT cooking (time*,gas*, electric*)&gt;</a:t>
            </a:r>
          </a:p>
          <a:p>
            <a:pPr>
              <a:buNone/>
            </a:pPr>
            <a:r>
              <a:rPr lang="en-US" dirty="0" smtClean="0"/>
              <a:t>&lt;!ELEMENT time (#PCDATA)&gt;</a:t>
            </a:r>
          </a:p>
          <a:p>
            <a:pPr>
              <a:buNone/>
            </a:pPr>
            <a:r>
              <a:rPr lang="en-US" dirty="0" smtClean="0"/>
              <a:t>&lt;!ATTLIST time unit CDATA "minutes"&gt;</a:t>
            </a:r>
          </a:p>
          <a:p>
            <a:pPr>
              <a:buNone/>
            </a:pPr>
            <a:r>
              <a:rPr lang="en-US" dirty="0" smtClean="0"/>
              <a:t>&lt;!ELEMENT gas (#PCDATA)&gt;</a:t>
            </a:r>
          </a:p>
          <a:p>
            <a:pPr>
              <a:buNone/>
            </a:pPr>
            <a:r>
              <a:rPr lang="en-US" dirty="0" smtClean="0"/>
              <a:t>&lt;!ELEMENT electric (#PCDATA)&gt;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&lt;!ELEMENT instructions (ins*)&gt;</a:t>
            </a:r>
          </a:p>
          <a:p>
            <a:pPr>
              <a:buNone/>
            </a:pPr>
            <a:r>
              <a:rPr lang="en-US" dirty="0" smtClean="0"/>
              <a:t>	&lt;!ELEMENT ins (#PCDATA)&gt;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..DTD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Dtd</a:t>
            </a:r>
            <a:r>
              <a:rPr lang="en-US" dirty="0" smtClean="0"/>
              <a:t> is replaced inside a single DOCTYPE tag and is surrounded by square brackets [..]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&lt;!DOCTYPE recipe [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&lt;!ELEMENT cookbook (category +)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&lt;!--all the elements of </a:t>
            </a:r>
            <a:r>
              <a:rPr lang="en-US" dirty="0" err="1" smtClean="0"/>
              <a:t>dtd</a:t>
            </a:r>
            <a:r>
              <a:rPr lang="en-US" dirty="0" smtClean="0"/>
              <a:t>--&gt;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]&gt;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XML document is composed of number of elements </a:t>
            </a:r>
          </a:p>
          <a:p>
            <a:r>
              <a:rPr lang="en-US" dirty="0" smtClean="0"/>
              <a:t>Each elements is made up of the other elements </a:t>
            </a:r>
            <a:endParaRPr lang="en-US" dirty="0"/>
          </a:p>
          <a:p>
            <a:r>
              <a:rPr lang="en-US" dirty="0" smtClean="0"/>
              <a:t>Some elements in the document can have attributes</a:t>
            </a:r>
          </a:p>
          <a:p>
            <a:r>
              <a:rPr lang="en-US" dirty="0" smtClean="0"/>
              <a:t>First node of XML document is called a root node. It contains other nodes too.</a:t>
            </a:r>
          </a:p>
          <a:p>
            <a:r>
              <a:rPr lang="en-US" dirty="0" smtClean="0"/>
              <a:t>Each XML document must have exactly one root node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..Elements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 : &lt;!ELEMENT cookbook (category+)</a:t>
            </a:r>
          </a:p>
          <a:p>
            <a:r>
              <a:rPr lang="en-US" dirty="0" smtClean="0"/>
              <a:t>All elements are declared in the above format</a:t>
            </a:r>
          </a:p>
          <a:p>
            <a:r>
              <a:rPr lang="en-US" dirty="0" smtClean="0"/>
              <a:t>The element tag starts with exclamatory mark and word ELEMENT in upper-case.</a:t>
            </a:r>
          </a:p>
          <a:p>
            <a:r>
              <a:rPr lang="en-US" dirty="0" smtClean="0"/>
              <a:t>The followed by name of the element</a:t>
            </a:r>
          </a:p>
          <a:p>
            <a:r>
              <a:rPr lang="en-US" dirty="0" smtClean="0"/>
              <a:t>In case container node has a comma-separator  list of sub-elements are added.</a:t>
            </a:r>
          </a:p>
          <a:p>
            <a:r>
              <a:rPr lang="en-US" dirty="0" smtClean="0"/>
              <a:t>Each sub-elements can also be associated with a control character indicating how often it appears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..Elements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r>
              <a:rPr lang="en-US" dirty="0" smtClean="0"/>
              <a:t>&lt;!ELEMENT recipe (name, ingredient+, cooking+, serves?, instructions*)&gt;</a:t>
            </a:r>
          </a:p>
          <a:p>
            <a:r>
              <a:rPr lang="en-US" dirty="0" smtClean="0"/>
              <a:t>The name appears just once, </a:t>
            </a:r>
            <a:r>
              <a:rPr lang="en-US" dirty="0" err="1" smtClean="0"/>
              <a:t>atleast</a:t>
            </a:r>
            <a:r>
              <a:rPr lang="en-US" dirty="0" smtClean="0"/>
              <a:t> one ingredient,  and one cooking element, only a single serves element is allowed and many instructions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DTD Elements with control Repetition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95400"/>
                <a:gridCol w="571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Asterix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appears 0 or more times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(item1, item2, item3)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Separates</a:t>
                      </a:r>
                      <a:r>
                        <a:rPr lang="en-US" baseline="0" dirty="0" smtClean="0"/>
                        <a:t> items in a sequence in </a:t>
                      </a:r>
                      <a:r>
                        <a:rPr lang="en-US" baseline="0" dirty="0" err="1" smtClean="0"/>
                        <a:t>th</a:t>
                      </a:r>
                      <a:r>
                        <a:rPr lang="en-US" baseline="0" dirty="0" smtClean="0"/>
                        <a:t> order in which they appear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appears exactly once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Parentheses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(item1,</a:t>
                      </a:r>
                      <a:r>
                        <a:rPr lang="en-US" baseline="0" dirty="0" smtClean="0"/>
                        <a:t> item2)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Encloses a group of items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(item1 | item2)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Separates a set of alternatives.</a:t>
                      </a:r>
                      <a:r>
                        <a:rPr lang="en-US" baseline="0" dirty="0" smtClean="0"/>
                        <a:t> Only one may appear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Alteast</a:t>
                      </a:r>
                      <a:r>
                        <a:rPr lang="en-US" dirty="0" smtClean="0"/>
                        <a:t> once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 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Iteam</a:t>
                      </a:r>
                      <a:r>
                        <a:rPr lang="en-US" dirty="0" smtClean="0"/>
                        <a:t> appears</a:t>
                      </a:r>
                      <a:r>
                        <a:rPr lang="en-US" baseline="0" dirty="0" smtClean="0"/>
                        <a:t> once or not at all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..Elements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&lt;!ELEMENT name (#PCDATA)&gt;</a:t>
            </a:r>
          </a:p>
          <a:p>
            <a:r>
              <a:rPr lang="en-US" dirty="0" smtClean="0"/>
              <a:t>Parentheses contain the data type of the element</a:t>
            </a:r>
          </a:p>
          <a:p>
            <a:r>
              <a:rPr lang="en-US" dirty="0" smtClean="0"/>
              <a:t>Data type must be preceded by a # symbol</a:t>
            </a:r>
          </a:p>
          <a:p>
            <a:r>
              <a:rPr lang="en-US" dirty="0" smtClean="0"/>
              <a:t>Elements have 2 data types</a:t>
            </a:r>
          </a:p>
          <a:p>
            <a:pPr lvl="1"/>
            <a:r>
              <a:rPr lang="en-US" dirty="0" smtClean="0"/>
              <a:t>CDATA: plain text character data (which is not passed through the engine of XML parser. </a:t>
            </a:r>
          </a:p>
          <a:p>
            <a:pPr lvl="1"/>
            <a:r>
              <a:rPr lang="en-US" dirty="0" smtClean="0"/>
              <a:t>PCDATA: parsed character data which may have XML markup and is handled by parser</a:t>
            </a:r>
          </a:p>
          <a:p>
            <a:pPr lvl="1">
              <a:buNone/>
            </a:pPr>
            <a:r>
              <a:rPr lang="en-US" dirty="0" smtClean="0"/>
              <a:t>NOTE: Default data type for element is PCDATA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very important and </a:t>
            </a:r>
            <a:r>
              <a:rPr lang="en-US" dirty="0" err="1" smtClean="0"/>
              <a:t>usefull</a:t>
            </a:r>
            <a:r>
              <a:rPr lang="en-US" dirty="0" smtClean="0"/>
              <a:t> when you are handling complexities</a:t>
            </a:r>
          </a:p>
          <a:p>
            <a:r>
              <a:rPr lang="en-US" dirty="0" smtClean="0"/>
              <a:t>Elements need hold more than one piece of information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&lt;qty amount=“435” unit=“ml”&gt; warm water&lt;/qty&gt;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..Attributes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Associated element declaration is an ATTLIST which may contain</a:t>
            </a:r>
          </a:p>
          <a:p>
            <a:pPr lvl="1"/>
            <a:r>
              <a:rPr lang="en-US" dirty="0" smtClean="0"/>
              <a:t>The name of element</a:t>
            </a:r>
          </a:p>
          <a:p>
            <a:pPr lvl="1"/>
            <a:r>
              <a:rPr lang="en-US" dirty="0" smtClean="0"/>
              <a:t>The name of each attribute</a:t>
            </a:r>
          </a:p>
          <a:p>
            <a:pPr lvl="1"/>
            <a:r>
              <a:rPr lang="en-US" dirty="0" smtClean="0"/>
              <a:t>Data type of attribute</a:t>
            </a:r>
          </a:p>
          <a:p>
            <a:pPr lvl="1"/>
            <a:r>
              <a:rPr lang="en-US" dirty="0" smtClean="0"/>
              <a:t>Any value which will be used as default</a:t>
            </a:r>
          </a:p>
          <a:p>
            <a:pPr lvl="1"/>
            <a:r>
              <a:rPr lang="en-US" dirty="0" smtClean="0"/>
              <a:t>Control information about the element</a:t>
            </a:r>
          </a:p>
          <a:p>
            <a:pPr lvl="1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&lt;!ATTLIST qty amount CDATA #REQUIRED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			unit CDATA “g”&gt;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Markup elements contain complex data</a:t>
            </a:r>
          </a:p>
          <a:p>
            <a:r>
              <a:rPr lang="en-US" dirty="0" smtClean="0"/>
              <a:t>These elements are called entities</a:t>
            </a:r>
          </a:p>
          <a:p>
            <a:r>
              <a:rPr lang="en-US" dirty="0" smtClean="0"/>
              <a:t>Entity as container with some form of content</a:t>
            </a:r>
          </a:p>
          <a:p>
            <a:r>
              <a:rPr lang="en-US" dirty="0" smtClean="0"/>
              <a:t>The content may be included in XML file</a:t>
            </a:r>
          </a:p>
          <a:p>
            <a:pPr lvl="1"/>
            <a:r>
              <a:rPr lang="en-US" dirty="0" smtClean="0"/>
              <a:t>An internal file</a:t>
            </a:r>
          </a:p>
          <a:p>
            <a:pPr lvl="1"/>
            <a:r>
              <a:rPr lang="en-US" dirty="0" smtClean="0"/>
              <a:t>An external file</a:t>
            </a:r>
          </a:p>
          <a:p>
            <a:pPr lvl="1">
              <a:buNone/>
            </a:pPr>
            <a:r>
              <a:rPr lang="en-US" dirty="0" smtClean="0"/>
              <a:t>Attributes, elements, or entities may or may not be parsed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1986, the Standard generalized Markup Language was adopted by ISO(International Organization for Standardization)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used to create small pieces data which you want to repeatedly use throughout your schema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&lt;!ENTITY POS “pinch of salt”&gt;</a:t>
            </a:r>
          </a:p>
          <a:p>
            <a:r>
              <a:rPr lang="en-US" dirty="0" smtClean="0"/>
              <a:t>Which can be used in instruction as follows</a:t>
            </a:r>
          </a:p>
          <a:p>
            <a:pPr lvl="1"/>
            <a:r>
              <a:rPr lang="en-US" dirty="0" smtClean="0"/>
              <a:t>&lt;item&gt; Finally ass the &amp;POS; &lt;/item&gt;</a:t>
            </a:r>
          </a:p>
          <a:p>
            <a:pPr lvl="1"/>
            <a:r>
              <a:rPr lang="en-US" dirty="0" smtClean="0"/>
              <a:t>When an entity is included the name is preceded ampersand and followed by semicolon;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can be included in your XML as an external entity</a:t>
            </a:r>
          </a:p>
          <a:p>
            <a:r>
              <a:rPr lang="en-US" dirty="0" smtClean="0"/>
              <a:t>&lt;!ENTITY </a:t>
            </a:r>
            <a:r>
              <a:rPr lang="en-US" dirty="0" err="1" smtClean="0"/>
              <a:t>myimage</a:t>
            </a:r>
            <a:r>
              <a:rPr lang="en-US" dirty="0" smtClean="0"/>
              <a:t> SYSTEM “xyz.png” NDATA PNG&gt;</a:t>
            </a:r>
          </a:p>
          <a:p>
            <a:r>
              <a:rPr lang="en-US" dirty="0" smtClean="0"/>
              <a:t>NDATA </a:t>
            </a:r>
            <a:r>
              <a:rPr lang="en-US" dirty="0" smtClean="0">
                <a:sym typeface="Wingdings" pitchFamily="2" charset="2"/>
              </a:rPr>
              <a:t> notation data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&lt;staff&gt;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&lt;name&gt; &lt;/name&gt;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&lt;dept&gt;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&lt;name&gt; school of CSE &lt;/name&gt;</a:t>
            </a:r>
          </a:p>
          <a:p>
            <a:pPr>
              <a:buNone/>
            </a:pPr>
            <a:r>
              <a:rPr lang="en-US" dirty="0" smtClean="0"/>
              <a:t>&lt;/dept&gt;</a:t>
            </a:r>
          </a:p>
          <a:p>
            <a:pPr>
              <a:buNone/>
            </a:pPr>
            <a:r>
              <a:rPr lang="en-US" dirty="0" smtClean="0"/>
              <a:t>&lt;room&gt; 2334&lt;/room&gt;</a:t>
            </a:r>
          </a:p>
          <a:p>
            <a:pPr>
              <a:buNone/>
            </a:pPr>
            <a:r>
              <a:rPr lang="en-US" dirty="0" smtClean="0"/>
              <a:t>&lt;/staff&gt;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NOTE : two elements called  name but represent different things</a:t>
            </a:r>
          </a:p>
          <a:p>
            <a:pPr>
              <a:buNone/>
            </a:pPr>
            <a:r>
              <a:rPr lang="en-US" dirty="0" smtClean="0"/>
              <a:t>In that cases you go namespaces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..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Namespace is included in xml same as </a:t>
            </a:r>
            <a:r>
              <a:rPr lang="en-US" dirty="0" err="1" smtClean="0"/>
              <a:t>dtd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&lt;?xml version=“1.0”&gt;</a:t>
            </a:r>
          </a:p>
          <a:p>
            <a:pPr>
              <a:buNone/>
            </a:pPr>
            <a:r>
              <a:rPr lang="en-US" dirty="0" smtClean="0"/>
              <a:t>&lt;!DOCTYPE </a:t>
            </a:r>
            <a:r>
              <a:rPr lang="en-US" dirty="0" err="1" smtClean="0"/>
              <a:t>Recipies</a:t>
            </a:r>
            <a:r>
              <a:rPr lang="en-US" dirty="0" smtClean="0"/>
              <a:t> SYSTEM “recipe.dtd”&gt;</a:t>
            </a:r>
          </a:p>
          <a:p>
            <a:pPr>
              <a:buNone/>
            </a:pPr>
            <a:r>
              <a:rPr lang="en-US" dirty="0" smtClean="0"/>
              <a:t>&lt;!</a:t>
            </a:r>
            <a:r>
              <a:rPr lang="en-US" dirty="0" err="1" smtClean="0"/>
              <a:t>xml:namespaces</a:t>
            </a:r>
            <a:r>
              <a:rPr lang="en-US" dirty="0" smtClean="0"/>
              <a:t> ns=</a:t>
            </a:r>
            <a:r>
              <a:rPr lang="en-US" dirty="0" smtClean="0">
                <a:hlinkClick r:id="rId2"/>
              </a:rPr>
              <a:t>http://URL//namespaces/breads</a:t>
            </a:r>
            <a:r>
              <a:rPr lang="en-US" dirty="0" smtClean="0"/>
              <a:t> prefix=“bread”&gt;</a:t>
            </a:r>
          </a:p>
          <a:p>
            <a:pPr>
              <a:buNone/>
            </a:pPr>
            <a:r>
              <a:rPr lang="en-US" dirty="0" smtClean="0"/>
              <a:t>&lt;!</a:t>
            </a:r>
            <a:r>
              <a:rPr lang="en-US" dirty="0" err="1" smtClean="0"/>
              <a:t>xml:namespaces</a:t>
            </a:r>
            <a:r>
              <a:rPr lang="en-US" dirty="0" smtClean="0"/>
              <a:t> ns=</a:t>
            </a:r>
            <a:r>
              <a:rPr lang="en-US" dirty="0" smtClean="0">
                <a:hlinkClick r:id="rId3"/>
              </a:rPr>
              <a:t>http://URL//namespaces/meats</a:t>
            </a:r>
            <a:r>
              <a:rPr lang="en-US" dirty="0" smtClean="0"/>
              <a:t> prefix=“lamb”&gt;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 ..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&lt;recipe&gt;</a:t>
            </a:r>
          </a:p>
          <a:p>
            <a:pPr lvl="1">
              <a:buNone/>
            </a:pPr>
            <a:r>
              <a:rPr lang="en-US" dirty="0" smtClean="0"/>
              <a:t>&lt;category&gt;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bread:name</a:t>
            </a:r>
            <a:r>
              <a:rPr lang="en-US" dirty="0" smtClean="0"/>
              <a:t>&gt; basic loaf &lt;/</a:t>
            </a:r>
            <a:r>
              <a:rPr lang="en-US" dirty="0" err="1" smtClean="0"/>
              <a:t>bread:name</a:t>
            </a:r>
            <a:r>
              <a:rPr lang="en-US" dirty="0" smtClean="0"/>
              <a:t>&gt;</a:t>
            </a:r>
          </a:p>
          <a:p>
            <a:pPr lvl="1">
              <a:buNone/>
            </a:pPr>
            <a:r>
              <a:rPr lang="en-US" dirty="0" smtClean="0"/>
              <a:t>&lt;/category&gt;</a:t>
            </a:r>
          </a:p>
          <a:p>
            <a:pPr lvl="1">
              <a:buNone/>
            </a:pPr>
            <a:r>
              <a:rPr lang="en-US" dirty="0" smtClean="0"/>
              <a:t>&lt;category&gt;</a:t>
            </a:r>
          </a:p>
          <a:p>
            <a:pPr lvl="1"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lamb:name</a:t>
            </a:r>
            <a:r>
              <a:rPr lang="en-US" dirty="0" smtClean="0"/>
              <a:t>&gt; basic loaf &lt;/</a:t>
            </a:r>
            <a:r>
              <a:rPr lang="en-US" dirty="0" err="1" smtClean="0"/>
              <a:t>lamb:name</a:t>
            </a:r>
            <a:r>
              <a:rPr lang="en-US" dirty="0" smtClean="0"/>
              <a:t>&gt;</a:t>
            </a:r>
          </a:p>
          <a:p>
            <a:pPr lvl="1">
              <a:buNone/>
            </a:pPr>
            <a:r>
              <a:rPr lang="en-US" dirty="0" smtClean="0"/>
              <a:t>&lt;/category&gt;</a:t>
            </a:r>
          </a:p>
          <a:p>
            <a:pPr lvl="1">
              <a:buNone/>
            </a:pPr>
            <a:r>
              <a:rPr lang="en-US" smtClean="0"/>
              <a:t>&lt;/recipe</a:t>
            </a:r>
            <a:r>
              <a:rPr lang="en-US" dirty="0" smtClean="0"/>
              <a:t>&gt; 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Markup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Set of instructions often called tags, which can be added to text files and file can be processed by application that are used to control structure or presentation of data.</a:t>
            </a:r>
          </a:p>
          <a:p>
            <a:r>
              <a:rPr lang="en-US" dirty="0" smtClean="0"/>
              <a:t>There are different presentation languages Microsoft rich Text Format(RTF) , Adobe Portable Document Format (PDF), and HTML</a:t>
            </a:r>
          </a:p>
          <a:p>
            <a:r>
              <a:rPr lang="en-US" dirty="0" smtClean="0"/>
              <a:t>Each </a:t>
            </a:r>
            <a:r>
              <a:rPr lang="en-US" dirty="0"/>
              <a:t>o</a:t>
            </a:r>
            <a:r>
              <a:rPr lang="en-US" dirty="0" smtClean="0"/>
              <a:t>f them have solution for displaying information but all have same limitation</a:t>
            </a:r>
          </a:p>
          <a:p>
            <a:r>
              <a:rPr lang="en-US" dirty="0" smtClean="0"/>
              <a:t>They describe how data looks but give no information about what it is.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is used to describe the structure of a document not the way it is presented.</a:t>
            </a:r>
          </a:p>
          <a:p>
            <a:r>
              <a:rPr lang="en-US" dirty="0" smtClean="0"/>
              <a:t>XML is recommendation of the World Wide Web consortium(W3C)</a:t>
            </a:r>
          </a:p>
          <a:p>
            <a:r>
              <a:rPr lang="en-US" dirty="0" smtClean="0"/>
              <a:t>Two areas where XML appears</a:t>
            </a:r>
          </a:p>
          <a:p>
            <a:pPr lvl="1"/>
            <a:r>
              <a:rPr lang="en-US" dirty="0" smtClean="0"/>
              <a:t>Structuring data for storage where Relational database is inappropriate</a:t>
            </a:r>
          </a:p>
          <a:p>
            <a:pPr lvl="1"/>
            <a:r>
              <a:rPr lang="en-US" dirty="0" smtClean="0"/>
              <a:t>Structuring data for presentation on web pages.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system/application is handling small quantities of data  they start creating </a:t>
            </a:r>
            <a:r>
              <a:rPr lang="en-US" dirty="0" err="1" smtClean="0"/>
              <a:t>thrie</a:t>
            </a:r>
            <a:r>
              <a:rPr lang="en-US" dirty="0" smtClean="0"/>
              <a:t> own data formats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&lt;? xml version="1.0" ?&gt; // processing instruction tells application how to 			handle XML</a:t>
            </a:r>
          </a:p>
          <a:p>
            <a:pPr>
              <a:buNone/>
            </a:pPr>
            <a:r>
              <a:rPr lang="en-US" dirty="0" smtClean="0"/>
              <a:t>&lt;recipes&gt;</a:t>
            </a:r>
          </a:p>
          <a:p>
            <a:pPr>
              <a:buNone/>
            </a:pPr>
            <a:r>
              <a:rPr lang="en-US" dirty="0" smtClean="0"/>
              <a:t>	&lt;category type="loaf"&gt;</a:t>
            </a:r>
          </a:p>
          <a:p>
            <a:pPr>
              <a:buNone/>
            </a:pPr>
            <a:r>
              <a:rPr lang="en-US" dirty="0" smtClean="0"/>
              <a:t>		&lt;name&gt; Basic Farmhouse &lt;/name&gt;</a:t>
            </a:r>
          </a:p>
          <a:p>
            <a:pPr>
              <a:buNone/>
            </a:pPr>
            <a:r>
              <a:rPr lang="en-US" dirty="0" smtClean="0"/>
              <a:t>		&lt;ingredient&gt;&lt;/ingredient&gt;</a:t>
            </a:r>
          </a:p>
          <a:p>
            <a:pPr>
              <a:buNone/>
            </a:pPr>
            <a:r>
              <a:rPr lang="en-US" dirty="0" smtClean="0"/>
              <a:t>		&lt;cooking&gt;</a:t>
            </a:r>
          </a:p>
          <a:p>
            <a:pPr>
              <a:buNone/>
            </a:pPr>
            <a:r>
              <a:rPr lang="en-US" dirty="0" smtClean="0"/>
              <a:t>			&lt;time&gt;&lt;/time&gt;</a:t>
            </a:r>
          </a:p>
          <a:p>
            <a:pPr>
              <a:buNone/>
            </a:pPr>
            <a:r>
              <a:rPr lang="en-US" dirty="0" smtClean="0"/>
              <a:t>			&lt;setting&gt; &lt;/setting&gt;</a:t>
            </a:r>
          </a:p>
          <a:p>
            <a:pPr>
              <a:buNone/>
            </a:pPr>
            <a:r>
              <a:rPr lang="en-US" dirty="0" smtClean="0"/>
              <a:t>		&lt;/cooking&gt;</a:t>
            </a:r>
          </a:p>
          <a:p>
            <a:pPr>
              <a:buNone/>
            </a:pPr>
            <a:r>
              <a:rPr lang="en-US" dirty="0" smtClean="0"/>
              <a:t>		&lt;serves&gt; &lt;/serves&gt;</a:t>
            </a:r>
          </a:p>
          <a:p>
            <a:pPr>
              <a:buNone/>
            </a:pPr>
            <a:r>
              <a:rPr lang="en-US" dirty="0" smtClean="0"/>
              <a:t>		&lt;instructions&gt;&lt;/instructions&gt;</a:t>
            </a:r>
          </a:p>
          <a:p>
            <a:pPr>
              <a:buNone/>
            </a:pPr>
            <a:r>
              <a:rPr lang="en-US" dirty="0" smtClean="0"/>
              <a:t>	&lt;/category&gt;</a:t>
            </a:r>
          </a:p>
          <a:p>
            <a:pPr>
              <a:buNone/>
            </a:pPr>
            <a:r>
              <a:rPr lang="en-US" dirty="0" smtClean="0"/>
              <a:t>&lt;/recipes&gt;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the page with .xml extension</a:t>
            </a:r>
          </a:p>
          <a:p>
            <a:r>
              <a:rPr lang="en-US" dirty="0" smtClean="0"/>
              <a:t>Open the file in any of the browsers</a:t>
            </a:r>
          </a:p>
          <a:p>
            <a:pPr>
              <a:buNone/>
            </a:pPr>
            <a:r>
              <a:rPr lang="en-US" dirty="0" smtClean="0"/>
              <a:t>Output will be: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1345</Words>
  <Application>Microsoft Office PowerPoint</Application>
  <PresentationFormat>On-screen Show (4:3)</PresentationFormat>
  <Paragraphs>232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XML : eXtensible Markup Language</vt:lpstr>
      <vt:lpstr>Introduction</vt:lpstr>
      <vt:lpstr>Slide 3</vt:lpstr>
      <vt:lpstr>What is Markup Language?</vt:lpstr>
      <vt:lpstr>Slide 5</vt:lpstr>
      <vt:lpstr>Slide 6</vt:lpstr>
      <vt:lpstr>Basic XML</vt:lpstr>
      <vt:lpstr>Slide 8</vt:lpstr>
      <vt:lpstr>Slide 9</vt:lpstr>
      <vt:lpstr>XML Document</vt:lpstr>
      <vt:lpstr>1.XML elements</vt:lpstr>
      <vt:lpstr>1.1 Nesting Tags</vt:lpstr>
      <vt:lpstr>1.2 Case Sensitive</vt:lpstr>
      <vt:lpstr>1.3 Empty Tags</vt:lpstr>
      <vt:lpstr>1.4 Attributes</vt:lpstr>
      <vt:lpstr>2 .Control Information</vt:lpstr>
      <vt:lpstr>3. Entities</vt:lpstr>
      <vt:lpstr>Document Type Definition (DTD)</vt:lpstr>
      <vt:lpstr>Example of DTD</vt:lpstr>
      <vt:lpstr>Cntd.. Example</vt:lpstr>
      <vt:lpstr>Cntd..DTD</vt:lpstr>
      <vt:lpstr>Elements</vt:lpstr>
      <vt:lpstr>Cntd..Elements</vt:lpstr>
      <vt:lpstr>Cntd..Elements</vt:lpstr>
      <vt:lpstr>DTD Elements with control Repetition</vt:lpstr>
      <vt:lpstr>Cntd..Elements</vt:lpstr>
      <vt:lpstr>Attributes</vt:lpstr>
      <vt:lpstr>Cntd..Attributes</vt:lpstr>
      <vt:lpstr>Entities</vt:lpstr>
      <vt:lpstr>Internal Entities</vt:lpstr>
      <vt:lpstr>External Entities</vt:lpstr>
      <vt:lpstr>Namespaces</vt:lpstr>
      <vt:lpstr>Cntd.. Namespaces</vt:lpstr>
      <vt:lpstr>Cntd .. Namespaces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: eXtensible Markup Language</dc:title>
  <dc:creator>admin</dc:creator>
  <cp:lastModifiedBy>admin</cp:lastModifiedBy>
  <cp:revision>48</cp:revision>
  <dcterms:created xsi:type="dcterms:W3CDTF">2015-02-11T18:57:11Z</dcterms:created>
  <dcterms:modified xsi:type="dcterms:W3CDTF">2015-02-11T23:05:49Z</dcterms:modified>
</cp:coreProperties>
</file>