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833C-2C7A-438B-A316-1D1D2516595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41C4-3AD3-44FE-921E-6A0AEF6DB0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6629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Internal DTD Declaration</a:t>
            </a:r>
          </a:p>
          <a:p>
            <a:r>
              <a:rPr lang="en-US" dirty="0" smtClean="0"/>
              <a:t>If the DTD is declared inside the XML file, it must be wrapped inside the &lt;!DOCTYPE&gt; definition:</a:t>
            </a:r>
          </a:p>
          <a:p>
            <a:r>
              <a:rPr lang="en-US" b="1" dirty="0" smtClean="0"/>
              <a:t>XML document with an internal DTD</a:t>
            </a:r>
          </a:p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&lt;!DOCTYPE note [</a:t>
            </a:r>
            <a:br>
              <a:rPr lang="en-US" dirty="0" smtClean="0"/>
            </a:br>
            <a:r>
              <a:rPr lang="en-US" dirty="0" smtClean="0"/>
              <a:t>&lt;!ELEMENT note (</a:t>
            </a:r>
            <a:r>
              <a:rPr lang="en-US" dirty="0" err="1" smtClean="0"/>
              <a:t>to,from,heading,body</a:t>
            </a:r>
            <a:r>
              <a:rPr lang="en-US" dirty="0" smtClean="0"/>
              <a:t>)&gt;</a:t>
            </a:r>
            <a:br>
              <a:rPr lang="en-US" dirty="0" smtClean="0"/>
            </a:br>
            <a:r>
              <a:rPr lang="en-US" dirty="0" smtClean="0"/>
              <a:t>&lt;!ELEMENT to (#PCDATA)&gt;</a:t>
            </a:r>
            <a:br>
              <a:rPr lang="en-US" dirty="0" smtClean="0"/>
            </a:br>
            <a:r>
              <a:rPr lang="en-US" dirty="0" smtClean="0"/>
              <a:t>&lt;!ELEMENT from (#PCDATA)&gt;</a:t>
            </a:r>
            <a:br>
              <a:rPr lang="en-US" dirty="0" smtClean="0"/>
            </a:br>
            <a:r>
              <a:rPr lang="en-US" dirty="0" smtClean="0"/>
              <a:t>&lt;!ELEMENT heading (#PCDATA)&gt;</a:t>
            </a:r>
            <a:br>
              <a:rPr lang="en-US" dirty="0" smtClean="0"/>
            </a:br>
            <a:r>
              <a:rPr lang="en-US" dirty="0" smtClean="0"/>
              <a:t>&lt;!ELEMENT body (#PCDATA)&gt;</a:t>
            </a:r>
            <a:br>
              <a:rPr lang="en-US" dirty="0" smtClean="0"/>
            </a:br>
            <a:r>
              <a:rPr lang="en-US" dirty="0" smtClean="0"/>
              <a:t>]&gt;</a:t>
            </a:r>
            <a:br>
              <a:rPr lang="en-US" dirty="0" smtClean="0"/>
            </a:b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&lt;heading&gt;Reminder&lt;/heading&gt;</a:t>
            </a:r>
            <a:br>
              <a:rPr lang="en-US" dirty="0" smtClean="0"/>
            </a:br>
            <a:r>
              <a:rPr lang="en-US" dirty="0" smtClean="0"/>
              <a:t>&lt;body&gt;Don't forget me this weekend&lt;/body&gt;</a:t>
            </a:r>
            <a:br>
              <a:rPr lang="en-US" dirty="0" smtClean="0"/>
            </a:br>
            <a:r>
              <a:rPr lang="en-US" dirty="0" smtClean="0"/>
              <a:t>&lt;/note&gt;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28600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External DTD Declaration</a:t>
            </a:r>
          </a:p>
          <a:p>
            <a:r>
              <a:rPr lang="en-US" dirty="0" smtClean="0"/>
              <a:t>If the DTD is declared in an external file, the &lt;!DOCTYPE&gt; definition must contain a reference to the DTD file:</a:t>
            </a:r>
          </a:p>
          <a:p>
            <a:r>
              <a:rPr lang="en-US" b="1" dirty="0" smtClean="0"/>
              <a:t>XML document with a reference to an external DTD</a:t>
            </a:r>
          </a:p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&lt;!DOCTYPE note SYSTEM "note.dtd"&gt;</a:t>
            </a:r>
            <a:br>
              <a:rPr lang="en-US" dirty="0" smtClean="0"/>
            </a:br>
            <a:r>
              <a:rPr lang="en-US" dirty="0" smtClean="0"/>
              <a:t>&lt;note&gt;</a:t>
            </a:r>
            <a:br>
              <a:rPr lang="en-US" dirty="0" smtClean="0"/>
            </a:br>
            <a:r>
              <a:rPr lang="en-US" dirty="0" smtClean="0"/>
              <a:t>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  &lt;heading&gt;Reminder&lt;/heading&gt;</a:t>
            </a:r>
            <a:br>
              <a:rPr lang="en-US" dirty="0" smtClean="0"/>
            </a:br>
            <a:r>
              <a:rPr lang="en-US" dirty="0" smtClean="0"/>
              <a:t>  &lt;body&gt;Don't forget me this weekend!&lt;/body&gt;</a:t>
            </a:r>
            <a:br>
              <a:rPr lang="en-US" dirty="0" smtClean="0"/>
            </a:br>
            <a:r>
              <a:rPr lang="en-US" dirty="0" smtClean="0"/>
              <a:t>&lt;/note&gt;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962400"/>
            <a:ext cx="556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And here is the file "note.dtd", which contains the DTD:</a:t>
            </a:r>
          </a:p>
          <a:p>
            <a:r>
              <a:rPr lang="en-US" dirty="0" smtClean="0"/>
              <a:t>&lt;!ELEMENT note (</a:t>
            </a:r>
            <a:r>
              <a:rPr lang="en-US" dirty="0" err="1" smtClean="0"/>
              <a:t>to,from,heading,body</a:t>
            </a:r>
            <a:r>
              <a:rPr lang="en-US" dirty="0" smtClean="0"/>
              <a:t>)&gt;</a:t>
            </a:r>
            <a:br>
              <a:rPr lang="en-US" dirty="0" smtClean="0"/>
            </a:br>
            <a:r>
              <a:rPr lang="en-US" dirty="0" smtClean="0"/>
              <a:t>&lt;!ELEMENT to (#PCDATA)&gt;</a:t>
            </a:r>
            <a:br>
              <a:rPr lang="en-US" dirty="0" smtClean="0"/>
            </a:br>
            <a:r>
              <a:rPr lang="en-US" dirty="0" smtClean="0"/>
              <a:t>&lt;!ELEMENT from (#PCDATA)&gt;</a:t>
            </a:r>
            <a:br>
              <a:rPr lang="en-US" dirty="0" smtClean="0"/>
            </a:br>
            <a:r>
              <a:rPr lang="en-US" dirty="0" smtClean="0"/>
              <a:t>&lt;!ELEMENT heading (#PCDATA)&gt;</a:t>
            </a:r>
            <a:br>
              <a:rPr lang="en-US" dirty="0" smtClean="0"/>
            </a:br>
            <a:r>
              <a:rPr lang="en-US" dirty="0" smtClean="0"/>
              <a:t>&lt;!ELEMENT body (#PCDATA)&gt;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28600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an XML Schema?</a:t>
            </a:r>
          </a:p>
          <a:p>
            <a:r>
              <a:rPr lang="en-US" dirty="0" smtClean="0"/>
              <a:t>The purpose of an XML Schema is to define the legal building blocks of an XML document, just like a DTD.</a:t>
            </a:r>
          </a:p>
          <a:p>
            <a:r>
              <a:rPr lang="en-US" dirty="0" smtClean="0"/>
              <a:t>An XML Schema:</a:t>
            </a:r>
          </a:p>
          <a:p>
            <a:endParaRPr lang="en-US" dirty="0" smtClean="0"/>
          </a:p>
          <a:p>
            <a:r>
              <a:rPr lang="en-US" dirty="0" smtClean="0"/>
              <a:t>defines elements that can appear in a document</a:t>
            </a:r>
          </a:p>
          <a:p>
            <a:endParaRPr lang="en-US" dirty="0" smtClean="0"/>
          </a:p>
          <a:p>
            <a:r>
              <a:rPr lang="en-US" dirty="0" smtClean="0"/>
              <a:t>defines attributes that can appear in a document</a:t>
            </a:r>
          </a:p>
          <a:p>
            <a:endParaRPr lang="en-US" dirty="0" smtClean="0"/>
          </a:p>
          <a:p>
            <a:r>
              <a:rPr lang="en-US" dirty="0" smtClean="0"/>
              <a:t>defines which elements are child elements</a:t>
            </a:r>
          </a:p>
          <a:p>
            <a:endParaRPr lang="en-US" dirty="0" smtClean="0"/>
          </a:p>
          <a:p>
            <a:r>
              <a:rPr lang="en-US" dirty="0" smtClean="0"/>
              <a:t>defines the order of child elements</a:t>
            </a:r>
          </a:p>
          <a:p>
            <a:endParaRPr lang="en-US" dirty="0" smtClean="0"/>
          </a:p>
          <a:p>
            <a:r>
              <a:rPr lang="en-US" dirty="0" smtClean="0"/>
              <a:t>defines the number of child elements</a:t>
            </a:r>
          </a:p>
          <a:p>
            <a:endParaRPr lang="en-US" dirty="0" smtClean="0"/>
          </a:p>
          <a:p>
            <a:r>
              <a:rPr lang="en-US" dirty="0" smtClean="0"/>
              <a:t>defines whether an element is empty or can include text</a:t>
            </a:r>
          </a:p>
          <a:p>
            <a:endParaRPr lang="en-US" dirty="0" smtClean="0"/>
          </a:p>
          <a:p>
            <a:r>
              <a:rPr lang="en-US" dirty="0" smtClean="0"/>
              <a:t>defines data types for elements and attributes</a:t>
            </a:r>
          </a:p>
          <a:p>
            <a:endParaRPr lang="en-US" dirty="0" smtClean="0"/>
          </a:p>
          <a:p>
            <a:r>
              <a:rPr lang="en-US" dirty="0" smtClean="0"/>
              <a:t>defines default and fixed values for elements and attributes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XML Schema describes the structure of an XML document.</a:t>
            </a:r>
          </a:p>
          <a:p>
            <a:r>
              <a:rPr lang="en-US" b="1" dirty="0" smtClean="0"/>
              <a:t>XML Schema Example</a:t>
            </a:r>
          </a:p>
          <a:p>
            <a:r>
              <a:rPr lang="en-US" dirty="0" smtClean="0"/>
              <a:t>&lt;?xml version="1.0"?&gt;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xs:schema</a:t>
            </a:r>
            <a:r>
              <a:rPr lang="en-US" dirty="0" smtClean="0"/>
              <a:t> </a:t>
            </a:r>
            <a:r>
              <a:rPr lang="en-US" dirty="0" err="1" smtClean="0"/>
              <a:t>xmlns:xs</a:t>
            </a:r>
            <a:r>
              <a:rPr lang="en-US" dirty="0" smtClean="0"/>
              <a:t>="http://www.w3.org/2001/XMLSchema"&gt;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name="note"&gt;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name="to"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name="from"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name="heading"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err="1" smtClean="0"/>
              <a:t>xs:element</a:t>
            </a:r>
            <a:r>
              <a:rPr lang="en-US" dirty="0" smtClean="0"/>
              <a:t> name="body" type="</a:t>
            </a:r>
            <a:r>
              <a:rPr lang="en-US" dirty="0" err="1" smtClean="0"/>
              <a:t>xs:string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    &lt;/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xs:element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xs:schema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Use XML Schemas?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Schema is an XML-based alternative to DTD.</a:t>
            </a:r>
          </a:p>
          <a:p>
            <a:r>
              <a:rPr lang="en-US" dirty="0" smtClean="0"/>
              <a:t>XML Schemas are much more powerful than DTDs.</a:t>
            </a:r>
          </a:p>
          <a:p>
            <a:r>
              <a:rPr lang="en-US" dirty="0" smtClean="0"/>
              <a:t>The XML Schema language is also referred to as XML Schema Definition (XSD)</a:t>
            </a:r>
          </a:p>
          <a:p>
            <a:r>
              <a:rPr lang="en-US" dirty="0" smtClean="0"/>
              <a:t>XML documents can have a reference to a DTD or to an XML Schema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28600"/>
            <a:ext cx="7696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Differences between an XML Schema Definition (XSD) and Document Type Definition (DTD) include:</a:t>
            </a:r>
          </a:p>
          <a:p>
            <a:endParaRPr lang="en-US" dirty="0" smtClean="0"/>
          </a:p>
          <a:p>
            <a:r>
              <a:rPr lang="en-US" dirty="0" smtClean="0"/>
              <a:t>XML schemas are written in XML while DTD are derived from SGML syntax.</a:t>
            </a:r>
          </a:p>
          <a:p>
            <a:endParaRPr lang="en-US" dirty="0" smtClean="0"/>
          </a:p>
          <a:p>
            <a:r>
              <a:rPr lang="en-US" dirty="0" smtClean="0"/>
              <a:t>XML schemas define </a:t>
            </a:r>
            <a:r>
              <a:rPr lang="en-US" dirty="0" err="1" smtClean="0"/>
              <a:t>datatypes</a:t>
            </a:r>
            <a:r>
              <a:rPr lang="en-US" dirty="0" smtClean="0"/>
              <a:t> for elements and attributes while DTD doesn't support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XML schemas allow support for namespaces while DTD does not.</a:t>
            </a:r>
          </a:p>
          <a:p>
            <a:endParaRPr lang="en-US" dirty="0" smtClean="0"/>
          </a:p>
          <a:p>
            <a:r>
              <a:rPr lang="en-US" dirty="0" smtClean="0"/>
              <a:t>XML schemas define number and order of child elements, while DTD does not.</a:t>
            </a:r>
          </a:p>
          <a:p>
            <a:endParaRPr lang="en-US" dirty="0" smtClean="0"/>
          </a:p>
          <a:p>
            <a:r>
              <a:rPr lang="en-US" dirty="0" smtClean="0"/>
              <a:t>XML schemas can be manipulated on your own with XML DOM but it is not possible in case of DTD.</a:t>
            </a:r>
          </a:p>
          <a:p>
            <a:endParaRPr lang="en-US" dirty="0" smtClean="0"/>
          </a:p>
          <a:p>
            <a:r>
              <a:rPr lang="en-US" dirty="0" smtClean="0"/>
              <a:t>using XML schema user need not to learn a new language but working with DTD is difficult for a user.</a:t>
            </a:r>
          </a:p>
          <a:p>
            <a:endParaRPr lang="en-US" dirty="0" smtClean="0"/>
          </a:p>
          <a:p>
            <a:r>
              <a:rPr lang="en-US" dirty="0" smtClean="0"/>
              <a:t>XML schema provides secure data communication </a:t>
            </a:r>
            <a:r>
              <a:rPr lang="en-US" dirty="0" err="1" smtClean="0"/>
              <a:t>i.e</a:t>
            </a:r>
            <a:r>
              <a:rPr lang="en-US" dirty="0" smtClean="0"/>
              <a:t> sender can describe the data in a way that receiver will understand, but in case of DTD data can be misunderstood by the receiver.</a:t>
            </a:r>
          </a:p>
          <a:p>
            <a:endParaRPr lang="en-US" dirty="0" smtClean="0"/>
          </a:p>
          <a:p>
            <a:r>
              <a:rPr lang="en-US" dirty="0" smtClean="0"/>
              <a:t>XML schemas are extensible while DTD is not extensible.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421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XML Schema</vt:lpstr>
      <vt:lpstr>Why Use XML Schemas?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2015-02-12T10:12:15Z</dcterms:created>
  <dcterms:modified xsi:type="dcterms:W3CDTF">2015-02-13T18:20:43Z</dcterms:modified>
</cp:coreProperties>
</file>