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559675" cx="10080625"/>
  <p:notesSz cx="7556500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3" roundtripDataSignature="AMtx7miPKQz6X0C9vrGMTWEqnxZskklc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198BB8-1EEC-48FF-9C21-379D14EAD778}">
  <a:tblStyle styleId="{EE198BB8-1EEC-48FF-9C21-379D14EAD7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6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6725" y="0"/>
            <a:ext cx="3276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8412"/>
            <a:ext cx="3276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6725" y="10158412"/>
            <a:ext cx="3276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4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0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0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1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1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2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2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3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3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4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4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5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5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6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6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7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7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8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8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9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9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0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0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1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1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2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2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2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2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3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3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4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4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5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5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6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6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7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7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8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8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9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9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d37a40f2e_0_0:notes"/>
          <p:cNvSpPr/>
          <p:nvPr>
            <p:ph idx="2" type="sldImg"/>
          </p:nvPr>
        </p:nvSpPr>
        <p:spPr>
          <a:xfrm>
            <a:off x="1104900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d37a40f2e_0_0:notes"/>
          <p:cNvSpPr txBox="1"/>
          <p:nvPr>
            <p:ph idx="1" type="body"/>
          </p:nvPr>
        </p:nvSpPr>
        <p:spPr>
          <a:xfrm>
            <a:off x="755650" y="5078412"/>
            <a:ext cx="60420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d37a40f2e_0_0:notes"/>
          <p:cNvSpPr txBox="1"/>
          <p:nvPr>
            <p:ph idx="12" type="sldNum"/>
          </p:nvPr>
        </p:nvSpPr>
        <p:spPr>
          <a:xfrm>
            <a:off x="4276725" y="10158412"/>
            <a:ext cx="32766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d37a40f2e_0_9:notes"/>
          <p:cNvSpPr/>
          <p:nvPr>
            <p:ph idx="2" type="sldImg"/>
          </p:nvPr>
        </p:nvSpPr>
        <p:spPr>
          <a:xfrm>
            <a:off x="1104900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d37a40f2e_0_9:notes"/>
          <p:cNvSpPr txBox="1"/>
          <p:nvPr>
            <p:ph idx="1" type="body"/>
          </p:nvPr>
        </p:nvSpPr>
        <p:spPr>
          <a:xfrm>
            <a:off x="755650" y="5078412"/>
            <a:ext cx="60420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6d37a40f2e_0_9:notes"/>
          <p:cNvSpPr txBox="1"/>
          <p:nvPr>
            <p:ph idx="12" type="sldNum"/>
          </p:nvPr>
        </p:nvSpPr>
        <p:spPr>
          <a:xfrm>
            <a:off x="4276725" y="10158412"/>
            <a:ext cx="32766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d37a40f2e_0_15:notes"/>
          <p:cNvSpPr/>
          <p:nvPr>
            <p:ph idx="2" type="sldImg"/>
          </p:nvPr>
        </p:nvSpPr>
        <p:spPr>
          <a:xfrm>
            <a:off x="1104900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d37a40f2e_0_15:notes"/>
          <p:cNvSpPr txBox="1"/>
          <p:nvPr>
            <p:ph idx="1" type="body"/>
          </p:nvPr>
        </p:nvSpPr>
        <p:spPr>
          <a:xfrm>
            <a:off x="755650" y="5078412"/>
            <a:ext cx="60420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6d37a40f2e_0_15:notes"/>
          <p:cNvSpPr txBox="1"/>
          <p:nvPr>
            <p:ph idx="12" type="sldNum"/>
          </p:nvPr>
        </p:nvSpPr>
        <p:spPr>
          <a:xfrm>
            <a:off x="4276725" y="10158412"/>
            <a:ext cx="32766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d37a40f2e_0_21:notes"/>
          <p:cNvSpPr/>
          <p:nvPr>
            <p:ph idx="2" type="sldImg"/>
          </p:nvPr>
        </p:nvSpPr>
        <p:spPr>
          <a:xfrm>
            <a:off x="1104900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d37a40f2e_0_21:notes"/>
          <p:cNvSpPr txBox="1"/>
          <p:nvPr>
            <p:ph idx="1" type="body"/>
          </p:nvPr>
        </p:nvSpPr>
        <p:spPr>
          <a:xfrm>
            <a:off x="755650" y="5078412"/>
            <a:ext cx="60420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6d37a40f2e_0_21:notes"/>
          <p:cNvSpPr txBox="1"/>
          <p:nvPr>
            <p:ph idx="12" type="sldNum"/>
          </p:nvPr>
        </p:nvSpPr>
        <p:spPr>
          <a:xfrm>
            <a:off x="4276725" y="10158412"/>
            <a:ext cx="32766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d37a40f2e_0_27:notes"/>
          <p:cNvSpPr/>
          <p:nvPr>
            <p:ph idx="2" type="sldImg"/>
          </p:nvPr>
        </p:nvSpPr>
        <p:spPr>
          <a:xfrm>
            <a:off x="1104900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d37a40f2e_0_27:notes"/>
          <p:cNvSpPr txBox="1"/>
          <p:nvPr>
            <p:ph idx="1" type="body"/>
          </p:nvPr>
        </p:nvSpPr>
        <p:spPr>
          <a:xfrm>
            <a:off x="755650" y="5078412"/>
            <a:ext cx="60420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6d37a40f2e_0_27:notes"/>
          <p:cNvSpPr txBox="1"/>
          <p:nvPr>
            <p:ph idx="12" type="sldNum"/>
          </p:nvPr>
        </p:nvSpPr>
        <p:spPr>
          <a:xfrm>
            <a:off x="4276725" y="10158412"/>
            <a:ext cx="32766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1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81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5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6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7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8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8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9:notes"/>
          <p:cNvSpPr txBox="1"/>
          <p:nvPr>
            <p:ph idx="1" type="body"/>
          </p:nvPr>
        </p:nvSpPr>
        <p:spPr>
          <a:xfrm>
            <a:off x="755650" y="5078412"/>
            <a:ext cx="6042025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9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3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2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2"/>
          <p:cNvSpPr txBox="1"/>
          <p:nvPr>
            <p:ph idx="1" type="body"/>
          </p:nvPr>
        </p:nvSpPr>
        <p:spPr>
          <a:xfrm>
            <a:off x="503238" y="1768475"/>
            <a:ext cx="44577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2"/>
          <p:cNvSpPr txBox="1"/>
          <p:nvPr>
            <p:ph idx="2" type="body"/>
          </p:nvPr>
        </p:nvSpPr>
        <p:spPr>
          <a:xfrm>
            <a:off x="5113338" y="1768475"/>
            <a:ext cx="44592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92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2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2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3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3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9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3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4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4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86" name="Google Shape;86;p94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4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4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4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4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4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4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4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5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5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5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5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6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6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6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6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7"/>
          <p:cNvSpPr txBox="1"/>
          <p:nvPr>
            <p:ph type="title"/>
          </p:nvPr>
        </p:nvSpPr>
        <p:spPr>
          <a:xfrm rot="5400000">
            <a:off x="5211762" y="2395538"/>
            <a:ext cx="6454775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7"/>
          <p:cNvSpPr txBox="1"/>
          <p:nvPr>
            <p:ph idx="1" type="body"/>
          </p:nvPr>
        </p:nvSpPr>
        <p:spPr>
          <a:xfrm rot="5400000">
            <a:off x="600869" y="203994"/>
            <a:ext cx="6454775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7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7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7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8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8"/>
          <p:cNvSpPr txBox="1"/>
          <p:nvPr>
            <p:ph idx="1" type="body"/>
          </p:nvPr>
        </p:nvSpPr>
        <p:spPr>
          <a:xfrm rot="5400000">
            <a:off x="2543968" y="-272256"/>
            <a:ext cx="4987925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8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8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8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9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9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9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89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9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0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0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7" name="Google Shape;57;p90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0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0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0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1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1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1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5" name="Google Shape;65;p91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1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7" name="Google Shape;67;p91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1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1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2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2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2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2"/>
          <p:cNvSpPr txBox="1"/>
          <p:nvPr>
            <p:ph idx="12" type="sldNum"/>
          </p:nvPr>
        </p:nvSpPr>
        <p:spPr>
          <a:xfrm>
            <a:off x="7226300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1325536" y="2351077"/>
            <a:ext cx="7215238" cy="1643074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0"/>
          </a:gradFill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41300" sx="93000" rotWithShape="0" algn="ctr" dir="5400000" dist="50800" sy="93000">
              <a:srgbClr val="000000">
                <a:alpha val="73725"/>
              </a:srgbClr>
            </a:outerShdw>
          </a:effectLst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Times New Roman"/>
              <a:buNone/>
            </a:pPr>
            <a:r>
              <a:rPr b="1" i="0" lang="en-US" sz="5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Database Field Types</a:t>
            </a:r>
            <a:endParaRPr b="1" i="0" sz="5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682625" y="4565650"/>
            <a:ext cx="8858250" cy="196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MySQL there are three main types :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number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Date/Time.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>
            <a:off x="503237" y="301625"/>
            <a:ext cx="9069387" cy="16922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to a DBMS and access database</a:t>
            </a:r>
            <a:endParaRPr/>
          </a:p>
        </p:txBody>
      </p:sp>
      <p:sp>
        <p:nvSpPr>
          <p:cNvPr id="159" name="Google Shape;159;p50"/>
          <p:cNvSpPr txBox="1"/>
          <p:nvPr/>
        </p:nvSpPr>
        <p:spPr>
          <a:xfrm>
            <a:off x="796925" y="2136775"/>
            <a:ext cx="8529637" cy="3714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$dbLocalhost = mysql_connect("localhost", "root", "")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connect: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mysql_select_db("glassesrus", $dbLocalhost)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find database: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"&lt;h1&gt;Connected To Database&lt;/h1&gt;";  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160" name="Google Shape;160;p50"/>
          <p:cNvSpPr txBox="1"/>
          <p:nvPr/>
        </p:nvSpPr>
        <p:spPr>
          <a:xfrm>
            <a:off x="825500" y="5922962"/>
            <a:ext cx="865187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die()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stops execution of script if the database connection attempt failed.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mysql_error()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an error message from the previous MYSQL operation.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from a database</a:t>
            </a:r>
            <a:endParaRPr/>
          </a:p>
        </p:txBody>
      </p:sp>
      <p:sp>
        <p:nvSpPr>
          <p:cNvPr id="166" name="Google Shape;166;p51"/>
          <p:cNvSpPr txBox="1"/>
          <p:nvPr/>
        </p:nvSpPr>
        <p:spPr>
          <a:xfrm>
            <a:off x="725487" y="2065337"/>
            <a:ext cx="8529637" cy="12144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now send an SQL query to the database to retrieve some data records.</a:t>
            </a:r>
            <a:endParaRPr/>
          </a:p>
        </p:txBody>
      </p:sp>
      <p:sp>
        <p:nvSpPr>
          <p:cNvPr id="167" name="Google Shape;167;p51"/>
          <p:cNvSpPr txBox="1"/>
          <p:nvPr/>
        </p:nvSpPr>
        <p:spPr>
          <a:xfrm>
            <a:off x="682625" y="3922712"/>
            <a:ext cx="8529637" cy="714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resourceRecords = mysql_query(query, resourceId);</a:t>
            </a:r>
            <a:endParaRPr/>
          </a:p>
        </p:txBody>
      </p:sp>
      <p:sp>
        <p:nvSpPr>
          <p:cNvPr id="168" name="Google Shape;168;p51"/>
          <p:cNvSpPr txBox="1"/>
          <p:nvPr/>
        </p:nvSpPr>
        <p:spPr>
          <a:xfrm>
            <a:off x="754062" y="5208587"/>
            <a:ext cx="86518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resourceId is the one returned by mysql_connect()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returns a resource identifier to the returned data.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2"/>
          <p:cNvSpPr txBox="1"/>
          <p:nvPr>
            <p:ph type="title"/>
          </p:nvPr>
        </p:nvSpPr>
        <p:spPr>
          <a:xfrm>
            <a:off x="503237" y="65087"/>
            <a:ext cx="9069387" cy="17145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to a DBMS, access database, send query</a:t>
            </a:r>
            <a:endParaRPr/>
          </a:p>
        </p:txBody>
      </p:sp>
      <p:sp>
        <p:nvSpPr>
          <p:cNvPr id="174" name="Google Shape;174;p52"/>
          <p:cNvSpPr txBox="1"/>
          <p:nvPr/>
        </p:nvSpPr>
        <p:spPr>
          <a:xfrm>
            <a:off x="325437" y="1851025"/>
            <a:ext cx="9501187" cy="4143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$dbLocalhost = mysql_connect("localhost", "root", "")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connect: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mysql_select_db("glassesrus", $dbLocalhost)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find database: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$dbRecords = mysql_query("SELECT * FROM customers", $dbLocalhost)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 die("Problem reading table: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"&lt;h1&gt;Connected To Database&lt;/h1&gt;";    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175" name="Google Shape;175;p52"/>
          <p:cNvSpPr txBox="1"/>
          <p:nvPr/>
        </p:nvSpPr>
        <p:spPr>
          <a:xfrm>
            <a:off x="396875" y="6065837"/>
            <a:ext cx="90805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will return a resource pointer (not the actual data) to all the records that match the query.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all goes well, this script will output nothing on screen.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3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 contents of one record</a:t>
            </a:r>
            <a:endParaRPr/>
          </a:p>
        </p:txBody>
      </p:sp>
      <p:sp>
        <p:nvSpPr>
          <p:cNvPr id="181" name="Google Shape;181;p53"/>
          <p:cNvSpPr txBox="1"/>
          <p:nvPr/>
        </p:nvSpPr>
        <p:spPr>
          <a:xfrm>
            <a:off x="725487" y="2065337"/>
            <a:ext cx="8529637" cy="15716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now extract the actual data from the resource pointer returned by mysql_query().</a:t>
            </a:r>
            <a:endParaRPr/>
          </a:p>
        </p:txBody>
      </p:sp>
      <p:sp>
        <p:nvSpPr>
          <p:cNvPr id="182" name="Google Shape;182;p53"/>
          <p:cNvSpPr txBox="1"/>
          <p:nvPr/>
        </p:nvSpPr>
        <p:spPr>
          <a:xfrm>
            <a:off x="682625" y="3922712"/>
            <a:ext cx="8529637" cy="714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fieldData= mysql_result(resourceRecords, row, field);</a:t>
            </a:r>
            <a:endParaRPr/>
          </a:p>
        </p:txBody>
      </p:sp>
      <p:sp>
        <p:nvSpPr>
          <p:cNvPr id="183" name="Google Shape;183;p53"/>
          <p:cNvSpPr txBox="1"/>
          <p:nvPr/>
        </p:nvSpPr>
        <p:spPr>
          <a:xfrm>
            <a:off x="754062" y="4922837"/>
            <a:ext cx="865187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resourceRecords is the one returned by mysql_query()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field – database field to return 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returns the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stored in the field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4"/>
          <p:cNvSpPr txBox="1"/>
          <p:nvPr>
            <p:ph type="title"/>
          </p:nvPr>
        </p:nvSpPr>
        <p:spPr>
          <a:xfrm>
            <a:off x="503237" y="65087"/>
            <a:ext cx="9069387" cy="157162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to a DBMS, access database, send query</a:t>
            </a:r>
            <a:endParaRPr/>
          </a:p>
        </p:txBody>
      </p:sp>
      <p:sp>
        <p:nvSpPr>
          <p:cNvPr id="189" name="Google Shape;189;p54"/>
          <p:cNvSpPr txBox="1"/>
          <p:nvPr/>
        </p:nvSpPr>
        <p:spPr>
          <a:xfrm>
            <a:off x="325437" y="1708150"/>
            <a:ext cx="9501187" cy="45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$dbLocalhost = mysql_connect("localhost", "root", "")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connect: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mysql_select_db("glassesrus", $dbLocalhost)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find database: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$dbRecords = mysql_query("SELECT * FROM customers", $dbLocalhost)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 die("Problem reading table: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$strSurname = mysql_result($dbRecords, 0, "Surname");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"&lt;p&gt;$strSurname&lt;/p&gt;";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190" name="Google Shape;190;p54"/>
          <p:cNvSpPr txBox="1"/>
          <p:nvPr/>
        </p:nvSpPr>
        <p:spPr>
          <a:xfrm>
            <a:off x="468312" y="6280150"/>
            <a:ext cx="90805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will return a resource pointer (not the actual data) to all the records that match the query.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all goes well, this script will output a surname on screen.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5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/>
          </a:p>
        </p:txBody>
      </p:sp>
      <p:sp>
        <p:nvSpPr>
          <p:cNvPr id="196" name="Google Shape;196;p55"/>
          <p:cNvSpPr txBox="1"/>
          <p:nvPr/>
        </p:nvSpPr>
        <p:spPr>
          <a:xfrm>
            <a:off x="725487" y="2065337"/>
            <a:ext cx="8529637" cy="78581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customers</a:t>
            </a:r>
            <a:endParaRPr/>
          </a:p>
        </p:txBody>
      </p:sp>
      <p:sp>
        <p:nvSpPr>
          <p:cNvPr id="197" name="Google Shape;197;p55"/>
          <p:cNvSpPr txBox="1"/>
          <p:nvPr/>
        </p:nvSpPr>
        <p:spPr>
          <a:xfrm>
            <a:off x="754062" y="3565525"/>
            <a:ext cx="865187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 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database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field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6"/>
          <p:cNvSpPr txBox="1"/>
          <p:nvPr>
            <p:ph type="title"/>
          </p:nvPr>
        </p:nvSpPr>
        <p:spPr>
          <a:xfrm>
            <a:off x="503237" y="301625"/>
            <a:ext cx="9069387" cy="16922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Separating the database connection</a:t>
            </a:r>
            <a:endParaRPr/>
          </a:p>
        </p:txBody>
      </p:sp>
      <p:sp>
        <p:nvSpPr>
          <p:cNvPr id="203" name="Google Shape;203;p56"/>
          <p:cNvSpPr txBox="1"/>
          <p:nvPr/>
        </p:nvSpPr>
        <p:spPr>
          <a:xfrm>
            <a:off x="611187" y="2279650"/>
            <a:ext cx="8529637" cy="16430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worth separating the database connectivity from our scripts and placing it in a separate file.</a:t>
            </a:r>
            <a:endParaRPr/>
          </a:p>
        </p:txBody>
      </p:sp>
      <p:sp>
        <p:nvSpPr>
          <p:cNvPr id="204" name="Google Shape;204;p56"/>
          <p:cNvSpPr txBox="1"/>
          <p:nvPr/>
        </p:nvSpPr>
        <p:spPr>
          <a:xfrm>
            <a:off x="611187" y="4351337"/>
            <a:ext cx="865187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provides a convenient means of moving your scripts from one database platform to another.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7"/>
          <p:cNvSpPr txBox="1"/>
          <p:nvPr>
            <p:ph type="title"/>
          </p:nvPr>
        </p:nvSpPr>
        <p:spPr>
          <a:xfrm>
            <a:off x="503237" y="65087"/>
            <a:ext cx="9323387" cy="157162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Separating the database connection</a:t>
            </a:r>
            <a:endParaRPr/>
          </a:p>
        </p:txBody>
      </p:sp>
      <p:sp>
        <p:nvSpPr>
          <p:cNvPr id="210" name="Google Shape;210;p57"/>
          <p:cNvSpPr txBox="1"/>
          <p:nvPr/>
        </p:nvSpPr>
        <p:spPr>
          <a:xfrm>
            <a:off x="325437" y="1779587"/>
            <a:ext cx="9501187" cy="4857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File: </a:t>
            </a: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database2.php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$strLocation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"Home";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//$strLocation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"Work";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($strLocation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 "</a:t>
            </a: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$dbLocalhost = mysql_connect("localhost", "root", "")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or die("Could not connect: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mysql_select_db("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glassesrus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$dbLocalhost)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find database: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$dbLocalhost = mysql_connect("localhost", "username", "password")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or die("Could not connect: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mysql_select_db("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anotherdatabase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$dbLocalhost)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 die("Could not find database: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211" name="Google Shape;211;p57"/>
          <p:cNvSpPr txBox="1"/>
          <p:nvPr/>
        </p:nvSpPr>
        <p:spPr>
          <a:xfrm>
            <a:off x="754062" y="6765925"/>
            <a:ext cx="8651875" cy="5143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$strLocation could be easily switched between ‘Home’ or ‘Work’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8"/>
          <p:cNvSpPr txBox="1"/>
          <p:nvPr>
            <p:ph type="title"/>
          </p:nvPr>
        </p:nvSpPr>
        <p:spPr>
          <a:xfrm>
            <a:off x="503237" y="301625"/>
            <a:ext cx="9069387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Viewing a whole record</a:t>
            </a:r>
            <a:endParaRPr/>
          </a:p>
        </p:txBody>
      </p:sp>
      <p:sp>
        <p:nvSpPr>
          <p:cNvPr id="217" name="Google Shape;217;p58"/>
          <p:cNvSpPr txBox="1"/>
          <p:nvPr/>
        </p:nvSpPr>
        <p:spPr>
          <a:xfrm>
            <a:off x="611187" y="1636712"/>
            <a:ext cx="8529637" cy="150018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view the whole record returned from mysql_query(), we need another function...</a:t>
            </a:r>
            <a:endParaRPr/>
          </a:p>
        </p:txBody>
      </p:sp>
      <p:sp>
        <p:nvSpPr>
          <p:cNvPr id="218" name="Google Shape;218;p58"/>
          <p:cNvSpPr txBox="1"/>
          <p:nvPr/>
        </p:nvSpPr>
        <p:spPr>
          <a:xfrm>
            <a:off x="682625" y="4565650"/>
            <a:ext cx="86518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resourceRecords – resource identifier returned from mysql_query()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returns an array containing the database record.</a:t>
            </a:r>
            <a:endParaRPr/>
          </a:p>
        </p:txBody>
      </p:sp>
      <p:sp>
        <p:nvSpPr>
          <p:cNvPr id="219" name="Google Shape;219;p58"/>
          <p:cNvSpPr txBox="1"/>
          <p:nvPr/>
        </p:nvSpPr>
        <p:spPr>
          <a:xfrm>
            <a:off x="611187" y="3494087"/>
            <a:ext cx="8529637" cy="714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= mysql_fetch_row(resourceRecords)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9"/>
          <p:cNvSpPr txBox="1"/>
          <p:nvPr>
            <p:ph type="title"/>
          </p:nvPr>
        </p:nvSpPr>
        <p:spPr>
          <a:xfrm>
            <a:off x="503237" y="65087"/>
            <a:ext cx="9323387" cy="157162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Displaying all customer records</a:t>
            </a:r>
            <a:endParaRPr/>
          </a:p>
        </p:txBody>
      </p:sp>
      <p:sp>
        <p:nvSpPr>
          <p:cNvPr id="225" name="Google Shape;225;p59"/>
          <p:cNvSpPr txBox="1"/>
          <p:nvPr/>
        </p:nvSpPr>
        <p:spPr>
          <a:xfrm>
            <a:off x="325437" y="1779587"/>
            <a:ext cx="9501187" cy="42862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require_once("database2.php");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$dbRecords = mysql_query("SELECT * FROM customers", $dbLocalhost)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 die("Problem reading table: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($arrRecord = 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mysql_fetch_row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($dbRecords))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"&lt;p&gt;" . $arrRecord[0]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            $arrRecord[1]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            $arrRecord[2]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            $arrRecord[3] . "&lt;/p&gt;";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226" name="Google Shape;226;p59"/>
          <p:cNvSpPr txBox="1"/>
          <p:nvPr/>
        </p:nvSpPr>
        <p:spPr>
          <a:xfrm>
            <a:off x="682625" y="6065837"/>
            <a:ext cx="8651875" cy="128587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returns false when the last record is returned; thus, stopping the loop.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Note, however, that the fields are referred to by using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not very easy to read and mistakes can be introduced.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4294967295" type="title"/>
          </p:nvPr>
        </p:nvSpPr>
        <p:spPr>
          <a:xfrm>
            <a:off x="503238" y="136499"/>
            <a:ext cx="9069387" cy="1071569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23238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Text Field Types</a:t>
            </a:r>
            <a:endParaRPr b="1" i="0" sz="4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25"/>
          <p:cNvGraphicFramePr/>
          <p:nvPr/>
        </p:nvGraphicFramePr>
        <p:xfrm>
          <a:off x="325437" y="1611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{EE198BB8-1EEC-48FF-9C21-379D14EAD778}</a:tableStyleId>
              </a:tblPr>
              <a:tblGrid>
                <a:gridCol w="1857375"/>
                <a:gridCol w="7500925"/>
              </a:tblGrid>
              <a:tr h="84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CHAR(size)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Holds a fixed length string (can contain letters, numbers, and special characters). The fixed size is specified in parenthesis. Can store up to </a:t>
                      </a: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characters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VARCHAR(size)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Holds a variable length string (can contain letters, numbers, and special characters). The maximum size is specified in parenthesis. Can store up to </a:t>
                      </a: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characters. 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If you put a greater value than 255 it will be converted to a TEXT type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TINYTEXT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Holds a string with a maximum length of </a:t>
                      </a: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characters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Holds a string with a maximum length of </a:t>
                      </a: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65,535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characters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MEDIUMTEXT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Holds a string with a maximum length of </a:t>
                      </a: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16,777,215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characters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LONGTEXT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Holds a string with a maximum length of </a:t>
                      </a: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4,294,967,295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characters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ENUM(x,y,z,etc.)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 you enter a list of possible values. You can list up to 65535 values in an ENUM list. If a value is inserted that is not in the list, a blank value will be inserted.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The values are sorted in the order you enter them.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enter the possible values in this format: </a:t>
                      </a: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ENUM('X','Y','Z')</a:t>
                      </a:r>
                      <a:endParaRPr/>
                    </a:p>
                  </a:txBody>
                  <a:tcPr marT="8950" marB="8950" marR="8950" marL="89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25"/>
          <p:cNvSpPr txBox="1"/>
          <p:nvPr/>
        </p:nvSpPr>
        <p:spPr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5969000" y="7065962"/>
            <a:ext cx="3503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http://www.w3schools.com/sql/sql_datatypes.asp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0"/>
          <p:cNvSpPr txBox="1"/>
          <p:nvPr>
            <p:ph type="title"/>
          </p:nvPr>
        </p:nvSpPr>
        <p:spPr>
          <a:xfrm>
            <a:off x="503237" y="301625"/>
            <a:ext cx="9069387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Limiting the records returned</a:t>
            </a:r>
            <a:endParaRPr/>
          </a:p>
        </p:txBody>
      </p:sp>
      <p:sp>
        <p:nvSpPr>
          <p:cNvPr id="232" name="Google Shape;232;p60"/>
          <p:cNvSpPr txBox="1"/>
          <p:nvPr/>
        </p:nvSpPr>
        <p:spPr>
          <a:xfrm>
            <a:off x="611187" y="1636712"/>
            <a:ext cx="8529637" cy="6429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Surname FROM customers</a:t>
            </a:r>
            <a:endParaRPr/>
          </a:p>
        </p:txBody>
      </p:sp>
      <p:sp>
        <p:nvSpPr>
          <p:cNvPr id="233" name="Google Shape;233;p60"/>
          <p:cNvSpPr txBox="1"/>
          <p:nvPr/>
        </p:nvSpPr>
        <p:spPr>
          <a:xfrm>
            <a:off x="611187" y="2708275"/>
            <a:ext cx="8651875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Retrieves only the Surname field from the table customers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1"/>
          <p:cNvSpPr txBox="1"/>
          <p:nvPr>
            <p:ph type="title"/>
          </p:nvPr>
        </p:nvSpPr>
        <p:spPr>
          <a:xfrm>
            <a:off x="503237" y="301625"/>
            <a:ext cx="9069387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Limiting the records returned</a:t>
            </a:r>
            <a:endParaRPr/>
          </a:p>
        </p:txBody>
      </p:sp>
      <p:sp>
        <p:nvSpPr>
          <p:cNvPr id="239" name="Google Shape;239;p61"/>
          <p:cNvSpPr txBox="1"/>
          <p:nvPr/>
        </p:nvSpPr>
        <p:spPr>
          <a:xfrm>
            <a:off x="611187" y="1636712"/>
            <a:ext cx="8529637" cy="6429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customers LIMIT 3,4</a:t>
            </a:r>
            <a:endParaRPr/>
          </a:p>
        </p:txBody>
      </p:sp>
      <p:sp>
        <p:nvSpPr>
          <p:cNvPr id="240" name="Google Shape;240;p61"/>
          <p:cNvSpPr txBox="1"/>
          <p:nvPr/>
        </p:nvSpPr>
        <p:spPr>
          <a:xfrm>
            <a:off x="611187" y="2708275"/>
            <a:ext cx="865187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 a certain number of records form a table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is the starting row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 is the number of records to be selected after the starting row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2"/>
          <p:cNvSpPr txBox="1"/>
          <p:nvPr>
            <p:ph type="title"/>
          </p:nvPr>
        </p:nvSpPr>
        <p:spPr>
          <a:xfrm>
            <a:off x="503237" y="301625"/>
            <a:ext cx="9069387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Searching for matching records</a:t>
            </a:r>
            <a:endParaRPr/>
          </a:p>
        </p:txBody>
      </p:sp>
      <p:sp>
        <p:nvSpPr>
          <p:cNvPr id="246" name="Google Shape;246;p62"/>
          <p:cNvSpPr txBox="1"/>
          <p:nvPr/>
        </p:nvSpPr>
        <p:spPr>
          <a:xfrm>
            <a:off x="611187" y="1636712"/>
            <a:ext cx="9286875" cy="10001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customers WHERE Title=‘Mr’</a:t>
            </a:r>
            <a:endParaRPr/>
          </a:p>
        </p:txBody>
      </p:sp>
      <p:sp>
        <p:nvSpPr>
          <p:cNvPr id="247" name="Google Shape;247;p62"/>
          <p:cNvSpPr txBox="1"/>
          <p:nvPr/>
        </p:nvSpPr>
        <p:spPr>
          <a:xfrm>
            <a:off x="611187" y="2708275"/>
            <a:ext cx="865187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WHERE attribute specifies what to search for within the database records.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this example, only records which have a title of ‘Mr’ will be returned.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2"/>
          <p:cNvSpPr txBox="1"/>
          <p:nvPr>
            <p:ph type="title"/>
          </p:nvPr>
        </p:nvSpPr>
        <p:spPr>
          <a:xfrm>
            <a:off x="254000" y="301625"/>
            <a:ext cx="9644062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Inserting records</a:t>
            </a:r>
            <a:endParaRPr/>
          </a:p>
        </p:txBody>
      </p:sp>
      <p:sp>
        <p:nvSpPr>
          <p:cNvPr id="253" name="Google Shape;253;p72"/>
          <p:cNvSpPr txBox="1"/>
          <p:nvPr/>
        </p:nvSpPr>
        <p:spPr>
          <a:xfrm>
            <a:off x="611187" y="1493837"/>
            <a:ext cx="9286875" cy="10001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create new database records and insert them into a table?</a:t>
            </a:r>
            <a:endParaRPr/>
          </a:p>
        </p:txBody>
      </p:sp>
      <p:sp>
        <p:nvSpPr>
          <p:cNvPr id="254" name="Google Shape;254;p72"/>
          <p:cNvSpPr txBox="1"/>
          <p:nvPr/>
        </p:nvSpPr>
        <p:spPr>
          <a:xfrm>
            <a:off x="254000" y="2779712"/>
            <a:ext cx="9826625" cy="642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table (field1, field2,...) VALUES (‘value1’, ‘value2’,...)</a:t>
            </a:r>
            <a:endParaRPr/>
          </a:p>
        </p:txBody>
      </p:sp>
      <p:sp>
        <p:nvSpPr>
          <p:cNvPr id="255" name="Google Shape;255;p72"/>
          <p:cNvSpPr txBox="1"/>
          <p:nvPr/>
        </p:nvSpPr>
        <p:spPr>
          <a:xfrm>
            <a:off x="254000" y="4279900"/>
            <a:ext cx="9826625" cy="642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table VALUES (‘value1’, ‘value2’,...)</a:t>
            </a:r>
            <a:endParaRPr/>
          </a:p>
        </p:txBody>
      </p:sp>
      <p:sp>
        <p:nvSpPr>
          <p:cNvPr id="256" name="Google Shape;256;p72"/>
          <p:cNvSpPr txBox="1"/>
          <p:nvPr/>
        </p:nvSpPr>
        <p:spPr>
          <a:xfrm>
            <a:off x="650875" y="3636962"/>
            <a:ext cx="8651875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Alternatively, we have a simplified syntax:</a:t>
            </a:r>
            <a:endParaRPr/>
          </a:p>
        </p:txBody>
      </p:sp>
      <p:sp>
        <p:nvSpPr>
          <p:cNvPr id="257" name="Google Shape;257;p72"/>
          <p:cNvSpPr txBox="1"/>
          <p:nvPr/>
        </p:nvSpPr>
        <p:spPr>
          <a:xfrm>
            <a:off x="825500" y="5280025"/>
            <a:ext cx="8501062" cy="114458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$dbProdRecords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mysql_query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INTO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products VALUES ( ' ', 'Beer Mug', '600 ml Beer Mug', '100', '5.99')", $dbLocalhost)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3"/>
          <p:cNvSpPr txBox="1"/>
          <p:nvPr>
            <p:ph type="title"/>
          </p:nvPr>
        </p:nvSpPr>
        <p:spPr>
          <a:xfrm>
            <a:off x="254000" y="65087"/>
            <a:ext cx="9644062" cy="100012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Inserting records </a:t>
            </a:r>
            <a:endParaRPr/>
          </a:p>
        </p:txBody>
      </p:sp>
      <p:sp>
        <p:nvSpPr>
          <p:cNvPr id="263" name="Google Shape;263;p73"/>
          <p:cNvSpPr txBox="1"/>
          <p:nvPr/>
        </p:nvSpPr>
        <p:spPr>
          <a:xfrm>
            <a:off x="6469062" y="6994525"/>
            <a:ext cx="2120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Example15-14.php</a:t>
            </a:r>
            <a:endParaRPr/>
          </a:p>
        </p:txBody>
      </p:sp>
      <p:sp>
        <p:nvSpPr>
          <p:cNvPr id="264" name="Google Shape;264;p73"/>
          <p:cNvSpPr txBox="1"/>
          <p:nvPr/>
        </p:nvSpPr>
        <p:spPr>
          <a:xfrm>
            <a:off x="0" y="1208087"/>
            <a:ext cx="10080625" cy="63515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require_once("database2.php");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$dbProdRecords = mysql_query("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products VALUES ('', 'Beer Mug', '600 ml Beer Mug', '100', '5.99')", $dbLocalhost)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or die("Problem writing to table: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$dbProdRecords = mysql_query("SELECT * FROM products", $dbLocalhost)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 die("Problem reading table: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($arrProdRecords = mysql_fetch_array($dbProdRecords))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"&lt;p&gt;" . $arrProdRecords["Id"]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$arrProdRecords["Name"]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$arrProdRecords["Description"]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$arrProdRecords["Quantity"]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$arrProdRecords["Cost"] . "&lt;/p&gt;";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4"/>
          <p:cNvSpPr txBox="1"/>
          <p:nvPr>
            <p:ph type="title"/>
          </p:nvPr>
        </p:nvSpPr>
        <p:spPr>
          <a:xfrm>
            <a:off x="254000" y="301625"/>
            <a:ext cx="9644062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Deleting records</a:t>
            </a:r>
            <a:endParaRPr/>
          </a:p>
        </p:txBody>
      </p:sp>
      <p:sp>
        <p:nvSpPr>
          <p:cNvPr id="270" name="Google Shape;270;p74"/>
          <p:cNvSpPr txBox="1"/>
          <p:nvPr/>
        </p:nvSpPr>
        <p:spPr>
          <a:xfrm>
            <a:off x="611187" y="1493837"/>
            <a:ext cx="9286875" cy="10001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delete database records from tables?</a:t>
            </a:r>
            <a:endParaRPr/>
          </a:p>
        </p:txBody>
      </p:sp>
      <p:sp>
        <p:nvSpPr>
          <p:cNvPr id="271" name="Google Shape;271;p74"/>
          <p:cNvSpPr txBox="1"/>
          <p:nvPr/>
        </p:nvSpPr>
        <p:spPr>
          <a:xfrm>
            <a:off x="254000" y="2779712"/>
            <a:ext cx="9826625" cy="642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table WHERE field=‘value’</a:t>
            </a:r>
            <a:endParaRPr/>
          </a:p>
        </p:txBody>
      </p:sp>
      <p:sp>
        <p:nvSpPr>
          <p:cNvPr id="272" name="Google Shape;272;p74"/>
          <p:cNvSpPr txBox="1"/>
          <p:nvPr/>
        </p:nvSpPr>
        <p:spPr>
          <a:xfrm>
            <a:off x="468312" y="3779837"/>
            <a:ext cx="8501062" cy="14954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$dbCustRecords = mysql_query("DELETE FROM customers WHERE Id='3'", $dbLocalhost)</a:t>
            </a:r>
            <a:endParaRPr/>
          </a:p>
        </p:txBody>
      </p:sp>
      <p:sp>
        <p:nvSpPr>
          <p:cNvPr id="273" name="Google Shape;273;p74"/>
          <p:cNvSpPr txBox="1"/>
          <p:nvPr/>
        </p:nvSpPr>
        <p:spPr>
          <a:xfrm>
            <a:off x="825500" y="5851525"/>
            <a:ext cx="893127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If you have a relational database, you should tidy-up the other tables, based on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connection with the record you’ve deleted.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5"/>
          <p:cNvSpPr txBox="1"/>
          <p:nvPr>
            <p:ph type="title"/>
          </p:nvPr>
        </p:nvSpPr>
        <p:spPr>
          <a:xfrm>
            <a:off x="254000" y="301625"/>
            <a:ext cx="9644062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Deleting records</a:t>
            </a:r>
            <a:endParaRPr/>
          </a:p>
        </p:txBody>
      </p:sp>
      <p:sp>
        <p:nvSpPr>
          <p:cNvPr id="279" name="Google Shape;279;p75"/>
          <p:cNvSpPr txBox="1"/>
          <p:nvPr/>
        </p:nvSpPr>
        <p:spPr>
          <a:xfrm>
            <a:off x="611187" y="1493837"/>
            <a:ext cx="9286875" cy="10001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delete database records from tables?</a:t>
            </a:r>
            <a:endParaRPr/>
          </a:p>
        </p:txBody>
      </p:sp>
      <p:sp>
        <p:nvSpPr>
          <p:cNvPr id="280" name="Google Shape;280;p75"/>
          <p:cNvSpPr txBox="1"/>
          <p:nvPr/>
        </p:nvSpPr>
        <p:spPr>
          <a:xfrm>
            <a:off x="254000" y="2779712"/>
            <a:ext cx="9826625" cy="6429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table</a:t>
            </a:r>
            <a:endParaRPr/>
          </a:p>
        </p:txBody>
      </p:sp>
      <p:sp>
        <p:nvSpPr>
          <p:cNvPr id="281" name="Google Shape;281;p75"/>
          <p:cNvSpPr txBox="1"/>
          <p:nvPr/>
        </p:nvSpPr>
        <p:spPr>
          <a:xfrm>
            <a:off x="468312" y="3779837"/>
            <a:ext cx="8501062" cy="44291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delete all records from a table!</a:t>
            </a:r>
            <a:endParaRPr/>
          </a:p>
        </p:txBody>
      </p:sp>
      <p:sp>
        <p:nvSpPr>
          <p:cNvPr id="282" name="Google Shape;282;p75"/>
          <p:cNvSpPr txBox="1"/>
          <p:nvPr/>
        </p:nvSpPr>
        <p:spPr>
          <a:xfrm>
            <a:off x="825500" y="5851525"/>
            <a:ext cx="36464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back-up your database first!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6"/>
          <p:cNvSpPr txBox="1"/>
          <p:nvPr>
            <p:ph type="title"/>
          </p:nvPr>
        </p:nvSpPr>
        <p:spPr>
          <a:xfrm>
            <a:off x="254000" y="301625"/>
            <a:ext cx="9644062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Amending records</a:t>
            </a:r>
            <a:endParaRPr/>
          </a:p>
        </p:txBody>
      </p:sp>
      <p:sp>
        <p:nvSpPr>
          <p:cNvPr id="288" name="Google Shape;288;p76"/>
          <p:cNvSpPr txBox="1"/>
          <p:nvPr/>
        </p:nvSpPr>
        <p:spPr>
          <a:xfrm>
            <a:off x="611187" y="1493837"/>
            <a:ext cx="9286875" cy="10001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modify the contents of an existing database record?</a:t>
            </a:r>
            <a:endParaRPr/>
          </a:p>
        </p:txBody>
      </p:sp>
      <p:sp>
        <p:nvSpPr>
          <p:cNvPr id="289" name="Google Shape;289;p76"/>
          <p:cNvSpPr txBox="1"/>
          <p:nvPr/>
        </p:nvSpPr>
        <p:spPr>
          <a:xfrm>
            <a:off x="254000" y="2779712"/>
            <a:ext cx="9826625" cy="7858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field=‘value1’, field=‘value2’...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field=‘value’</a:t>
            </a:r>
            <a:endParaRPr/>
          </a:p>
        </p:txBody>
      </p:sp>
      <p:sp>
        <p:nvSpPr>
          <p:cNvPr id="290" name="Google Shape;290;p76"/>
          <p:cNvSpPr txBox="1"/>
          <p:nvPr/>
        </p:nvSpPr>
        <p:spPr>
          <a:xfrm>
            <a:off x="468312" y="3779837"/>
            <a:ext cx="8501062" cy="79375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requires you to specify the table, the list of fields with their updated values, and a condition for selection (WHERE).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7"/>
          <p:cNvSpPr txBox="1"/>
          <p:nvPr>
            <p:ph type="title"/>
          </p:nvPr>
        </p:nvSpPr>
        <p:spPr>
          <a:xfrm>
            <a:off x="254000" y="65087"/>
            <a:ext cx="9644062" cy="100012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Amending records </a:t>
            </a:r>
            <a:endParaRPr/>
          </a:p>
        </p:txBody>
      </p:sp>
      <p:sp>
        <p:nvSpPr>
          <p:cNvPr id="296" name="Google Shape;296;p77"/>
          <p:cNvSpPr txBox="1"/>
          <p:nvPr/>
        </p:nvSpPr>
        <p:spPr>
          <a:xfrm>
            <a:off x="6469062" y="6994525"/>
            <a:ext cx="2120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Example15-14.php</a:t>
            </a:r>
            <a:endParaRPr/>
          </a:p>
        </p:txBody>
      </p:sp>
      <p:sp>
        <p:nvSpPr>
          <p:cNvPr id="297" name="Google Shape;297;p77"/>
          <p:cNvSpPr txBox="1"/>
          <p:nvPr/>
        </p:nvSpPr>
        <p:spPr>
          <a:xfrm>
            <a:off x="0" y="1208087"/>
            <a:ext cx="10080625" cy="63515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require_once("database2.php");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$dbCustRecords =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mysql_query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products 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Description='250 ml Tall Glass' 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='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'", $dbLocalhost)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or die("Problem updating table: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$dbProdRecords = mysql_query("SELECT * FROM products", $dbLocalhost)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 die("Problem reading table: " . 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($arrProdRecords = mysql_fetch_array($dbProdRecords))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"&lt;p&gt;" . $arrProdRecords["Id"]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$arrProdRecords["Name"]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$arrProdRecords["Description"]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$arrProdRecords["Quantity"] . "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 $arrProdRecords["Cost"] . "&lt;/p&gt;";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8"/>
          <p:cNvSpPr txBox="1"/>
          <p:nvPr>
            <p:ph type="title"/>
          </p:nvPr>
        </p:nvSpPr>
        <p:spPr>
          <a:xfrm>
            <a:off x="254000" y="301625"/>
            <a:ext cx="9644062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Amending records</a:t>
            </a:r>
            <a:endParaRPr/>
          </a:p>
        </p:txBody>
      </p:sp>
      <p:sp>
        <p:nvSpPr>
          <p:cNvPr id="303" name="Google Shape;303;p78"/>
          <p:cNvSpPr txBox="1"/>
          <p:nvPr/>
        </p:nvSpPr>
        <p:spPr>
          <a:xfrm>
            <a:off x="611187" y="1493837"/>
            <a:ext cx="9286875" cy="10001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modify the contents of an existing database record?</a:t>
            </a:r>
            <a:endParaRPr/>
          </a:p>
        </p:txBody>
      </p:sp>
      <p:sp>
        <p:nvSpPr>
          <p:cNvPr id="304" name="Google Shape;304;p78"/>
          <p:cNvSpPr txBox="1"/>
          <p:nvPr/>
        </p:nvSpPr>
        <p:spPr>
          <a:xfrm>
            <a:off x="254000" y="4922837"/>
            <a:ext cx="9826625" cy="1000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$dbCustRecords = mysql_query("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products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Name='Beer and Lager Glass'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Name='Beer Glass'", $dbLocalhost)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05" name="Google Shape;305;p78"/>
          <p:cNvSpPr txBox="1"/>
          <p:nvPr/>
        </p:nvSpPr>
        <p:spPr>
          <a:xfrm>
            <a:off x="754062" y="6208712"/>
            <a:ext cx="8501062" cy="44291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records will be updated in this example.</a:t>
            </a:r>
            <a:endParaRPr/>
          </a:p>
        </p:txBody>
      </p:sp>
      <p:sp>
        <p:nvSpPr>
          <p:cNvPr id="306" name="Google Shape;306;p78"/>
          <p:cNvSpPr txBox="1"/>
          <p:nvPr/>
        </p:nvSpPr>
        <p:spPr>
          <a:xfrm>
            <a:off x="682625" y="4565650"/>
            <a:ext cx="2017712" cy="35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/>
          </a:p>
        </p:txBody>
      </p:sp>
      <p:sp>
        <p:nvSpPr>
          <p:cNvPr id="307" name="Google Shape;307;p78"/>
          <p:cNvSpPr txBox="1"/>
          <p:nvPr/>
        </p:nvSpPr>
        <p:spPr>
          <a:xfrm>
            <a:off x="254000" y="2779712"/>
            <a:ext cx="9826625" cy="7858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field=‘value1’, field=‘value2’...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field=‘value’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idx="4294967295" type="title"/>
          </p:nvPr>
        </p:nvSpPr>
        <p:spPr>
          <a:xfrm>
            <a:off x="503238" y="136499"/>
            <a:ext cx="9069387" cy="1071569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23238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 and Time Field Types</a:t>
            </a:r>
            <a:endParaRPr b="1" i="0" sz="4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27"/>
          <p:cNvGraphicFramePr/>
          <p:nvPr/>
        </p:nvGraphicFramePr>
        <p:xfrm>
          <a:off x="254000" y="1522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{EE198BB8-1EEC-48FF-9C21-379D14EAD778}</a:tableStyleId>
              </a:tblPr>
              <a:tblGrid>
                <a:gridCol w="1643050"/>
                <a:gridCol w="7929550"/>
              </a:tblGrid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DATE()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date. Format: YYYY-MM-DD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The supported range is from '1000-01-01' to '9999-12-31'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DATETIME()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*A date and time combination. Format: YYYY-MM-DD HH:MM:SS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The supported range is from '1000-01-01 00:00:00' to '9999-12-31 23:59:59'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TIMESTAMP()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*A timestamp. TIMESTAMP values are stored as the number of seconds since the Unix epoch ('1970-01-01 00:00:00' UTC). Format: YYYY-MM-DD HH:MM:SS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The supported range is from '1970-01-01 00:00:01' UTC to '2038-01-09 03:14:07' UTC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TIME()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time. Format: HH:MM:SS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The supported range is from '-838:59:59' to '838:59:59'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YEAR()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year in two-digit or four-digit format.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Values allowed in four-digit format: 1901 to 2155. Values allowed in two-digit format: 70 to 69, representing years from 1970 to 2069</a:t>
                      </a:r>
                      <a:endParaRPr/>
                    </a:p>
                  </a:txBody>
                  <a:tcPr marT="13700" marB="13700" marR="13700" marL="1370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7"/>
          <p:cNvSpPr txBox="1"/>
          <p:nvPr/>
        </p:nvSpPr>
        <p:spPr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5969000" y="7065962"/>
            <a:ext cx="3503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http://www.w3schools.com/sql/sql_datatypes.asp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9"/>
          <p:cNvSpPr txBox="1"/>
          <p:nvPr>
            <p:ph type="title"/>
          </p:nvPr>
        </p:nvSpPr>
        <p:spPr>
          <a:xfrm>
            <a:off x="254000" y="301625"/>
            <a:ext cx="9644062" cy="11207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Counting the number of records</a:t>
            </a:r>
            <a:endParaRPr/>
          </a:p>
        </p:txBody>
      </p:sp>
      <p:sp>
        <p:nvSpPr>
          <p:cNvPr id="313" name="Google Shape;313;p79"/>
          <p:cNvSpPr txBox="1"/>
          <p:nvPr/>
        </p:nvSpPr>
        <p:spPr>
          <a:xfrm>
            <a:off x="611187" y="1493837"/>
            <a:ext cx="9286875" cy="10001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count the number of records after running a query?</a:t>
            </a:r>
            <a:endParaRPr/>
          </a:p>
        </p:txBody>
      </p:sp>
      <p:sp>
        <p:nvSpPr>
          <p:cNvPr id="314" name="Google Shape;314;p79"/>
          <p:cNvSpPr txBox="1"/>
          <p:nvPr/>
        </p:nvSpPr>
        <p:spPr>
          <a:xfrm>
            <a:off x="254000" y="2779712"/>
            <a:ext cx="9826625" cy="2571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$dbProdRecords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mysql_query("SELECT * FROM products", $dbLocalhost)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or die("Problem reading table: " . mysql_error());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$intProductCount =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mysql_num_rows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$dbProdRecords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15" name="Google Shape;315;p79"/>
          <p:cNvSpPr txBox="1"/>
          <p:nvPr/>
        </p:nvSpPr>
        <p:spPr>
          <a:xfrm>
            <a:off x="682625" y="5851525"/>
            <a:ext cx="8501062" cy="79375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also use the same function to determine if a record exists.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d37a40f2e_0_0"/>
          <p:cNvSpPr txBox="1"/>
          <p:nvPr>
            <p:ph type="title"/>
          </p:nvPr>
        </p:nvSpPr>
        <p:spPr>
          <a:xfrm>
            <a:off x="370812" y="0"/>
            <a:ext cx="90693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22" name="Google Shape;322;g6d37a40f2e_0_0"/>
          <p:cNvSpPr txBox="1"/>
          <p:nvPr/>
        </p:nvSpPr>
        <p:spPr>
          <a:xfrm>
            <a:off x="681600" y="1065025"/>
            <a:ext cx="8447700" cy="6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&lt;html&gt;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&lt;body&gt;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&lt;?php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$dbhost = 'localhost';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$dbuser = 'root';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$dbpass = '';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$conn = mysql_connect($dbhost, $dbuser, $dbpass);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if(! $conn ) {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die('Could not connect: ' . mysql_error());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}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echo 'Connected successfully';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mysql_close($conn);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?&gt;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&lt;/body&gt;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&lt;/html&gt;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d37a40f2e_0_9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Database</a:t>
            </a:r>
            <a:endParaRPr/>
          </a:p>
        </p:txBody>
      </p:sp>
      <p:sp>
        <p:nvSpPr>
          <p:cNvPr id="329" name="Google Shape;329;g6d37a40f2e_0_9"/>
          <p:cNvSpPr txBox="1"/>
          <p:nvPr/>
        </p:nvSpPr>
        <p:spPr>
          <a:xfrm>
            <a:off x="578325" y="1374850"/>
            <a:ext cx="9253500" cy="5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&lt;html&gt;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&lt;body&gt;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&lt;?php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$sql = 'CREATE Database bhargavi;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$retval = mysql_query( $sql, $conn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if(! $retval 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die('Could not create database: ' . mysql_error());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echo "Database test_db created successfully\n";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?&gt;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&lt;/body&gt;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&lt;/html&gt;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d37a40f2e_0_15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</a:t>
            </a:r>
            <a:endParaRPr/>
          </a:p>
        </p:txBody>
      </p:sp>
      <p:sp>
        <p:nvSpPr>
          <p:cNvPr id="336" name="Google Shape;336;g6d37a40f2e_0_15"/>
          <p:cNvSpPr txBox="1"/>
          <p:nvPr/>
        </p:nvSpPr>
        <p:spPr>
          <a:xfrm>
            <a:off x="578325" y="1735000"/>
            <a:ext cx="90693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$sql = 'CREATE TABLE employee( '.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'emp_id INT NOT NULL AUTO_INCREMENT, '.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'emp_name VARCHAR(20) NOT NULL, '.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'emp_address  VARCHAR(20) NOT NULL, '.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'emp_salary   INT NOT NULL, '.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'primary key ( emp_id ))';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mysql_select_db('office');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$retval = mysql_query( $sql, $conn 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if(! $retval ) 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die('Could not create table: ' . mysql_error());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echo "Table employee created successfully\n";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d37a40f2e_0_21"/>
          <p:cNvSpPr txBox="1"/>
          <p:nvPr>
            <p:ph type="title"/>
          </p:nvPr>
        </p:nvSpPr>
        <p:spPr>
          <a:xfrm>
            <a:off x="399950" y="0"/>
            <a:ext cx="9069300" cy="86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Retrieving or fetching data</a:t>
            </a:r>
            <a:endParaRPr sz="3600"/>
          </a:p>
        </p:txBody>
      </p:sp>
      <p:sp>
        <p:nvSpPr>
          <p:cNvPr id="343" name="Google Shape;343;g6d37a40f2e_0_21"/>
          <p:cNvSpPr txBox="1"/>
          <p:nvPr/>
        </p:nvSpPr>
        <p:spPr>
          <a:xfrm>
            <a:off x="403363" y="599100"/>
            <a:ext cx="9273900" cy="6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$sql = 'SELECT emp_id, emp_name, emp_salary FROM employee';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mysql_select_db('office');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$retval = mysql_query( $sql, $conn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if(! $retval 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die('Could not get data: ' . mysql_error()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while($row = mysql_fetch_array($retval, MYSQL_ASSOC))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echo "&lt;br&gt;EMP ID :{$row['emp_id']}  &lt;br&gt; ".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"EMP NAME : {$row['emp_name']} &lt;br&gt; ".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"EMP SALARY : {$row['emp_salary']} &lt;br&gt; ".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"--------------------------------&lt;br&gt;";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echo "Fetched data successfully\n";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37a40f2e_0_27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values into a table</a:t>
            </a:r>
            <a:endParaRPr/>
          </a:p>
        </p:txBody>
      </p:sp>
      <p:sp>
        <p:nvSpPr>
          <p:cNvPr id="350" name="Google Shape;350;g6d37a40f2e_0_27"/>
          <p:cNvSpPr txBox="1"/>
          <p:nvPr/>
        </p:nvSpPr>
        <p:spPr>
          <a:xfrm>
            <a:off x="557675" y="1611075"/>
            <a:ext cx="91914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$sql = 'INSERT INTO employee '.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'(emp_name,emp_address, emp_salary) '.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'VALUES ( "guest", "XYZ", 50000)';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mysql_select_db('office');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$retval = mysql_query( $sql, $conn );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if(! $retval ) {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die('Could not enter data: ' . mysql_error());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echo "Entered data successfully\n";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1"/>
          <p:cNvSpPr txBox="1"/>
          <p:nvPr>
            <p:ph type="title"/>
          </p:nvPr>
        </p:nvSpPr>
        <p:spPr>
          <a:xfrm>
            <a:off x="539750" y="2922587"/>
            <a:ext cx="9069387" cy="12604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of Lecture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1325536" y="2351077"/>
            <a:ext cx="7215238" cy="1357322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0"/>
          </a:gradFill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41300" sx="93000" rotWithShape="0" algn="ctr" dir="5400000" dist="50800" sy="93000">
              <a:srgbClr val="000000">
                <a:alpha val="73725"/>
              </a:srgbClr>
            </a:outerShdw>
          </a:effectLst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Times New Roman"/>
              <a:buNone/>
            </a:pPr>
            <a:r>
              <a:rPr b="1" i="0" lang="en-US" sz="5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phpMyAdmin</a:t>
            </a:r>
            <a:endParaRPr b="1" i="0" sz="5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2468562" y="4137025"/>
            <a:ext cx="4929187" cy="6429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Quick Tour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5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Topics to be covered</a:t>
            </a:r>
            <a:endParaRPr/>
          </a:p>
        </p:txBody>
      </p:sp>
      <p:sp>
        <p:nvSpPr>
          <p:cNvPr id="124" name="Google Shape;124;p45"/>
          <p:cNvSpPr txBox="1"/>
          <p:nvPr/>
        </p:nvSpPr>
        <p:spPr>
          <a:xfrm>
            <a:off x="825500" y="1922462"/>
            <a:ext cx="8723312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phpMyAdmin Tool for manipulating databases</a:t>
            </a:r>
            <a:endParaRPr/>
          </a:p>
          <a:p>
            <a:pPr indent="-2032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Creation of a database</a:t>
            </a:r>
            <a:endParaRPr/>
          </a:p>
          <a:p>
            <a:pPr indent="-2032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 to add and edit records</a:t>
            </a:r>
            <a:endParaRPr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6"/>
          <p:cNvSpPr/>
          <p:nvPr/>
        </p:nvSpPr>
        <p:spPr>
          <a:xfrm>
            <a:off x="539718" y="2351077"/>
            <a:ext cx="9001188" cy="1571636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0"/>
          </a:gradFill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41300" sx="93000" rotWithShape="0" algn="ctr" dir="5400000" dist="50800" sy="93000">
              <a:srgbClr val="000000">
                <a:alpha val="73725"/>
              </a:srgbClr>
            </a:outerShdw>
          </a:effectLst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Times New Roman"/>
              <a:buNone/>
            </a:pPr>
            <a:r>
              <a:t/>
            </a:r>
            <a:endParaRPr b="1" i="0" sz="5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Times New Roman"/>
              <a:buNone/>
            </a:pPr>
            <a:r>
              <a:rPr b="1" i="0" lang="en-US" sz="5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MySQL and PHP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1" i="0" sz="5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Connecting to a MySQL DBMS</a:t>
            </a:r>
            <a:endParaRPr/>
          </a:p>
        </p:txBody>
      </p:sp>
      <p:sp>
        <p:nvSpPr>
          <p:cNvPr id="135" name="Google Shape;135;p47"/>
          <p:cNvSpPr txBox="1"/>
          <p:nvPr/>
        </p:nvSpPr>
        <p:spPr>
          <a:xfrm>
            <a:off x="725487" y="2065337"/>
            <a:ext cx="8529637" cy="207168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for our PHP script to access a database we need to form a connection from the script to the database management system.</a:t>
            </a:r>
            <a:endParaRPr/>
          </a:p>
        </p:txBody>
      </p:sp>
      <p:sp>
        <p:nvSpPr>
          <p:cNvPr id="136" name="Google Shape;136;p47"/>
          <p:cNvSpPr txBox="1"/>
          <p:nvPr/>
        </p:nvSpPr>
        <p:spPr>
          <a:xfrm>
            <a:off x="754062" y="4708525"/>
            <a:ext cx="8529637" cy="714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resourceId = mysql_connect(server, username, password);</a:t>
            </a:r>
            <a:endParaRPr/>
          </a:p>
        </p:txBody>
      </p:sp>
      <p:sp>
        <p:nvSpPr>
          <p:cNvPr id="137" name="Google Shape;137;p47"/>
          <p:cNvSpPr txBox="1"/>
          <p:nvPr/>
        </p:nvSpPr>
        <p:spPr>
          <a:xfrm>
            <a:off x="754062" y="5637212"/>
            <a:ext cx="865187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is the DBMS server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username is your username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password is your password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8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Connecting to a MySQL DBMS</a:t>
            </a:r>
            <a:endParaRPr/>
          </a:p>
        </p:txBody>
      </p:sp>
      <p:sp>
        <p:nvSpPr>
          <p:cNvPr id="143" name="Google Shape;143;p48"/>
          <p:cNvSpPr txBox="1"/>
          <p:nvPr/>
        </p:nvSpPr>
        <p:spPr>
          <a:xfrm>
            <a:off x="725487" y="2065337"/>
            <a:ext cx="8529637" cy="207168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for our PHP script to access a database we need to form a connection from the script to the database management system.</a:t>
            </a:r>
            <a:endParaRPr/>
          </a:p>
        </p:txBody>
      </p:sp>
      <p:sp>
        <p:nvSpPr>
          <p:cNvPr id="144" name="Google Shape;144;p48"/>
          <p:cNvSpPr txBox="1"/>
          <p:nvPr/>
        </p:nvSpPr>
        <p:spPr>
          <a:xfrm>
            <a:off x="754062" y="4708525"/>
            <a:ext cx="8529637" cy="714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resourceId = mysql_connect(server, username, password);</a:t>
            </a:r>
            <a:endParaRPr/>
          </a:p>
        </p:txBody>
      </p:sp>
      <p:sp>
        <p:nvSpPr>
          <p:cNvPr id="145" name="Google Shape;145;p48"/>
          <p:cNvSpPr txBox="1"/>
          <p:nvPr/>
        </p:nvSpPr>
        <p:spPr>
          <a:xfrm>
            <a:off x="754062" y="5637212"/>
            <a:ext cx="9072562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returns a resource-identifier type.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PHP script can connect to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anywhere in the world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long as it is connected to the internet.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can also connect to multiple DBMS at the same time.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9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18185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0" lIns="792000" spcFirstLastPara="1" rIns="0" wrap="square" tIns="4320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a database</a:t>
            </a:r>
            <a:endParaRPr/>
          </a:p>
        </p:txBody>
      </p:sp>
      <p:sp>
        <p:nvSpPr>
          <p:cNvPr id="151" name="Google Shape;151;p49"/>
          <p:cNvSpPr txBox="1"/>
          <p:nvPr/>
        </p:nvSpPr>
        <p:spPr>
          <a:xfrm>
            <a:off x="725487" y="2065337"/>
            <a:ext cx="8529637" cy="12144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connected to a DBMS, we can select a database.</a:t>
            </a:r>
            <a:endParaRPr/>
          </a:p>
        </p:txBody>
      </p:sp>
      <p:sp>
        <p:nvSpPr>
          <p:cNvPr id="152" name="Google Shape;152;p49"/>
          <p:cNvSpPr txBox="1"/>
          <p:nvPr/>
        </p:nvSpPr>
        <p:spPr>
          <a:xfrm>
            <a:off x="682625" y="3922712"/>
            <a:ext cx="8529637" cy="714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mysql_select_db(databasename, resourceId);</a:t>
            </a:r>
            <a:endParaRPr/>
          </a:p>
        </p:txBody>
      </p:sp>
      <p:sp>
        <p:nvSpPr>
          <p:cNvPr id="153" name="Google Shape;153;p49"/>
          <p:cNvSpPr txBox="1"/>
          <p:nvPr/>
        </p:nvSpPr>
        <p:spPr>
          <a:xfrm>
            <a:off x="754062" y="5208587"/>
            <a:ext cx="865187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resourceId is the one returned by mysql_connect()</a:t>
            </a:r>
            <a:endParaRPr/>
          </a:p>
          <a:p>
            <a:pPr indent="-1524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returns true if the selection succeeded; false, otherwise.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2008-07-30T04:46:42Z</dcterms:created>
</cp:coreProperties>
</file>