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111498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183664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57683-8CE6-4A63-957F-E3D7FA4DD98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557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7C064-E5FA-488A-B30B-19667348AF52}"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3612024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7C064-E5FA-488A-B30B-19667348AF52}"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57683-8CE6-4A63-957F-E3D7FA4DD98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9327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7C064-E5FA-488A-B30B-19667348AF52}"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2728436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53828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394324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428239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7C064-E5FA-488A-B30B-19667348AF52}"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18906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7C064-E5FA-488A-B30B-19667348AF52}"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29572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7C064-E5FA-488A-B30B-19667348AF52}"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88926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7C064-E5FA-488A-B30B-19667348AF52}"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390128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7C064-E5FA-488A-B30B-19667348AF52}"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399898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7C064-E5FA-488A-B30B-19667348AF52}"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121411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7C064-E5FA-488A-B30B-19667348AF52}"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A57683-8CE6-4A63-957F-E3D7FA4DD98F}" type="slidenum">
              <a:rPr lang="en-IN" smtClean="0"/>
              <a:t>‹#›</a:t>
            </a:fld>
            <a:endParaRPr lang="en-IN"/>
          </a:p>
        </p:txBody>
      </p:sp>
    </p:spTree>
    <p:extLst>
      <p:ext uri="{BB962C8B-B14F-4D97-AF65-F5344CB8AC3E}">
        <p14:creationId xmlns:p14="http://schemas.microsoft.com/office/powerpoint/2010/main" val="150003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3">
                <a:lumMod val="89000"/>
              </a:schemeClr>
            </a:gs>
            <a:gs pos="75000">
              <a:schemeClr val="accent3">
                <a:lumMod val="89000"/>
              </a:schemeClr>
            </a:gs>
            <a:gs pos="92000">
              <a:schemeClr val="accent3">
                <a:lumMod val="75000"/>
              </a:schemeClr>
            </a:gs>
            <a:gs pos="74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D7C064-E5FA-488A-B30B-19667348AF52}" type="datetimeFigureOut">
              <a:rPr lang="en-IN" smtClean="0"/>
              <a:t>18-09-2024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A57683-8CE6-4A63-957F-E3D7FA4DD98F}" type="slidenum">
              <a:rPr lang="en-IN" smtClean="0"/>
              <a:t>‹#›</a:t>
            </a:fld>
            <a:endParaRPr lang="en-IN"/>
          </a:p>
        </p:txBody>
      </p:sp>
    </p:spTree>
    <p:extLst>
      <p:ext uri="{BB962C8B-B14F-4D97-AF65-F5344CB8AC3E}">
        <p14:creationId xmlns:p14="http://schemas.microsoft.com/office/powerpoint/2010/main" val="28909927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DF05C8-21ED-F82A-520C-9FE907F026E2}"/>
              </a:ext>
            </a:extLst>
          </p:cNvPr>
          <p:cNvSpPr txBox="1"/>
          <p:nvPr/>
        </p:nvSpPr>
        <p:spPr>
          <a:xfrm>
            <a:off x="1117600" y="1117600"/>
            <a:ext cx="10820400" cy="769441"/>
          </a:xfrm>
          <a:prstGeom prst="rect">
            <a:avLst/>
          </a:prstGeom>
          <a:noFill/>
        </p:spPr>
        <p:txBody>
          <a:bodyPr wrap="square" rtlCol="0">
            <a:spAutoFit/>
          </a:bodyPr>
          <a:lstStyle/>
          <a:p>
            <a:r>
              <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SGEMM-GPU-KERNEL PERFORMANCE</a:t>
            </a:r>
            <a:endParaRPr lang="en-IN"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14687DF4-90DB-9D5F-70DC-D72438F11D75}"/>
              </a:ext>
            </a:extLst>
          </p:cNvPr>
          <p:cNvSpPr txBox="1"/>
          <p:nvPr/>
        </p:nvSpPr>
        <p:spPr>
          <a:xfrm>
            <a:off x="4541520" y="2885440"/>
            <a:ext cx="3728720" cy="1815882"/>
          </a:xfrm>
          <a:prstGeom prst="rect">
            <a:avLst/>
          </a:prstGeom>
          <a:noFill/>
        </p:spPr>
        <p:txBody>
          <a:bodyPr wrap="square" rtlCol="0">
            <a:spAutoFit/>
          </a:bodyPr>
          <a:lstStyle/>
          <a:p>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Name-</a:t>
            </a:r>
            <a:r>
              <a:rPr lang="en-US" sz="28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N.Bhargavi</a:t>
            </a:r>
            <a:endPar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endPar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r>
              <a:rPr lang="en-US"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Reg No-221FA14014</a:t>
            </a:r>
          </a:p>
          <a:p>
            <a:endParaRPr lang="en-IN"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806333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BE20F2-304C-E844-B907-C95A660F4AD6}"/>
              </a:ext>
            </a:extLst>
          </p:cNvPr>
          <p:cNvSpPr txBox="1"/>
          <p:nvPr/>
        </p:nvSpPr>
        <p:spPr>
          <a:xfrm>
            <a:off x="2644877" y="552753"/>
            <a:ext cx="7570839" cy="584775"/>
          </a:xfrm>
          <a:prstGeom prst="rect">
            <a:avLst/>
          </a:prstGeom>
          <a:noFill/>
        </p:spPr>
        <p:txBody>
          <a:bodyPr wrap="square">
            <a:spAutoFit/>
          </a:bodyPr>
          <a:lstStyle/>
          <a:p>
            <a:r>
              <a:rPr lang="en-IN" sz="3200">
                <a:solidFill>
                  <a:schemeClr val="bg1"/>
                </a:solidFill>
                <a:latin typeface="ADLaM Display" panose="02010000000000000000" pitchFamily="2" charset="0"/>
                <a:ea typeface="ADLaM Display" panose="02010000000000000000" pitchFamily="2" charset="0"/>
                <a:cs typeface="ADLaM Display" panose="02010000000000000000" pitchFamily="2" charset="0"/>
              </a:rPr>
              <a:t>Exploratory Data Analysis (EDA):</a:t>
            </a:r>
            <a:endParaRPr lang="en-IN" sz="3200" b="1"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157A9025-FA50-36A3-8B6D-50EB97024F09}"/>
              </a:ext>
            </a:extLst>
          </p:cNvPr>
          <p:cNvSpPr txBox="1"/>
          <p:nvPr/>
        </p:nvSpPr>
        <p:spPr>
          <a:xfrm>
            <a:off x="1300643" y="1319267"/>
            <a:ext cx="10436286" cy="5293757"/>
          </a:xfrm>
          <a:prstGeom prst="rect">
            <a:avLst/>
          </a:prstGeom>
          <a:noFill/>
        </p:spPr>
        <p:txBody>
          <a:bodyPr wrap="square" rtlCol="0">
            <a:spAutoFit/>
          </a:bodyPr>
          <a:lstStyle/>
          <a:p>
            <a:r>
              <a:rPr lang="en-US" sz="2000" dirty="0">
                <a:solidFill>
                  <a:schemeClr val="bg1"/>
                </a:solidFill>
              </a:rPr>
              <a:t>Here are the five charts you can include:</a:t>
            </a:r>
          </a:p>
          <a:p>
            <a:endParaRPr lang="en-US" sz="2000" dirty="0">
              <a:solidFill>
                <a:schemeClr val="bg1"/>
              </a:solidFill>
            </a:endParaRPr>
          </a:p>
          <a:p>
            <a:pPr marL="342900" indent="-342900">
              <a:buFont typeface="Wingdings" panose="05000000000000000000" pitchFamily="2" charset="2"/>
              <a:buChar char="ü"/>
            </a:pPr>
            <a:r>
              <a:rPr lang="en-US" sz="2000" b="1" dirty="0">
                <a:solidFill>
                  <a:schemeClr val="bg1"/>
                </a:solidFill>
              </a:rPr>
              <a:t>Histogram</a:t>
            </a:r>
            <a:r>
              <a:rPr lang="en-US" sz="2000" dirty="0">
                <a:solidFill>
                  <a:schemeClr val="bg1"/>
                </a:solidFill>
              </a:rPr>
              <a:t>: Distribution of run times across the four different runs (Run1, Run2, Run3, Run4).</a:t>
            </a:r>
          </a:p>
          <a:p>
            <a:pPr marL="342900" indent="-342900">
              <a:buFont typeface="Wingdings" panose="05000000000000000000" pitchFamily="2" charset="2"/>
              <a:buChar char="ü"/>
            </a:pPr>
            <a:endParaRPr lang="en-US" sz="2000" dirty="0">
              <a:solidFill>
                <a:schemeClr val="bg1"/>
              </a:solidFill>
            </a:endParaRPr>
          </a:p>
          <a:p>
            <a:pPr marL="342900" indent="-342900">
              <a:buFont typeface="Wingdings" panose="05000000000000000000" pitchFamily="2" charset="2"/>
              <a:buChar char="ü"/>
            </a:pPr>
            <a:r>
              <a:rPr lang="en-US" sz="2000" b="1" dirty="0">
                <a:solidFill>
                  <a:schemeClr val="bg1"/>
                </a:solidFill>
              </a:rPr>
              <a:t>Actual vs. Predicted Plot</a:t>
            </a:r>
            <a:r>
              <a:rPr lang="en-US" sz="2000" dirty="0">
                <a:solidFill>
                  <a:schemeClr val="bg1"/>
                </a:solidFill>
              </a:rPr>
              <a:t>: Display the predicted versus actual runtime using the best-performing model.</a:t>
            </a:r>
          </a:p>
          <a:p>
            <a:pPr marL="342900" indent="-342900">
              <a:buFont typeface="Wingdings" panose="05000000000000000000" pitchFamily="2" charset="2"/>
              <a:buChar char="ü"/>
            </a:pPr>
            <a:endParaRPr lang="en-US" sz="2000" dirty="0">
              <a:solidFill>
                <a:schemeClr val="bg1"/>
              </a:solidFill>
            </a:endParaRPr>
          </a:p>
          <a:p>
            <a:pPr marL="342900" indent="-342900">
              <a:buFont typeface="Wingdings" panose="05000000000000000000" pitchFamily="2" charset="2"/>
              <a:buChar char="ü"/>
            </a:pPr>
            <a:r>
              <a:rPr lang="en-US" sz="2000" b="1" dirty="0">
                <a:solidFill>
                  <a:schemeClr val="bg1"/>
                </a:solidFill>
              </a:rPr>
              <a:t>Correlation Matrix</a:t>
            </a:r>
            <a:r>
              <a:rPr lang="en-US" sz="2000" dirty="0">
                <a:solidFill>
                  <a:schemeClr val="bg1"/>
                </a:solidFill>
              </a:rPr>
              <a:t>: Show how features like MWG, KWG, MDIMA, etc., correlate with the target.</a:t>
            </a:r>
          </a:p>
          <a:p>
            <a:pPr marL="342900" indent="-342900">
              <a:buFont typeface="Wingdings" panose="05000000000000000000" pitchFamily="2" charset="2"/>
              <a:buChar char="ü"/>
            </a:pPr>
            <a:endParaRPr lang="en-US" sz="2000" dirty="0">
              <a:solidFill>
                <a:schemeClr val="bg1"/>
              </a:solidFill>
            </a:endParaRPr>
          </a:p>
          <a:p>
            <a:pPr marL="342900" indent="-342900">
              <a:buFont typeface="Wingdings" panose="05000000000000000000" pitchFamily="2" charset="2"/>
              <a:buChar char="ü"/>
            </a:pPr>
            <a:r>
              <a:rPr lang="en-US" sz="2000" b="1" dirty="0">
                <a:solidFill>
                  <a:schemeClr val="bg1"/>
                </a:solidFill>
              </a:rPr>
              <a:t>Scatter Plot</a:t>
            </a:r>
            <a:r>
              <a:rPr lang="en-US" sz="2000" dirty="0">
                <a:solidFill>
                  <a:schemeClr val="bg1"/>
                </a:solidFill>
              </a:rPr>
              <a:t>: Plot MWG against the target to show how changes in MWG impact the execution time.</a:t>
            </a:r>
          </a:p>
          <a:p>
            <a:pPr marL="342900" indent="-342900">
              <a:buFont typeface="Wingdings" panose="05000000000000000000" pitchFamily="2" charset="2"/>
              <a:buChar char="ü"/>
            </a:pPr>
            <a:endParaRPr lang="en-US" sz="2000" dirty="0">
              <a:solidFill>
                <a:schemeClr val="bg1"/>
              </a:solidFill>
            </a:endParaRPr>
          </a:p>
          <a:p>
            <a:pPr marL="342900" indent="-342900">
              <a:buFont typeface="Wingdings" panose="05000000000000000000" pitchFamily="2" charset="2"/>
              <a:buChar char="ü"/>
            </a:pPr>
            <a:r>
              <a:rPr lang="en-US" sz="2000" b="1" dirty="0">
                <a:solidFill>
                  <a:schemeClr val="bg1"/>
                </a:solidFill>
              </a:rPr>
              <a:t>Boxplot</a:t>
            </a:r>
            <a:r>
              <a:rPr lang="en-US" sz="2000" dirty="0">
                <a:solidFill>
                  <a:schemeClr val="bg1"/>
                </a:solidFill>
              </a:rPr>
              <a:t>: Compare the variance in runtime across different runs.</a:t>
            </a:r>
          </a:p>
          <a:p>
            <a:pPr marL="342900" indent="-342900">
              <a:buFont typeface="Wingdings" panose="05000000000000000000" pitchFamily="2" charset="2"/>
              <a:buChar char="ü"/>
            </a:pPr>
            <a:endParaRPr lang="en-US" sz="2000" dirty="0">
              <a:solidFill>
                <a:schemeClr val="bg1"/>
              </a:solidFill>
            </a:endParaRPr>
          </a:p>
          <a:p>
            <a:endParaRPr lang="en-IN" dirty="0"/>
          </a:p>
        </p:txBody>
      </p:sp>
    </p:spTree>
    <p:extLst>
      <p:ext uri="{BB962C8B-B14F-4D97-AF65-F5344CB8AC3E}">
        <p14:creationId xmlns:p14="http://schemas.microsoft.com/office/powerpoint/2010/main" val="110024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5464D0-4FC7-A943-8812-729740ED7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10" y="1278567"/>
            <a:ext cx="11123271" cy="5353291"/>
          </a:xfrm>
          <a:prstGeom prst="rect">
            <a:avLst/>
          </a:prstGeom>
        </p:spPr>
      </p:pic>
      <p:sp>
        <p:nvSpPr>
          <p:cNvPr id="3" name="TextBox 2">
            <a:extLst>
              <a:ext uri="{FF2B5EF4-FFF2-40B4-BE49-F238E27FC236}">
                <a16:creationId xmlns:a16="http://schemas.microsoft.com/office/drawing/2014/main" id="{1CF181C6-16FC-5DC9-90C0-CEA693AD0E5F}"/>
              </a:ext>
            </a:extLst>
          </p:cNvPr>
          <p:cNvSpPr txBox="1"/>
          <p:nvPr/>
        </p:nvSpPr>
        <p:spPr>
          <a:xfrm>
            <a:off x="2256503" y="334296"/>
            <a:ext cx="8598311" cy="1569660"/>
          </a:xfrm>
          <a:prstGeom prst="rect">
            <a:avLst/>
          </a:prstGeom>
          <a:noFill/>
        </p:spPr>
        <p:txBody>
          <a:bodyPr wrap="square" rtlCol="0">
            <a:spAutoFit/>
          </a:bodyPr>
          <a:lstStyle/>
          <a:p>
            <a:r>
              <a:rPr lang="en-US"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Histogram: (Run1, Run2, Run3, Run4)</a:t>
            </a:r>
          </a:p>
          <a:p>
            <a:endParaRPr lang="en-IN"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88480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B76FEE-D377-5420-C9D1-9CB34DD2DBE5}"/>
              </a:ext>
            </a:extLst>
          </p:cNvPr>
          <p:cNvSpPr txBox="1"/>
          <p:nvPr/>
        </p:nvSpPr>
        <p:spPr>
          <a:xfrm>
            <a:off x="684649" y="2088049"/>
            <a:ext cx="4965290" cy="3693319"/>
          </a:xfrm>
          <a:prstGeom prst="rect">
            <a:avLst/>
          </a:prstGeom>
          <a:noFill/>
        </p:spPr>
        <p:txBody>
          <a:bodyPr wrap="square" rtlCol="0">
            <a:spAutoFit/>
          </a:bodyPr>
          <a:lstStyle/>
          <a:p>
            <a:r>
              <a:rPr lang="en-US" sz="2400" b="0" i="0" dirty="0">
                <a:solidFill>
                  <a:schemeClr val="bg1"/>
                </a:solidFill>
                <a:effectLst/>
              </a:rPr>
              <a:t>when the correlation is said to be close to zero it generally means that the relation between two variables is week.it is suggested that changes in one variable are not well-predicted by changes in the other variable based on linear pattern.</a:t>
            </a:r>
            <a:endParaRPr lang="en-IN" sz="2400" dirty="0">
              <a:solidFill>
                <a:schemeClr val="bg1"/>
              </a:solidFill>
            </a:endParaRPr>
          </a:p>
          <a:p>
            <a:endParaRPr lang="en-IN" dirty="0"/>
          </a:p>
        </p:txBody>
      </p:sp>
      <p:pic>
        <p:nvPicPr>
          <p:cNvPr id="3" name="Picture 2">
            <a:extLst>
              <a:ext uri="{FF2B5EF4-FFF2-40B4-BE49-F238E27FC236}">
                <a16:creationId xmlns:a16="http://schemas.microsoft.com/office/drawing/2014/main" id="{B4D2BD1F-15BD-4083-18F4-22179863D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739" y="1505705"/>
            <a:ext cx="4944885" cy="4275663"/>
          </a:xfrm>
          <a:prstGeom prst="rect">
            <a:avLst/>
          </a:prstGeom>
        </p:spPr>
      </p:pic>
      <p:pic>
        <p:nvPicPr>
          <p:cNvPr id="5" name="Picture 4">
            <a:extLst>
              <a:ext uri="{FF2B5EF4-FFF2-40B4-BE49-F238E27FC236}">
                <a16:creationId xmlns:a16="http://schemas.microsoft.com/office/drawing/2014/main" id="{8EFBE2A3-CCC7-B826-BBE5-8C0B0ADF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547" y="1229995"/>
            <a:ext cx="6041267" cy="5223665"/>
          </a:xfrm>
          <a:prstGeom prst="rect">
            <a:avLst/>
          </a:prstGeom>
        </p:spPr>
      </p:pic>
      <p:sp>
        <p:nvSpPr>
          <p:cNvPr id="6" name="TextBox 5">
            <a:extLst>
              <a:ext uri="{FF2B5EF4-FFF2-40B4-BE49-F238E27FC236}">
                <a16:creationId xmlns:a16="http://schemas.microsoft.com/office/drawing/2014/main" id="{C472AC1E-41A9-029F-F0FF-84050E357F40}"/>
              </a:ext>
            </a:extLst>
          </p:cNvPr>
          <p:cNvSpPr txBox="1"/>
          <p:nvPr/>
        </p:nvSpPr>
        <p:spPr>
          <a:xfrm>
            <a:off x="4129548" y="290632"/>
            <a:ext cx="4100052" cy="1077218"/>
          </a:xfrm>
          <a:prstGeom prst="rect">
            <a:avLst/>
          </a:prstGeom>
          <a:noFill/>
        </p:spPr>
        <p:txBody>
          <a:bodyPr wrap="square" rtlCol="0">
            <a:spAutoFit/>
          </a:bodyPr>
          <a:lstStyle/>
          <a:p>
            <a:r>
              <a:rPr lang="en-US"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Correlation matrix:</a:t>
            </a:r>
            <a:endParaRPr lang="en-IN"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85534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DF46A-09EA-D8B4-A928-3D225414C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19" y="1272877"/>
            <a:ext cx="10586361" cy="5039434"/>
          </a:xfrm>
          <a:prstGeom prst="rect">
            <a:avLst/>
          </a:prstGeom>
        </p:spPr>
      </p:pic>
      <p:sp>
        <p:nvSpPr>
          <p:cNvPr id="3" name="TextBox 2">
            <a:extLst>
              <a:ext uri="{FF2B5EF4-FFF2-40B4-BE49-F238E27FC236}">
                <a16:creationId xmlns:a16="http://schemas.microsoft.com/office/drawing/2014/main" id="{F381AA96-E2A0-B102-4C82-85286538D498}"/>
              </a:ext>
            </a:extLst>
          </p:cNvPr>
          <p:cNvSpPr txBox="1"/>
          <p:nvPr/>
        </p:nvSpPr>
        <p:spPr>
          <a:xfrm>
            <a:off x="1193128" y="318770"/>
            <a:ext cx="10477761" cy="954107"/>
          </a:xfrm>
          <a:prstGeom prst="rect">
            <a:avLst/>
          </a:prstGeom>
          <a:noFill/>
        </p:spPr>
        <p:txBody>
          <a:bodyPr wrap="square" rtlCol="0">
            <a:spAutoFit/>
          </a:bodyPr>
          <a:lstStyle/>
          <a:p>
            <a:r>
              <a:rPr lang="en-US"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Boxplot for the variance comparison across different runs</a:t>
            </a:r>
            <a:endParaRPr lang="en-IN"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endParaRPr lang="en-IN"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2175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0C2F88-FEEE-B3A3-4B7C-BA572B5DE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24" y="1664351"/>
            <a:ext cx="10765919" cy="4706952"/>
          </a:xfrm>
          <a:prstGeom prst="rect">
            <a:avLst/>
          </a:prstGeom>
        </p:spPr>
      </p:pic>
      <p:sp>
        <p:nvSpPr>
          <p:cNvPr id="3" name="TextBox 2">
            <a:extLst>
              <a:ext uri="{FF2B5EF4-FFF2-40B4-BE49-F238E27FC236}">
                <a16:creationId xmlns:a16="http://schemas.microsoft.com/office/drawing/2014/main" id="{AC8E175D-4C80-7D93-1D27-D7132B34CFF6}"/>
              </a:ext>
            </a:extLst>
          </p:cNvPr>
          <p:cNvSpPr txBox="1"/>
          <p:nvPr/>
        </p:nvSpPr>
        <p:spPr>
          <a:xfrm>
            <a:off x="868224" y="378542"/>
            <a:ext cx="10680415" cy="1569660"/>
          </a:xfrm>
          <a:prstGeom prst="rect">
            <a:avLst/>
          </a:prstGeom>
          <a:noFill/>
        </p:spPr>
        <p:txBody>
          <a:bodyPr wrap="square" rtlCol="0">
            <a:spAutoFit/>
          </a:bodyPr>
          <a:lstStyle/>
          <a:p>
            <a:r>
              <a:rPr lang="en-US" sz="2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Scatter Plot: Plot MWG against the target to show how changes in MWG impact the execution time.</a:t>
            </a:r>
          </a:p>
          <a:p>
            <a:endParaRPr lang="en-IN"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endParaRPr lang="en-IN"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9218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179DCA-4196-47D2-06BC-46706BEA3312}"/>
              </a:ext>
            </a:extLst>
          </p:cNvPr>
          <p:cNvPicPr>
            <a:picLocks noChangeAspect="1"/>
          </p:cNvPicPr>
          <p:nvPr/>
        </p:nvPicPr>
        <p:blipFill>
          <a:blip r:embed="rId2"/>
          <a:stretch>
            <a:fillRect/>
          </a:stretch>
        </p:blipFill>
        <p:spPr>
          <a:xfrm>
            <a:off x="1012403" y="1312005"/>
            <a:ext cx="5305425" cy="5049840"/>
          </a:xfrm>
          <a:prstGeom prst="rect">
            <a:avLst/>
          </a:prstGeom>
        </p:spPr>
      </p:pic>
      <p:pic>
        <p:nvPicPr>
          <p:cNvPr id="3" name="Picture 2">
            <a:extLst>
              <a:ext uri="{FF2B5EF4-FFF2-40B4-BE49-F238E27FC236}">
                <a16:creationId xmlns:a16="http://schemas.microsoft.com/office/drawing/2014/main" id="{6E178988-4C79-5729-071D-D475D7459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613" y="1396019"/>
            <a:ext cx="5305425" cy="4965826"/>
          </a:xfrm>
          <a:prstGeom prst="rect">
            <a:avLst/>
          </a:prstGeom>
        </p:spPr>
      </p:pic>
      <p:sp>
        <p:nvSpPr>
          <p:cNvPr id="5" name="TextBox 4">
            <a:extLst>
              <a:ext uri="{FF2B5EF4-FFF2-40B4-BE49-F238E27FC236}">
                <a16:creationId xmlns:a16="http://schemas.microsoft.com/office/drawing/2014/main" id="{A58216B6-0171-C958-8417-C736080EB1F6}"/>
              </a:ext>
            </a:extLst>
          </p:cNvPr>
          <p:cNvSpPr txBox="1"/>
          <p:nvPr/>
        </p:nvSpPr>
        <p:spPr>
          <a:xfrm>
            <a:off x="1144535" y="279845"/>
            <a:ext cx="11145787" cy="830997"/>
          </a:xfrm>
          <a:prstGeom prst="rect">
            <a:avLst/>
          </a:prstGeom>
          <a:noFill/>
        </p:spPr>
        <p:txBody>
          <a:bodyPr wrap="square" rtlCol="0">
            <a:spAutoFit/>
          </a:bodyPr>
          <a:lstStyle/>
          <a:p>
            <a:r>
              <a:rPr lang="en-IN"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Actual plot vs. predicted plot: To display the predicted versus actual runtime using the best-performing model</a:t>
            </a:r>
          </a:p>
        </p:txBody>
      </p:sp>
    </p:spTree>
    <p:extLst>
      <p:ext uri="{BB962C8B-B14F-4D97-AF65-F5344CB8AC3E}">
        <p14:creationId xmlns:p14="http://schemas.microsoft.com/office/powerpoint/2010/main" val="279101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00330C-857E-04FA-3220-F0AF638081F6}"/>
              </a:ext>
            </a:extLst>
          </p:cNvPr>
          <p:cNvSpPr txBox="1"/>
          <p:nvPr/>
        </p:nvSpPr>
        <p:spPr>
          <a:xfrm>
            <a:off x="2959510" y="511278"/>
            <a:ext cx="6272980" cy="584775"/>
          </a:xfrm>
          <a:prstGeom prst="rect">
            <a:avLst/>
          </a:prstGeom>
          <a:noFill/>
        </p:spPr>
        <p:txBody>
          <a:bodyPr wrap="square" rtlCol="0">
            <a:spAutoFit/>
          </a:bodyPr>
          <a:lstStyle/>
          <a:p>
            <a:r>
              <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Data Preprocessing Methods</a:t>
            </a:r>
          </a:p>
        </p:txBody>
      </p:sp>
      <p:sp>
        <p:nvSpPr>
          <p:cNvPr id="3" name="TextBox 2">
            <a:extLst>
              <a:ext uri="{FF2B5EF4-FFF2-40B4-BE49-F238E27FC236}">
                <a16:creationId xmlns:a16="http://schemas.microsoft.com/office/drawing/2014/main" id="{E4A8CA09-C2ED-A916-E545-A7376FDC1D0E}"/>
              </a:ext>
            </a:extLst>
          </p:cNvPr>
          <p:cNvSpPr txBox="1"/>
          <p:nvPr/>
        </p:nvSpPr>
        <p:spPr>
          <a:xfrm>
            <a:off x="1111045" y="1400550"/>
            <a:ext cx="9773265" cy="50167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bg1"/>
                </a:solidFill>
                <a:effectLst/>
                <a:latin typeface="Arial" panose="020B0604020202020204" pitchFamily="34" charset="0"/>
              </a:rPr>
              <a:t>Explain data wrangling and feature engineering techniques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rial" panose="020B0604020202020204" pitchFamily="34" charset="0"/>
              </a:rPr>
              <a:t>Feature Engineering</a:t>
            </a:r>
            <a:r>
              <a:rPr kumimoji="0" lang="en-US" altLang="en-US" sz="20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Arial" panose="020B0604020202020204" pitchFamily="34" charset="0"/>
              </a:rPr>
              <a:t>You created a new column "target" by averaging the four runtime columns (Run1, Run2, Run3, Run4). This consolidated the data for a more unified target variable to predict.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rial" panose="020B0604020202020204" pitchFamily="34" charset="0"/>
              </a:rPr>
              <a:t>Data Wrangling</a:t>
            </a:r>
            <a:r>
              <a:rPr kumimoji="0" lang="en-US" altLang="en-US" sz="20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Removed unnecessary columns (Run1, Run2, Run3, Run4 after creating the target).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Checked for duplicates, missing values, and anomalies in the dataset.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Scaled the features using.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Unicode MS"/>
              </a:rPr>
              <a:t>Standard Scaler</a:t>
            </a:r>
            <a:r>
              <a:rPr kumimoji="0" lang="en-US" altLang="en-US" sz="2000" b="0" i="0" u="none" strike="noStrike" cap="none" normalizeH="0" baseline="0" dirty="0">
                <a:ln>
                  <a:noFill/>
                </a:ln>
                <a:solidFill>
                  <a:schemeClr val="bg1"/>
                </a:solidFill>
                <a:effectLst/>
              </a:rPr>
              <a:t> to normalize the range for machine learning models.</a:t>
            </a: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IN" sz="2000" dirty="0">
              <a:solidFill>
                <a:schemeClr val="bg1"/>
              </a:solidFill>
            </a:endParaRPr>
          </a:p>
        </p:txBody>
      </p:sp>
    </p:spTree>
    <p:extLst>
      <p:ext uri="{BB962C8B-B14F-4D97-AF65-F5344CB8AC3E}">
        <p14:creationId xmlns:p14="http://schemas.microsoft.com/office/powerpoint/2010/main" val="393694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918C8D-79B6-88DD-64A7-DBCE2105BEF4}"/>
              </a:ext>
            </a:extLst>
          </p:cNvPr>
          <p:cNvSpPr txBox="1"/>
          <p:nvPr/>
        </p:nvSpPr>
        <p:spPr>
          <a:xfrm>
            <a:off x="2625213" y="521110"/>
            <a:ext cx="7128387" cy="584775"/>
          </a:xfrm>
          <a:prstGeom prst="rect">
            <a:avLst/>
          </a:prstGeom>
          <a:noFill/>
        </p:spPr>
        <p:txBody>
          <a:bodyPr wrap="square" rtlCol="0">
            <a:spAutoFit/>
          </a:bodyPr>
          <a:lstStyle/>
          <a:p>
            <a:r>
              <a:rPr lang="en-US"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Data Splitting and Models Used</a:t>
            </a:r>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51B1CF87-2BD0-1384-9051-38AF6387DA67}"/>
              </a:ext>
            </a:extLst>
          </p:cNvPr>
          <p:cNvSpPr txBox="1"/>
          <p:nvPr/>
        </p:nvSpPr>
        <p:spPr>
          <a:xfrm>
            <a:off x="1681316" y="1344833"/>
            <a:ext cx="9822425"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Splitting</a:t>
            </a:r>
            <a:r>
              <a:rPr kumimoji="0" lang="en-US" altLang="en-US" sz="1800" b="0" i="0" u="none" strike="noStrike" cap="none" normalizeH="0" baseline="0" dirty="0">
                <a:ln>
                  <a:noFill/>
                </a:ln>
                <a:solidFill>
                  <a:schemeClr val="bg1"/>
                </a:solidFill>
                <a:effectLst/>
                <a:latin typeface="Arial" panose="020B0604020202020204" pitchFamily="34" charset="0"/>
              </a:rPr>
              <a:t>: Data was split into training (80%) and testing sets (20%) to evaluate the model’s performance on unseen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Models Used</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R</a:t>
            </a:r>
            <a:r>
              <a:rPr kumimoji="0" lang="en-US" altLang="en-US" sz="1800" b="0" i="0" u="none" strike="noStrike" cap="none" normalizeH="0" baseline="0" dirty="0">
                <a:ln>
                  <a:noFill/>
                </a:ln>
                <a:solidFill>
                  <a:schemeClr val="bg1"/>
                </a:solidFill>
                <a:effectLst/>
                <a:latin typeface="Arial" panose="020B0604020202020204" pitchFamily="34" charset="0"/>
              </a:rPr>
              <a:t>: Linear regression was used to model the relationship between MWG and target runtime.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Python</a:t>
            </a:r>
            <a:r>
              <a:rPr kumimoji="0" lang="en-US" altLang="en-US" sz="1800" b="0" i="0" u="none" strike="noStrike" cap="none" normalizeH="0" baseline="0" dirty="0">
                <a:ln>
                  <a:noFill/>
                </a:ln>
                <a:solidFill>
                  <a:schemeClr val="bg1"/>
                </a:solidFill>
                <a:effectLst/>
                <a:latin typeface="Arial" panose="020B0604020202020204" pitchFamily="34" charset="0"/>
              </a:rPr>
              <a:t>: Advanced machine learning models, including Decision Trees, Extra Trees, Random Forest, </a:t>
            </a:r>
            <a:r>
              <a:rPr kumimoji="0" lang="en-US" altLang="en-US" sz="1800" b="0" i="0" u="none" strike="noStrike" cap="none" normalizeH="0" baseline="0" dirty="0" err="1">
                <a:ln>
                  <a:noFill/>
                </a:ln>
                <a:solidFill>
                  <a:schemeClr val="bg1"/>
                </a:solidFill>
                <a:effectLst/>
                <a:latin typeface="Arial" panose="020B0604020202020204" pitchFamily="34" charset="0"/>
              </a:rPr>
              <a:t>LightGBM</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0" i="0" u="none" strike="noStrike" cap="none" normalizeH="0" baseline="0" dirty="0" err="1">
                <a:ln>
                  <a:noFill/>
                </a:ln>
                <a:solidFill>
                  <a:schemeClr val="bg1"/>
                </a:solidFill>
                <a:effectLst/>
                <a:latin typeface="Arial" panose="020B0604020202020204" pitchFamily="34" charset="0"/>
              </a:rPr>
              <a:t>CatBoost</a:t>
            </a:r>
            <a:r>
              <a:rPr kumimoji="0" lang="en-US" altLang="en-US" sz="1800" b="0" i="0" u="none" strike="noStrike" cap="none" normalizeH="0" baseline="0" dirty="0">
                <a:ln>
                  <a:noFill/>
                </a:ln>
                <a:solidFill>
                  <a:schemeClr val="bg1"/>
                </a:solidFill>
                <a:effectLst/>
                <a:latin typeface="Arial" panose="020B0604020202020204" pitchFamily="34" charset="0"/>
              </a:rPr>
              <a:t>, were applied to predict target runtime.</a:t>
            </a:r>
          </a:p>
          <a:p>
            <a:endParaRPr lang="en-IN" dirty="0"/>
          </a:p>
        </p:txBody>
      </p:sp>
      <p:pic>
        <p:nvPicPr>
          <p:cNvPr id="4" name="Picture 3">
            <a:extLst>
              <a:ext uri="{FF2B5EF4-FFF2-40B4-BE49-F238E27FC236}">
                <a16:creationId xmlns:a16="http://schemas.microsoft.com/office/drawing/2014/main" id="{ED7096B8-33CD-17CA-AF97-EA3EB93705AE}"/>
              </a:ext>
            </a:extLst>
          </p:cNvPr>
          <p:cNvPicPr>
            <a:picLocks noChangeAspect="1"/>
          </p:cNvPicPr>
          <p:nvPr/>
        </p:nvPicPr>
        <p:blipFill>
          <a:blip r:embed="rId3"/>
          <a:stretch>
            <a:fillRect/>
          </a:stretch>
        </p:blipFill>
        <p:spPr>
          <a:xfrm>
            <a:off x="2374099" y="2976360"/>
            <a:ext cx="2083443" cy="984262"/>
          </a:xfrm>
          <a:prstGeom prst="rect">
            <a:avLst/>
          </a:prstGeom>
        </p:spPr>
      </p:pic>
    </p:spTree>
    <p:extLst>
      <p:ext uri="{BB962C8B-B14F-4D97-AF65-F5344CB8AC3E}">
        <p14:creationId xmlns:p14="http://schemas.microsoft.com/office/powerpoint/2010/main" val="114693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FAA593-135F-6041-AA7C-A5DC939D843F}"/>
              </a:ext>
            </a:extLst>
          </p:cNvPr>
          <p:cNvSpPr txBox="1"/>
          <p:nvPr/>
        </p:nvSpPr>
        <p:spPr>
          <a:xfrm>
            <a:off x="2605548" y="373626"/>
            <a:ext cx="6715433" cy="584775"/>
          </a:xfrm>
          <a:prstGeom prst="rect">
            <a:avLst/>
          </a:prstGeom>
          <a:noFill/>
        </p:spPr>
        <p:txBody>
          <a:bodyPr wrap="square" rtlCol="0">
            <a:spAutoFit/>
          </a:bodyPr>
          <a:lstStyle/>
          <a:p>
            <a:r>
              <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Insights and Evaluation Metrics</a:t>
            </a:r>
          </a:p>
        </p:txBody>
      </p:sp>
      <p:sp>
        <p:nvSpPr>
          <p:cNvPr id="3" name="TextBox 2">
            <a:extLst>
              <a:ext uri="{FF2B5EF4-FFF2-40B4-BE49-F238E27FC236}">
                <a16:creationId xmlns:a16="http://schemas.microsoft.com/office/drawing/2014/main" id="{9115B30B-D262-261E-67F8-5CABABB2F862}"/>
              </a:ext>
            </a:extLst>
          </p:cNvPr>
          <p:cNvSpPr txBox="1"/>
          <p:nvPr/>
        </p:nvSpPr>
        <p:spPr>
          <a:xfrm>
            <a:off x="1484671" y="1710813"/>
            <a:ext cx="9881420"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rPr>
              <a:t>Discuss evaluation metrics and their relevance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solidFill>
                <a:effectLst/>
                <a:latin typeface="Arial" panose="020B0604020202020204" pitchFamily="34" charset="0"/>
              </a:rPr>
              <a:t>Best Performing Model</a:t>
            </a:r>
            <a:r>
              <a:rPr kumimoji="0" lang="en-US" altLang="en-US" sz="1800" b="0" i="0" u="none" strike="noStrike" cap="none" normalizeH="0" baseline="0" dirty="0">
                <a:ln>
                  <a:noFill/>
                </a:ln>
                <a:solidFill>
                  <a:schemeClr val="bg1"/>
                </a:solidFill>
                <a:effectLst/>
                <a:latin typeface="Arial" panose="020B0604020202020204" pitchFamily="34" charset="0"/>
              </a:rPr>
              <a:t>: After evaluating multiple models, </a:t>
            </a:r>
            <a:r>
              <a:rPr kumimoji="0" lang="en-US" altLang="en-US" sz="1800" b="0" i="0" u="none" strike="noStrike" cap="none" normalizeH="0" baseline="0" dirty="0" err="1">
                <a:ln>
                  <a:noFill/>
                </a:ln>
                <a:solidFill>
                  <a:schemeClr val="bg1"/>
                </a:solidFill>
                <a:effectLst/>
                <a:latin typeface="Arial" panose="020B0604020202020204" pitchFamily="34" charset="0"/>
              </a:rPr>
              <a:t>CatBoost</a:t>
            </a:r>
            <a:r>
              <a:rPr kumimoji="0" lang="en-US" altLang="en-US" sz="1800" b="0" i="0" u="none" strike="noStrike" cap="none" normalizeH="0" baseline="0" dirty="0">
                <a:ln>
                  <a:noFill/>
                </a:ln>
                <a:solidFill>
                  <a:schemeClr val="bg1"/>
                </a:solidFill>
                <a:effectLst/>
                <a:latin typeface="Arial" panose="020B0604020202020204" pitchFamily="34" charset="0"/>
              </a:rPr>
              <a:t> (after hyperparameter tuning) provided the best performance with a high R-squared value and low RMSE.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solidFill>
                <a:effectLst/>
                <a:latin typeface="Arial" panose="020B0604020202020204" pitchFamily="34" charset="0"/>
              </a:rPr>
              <a:t>Key Insights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bg1"/>
                </a:solidFill>
                <a:effectLst/>
                <a:latin typeface="Arial" panose="020B0604020202020204" pitchFamily="34" charset="0"/>
              </a:rPr>
              <a:t>The correlation matrix revealed that some features (e.g., MWG, KWG) had stronger relationships with the target.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bg1"/>
                </a:solidFill>
                <a:effectLst/>
                <a:latin typeface="Arial" panose="020B0604020202020204" pitchFamily="34" charset="0"/>
              </a:rPr>
              <a:t>The Random Forest and </a:t>
            </a:r>
            <a:r>
              <a:rPr kumimoji="0" lang="en-US" altLang="en-US" sz="1800" b="0" i="0" u="none" strike="noStrike" cap="none" normalizeH="0" baseline="0" dirty="0" err="1">
                <a:ln>
                  <a:noFill/>
                </a:ln>
                <a:solidFill>
                  <a:schemeClr val="bg1"/>
                </a:solidFill>
                <a:effectLst/>
                <a:latin typeface="Arial" panose="020B0604020202020204" pitchFamily="34" charset="0"/>
              </a:rPr>
              <a:t>CatBoost</a:t>
            </a:r>
            <a:r>
              <a:rPr kumimoji="0" lang="en-US" altLang="en-US" sz="1800" b="0" i="0" u="none" strike="noStrike" cap="none" normalizeH="0" baseline="0" dirty="0">
                <a:ln>
                  <a:noFill/>
                </a:ln>
                <a:solidFill>
                  <a:schemeClr val="bg1"/>
                </a:solidFill>
                <a:effectLst/>
                <a:latin typeface="Arial" panose="020B0604020202020204" pitchFamily="34" charset="0"/>
              </a:rPr>
              <a:t> models showed significant improvement in accuracy after tuning.</a:t>
            </a:r>
          </a:p>
          <a:p>
            <a:endParaRPr lang="en-IN" dirty="0">
              <a:solidFill>
                <a:schemeClr val="bg1"/>
              </a:solidFill>
            </a:endParaRPr>
          </a:p>
        </p:txBody>
      </p:sp>
    </p:spTree>
    <p:extLst>
      <p:ext uri="{BB962C8B-B14F-4D97-AF65-F5344CB8AC3E}">
        <p14:creationId xmlns:p14="http://schemas.microsoft.com/office/powerpoint/2010/main" val="273299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7B3C5D-93A0-7DCB-4C6A-77291B49CCFC}"/>
              </a:ext>
            </a:extLst>
          </p:cNvPr>
          <p:cNvSpPr txBox="1"/>
          <p:nvPr/>
        </p:nvSpPr>
        <p:spPr>
          <a:xfrm>
            <a:off x="1637071" y="432620"/>
            <a:ext cx="8917858" cy="584775"/>
          </a:xfrm>
          <a:prstGeom prst="rect">
            <a:avLst/>
          </a:prstGeom>
          <a:noFill/>
        </p:spPr>
        <p:txBody>
          <a:bodyPr wrap="square" rtlCol="0">
            <a:spAutoFit/>
          </a:bodyPr>
          <a:lstStyle/>
          <a:p>
            <a:r>
              <a:rPr lang="en-US"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Model Explainability and Business Impact</a:t>
            </a:r>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AD2CEE37-F56C-5872-AAB5-33E33E88DFEB}"/>
              </a:ext>
            </a:extLst>
          </p:cNvPr>
          <p:cNvSpPr txBox="1"/>
          <p:nvPr/>
        </p:nvSpPr>
        <p:spPr>
          <a:xfrm>
            <a:off x="1877961" y="2300748"/>
            <a:ext cx="9153832" cy="3170099"/>
          </a:xfrm>
          <a:prstGeom prst="rect">
            <a:avLst/>
          </a:prstGeom>
          <a:noFill/>
        </p:spPr>
        <p:txBody>
          <a:bodyPr wrap="square" rtlCol="0">
            <a:spAutoFit/>
          </a:bodyPr>
          <a:lstStyle/>
          <a:p>
            <a:pPr marL="285750" indent="-285750">
              <a:buFont typeface="Wingdings" panose="05000000000000000000" pitchFamily="2" charset="2"/>
              <a:buChar char="ü"/>
            </a:pPr>
            <a:r>
              <a:rPr lang="en-US" sz="2000" b="1" dirty="0">
                <a:solidFill>
                  <a:schemeClr val="bg1"/>
                </a:solidFill>
              </a:rPr>
              <a:t>Model Explainability</a:t>
            </a:r>
            <a:r>
              <a:rPr lang="en-US" sz="2000" dirty="0">
                <a:solidFill>
                  <a:schemeClr val="bg1"/>
                </a:solidFill>
              </a:rPr>
              <a:t>: Techniques like SHAP values or feature importance in Random Forest and Cat Boost models can explain which features contributed the most to the predictions.</a:t>
            </a:r>
          </a:p>
          <a:p>
            <a:pPr marL="285750" indent="-285750">
              <a:buFont typeface="Wingdings" panose="05000000000000000000" pitchFamily="2" charset="2"/>
              <a:buChar char="ü"/>
            </a:pPr>
            <a:endParaRPr lang="en-US" sz="2000" dirty="0">
              <a:solidFill>
                <a:schemeClr val="bg1"/>
              </a:solidFill>
            </a:endParaRPr>
          </a:p>
          <a:p>
            <a:pPr marL="285750" indent="-285750">
              <a:buFont typeface="Wingdings" panose="05000000000000000000" pitchFamily="2" charset="2"/>
              <a:buChar char="ü"/>
            </a:pPr>
            <a:endParaRPr lang="en-US" sz="2000" dirty="0">
              <a:solidFill>
                <a:schemeClr val="bg1"/>
              </a:solidFill>
            </a:endParaRPr>
          </a:p>
          <a:p>
            <a:pPr marL="285750" indent="-285750">
              <a:buFont typeface="Wingdings" panose="05000000000000000000" pitchFamily="2" charset="2"/>
              <a:buChar char="ü"/>
            </a:pPr>
            <a:r>
              <a:rPr lang="en-US" sz="2000" b="1" dirty="0">
                <a:solidFill>
                  <a:schemeClr val="bg1"/>
                </a:solidFill>
              </a:rPr>
              <a:t>Business Impact</a:t>
            </a:r>
            <a:r>
              <a:rPr lang="en-US" sz="2000" dirty="0">
                <a:solidFill>
                  <a:schemeClr val="bg1"/>
                </a:solidFill>
              </a:rPr>
              <a:t>: Faster GPU performance leads to reduced hardware costs, increased efficiency in processing large datasets, and enhanced overall productivity in industries like AI and scientific computing.</a:t>
            </a:r>
          </a:p>
          <a:p>
            <a:endParaRPr lang="en-IN" sz="2000" dirty="0"/>
          </a:p>
        </p:txBody>
      </p:sp>
    </p:spTree>
    <p:extLst>
      <p:ext uri="{BB962C8B-B14F-4D97-AF65-F5344CB8AC3E}">
        <p14:creationId xmlns:p14="http://schemas.microsoft.com/office/powerpoint/2010/main" val="133925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E516EB-2ECB-5CE1-DD5E-8C544A584C45}"/>
              </a:ext>
            </a:extLst>
          </p:cNvPr>
          <p:cNvSpPr txBox="1"/>
          <p:nvPr/>
        </p:nvSpPr>
        <p:spPr>
          <a:xfrm>
            <a:off x="1534160" y="811014"/>
            <a:ext cx="6096000" cy="584775"/>
          </a:xfrm>
          <a:prstGeom prst="rect">
            <a:avLst/>
          </a:prstGeom>
          <a:noFill/>
        </p:spPr>
        <p:txBody>
          <a:bodyPr wrap="square">
            <a:spAutoFit/>
          </a:bodyPr>
          <a:lstStyle/>
          <a:p>
            <a:r>
              <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Problem statement: </a:t>
            </a:r>
          </a:p>
        </p:txBody>
      </p:sp>
      <p:sp>
        <p:nvSpPr>
          <p:cNvPr id="5" name="TextBox 4">
            <a:extLst>
              <a:ext uri="{FF2B5EF4-FFF2-40B4-BE49-F238E27FC236}">
                <a16:creationId xmlns:a16="http://schemas.microsoft.com/office/drawing/2014/main" id="{5B741CFB-62B5-2830-9748-8093A0A06BD8}"/>
              </a:ext>
            </a:extLst>
          </p:cNvPr>
          <p:cNvSpPr txBox="1"/>
          <p:nvPr/>
        </p:nvSpPr>
        <p:spPr>
          <a:xfrm>
            <a:off x="1955800" y="2237661"/>
            <a:ext cx="9819640" cy="3170099"/>
          </a:xfrm>
          <a:prstGeom prst="rect">
            <a:avLst/>
          </a:prstGeom>
          <a:noFill/>
        </p:spPr>
        <p:txBody>
          <a:bodyPr wrap="square">
            <a:spAutoFit/>
          </a:bodyPr>
          <a:lstStyle/>
          <a:p>
            <a:pPr algn="l"/>
            <a:r>
              <a:rPr lang="en-US" sz="2000" i="0" dirty="0">
                <a:solidFill>
                  <a:schemeClr val="bg1"/>
                </a:solidFill>
                <a:effectLst/>
                <a:latin typeface="system-ui"/>
              </a:rPr>
              <a:t>This data set measures the running time of a matrix-matrix product A∗B=C, where all matrices have size 2048 x 2048, using a parameterizable SGEMM GPU kernel with 241600 possible parameter combinations. For each tested combination, 4 runs were performed and their results are reported as the 4 last columns. All times are measured in milliseconds.</a:t>
            </a:r>
          </a:p>
          <a:p>
            <a:pPr algn="l"/>
            <a:endParaRPr lang="en-US" sz="2000" i="0" dirty="0">
              <a:solidFill>
                <a:schemeClr val="bg1"/>
              </a:solidFill>
              <a:effectLst/>
              <a:latin typeface="system-ui"/>
            </a:endParaRPr>
          </a:p>
          <a:p>
            <a:pPr algn="l"/>
            <a:endParaRPr lang="en-US" sz="2000" i="0" dirty="0">
              <a:solidFill>
                <a:schemeClr val="bg1"/>
              </a:solidFill>
              <a:effectLst/>
              <a:latin typeface="system-ui"/>
            </a:endParaRPr>
          </a:p>
          <a:p>
            <a:pPr algn="l"/>
            <a:r>
              <a:rPr lang="en-US" sz="2000" i="0" dirty="0">
                <a:solidFill>
                  <a:schemeClr val="bg1"/>
                </a:solidFill>
                <a:effectLst/>
                <a:latin typeface="system-ui"/>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p>
        </p:txBody>
      </p:sp>
    </p:spTree>
    <p:extLst>
      <p:ext uri="{BB962C8B-B14F-4D97-AF65-F5344CB8AC3E}">
        <p14:creationId xmlns:p14="http://schemas.microsoft.com/office/powerpoint/2010/main" val="359180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6BE97EF-A005-A2AA-BE23-A7795FB8D091}"/>
              </a:ext>
            </a:extLst>
          </p:cNvPr>
          <p:cNvPicPr>
            <a:picLocks noChangeAspect="1"/>
          </p:cNvPicPr>
          <p:nvPr/>
        </p:nvPicPr>
        <p:blipFill>
          <a:blip r:embed="rId3"/>
          <a:srcRect l="-2375" t="9273" b="50000"/>
          <a:stretch/>
        </p:blipFill>
        <p:spPr>
          <a:xfrm>
            <a:off x="3339700" y="1956619"/>
            <a:ext cx="5510195" cy="232784"/>
          </a:xfrm>
          <a:prstGeom prst="rect">
            <a:avLst/>
          </a:prstGeom>
        </p:spPr>
      </p:pic>
      <p:pic>
        <p:nvPicPr>
          <p:cNvPr id="3" name="Picture 2">
            <a:extLst>
              <a:ext uri="{FF2B5EF4-FFF2-40B4-BE49-F238E27FC236}">
                <a16:creationId xmlns:a16="http://schemas.microsoft.com/office/drawing/2014/main" id="{5F6DC858-ED0A-00BF-981B-454CA3E6EBF3}"/>
              </a:ext>
            </a:extLst>
          </p:cNvPr>
          <p:cNvPicPr>
            <a:picLocks noChangeAspect="1"/>
          </p:cNvPicPr>
          <p:nvPr/>
        </p:nvPicPr>
        <p:blipFill>
          <a:blip r:embed="rId3"/>
          <a:srcRect t="37671" b="-1"/>
          <a:stretch/>
        </p:blipFill>
        <p:spPr>
          <a:xfrm>
            <a:off x="3467519" y="2534919"/>
            <a:ext cx="5382376" cy="356261"/>
          </a:xfrm>
          <a:prstGeom prst="rect">
            <a:avLst/>
          </a:prstGeom>
        </p:spPr>
      </p:pic>
      <p:sp>
        <p:nvSpPr>
          <p:cNvPr id="5" name="TextBox 4">
            <a:extLst>
              <a:ext uri="{FF2B5EF4-FFF2-40B4-BE49-F238E27FC236}">
                <a16:creationId xmlns:a16="http://schemas.microsoft.com/office/drawing/2014/main" id="{D00636D2-3367-6ED1-C206-4C93EA8CBD37}"/>
              </a:ext>
            </a:extLst>
          </p:cNvPr>
          <p:cNvSpPr txBox="1"/>
          <p:nvPr/>
        </p:nvSpPr>
        <p:spPr>
          <a:xfrm>
            <a:off x="1032387" y="3614483"/>
            <a:ext cx="9399639" cy="1754326"/>
          </a:xfrm>
          <a:prstGeom prst="rect">
            <a:avLst/>
          </a:prstGeom>
          <a:noFill/>
        </p:spPr>
        <p:txBody>
          <a:bodyPr wrap="square">
            <a:spAutoFit/>
          </a:bodyPr>
          <a:lstStyle/>
          <a:p>
            <a:r>
              <a:rPr lang="en-US" dirty="0">
                <a:solidFill>
                  <a:schemeClr val="bg1"/>
                </a:solidFill>
              </a:rPr>
              <a:t>We know, the lesser the value of MSE, RMSE, the better is the algorithm and the higher the value of R-sq and Adjusted R-sq, the better is the algorithm.</a:t>
            </a:r>
          </a:p>
          <a:p>
            <a:r>
              <a:rPr lang="en-US" dirty="0">
                <a:solidFill>
                  <a:schemeClr val="bg1"/>
                </a:solidFill>
              </a:rPr>
              <a:t>From the above comparison table, we can see, Decision Tree model has the least MSE, RMSE scores and the highest R-sq and Adjusted R-sq scores.</a:t>
            </a:r>
          </a:p>
          <a:p>
            <a:r>
              <a:rPr lang="en-US" dirty="0">
                <a:solidFill>
                  <a:schemeClr val="bg1"/>
                </a:solidFill>
              </a:rPr>
              <a:t>Therefore we can conclude that Decision Tree model is yielding best results for this particular project.</a:t>
            </a:r>
          </a:p>
        </p:txBody>
      </p:sp>
      <p:sp>
        <p:nvSpPr>
          <p:cNvPr id="6" name="TextBox 5">
            <a:extLst>
              <a:ext uri="{FF2B5EF4-FFF2-40B4-BE49-F238E27FC236}">
                <a16:creationId xmlns:a16="http://schemas.microsoft.com/office/drawing/2014/main" id="{B225042F-EA8C-A0A1-7459-9926490A8697}"/>
              </a:ext>
            </a:extLst>
          </p:cNvPr>
          <p:cNvSpPr txBox="1"/>
          <p:nvPr/>
        </p:nvSpPr>
        <p:spPr>
          <a:xfrm>
            <a:off x="1730477" y="1841597"/>
            <a:ext cx="1297858" cy="369332"/>
          </a:xfrm>
          <a:prstGeom prst="rect">
            <a:avLst/>
          </a:prstGeom>
          <a:noFill/>
        </p:spPr>
        <p:txBody>
          <a:bodyPr wrap="square" rtlCol="0">
            <a:spAutoFit/>
          </a:bodyPr>
          <a:lstStyle/>
          <a:p>
            <a:r>
              <a:rPr lang="en-IN" dirty="0">
                <a:solidFill>
                  <a:schemeClr val="bg1"/>
                </a:solidFill>
              </a:rPr>
              <a:t>Result:</a:t>
            </a:r>
          </a:p>
        </p:txBody>
      </p:sp>
      <p:sp>
        <p:nvSpPr>
          <p:cNvPr id="7" name="TextBox 6">
            <a:extLst>
              <a:ext uri="{FF2B5EF4-FFF2-40B4-BE49-F238E27FC236}">
                <a16:creationId xmlns:a16="http://schemas.microsoft.com/office/drawing/2014/main" id="{244EC0D2-2B7B-65FA-1F49-A2B52F6CDBC3}"/>
              </a:ext>
            </a:extLst>
          </p:cNvPr>
          <p:cNvSpPr txBox="1"/>
          <p:nvPr/>
        </p:nvSpPr>
        <p:spPr>
          <a:xfrm>
            <a:off x="1425677" y="2543374"/>
            <a:ext cx="2153264" cy="369332"/>
          </a:xfrm>
          <a:prstGeom prst="rect">
            <a:avLst/>
          </a:prstGeom>
          <a:noFill/>
        </p:spPr>
        <p:txBody>
          <a:bodyPr wrap="square" rtlCol="0">
            <a:spAutoFit/>
          </a:bodyPr>
          <a:lstStyle/>
          <a:p>
            <a:r>
              <a:rPr lang="en-IN" dirty="0">
                <a:solidFill>
                  <a:schemeClr val="bg1"/>
                </a:solidFill>
              </a:rPr>
              <a:t>Python results:</a:t>
            </a:r>
          </a:p>
        </p:txBody>
      </p:sp>
      <p:sp>
        <p:nvSpPr>
          <p:cNvPr id="9" name="TextBox 8">
            <a:extLst>
              <a:ext uri="{FF2B5EF4-FFF2-40B4-BE49-F238E27FC236}">
                <a16:creationId xmlns:a16="http://schemas.microsoft.com/office/drawing/2014/main" id="{806DB7B5-B013-59B0-3991-4A86F0B0C25A}"/>
              </a:ext>
            </a:extLst>
          </p:cNvPr>
          <p:cNvSpPr txBox="1"/>
          <p:nvPr/>
        </p:nvSpPr>
        <p:spPr>
          <a:xfrm>
            <a:off x="2467897" y="366917"/>
            <a:ext cx="7964129" cy="584775"/>
          </a:xfrm>
          <a:prstGeom prst="rect">
            <a:avLst/>
          </a:prstGeom>
          <a:noFill/>
        </p:spPr>
        <p:txBody>
          <a:bodyPr wrap="square">
            <a:spAutoFit/>
          </a:bodyPr>
          <a:lstStyle/>
          <a:p>
            <a:r>
              <a:rPr lang="en-US"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MAE,MSE,RMSE,R2 value results</a:t>
            </a:r>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62341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7B3C5D-93A0-7DCB-4C6A-77291B49CCFC}"/>
              </a:ext>
            </a:extLst>
          </p:cNvPr>
          <p:cNvSpPr txBox="1"/>
          <p:nvPr/>
        </p:nvSpPr>
        <p:spPr>
          <a:xfrm>
            <a:off x="4023851" y="2921168"/>
            <a:ext cx="4862052" cy="1015663"/>
          </a:xfrm>
          <a:prstGeom prst="rect">
            <a:avLst/>
          </a:prstGeom>
          <a:noFill/>
        </p:spPr>
        <p:txBody>
          <a:bodyPr wrap="square" rtlCol="0">
            <a:spAutoFit/>
          </a:bodyPr>
          <a:lstStyle/>
          <a:p>
            <a:r>
              <a:rPr lang="en-IN" sz="6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92292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48896E-70A2-E498-F2CC-60F09DAC7CEF}"/>
              </a:ext>
            </a:extLst>
          </p:cNvPr>
          <p:cNvSpPr txBox="1"/>
          <p:nvPr/>
        </p:nvSpPr>
        <p:spPr>
          <a:xfrm>
            <a:off x="1160535" y="369874"/>
            <a:ext cx="5659120" cy="523220"/>
          </a:xfrm>
          <a:prstGeom prst="rect">
            <a:avLst/>
          </a:prstGeom>
          <a:noFill/>
        </p:spPr>
        <p:txBody>
          <a:bodyPr wrap="square">
            <a:spAutoFit/>
          </a:bodyPr>
          <a:lstStyle/>
          <a:p>
            <a:r>
              <a:rPr lang="en-IN" sz="2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Description for the dataset:</a:t>
            </a:r>
          </a:p>
        </p:txBody>
      </p:sp>
      <p:sp>
        <p:nvSpPr>
          <p:cNvPr id="5" name="TextBox 4">
            <a:extLst>
              <a:ext uri="{FF2B5EF4-FFF2-40B4-BE49-F238E27FC236}">
                <a16:creationId xmlns:a16="http://schemas.microsoft.com/office/drawing/2014/main" id="{62611B54-66E6-3EBD-6C7B-DEF164558F7E}"/>
              </a:ext>
            </a:extLst>
          </p:cNvPr>
          <p:cNvSpPr txBox="1"/>
          <p:nvPr/>
        </p:nvSpPr>
        <p:spPr>
          <a:xfrm>
            <a:off x="1504663" y="1174408"/>
            <a:ext cx="10148857"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rial" panose="020B0604020202020204" pitchFamily="34" charset="0"/>
              </a:rPr>
              <a:t>Dataset</a:t>
            </a:r>
            <a:r>
              <a:rPr lang="en-US" altLang="en-US" sz="2000" dirty="0">
                <a:solidFill>
                  <a:schemeClr val="bg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Arial" panose="020B0604020202020204" pitchFamily="34" charset="0"/>
              </a:rPr>
              <a:t>The SGEMM dataset contains features representing GPU configurations (e.g., MWG, KWG, MDIMA) and the runtime performance across four runs (Run1, Run2, Run3, Run4).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rial" panose="020B0604020202020204" pitchFamily="34" charset="0"/>
              </a:rPr>
              <a:t>Plan of Action </a:t>
            </a:r>
            <a:r>
              <a:rPr kumimoji="0" lang="en-US" altLang="en-US" sz="20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Perform exploratory data analysis (EDA) to understand the data and spot trends or correlations.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Conduct feature engineering, including the creation of a target variable by averaging the four runtime columns.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Preprocess the data (scaling, splitting) for machine learning models.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Apply different machine learning models and fine-tune hyperparameters.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Arial" panose="020B0604020202020204" pitchFamily="34" charset="0"/>
              </a:rPr>
              <a:t>Evaluate the models using multiple metrics (MAE, MSE, RMSE, R2).</a:t>
            </a:r>
          </a:p>
          <a:p>
            <a:pPr algn="l"/>
            <a:endParaRPr lang="en-IN" sz="2000" i="0" dirty="0">
              <a:solidFill>
                <a:schemeClr val="bg1"/>
              </a:solidFill>
              <a:effectLst/>
              <a:latin typeface="Aptos Narrow" panose="020B0004020202020204" pitchFamily="34" charset="0"/>
            </a:endParaRPr>
          </a:p>
        </p:txBody>
      </p:sp>
    </p:spTree>
    <p:extLst>
      <p:ext uri="{BB962C8B-B14F-4D97-AF65-F5344CB8AC3E}">
        <p14:creationId xmlns:p14="http://schemas.microsoft.com/office/powerpoint/2010/main" val="277299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E9B90F-9C30-8B9D-7FF4-54B7FD9F9340}"/>
              </a:ext>
            </a:extLst>
          </p:cNvPr>
          <p:cNvSpPr txBox="1"/>
          <p:nvPr/>
        </p:nvSpPr>
        <p:spPr>
          <a:xfrm>
            <a:off x="1452880" y="922774"/>
            <a:ext cx="5616514" cy="523220"/>
          </a:xfrm>
          <a:prstGeom prst="rect">
            <a:avLst/>
          </a:prstGeom>
          <a:noFill/>
        </p:spPr>
        <p:txBody>
          <a:bodyPr wrap="square">
            <a:spAutoFit/>
          </a:bodyPr>
          <a:lstStyle/>
          <a:p>
            <a:r>
              <a:rPr lang="en-IN" sz="2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Contents of presentation:</a:t>
            </a:r>
          </a:p>
        </p:txBody>
      </p:sp>
      <p:sp>
        <p:nvSpPr>
          <p:cNvPr id="4" name="TextBox 3">
            <a:extLst>
              <a:ext uri="{FF2B5EF4-FFF2-40B4-BE49-F238E27FC236}">
                <a16:creationId xmlns:a16="http://schemas.microsoft.com/office/drawing/2014/main" id="{159CBE17-8CEA-138A-BFFC-6532430F6AA1}"/>
              </a:ext>
            </a:extLst>
          </p:cNvPr>
          <p:cNvSpPr txBox="1"/>
          <p:nvPr/>
        </p:nvSpPr>
        <p:spPr>
          <a:xfrm>
            <a:off x="1720646" y="1841798"/>
            <a:ext cx="7157884" cy="4093428"/>
          </a:xfrm>
          <a:prstGeom prst="rect">
            <a:avLst/>
          </a:prstGeom>
          <a:noFill/>
        </p:spPr>
        <p:txBody>
          <a:bodyPr wrap="square">
            <a:spAutoFit/>
          </a:bodyPr>
          <a:lstStyle/>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Development of the code</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Step-by-step breakdown of the   approach</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Data summary</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 </a:t>
            </a:r>
            <a:r>
              <a:rPr lang="en-IN" sz="2000" dirty="0">
                <a:solidFill>
                  <a:schemeClr val="bg1"/>
                </a:solidFill>
                <a:latin typeface="Aptos Display" panose="020B0004020202020204" pitchFamily="34" charset="0"/>
              </a:rPr>
              <a:t>Industry overview:</a:t>
            </a:r>
            <a:r>
              <a:rPr lang="en-US" sz="2000" dirty="0">
                <a:solidFill>
                  <a:schemeClr val="bg1"/>
                </a:solidFill>
                <a:latin typeface="Aptos Display" panose="020B0004020202020204" pitchFamily="34" charset="0"/>
              </a:rPr>
              <a:t> GPU kernel performance</a:t>
            </a:r>
          </a:p>
          <a:p>
            <a:pPr marL="285750" indent="-285750">
              <a:buClr>
                <a:schemeClr val="bg1"/>
              </a:buClr>
              <a:buFont typeface="Wingdings" panose="05000000000000000000" pitchFamily="2" charset="2"/>
              <a:buChar char="ü"/>
            </a:pPr>
            <a:r>
              <a:rPr lang="en-IN" sz="2000" dirty="0">
                <a:solidFill>
                  <a:schemeClr val="bg1"/>
                </a:solidFill>
                <a:latin typeface="Aptos Display" panose="020B0004020202020204" pitchFamily="34" charset="0"/>
              </a:rPr>
              <a:t>Business problem statement</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Dataset description and plan of action</a:t>
            </a:r>
          </a:p>
          <a:p>
            <a:pPr marL="285750" indent="-285750">
              <a:buClr>
                <a:schemeClr val="bg1"/>
              </a:buClr>
              <a:buFont typeface="Wingdings" panose="05000000000000000000" pitchFamily="2" charset="2"/>
              <a:buChar char="ü"/>
            </a:pPr>
            <a:r>
              <a:rPr lang="en-IN" sz="2000" dirty="0">
                <a:solidFill>
                  <a:schemeClr val="bg1"/>
                </a:solidFill>
                <a:latin typeface="Aptos Display" panose="020B0004020202020204" pitchFamily="34" charset="0"/>
              </a:rPr>
              <a:t>Exploratory data analysis (EDA)</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Histogram of data</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Correlation matrix</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Boxplot , linear regression  plot , scatter plot’s</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Data processing</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Data splitting</a:t>
            </a:r>
          </a:p>
          <a:p>
            <a:pPr marL="285750" indent="-285750">
              <a:buClr>
                <a:schemeClr val="bg1"/>
              </a:buClr>
              <a:buFont typeface="Wingdings" panose="05000000000000000000" pitchFamily="2" charset="2"/>
              <a:buChar char="ü"/>
            </a:pPr>
            <a:r>
              <a:rPr lang="en-US" sz="2000" dirty="0">
                <a:solidFill>
                  <a:schemeClr val="bg1"/>
                </a:solidFill>
                <a:latin typeface="Aptos Display" panose="020B0004020202020204" pitchFamily="34" charset="0"/>
              </a:rPr>
              <a:t>Conclusion</a:t>
            </a:r>
            <a:endParaRPr lang="en-IN" sz="2000" dirty="0">
              <a:solidFill>
                <a:schemeClr val="bg1"/>
              </a:solidFill>
              <a:latin typeface="Aptos Display" panose="020B0004020202020204" pitchFamily="34" charset="0"/>
            </a:endParaRPr>
          </a:p>
        </p:txBody>
      </p:sp>
    </p:spTree>
    <p:extLst>
      <p:ext uri="{BB962C8B-B14F-4D97-AF65-F5344CB8AC3E}">
        <p14:creationId xmlns:p14="http://schemas.microsoft.com/office/powerpoint/2010/main" val="420539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8BF347-5577-1A72-E646-BB83CD8EFA09}"/>
              </a:ext>
            </a:extLst>
          </p:cNvPr>
          <p:cNvSpPr txBox="1"/>
          <p:nvPr/>
        </p:nvSpPr>
        <p:spPr>
          <a:xfrm>
            <a:off x="1307689" y="1415954"/>
            <a:ext cx="10412362" cy="4401205"/>
          </a:xfrm>
          <a:prstGeom prst="rect">
            <a:avLst/>
          </a:prstGeom>
          <a:noFill/>
        </p:spPr>
        <p:txBody>
          <a:bodyPr wrap="square">
            <a:spAutoFit/>
          </a:bodyPr>
          <a:lstStyle/>
          <a:p>
            <a:pPr marL="0" indent="0">
              <a:buNone/>
            </a:pPr>
            <a:endParaRPr lang="en-US" sz="2000" b="1" dirty="0">
              <a:solidFill>
                <a:schemeClr val="bg1"/>
              </a:solidFill>
            </a:endParaRPr>
          </a:p>
          <a:p>
            <a:r>
              <a:rPr lang="en-US" sz="2000" b="1" dirty="0">
                <a:solidFill>
                  <a:schemeClr val="bg1"/>
                </a:solidFill>
              </a:rPr>
              <a:t>Python and R Scripts:</a:t>
            </a:r>
            <a:endParaRPr lang="en-US" sz="2000" dirty="0">
              <a:solidFill>
                <a:schemeClr val="bg1"/>
              </a:solidFill>
            </a:endParaRPr>
          </a:p>
          <a:p>
            <a:pPr marL="457200" lvl="1" indent="0">
              <a:buNone/>
            </a:pPr>
            <a:endParaRPr lang="en-US" sz="2000" dirty="0">
              <a:solidFill>
                <a:schemeClr val="bg1"/>
              </a:solidFill>
            </a:endParaRPr>
          </a:p>
          <a:p>
            <a:pPr marL="1143000" lvl="2" indent="-228600">
              <a:buFont typeface="+mj-lt"/>
              <a:buAutoNum type="arabicPeriod"/>
            </a:pPr>
            <a:r>
              <a:rPr lang="en-US" sz="2000" b="1" dirty="0">
                <a:solidFill>
                  <a:schemeClr val="bg1"/>
                </a:solidFill>
              </a:rPr>
              <a:t>Data Loading and Exploration:</a:t>
            </a:r>
            <a:r>
              <a:rPr lang="en-US" sz="2000" dirty="0">
                <a:solidFill>
                  <a:schemeClr val="bg1"/>
                </a:solidFill>
              </a:rPr>
              <a:t> Importing and exploring the dataset.</a:t>
            </a:r>
          </a:p>
          <a:p>
            <a:pPr marL="1143000" lvl="2" indent="-228600">
              <a:buFont typeface="+mj-lt"/>
              <a:buAutoNum type="arabicPeriod"/>
            </a:pPr>
            <a:endParaRPr lang="en-US" sz="2000" dirty="0">
              <a:solidFill>
                <a:schemeClr val="bg1"/>
              </a:solidFill>
            </a:endParaRPr>
          </a:p>
          <a:p>
            <a:pPr marL="1143000" lvl="2" indent="-228600">
              <a:buFont typeface="+mj-lt"/>
              <a:buAutoNum type="arabicPeriod"/>
            </a:pPr>
            <a:r>
              <a:rPr lang="en-US" sz="2000" b="1" dirty="0">
                <a:solidFill>
                  <a:schemeClr val="bg1"/>
                </a:solidFill>
              </a:rPr>
              <a:t>EDA:</a:t>
            </a:r>
            <a:r>
              <a:rPr lang="en-US" sz="2000" dirty="0">
                <a:solidFill>
                  <a:schemeClr val="bg1"/>
                </a:solidFill>
              </a:rPr>
              <a:t> Creating visualizations and charts.</a:t>
            </a:r>
          </a:p>
          <a:p>
            <a:pPr marL="1143000" lvl="2" indent="-228600">
              <a:buFont typeface="+mj-lt"/>
              <a:buAutoNum type="arabicPeriod"/>
            </a:pPr>
            <a:endParaRPr lang="en-US" sz="2000" dirty="0">
              <a:solidFill>
                <a:schemeClr val="bg1"/>
              </a:solidFill>
            </a:endParaRPr>
          </a:p>
          <a:p>
            <a:pPr marL="1143000" lvl="2" indent="-228600">
              <a:buFont typeface="+mj-lt"/>
              <a:buAutoNum type="arabicPeriod"/>
            </a:pPr>
            <a:r>
              <a:rPr lang="en-US" sz="2000" b="1" dirty="0">
                <a:solidFill>
                  <a:schemeClr val="bg1"/>
                </a:solidFill>
              </a:rPr>
              <a:t>Preprocessing:</a:t>
            </a:r>
            <a:r>
              <a:rPr lang="en-US" sz="2000" dirty="0">
                <a:solidFill>
                  <a:schemeClr val="bg1"/>
                </a:solidFill>
              </a:rPr>
              <a:t> Cleaning and preparing the data.</a:t>
            </a:r>
          </a:p>
          <a:p>
            <a:pPr marL="1143000" lvl="2" indent="-228600">
              <a:buFont typeface="+mj-lt"/>
              <a:buAutoNum type="arabicPeriod"/>
            </a:pPr>
            <a:endParaRPr lang="en-US" sz="2000" dirty="0">
              <a:solidFill>
                <a:schemeClr val="bg1"/>
              </a:solidFill>
            </a:endParaRPr>
          </a:p>
          <a:p>
            <a:pPr marL="1143000" lvl="2" indent="-228600">
              <a:buFont typeface="+mj-lt"/>
              <a:buAutoNum type="arabicPeriod"/>
            </a:pPr>
            <a:r>
              <a:rPr lang="en-US" sz="2000" b="1" dirty="0">
                <a:solidFill>
                  <a:schemeClr val="bg1"/>
                </a:solidFill>
              </a:rPr>
              <a:t>Modeling:</a:t>
            </a:r>
            <a:r>
              <a:rPr lang="en-US" sz="2000" dirty="0">
                <a:solidFill>
                  <a:schemeClr val="bg1"/>
                </a:solidFill>
              </a:rPr>
              <a:t> Implementing and evaluating models.</a:t>
            </a:r>
          </a:p>
          <a:p>
            <a:pPr marL="1143000" lvl="2" indent="-228600">
              <a:buFont typeface="+mj-lt"/>
              <a:buAutoNum type="arabicPeriod"/>
            </a:pPr>
            <a:endParaRPr lang="en-US" sz="2000" dirty="0">
              <a:solidFill>
                <a:schemeClr val="bg1"/>
              </a:solidFill>
            </a:endParaRPr>
          </a:p>
          <a:p>
            <a:pPr marL="1143000" lvl="2" indent="-228600">
              <a:buFont typeface="+mj-lt"/>
              <a:buAutoNum type="arabicPeriod"/>
            </a:pPr>
            <a:r>
              <a:rPr lang="en-US" sz="2000" b="1" dirty="0">
                <a:solidFill>
                  <a:schemeClr val="bg1"/>
                </a:solidFill>
              </a:rPr>
              <a:t>Hyperparameter Tuning:</a:t>
            </a:r>
            <a:r>
              <a:rPr lang="en-US" sz="2000" dirty="0">
                <a:solidFill>
                  <a:schemeClr val="bg1"/>
                </a:solidFill>
              </a:rPr>
              <a:t> Adjusting and optimizing model parameters.</a:t>
            </a:r>
          </a:p>
          <a:p>
            <a:pPr marL="1143000" lvl="2" indent="-228600">
              <a:buFont typeface="+mj-lt"/>
              <a:buAutoNum type="arabicPeriod"/>
            </a:pPr>
            <a:endParaRPr lang="en-US" sz="2000" dirty="0">
              <a:solidFill>
                <a:schemeClr val="bg1"/>
              </a:solidFill>
            </a:endParaRPr>
          </a:p>
          <a:p>
            <a:pPr marL="1143000" lvl="2" indent="-228600">
              <a:buFont typeface="+mj-lt"/>
              <a:buAutoNum type="arabicPeriod"/>
            </a:pPr>
            <a:r>
              <a:rPr lang="en-US" sz="2000" b="1" dirty="0">
                <a:solidFill>
                  <a:schemeClr val="bg1"/>
                </a:solidFill>
              </a:rPr>
              <a:t>Metrics Evaluation:</a:t>
            </a:r>
            <a:r>
              <a:rPr lang="en-US" sz="2000" dirty="0">
                <a:solidFill>
                  <a:schemeClr val="bg1"/>
                </a:solidFill>
              </a:rPr>
              <a:t> Calculating and interpreting performance metrics.</a:t>
            </a:r>
          </a:p>
        </p:txBody>
      </p:sp>
      <p:sp>
        <p:nvSpPr>
          <p:cNvPr id="4" name="TextBox 3">
            <a:extLst>
              <a:ext uri="{FF2B5EF4-FFF2-40B4-BE49-F238E27FC236}">
                <a16:creationId xmlns:a16="http://schemas.microsoft.com/office/drawing/2014/main" id="{47D031AB-E0A8-98E6-04E1-3394C30DCEDB}"/>
              </a:ext>
            </a:extLst>
          </p:cNvPr>
          <p:cNvSpPr txBox="1"/>
          <p:nvPr/>
        </p:nvSpPr>
        <p:spPr>
          <a:xfrm>
            <a:off x="3431458" y="443671"/>
            <a:ext cx="6891102" cy="1077218"/>
          </a:xfrm>
          <a:prstGeom prst="rect">
            <a:avLst/>
          </a:prstGeom>
          <a:noFill/>
        </p:spPr>
        <p:txBody>
          <a:bodyPr wrap="square" rtlCol="0">
            <a:spAutoFit/>
          </a:bodyPr>
          <a:lstStyle/>
          <a:p>
            <a:r>
              <a:rPr lang="en-US"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Development of  the Code</a:t>
            </a:r>
          </a:p>
          <a:p>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4896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188C7B-B95B-61F7-7E0F-9FC37843BFF7}"/>
              </a:ext>
            </a:extLst>
          </p:cNvPr>
          <p:cNvSpPr txBox="1"/>
          <p:nvPr/>
        </p:nvSpPr>
        <p:spPr>
          <a:xfrm>
            <a:off x="1248696" y="704849"/>
            <a:ext cx="10446119" cy="5909310"/>
          </a:xfrm>
          <a:prstGeom prst="rect">
            <a:avLst/>
          </a:prstGeom>
          <a:noFill/>
        </p:spPr>
        <p:txBody>
          <a:bodyPr wrap="square" rtlCol="0">
            <a:spAutoFit/>
          </a:bodyPr>
          <a:lstStyle/>
          <a:p>
            <a:r>
              <a:rPr lang="en-US" b="1" dirty="0">
                <a:solidFill>
                  <a:schemeClr val="bg1"/>
                </a:solidFill>
                <a:latin typeface="+mj-lt"/>
              </a:rPr>
              <a:t>SGEMM (single precision general matrix multiply) </a:t>
            </a:r>
            <a:r>
              <a:rPr lang="en-US" dirty="0">
                <a:solidFill>
                  <a:schemeClr val="bg1"/>
                </a:solidFill>
                <a:latin typeface="+mj-lt"/>
              </a:rPr>
              <a:t>is a fundamental matrix operation where two matrices are multiplied and added to a third matrix. It is widely used in fields like machine learning and scientific computing.</a:t>
            </a:r>
          </a:p>
          <a:p>
            <a:endParaRPr lang="en-US" dirty="0">
              <a:solidFill>
                <a:schemeClr val="bg1"/>
              </a:solidFill>
              <a:latin typeface="+mj-lt"/>
            </a:endParaRPr>
          </a:p>
          <a:p>
            <a:r>
              <a:rPr lang="en-US" b="1" dirty="0">
                <a:solidFill>
                  <a:schemeClr val="bg1"/>
                </a:solidFill>
                <a:latin typeface="+mj-lt"/>
              </a:rPr>
              <a:t>SGEMM GPU Kernel Performance</a:t>
            </a:r>
            <a:r>
              <a:rPr lang="en-US" dirty="0">
                <a:solidFill>
                  <a:schemeClr val="bg1"/>
                </a:solidFill>
                <a:latin typeface="+mj-lt"/>
              </a:rPr>
              <a:t> refers to how efficiently this operation is executed on a GPU (Graphics Processing Unit). </a:t>
            </a:r>
          </a:p>
          <a:p>
            <a:endParaRPr lang="en-US" dirty="0">
              <a:solidFill>
                <a:schemeClr val="bg1"/>
              </a:solidFill>
              <a:latin typeface="+mj-lt"/>
            </a:endParaRPr>
          </a:p>
          <a:p>
            <a:r>
              <a:rPr lang="en-US" b="1" dirty="0">
                <a:solidFill>
                  <a:schemeClr val="bg1"/>
                </a:solidFill>
                <a:latin typeface="+mj-lt"/>
              </a:rPr>
              <a:t>Key aspects include:</a:t>
            </a:r>
          </a:p>
          <a:p>
            <a:endParaRPr lang="en-US" dirty="0">
              <a:solidFill>
                <a:schemeClr val="bg1"/>
              </a:solidFill>
              <a:latin typeface="+mj-lt"/>
            </a:endParaRPr>
          </a:p>
          <a:p>
            <a:r>
              <a:rPr lang="en-US" dirty="0">
                <a:solidFill>
                  <a:schemeClr val="bg1"/>
                </a:solidFill>
                <a:latin typeface="+mj-lt"/>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p>
          <a:p>
            <a:endParaRPr lang="en-US" dirty="0">
              <a:solidFill>
                <a:schemeClr val="bg1"/>
              </a:solidFill>
              <a:latin typeface="+mj-lt"/>
            </a:endParaRPr>
          </a:p>
          <a:p>
            <a:pPr>
              <a:buFont typeface="Avenir Next LT Pro" panose="020B0504020202020204" pitchFamily="34" charset="0"/>
              <a:buNone/>
            </a:pPr>
            <a:r>
              <a:rPr lang="en-US" b="1" dirty="0">
                <a:solidFill>
                  <a:schemeClr val="bg1"/>
                </a:solidFill>
                <a:latin typeface="+mj-lt"/>
              </a:rPr>
              <a:t>Columns name:</a:t>
            </a:r>
          </a:p>
          <a:p>
            <a:pPr>
              <a:buFont typeface="Avenir Next LT Pro" panose="020B0504020202020204" pitchFamily="34" charset="0"/>
              <a:buNone/>
            </a:pPr>
            <a:r>
              <a:rPr lang="en-US" dirty="0">
                <a:solidFill>
                  <a:schemeClr val="bg1"/>
                </a:solidFill>
                <a:latin typeface="+mj-lt"/>
              </a:rPr>
              <a:t>	</a:t>
            </a:r>
          </a:p>
          <a:p>
            <a:pPr>
              <a:buFont typeface="Avenir Next LT Pro" panose="020B0504020202020204" pitchFamily="34" charset="0"/>
              <a:buNone/>
            </a:pPr>
            <a:r>
              <a:rPr lang="en-US" dirty="0">
                <a:solidFill>
                  <a:schemeClr val="bg1"/>
                </a:solidFill>
                <a:latin typeface="+mj-lt"/>
              </a:rPr>
              <a:t>'MWG', 'NWG', 'KWG', 'MDIMC', 'NDIMC', 'MDIMA', 'NDIMB', 'KWI', 'VWM', 'VWN', 'STRM', 'STRN', 'SA', 'SB', 'Run1 (</a:t>
            </a:r>
            <a:r>
              <a:rPr lang="en-US" dirty="0" err="1">
                <a:solidFill>
                  <a:schemeClr val="bg1"/>
                </a:solidFill>
                <a:latin typeface="+mj-lt"/>
              </a:rPr>
              <a:t>ms</a:t>
            </a:r>
            <a:r>
              <a:rPr lang="en-US" dirty="0">
                <a:solidFill>
                  <a:schemeClr val="bg1"/>
                </a:solidFill>
                <a:latin typeface="+mj-lt"/>
              </a:rPr>
              <a:t>)', 'Run2 (</a:t>
            </a:r>
            <a:r>
              <a:rPr lang="en-US" dirty="0" err="1">
                <a:solidFill>
                  <a:schemeClr val="bg1"/>
                </a:solidFill>
                <a:latin typeface="+mj-lt"/>
              </a:rPr>
              <a:t>ms</a:t>
            </a:r>
            <a:r>
              <a:rPr lang="en-US" dirty="0">
                <a:solidFill>
                  <a:schemeClr val="bg1"/>
                </a:solidFill>
                <a:latin typeface="+mj-lt"/>
              </a:rPr>
              <a:t>)', 'Run3 (</a:t>
            </a:r>
            <a:r>
              <a:rPr lang="en-US" dirty="0" err="1">
                <a:solidFill>
                  <a:schemeClr val="bg1"/>
                </a:solidFill>
                <a:latin typeface="+mj-lt"/>
              </a:rPr>
              <a:t>ms</a:t>
            </a:r>
            <a:r>
              <a:rPr lang="en-US" dirty="0">
                <a:solidFill>
                  <a:schemeClr val="bg1"/>
                </a:solidFill>
                <a:latin typeface="+mj-lt"/>
              </a:rPr>
              <a:t>)', 'Run4 (</a:t>
            </a:r>
            <a:r>
              <a:rPr lang="en-US" dirty="0" err="1">
                <a:solidFill>
                  <a:schemeClr val="bg1"/>
                </a:solidFill>
                <a:latin typeface="+mj-lt"/>
              </a:rPr>
              <a:t>ms</a:t>
            </a:r>
            <a:r>
              <a:rPr lang="en-US" dirty="0">
                <a:solidFill>
                  <a:schemeClr val="bg1"/>
                </a:solidFill>
                <a:latin typeface="+mj-lt"/>
              </a:rPr>
              <a:t>)'</a:t>
            </a:r>
          </a:p>
          <a:p>
            <a:endParaRPr lang="en-US" dirty="0">
              <a:latin typeface="+mj-lt"/>
            </a:endParaRPr>
          </a:p>
          <a:p>
            <a:endParaRPr lang="en-US" dirty="0">
              <a:solidFill>
                <a:schemeClr val="bg1"/>
              </a:solidFill>
              <a:latin typeface="+mj-lt"/>
            </a:endParaRPr>
          </a:p>
          <a:p>
            <a:endParaRPr lang="en-IN" dirty="0">
              <a:solidFill>
                <a:schemeClr val="bg1"/>
              </a:solidFill>
              <a:latin typeface="+mj-lt"/>
            </a:endParaRPr>
          </a:p>
        </p:txBody>
      </p:sp>
    </p:spTree>
    <p:extLst>
      <p:ext uri="{BB962C8B-B14F-4D97-AF65-F5344CB8AC3E}">
        <p14:creationId xmlns:p14="http://schemas.microsoft.com/office/powerpoint/2010/main" val="45612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AE6226-0CD4-6FE6-544D-A053CD55AE6D}"/>
              </a:ext>
            </a:extLst>
          </p:cNvPr>
          <p:cNvSpPr txBox="1"/>
          <p:nvPr/>
        </p:nvSpPr>
        <p:spPr>
          <a:xfrm>
            <a:off x="1219200" y="630564"/>
            <a:ext cx="5211097" cy="1077218"/>
          </a:xfrm>
          <a:prstGeom prst="rect">
            <a:avLst/>
          </a:prstGeom>
          <a:noFill/>
        </p:spPr>
        <p:txBody>
          <a:bodyPr wrap="square">
            <a:spAutoFit/>
          </a:bodyPr>
          <a:lstStyle/>
          <a:p>
            <a:r>
              <a:rPr lang="en-US"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Step-by-Step Breakdown:</a:t>
            </a:r>
            <a:br>
              <a:rPr lang="en-US"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5D491A61-1E5F-A99E-EE28-B84E399FB19A}"/>
              </a:ext>
            </a:extLst>
          </p:cNvPr>
          <p:cNvSpPr txBox="1"/>
          <p:nvPr/>
        </p:nvSpPr>
        <p:spPr>
          <a:xfrm>
            <a:off x="1574636" y="1707782"/>
            <a:ext cx="9889776" cy="424731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Understanding the Problem</a:t>
            </a:r>
            <a:r>
              <a:rPr kumimoji="0" lang="en-US" altLang="en-US" sz="1800" b="0" i="0" u="none" strike="noStrike" cap="none" normalizeH="0" baseline="0" dirty="0">
                <a:ln>
                  <a:noFill/>
                </a:ln>
                <a:solidFill>
                  <a:schemeClr val="bg1"/>
                </a:solidFill>
                <a:effectLst/>
                <a:latin typeface="Arial" panose="020B0604020202020204" pitchFamily="34" charset="0"/>
              </a:rPr>
              <a:t>: GPU kernel performance optimization.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Exploratory Data Analysis</a:t>
            </a:r>
            <a:r>
              <a:rPr kumimoji="0" lang="en-US" altLang="en-US" sz="1800" b="0" i="0" u="none" strike="noStrike" cap="none" normalizeH="0" baseline="0" dirty="0">
                <a:ln>
                  <a:noFill/>
                </a:ln>
                <a:solidFill>
                  <a:schemeClr val="bg1"/>
                </a:solidFill>
                <a:effectLst/>
                <a:latin typeface="Arial" panose="020B0604020202020204" pitchFamily="34" charset="0"/>
              </a:rPr>
              <a:t>: Investigating relationships and trends in the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Feature Engineering</a:t>
            </a:r>
            <a:r>
              <a:rPr kumimoji="0" lang="en-US" altLang="en-US" sz="1800" b="0" i="0" u="none" strike="noStrike" cap="none" normalizeH="0" baseline="0" dirty="0">
                <a:ln>
                  <a:noFill/>
                </a:ln>
                <a:solidFill>
                  <a:schemeClr val="bg1"/>
                </a:solidFill>
                <a:effectLst/>
                <a:latin typeface="Arial" panose="020B0604020202020204" pitchFamily="34" charset="0"/>
              </a:rPr>
              <a:t>: Creating new features (target) from raw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Model Training</a:t>
            </a:r>
            <a:r>
              <a:rPr kumimoji="0" lang="en-US" altLang="en-US" sz="1800" b="0" i="0" u="none" strike="noStrike" cap="none" normalizeH="0" baseline="0" dirty="0">
                <a:ln>
                  <a:noFill/>
                </a:ln>
                <a:solidFill>
                  <a:schemeClr val="bg1"/>
                </a:solidFill>
                <a:effectLst/>
                <a:latin typeface="Arial" panose="020B0604020202020204" pitchFamily="34" charset="0"/>
              </a:rPr>
              <a:t>: Implementing multiple models (linear </a:t>
            </a:r>
            <a:r>
              <a:rPr kumimoji="0" lang="en-US" altLang="en-US" sz="1800" b="0" i="0" u="none" strike="noStrike" cap="none" normalizeH="0" baseline="0" dirty="0" err="1">
                <a:ln>
                  <a:noFill/>
                </a:ln>
                <a:solidFill>
                  <a:schemeClr val="bg1"/>
                </a:solidFill>
                <a:effectLst/>
                <a:latin typeface="Arial" panose="020B0604020202020204" pitchFamily="34" charset="0"/>
              </a:rPr>
              <a:t>regressions,Decision</a:t>
            </a:r>
            <a:r>
              <a:rPr kumimoji="0" lang="en-US" altLang="en-US" sz="1800" b="0" i="0" u="none" strike="noStrike" cap="none" normalizeH="0" baseline="0" dirty="0">
                <a:ln>
                  <a:noFill/>
                </a:ln>
                <a:solidFill>
                  <a:schemeClr val="bg1"/>
                </a:solidFill>
                <a:effectLst/>
                <a:latin typeface="Arial" panose="020B0604020202020204" pitchFamily="34" charset="0"/>
              </a:rPr>
              <a:t> Trees, Random Forest, etc.).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Hyperparameter Tuning</a:t>
            </a:r>
            <a:r>
              <a:rPr kumimoji="0" lang="en-US" altLang="en-US" sz="1800" b="0" i="0" u="none" strike="noStrike" cap="none" normalizeH="0" baseline="0" dirty="0">
                <a:ln>
                  <a:noFill/>
                </a:ln>
                <a:solidFill>
                  <a:schemeClr val="bg1"/>
                </a:solidFill>
                <a:effectLst/>
                <a:latin typeface="Arial" panose="020B0604020202020204" pitchFamily="34" charset="0"/>
              </a:rPr>
              <a:t>: Enhancing model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Evaluation</a:t>
            </a:r>
            <a:r>
              <a:rPr kumimoji="0" lang="en-US" altLang="en-US" sz="1800" b="0" i="0" u="none" strike="noStrike" cap="none" normalizeH="0" baseline="0" dirty="0">
                <a:ln>
                  <a:noFill/>
                </a:ln>
                <a:solidFill>
                  <a:schemeClr val="bg1"/>
                </a:solidFill>
                <a:effectLst/>
                <a:latin typeface="Arial" panose="020B0604020202020204" pitchFamily="34" charset="0"/>
              </a:rPr>
              <a:t>: Using metrics like MSE, MAE, and R2 to assess each model.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bg1"/>
                </a:solidFill>
                <a:effectLst/>
                <a:latin typeface="Arial" panose="020B0604020202020204" pitchFamily="34" charset="0"/>
              </a:rPr>
              <a:t>Insights and Business Application</a:t>
            </a:r>
            <a:r>
              <a:rPr kumimoji="0" lang="en-US" altLang="en-US" sz="1800" b="0" i="0" u="none" strike="noStrike" cap="none" normalizeH="0" baseline="0" dirty="0">
                <a:ln>
                  <a:noFill/>
                </a:ln>
                <a:solidFill>
                  <a:schemeClr val="bg1"/>
                </a:solidFill>
                <a:effectLst/>
                <a:latin typeface="Arial" panose="020B0604020202020204" pitchFamily="34" charset="0"/>
              </a:rPr>
              <a:t>: Translating technical findings into real-world business improvements. </a:t>
            </a:r>
          </a:p>
        </p:txBody>
      </p:sp>
    </p:spTree>
    <p:extLst>
      <p:ext uri="{BB962C8B-B14F-4D97-AF65-F5344CB8AC3E}">
        <p14:creationId xmlns:p14="http://schemas.microsoft.com/office/powerpoint/2010/main" val="232399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660DD40-F882-4BFE-FBA4-4676DE3BE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14" t="28964" r="9226" b="30147"/>
          <a:stretch/>
        </p:blipFill>
        <p:spPr bwMode="auto">
          <a:xfrm>
            <a:off x="10322560" y="6109531"/>
            <a:ext cx="1696720" cy="5046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C454D3-3D2A-A0A3-446C-C1B24F47088A}"/>
              </a:ext>
            </a:extLst>
          </p:cNvPr>
          <p:cNvSpPr txBox="1"/>
          <p:nvPr/>
        </p:nvSpPr>
        <p:spPr>
          <a:xfrm>
            <a:off x="1610360" y="384415"/>
            <a:ext cx="8971280"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Industry Overview:</a:t>
            </a:r>
            <a:r>
              <a:rPr lang="en-US"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GPU Kernel Performance</a:t>
            </a:r>
            <a:br>
              <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kumimoji="0" lang="en-US" altLang="en-US" sz="3200" i="0" u="none" strike="noStrike" cap="none" normalizeH="0" baseline="0" dirty="0">
              <a:ln>
                <a:noFill/>
              </a:ln>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B142B98F-E81D-2839-8C6A-BCE2055D0BEE}"/>
              </a:ext>
            </a:extLst>
          </p:cNvPr>
          <p:cNvSpPr txBox="1"/>
          <p:nvPr/>
        </p:nvSpPr>
        <p:spPr>
          <a:xfrm>
            <a:off x="2066250" y="2442749"/>
            <a:ext cx="910467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rPr>
              <a:t>The matrix multiplication task (SGEMM) is vital for high-performance computing, particularly in areas such as machine learning, scientific simulations, and graphics rendering.</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rPr>
              <a:t>These industries rely on efficient GPU performance to handle large-scale computations. Optimizing GPU kernel performance, like minimizing matrix operation runtimes, is crucial for improving processing speed, lowering costs, and ensuring energy-efficient operations in computationally heavy fields.</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1843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D46BC8-0D46-54C2-DB65-B46FEF6FC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61" y="1529709"/>
            <a:ext cx="10454280" cy="5021091"/>
          </a:xfrm>
          <a:prstGeom prst="rect">
            <a:avLst/>
          </a:prstGeom>
        </p:spPr>
      </p:pic>
      <p:sp>
        <p:nvSpPr>
          <p:cNvPr id="5" name="TextBox 4">
            <a:extLst>
              <a:ext uri="{FF2B5EF4-FFF2-40B4-BE49-F238E27FC236}">
                <a16:creationId xmlns:a16="http://schemas.microsoft.com/office/drawing/2014/main" id="{D61017CF-55F5-625B-A52E-943025F82AC9}"/>
              </a:ext>
            </a:extLst>
          </p:cNvPr>
          <p:cNvSpPr txBox="1"/>
          <p:nvPr/>
        </p:nvSpPr>
        <p:spPr>
          <a:xfrm>
            <a:off x="1740311" y="452491"/>
            <a:ext cx="9655276" cy="1077218"/>
          </a:xfrm>
          <a:prstGeom prst="rect">
            <a:avLst/>
          </a:prstGeom>
          <a:noFill/>
        </p:spPr>
        <p:txBody>
          <a:bodyPr wrap="square" rtlCol="0">
            <a:spAutoFit/>
          </a:bodyPr>
          <a:lstStyle/>
          <a:p>
            <a:r>
              <a:rPr kumimoji="0" lang="en-US" altLang="en-US" sz="3200" b="1" i="0" strike="noStrike" cap="none" normalizeH="0" baseline="0" dirty="0">
                <a:ln>
                  <a:noFill/>
                </a:ln>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SGEMM dataset and the runtime performance:</a:t>
            </a:r>
            <a:endParaRPr lang="en-IN" sz="3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endParaRPr lang="en-IN" sz="3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259097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147</TotalTime>
  <Words>1336</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ADLaM Display</vt:lpstr>
      <vt:lpstr>Aptos Display</vt:lpstr>
      <vt:lpstr>Aptos Narrow</vt:lpstr>
      <vt:lpstr>Arial</vt:lpstr>
      <vt:lpstr>Arial Unicode MS</vt:lpstr>
      <vt:lpstr>Avenir Next LT Pro</vt:lpstr>
      <vt:lpstr>Century Gothic</vt:lpstr>
      <vt:lpstr>system-ui</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Nandipati Bhargavi</dc:creator>
  <cp:lastModifiedBy>Nandipati Bhargavi</cp:lastModifiedBy>
  <cp:revision>2</cp:revision>
  <dcterms:created xsi:type="dcterms:W3CDTF">2024-09-18T06:08:16Z</dcterms:created>
  <dcterms:modified xsi:type="dcterms:W3CDTF">2024-09-18T12:20:19Z</dcterms:modified>
</cp:coreProperties>
</file>