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7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912852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Machine Learning Analysis of Insurance Charges and Customer Segmentation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578906"/>
            <a:ext cx="7477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dirty="0">
                <a:effectLst/>
                <a:latin typeface="Helvetica Neue" panose="02000503000000020004" pitchFamily="2" charset="0"/>
              </a:rPr>
              <a:t>This project aims to dissect the factors influencing insurance charges through machine learning, providing a granular understanding of customer demographics and behavior.</a:t>
            </a:r>
          </a:p>
        </p:txBody>
      </p:sp>
      <p:sp>
        <p:nvSpPr>
          <p:cNvPr id="7" name="Text 3"/>
          <p:cNvSpPr/>
          <p:nvPr/>
        </p:nvSpPr>
        <p:spPr>
          <a:xfrm>
            <a:off x="6319599" y="6961227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-Bhargavi Dwivedi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68235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Age Analysis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2909888"/>
            <a:ext cx="50062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Turning Age into Categorical Variables: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93394" y="3515201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Young Adult: from 18 - 35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3959423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Senior Adult: from 36 - 55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4403646"/>
            <a:ext cx="465081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Elder: 56 or older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4847868"/>
            <a:ext cx="4650819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Share of each Category: Young Adults (42.9%), Senior Adults (41%) and Elder (16.1%)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06" y="2959894"/>
            <a:ext cx="5006221" cy="33374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2"/>
          <p:cNvSpPr/>
          <p:nvPr/>
        </p:nvSpPr>
        <p:spPr>
          <a:xfrm>
            <a:off x="2037993" y="1217057"/>
            <a:ext cx="4800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Heatmap Analysis</a:t>
            </a:r>
            <a:endParaRPr lang="en-US" sz="43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2244685"/>
            <a:ext cx="5277207" cy="8886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0163" y="3466624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New Categorical Label</a:t>
            </a:r>
            <a:endParaRPr lang="en-US" sz="2187" dirty="0"/>
          </a:p>
        </p:txBody>
      </p:sp>
      <p:sp>
        <p:nvSpPr>
          <p:cNvPr id="9" name="Text 4"/>
          <p:cNvSpPr/>
          <p:nvPr/>
        </p:nvSpPr>
        <p:spPr>
          <a:xfrm>
            <a:off x="2260163" y="3947041"/>
            <a:ext cx="483286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new categorical label, "weightcategory," was introduced in the data analysis. This label was derived from individuals' Body Mass Index (BMI) values, and individuals were classified into four distinct health conditions: Underweight, Normal Weight, Overweight, and Obese.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2244685"/>
            <a:ext cx="5277207" cy="8886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7371" y="3466624"/>
            <a:ext cx="33756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Weight Status vs. Charges</a:t>
            </a:r>
            <a:endParaRPr lang="en-US" sz="2187" dirty="0"/>
          </a:p>
        </p:txBody>
      </p:sp>
      <p:sp>
        <p:nvSpPr>
          <p:cNvPr id="12" name="Text 6"/>
          <p:cNvSpPr/>
          <p:nvPr/>
        </p:nvSpPr>
        <p:spPr>
          <a:xfrm>
            <a:off x="7537371" y="3947041"/>
            <a:ext cx="483286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It is observed that, among overweight individuals, there are two distinct groups that receive significantly higher charges compared to the remaining overweight population. Similarly, within the obese category, a similar pattern is identified, where one subgroup incurs notably higher charges compared to the other subgroup.</a:t>
            </a:r>
            <a:endParaRPr lang="en-US" sz="1750" dirty="0"/>
          </a:p>
        </p:txBody>
      </p:sp>
      <p:pic>
        <p:nvPicPr>
          <p:cNvPr id="13" name="Image 4" descr="preencoded.png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6447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KNearest Neighbors (KNN) Algorithm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540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33582" y="358199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616643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Model's Performance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4097060"/>
            <a:ext cx="38200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 indicated by a Mean Absolute Error (MAE) of 3791.84, a Mean Squared Error (MSE) of 33733255.78, and an R-squared value of 0.78, the KNN algorithm suggests a substantial predictive capacity.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5403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759768" y="358199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616643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Impact of Smoking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4097060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KNN can be instrumental in discerning the impact of smoking on insurance charges, a question of particular interest to insurers.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454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69011" y="697468"/>
            <a:ext cx="6972300" cy="6762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25"/>
              </a:lnSpc>
              <a:buNone/>
            </a:pPr>
            <a:r>
              <a:rPr lang="en-US" sz="426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Linear Regression Analysis</a:t>
            </a:r>
            <a:endParaRPr lang="en-US" sz="4260" dirty="0"/>
          </a:p>
        </p:txBody>
      </p:sp>
      <p:sp>
        <p:nvSpPr>
          <p:cNvPr id="6" name="Shape 2"/>
          <p:cNvSpPr/>
          <p:nvPr/>
        </p:nvSpPr>
        <p:spPr>
          <a:xfrm>
            <a:off x="4772025" y="1698308"/>
            <a:ext cx="43220" cy="5833705"/>
          </a:xfrm>
          <a:prstGeom prst="roundRect">
            <a:avLst>
              <a:gd name="adj" fmla="val 225302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5036999" y="2089011"/>
            <a:ext cx="757357" cy="43220"/>
          </a:xfrm>
          <a:prstGeom prst="roundRect">
            <a:avLst>
              <a:gd name="adj" fmla="val 225302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4550152" y="1867257"/>
            <a:ext cx="486847" cy="486847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1345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4743986" y="1907858"/>
            <a:ext cx="99060" cy="4056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5"/>
              </a:lnSpc>
              <a:buNone/>
            </a:pPr>
            <a:r>
              <a:rPr lang="en-US" sz="255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56" dirty="0"/>
          </a:p>
        </p:txBody>
      </p:sp>
      <p:sp>
        <p:nvSpPr>
          <p:cNvPr id="10" name="Text 6"/>
          <p:cNvSpPr/>
          <p:nvPr/>
        </p:nvSpPr>
        <p:spPr>
          <a:xfrm>
            <a:off x="5983605" y="1914644"/>
            <a:ext cx="2163842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Results</a:t>
            </a:r>
            <a:endParaRPr lang="en-US" sz="2130" dirty="0"/>
          </a:p>
        </p:txBody>
      </p:sp>
      <p:sp>
        <p:nvSpPr>
          <p:cNvPr id="11" name="Text 7"/>
          <p:cNvSpPr/>
          <p:nvPr/>
        </p:nvSpPr>
        <p:spPr>
          <a:xfrm>
            <a:off x="5983605" y="2382560"/>
            <a:ext cx="7835384" cy="1038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170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Results indicative of a moderate level of accuracy were obtained. Insurance charges were estimated using encoded predictive features, namely 'weight category', 'age category', and 'smoker status'.</a:t>
            </a:r>
            <a:endParaRPr lang="en-US" sz="1704" dirty="0"/>
          </a:p>
        </p:txBody>
      </p:sp>
      <p:sp>
        <p:nvSpPr>
          <p:cNvPr id="12" name="Shape 8"/>
          <p:cNvSpPr/>
          <p:nvPr/>
        </p:nvSpPr>
        <p:spPr>
          <a:xfrm>
            <a:off x="5036999" y="4244280"/>
            <a:ext cx="757357" cy="43220"/>
          </a:xfrm>
          <a:prstGeom prst="roundRect">
            <a:avLst>
              <a:gd name="adj" fmla="val 225302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4550152" y="4022527"/>
            <a:ext cx="486847" cy="486847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1345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4709696" y="4063127"/>
            <a:ext cx="167640" cy="4056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5"/>
              </a:lnSpc>
              <a:buNone/>
            </a:pPr>
            <a:r>
              <a:rPr lang="en-US" sz="255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56" dirty="0"/>
          </a:p>
        </p:txBody>
      </p:sp>
      <p:sp>
        <p:nvSpPr>
          <p:cNvPr id="15" name="Text 11"/>
          <p:cNvSpPr/>
          <p:nvPr/>
        </p:nvSpPr>
        <p:spPr>
          <a:xfrm>
            <a:off x="5983605" y="4069913"/>
            <a:ext cx="2628900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Model's Performance</a:t>
            </a:r>
            <a:endParaRPr lang="en-US" sz="2130" dirty="0"/>
          </a:p>
        </p:txBody>
      </p:sp>
      <p:sp>
        <p:nvSpPr>
          <p:cNvPr id="16" name="Text 12"/>
          <p:cNvSpPr/>
          <p:nvPr/>
        </p:nvSpPr>
        <p:spPr>
          <a:xfrm>
            <a:off x="5983605" y="4537829"/>
            <a:ext cx="7835384" cy="692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170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 R-squared value of 0.74 was reported, suggesting that around 74% of the variance in insurance charges was accounted for by the model's inputs.</a:t>
            </a:r>
            <a:endParaRPr lang="en-US" sz="1704" dirty="0"/>
          </a:p>
        </p:txBody>
      </p:sp>
      <p:sp>
        <p:nvSpPr>
          <p:cNvPr id="17" name="Shape 13"/>
          <p:cNvSpPr/>
          <p:nvPr/>
        </p:nvSpPr>
        <p:spPr>
          <a:xfrm>
            <a:off x="5036999" y="6191667"/>
            <a:ext cx="757357" cy="43220"/>
          </a:xfrm>
          <a:prstGeom prst="roundRect">
            <a:avLst>
              <a:gd name="adj" fmla="val 225302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4550152" y="5969913"/>
            <a:ext cx="486847" cy="486847"/>
          </a:xfrm>
          <a:prstGeom prst="roundRect">
            <a:avLst>
              <a:gd name="adj" fmla="val 20001"/>
            </a:avLst>
          </a:prstGeom>
          <a:solidFill>
            <a:srgbClr val="D2D9F9"/>
          </a:solidFill>
          <a:ln w="13454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5"/>
          <p:cNvSpPr/>
          <p:nvPr/>
        </p:nvSpPr>
        <p:spPr>
          <a:xfrm>
            <a:off x="4702076" y="6010513"/>
            <a:ext cx="182880" cy="4056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95"/>
              </a:lnSpc>
              <a:buNone/>
            </a:pPr>
            <a:r>
              <a:rPr lang="en-US" sz="2556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56" dirty="0"/>
          </a:p>
        </p:txBody>
      </p:sp>
      <p:sp>
        <p:nvSpPr>
          <p:cNvPr id="20" name="Text 16"/>
          <p:cNvSpPr/>
          <p:nvPr/>
        </p:nvSpPr>
        <p:spPr>
          <a:xfrm>
            <a:off x="5983605" y="6017300"/>
            <a:ext cx="2163842" cy="3381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2"/>
              </a:lnSpc>
              <a:buNone/>
            </a:pPr>
            <a:r>
              <a:rPr lang="en-US" sz="213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Residual Plot</a:t>
            </a:r>
            <a:endParaRPr lang="en-US" sz="2130" dirty="0"/>
          </a:p>
        </p:txBody>
      </p:sp>
      <p:sp>
        <p:nvSpPr>
          <p:cNvPr id="21" name="Text 17"/>
          <p:cNvSpPr/>
          <p:nvPr/>
        </p:nvSpPr>
        <p:spPr>
          <a:xfrm>
            <a:off x="5983605" y="6485215"/>
            <a:ext cx="7835384" cy="6922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26"/>
              </a:lnSpc>
              <a:buNone/>
            </a:pPr>
            <a:r>
              <a:rPr lang="en-US" sz="1704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spread of residuals revealed potential model inadequacies, such as possible non-linearity or heteroscedasticity.</a:t>
            </a:r>
            <a:endParaRPr lang="en-US" sz="170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2180749"/>
            <a:ext cx="8656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Decision Tree Regressor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319463"/>
            <a:ext cx="5166122" cy="2729389"/>
          </a:xfrm>
          <a:prstGeom prst="roundRect">
            <a:avLst>
              <a:gd name="adj" fmla="val 3663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2273975" y="3555444"/>
            <a:ext cx="27203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Model's Performance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73975" y="4035862"/>
            <a:ext cx="46941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Mean Absolute Error (MAE) recorded stands at 2842.64, which suggests that on average, the model's predictions deviate from the actual charges by this amount.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319463"/>
            <a:ext cx="5166122" cy="2729389"/>
          </a:xfrm>
          <a:prstGeom prst="roundRect">
            <a:avLst>
              <a:gd name="adj" fmla="val 3663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7662267" y="3555444"/>
            <a:ext cx="36271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Feature Space Segmentation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4035862"/>
            <a:ext cx="46941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decision tree's architecture allows it to naturally capture the non-linear relationships and interactions between features, which linear models may not handle as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1461373"/>
            <a:ext cx="57759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Comparative Analysis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600087"/>
            <a:ext cx="44410" cy="4168021"/>
          </a:xfrm>
          <a:prstGeom prst="roundRect">
            <a:avLst>
              <a:gd name="adj" fmla="val 225151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565172" y="300138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065228" y="27736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265610" y="2815352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822258"/>
            <a:ext cx="40551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Advancing to Predictive Analytics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64986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Two regression techniques were compared: Linear Regression and Decision Tree Regression.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11224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A5B3F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065228" y="38845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7227510" y="3926205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639503" y="3933111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 Comparison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413528"/>
            <a:ext cx="40551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Decision Tree Regressor, with a commendable R-squared value of 0.84748, outperformed its linear counterpart, signifying its higher efficacy in modeling the nonlinear patterns present in the data.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695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1033582" y="3412450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4470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Insights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2751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comparative analysis not only affirmed the utility of machine learning in predicting and understanding insurance charges but also illuminated the path for future inquiries.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3707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2D9F9"/>
          </a:solidFill>
          <a:ln w="13811">
            <a:solidFill>
              <a:srgbClr val="A5B3F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5759768" y="341245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447098"/>
            <a:ext cx="3169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Potential for Refinement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27515"/>
            <a:ext cx="38200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These results underscored the decision tree's capability to dissect the data's intricacies, offering a nuanced and granular understanding of the determinants affecting insurance premiums.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75000"/>
            </a:srgbClr>
          </a:solidFill>
          <a:ln w="13811">
            <a:solidFill>
              <a:srgbClr val="FFFFFF">
                <a:alpha val="6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2037993" y="37676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Thank you</a:t>
            </a:r>
            <a:endParaRPr lang="en-US" sz="437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Corben</vt:lpstr>
      <vt:lpstr>Helvetica Neue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Dwivedi, Bhargavi</cp:lastModifiedBy>
  <cp:revision>3</cp:revision>
  <dcterms:created xsi:type="dcterms:W3CDTF">2023-12-13T20:45:31Z</dcterms:created>
  <dcterms:modified xsi:type="dcterms:W3CDTF">2023-12-13T21:42:56Z</dcterms:modified>
</cp:coreProperties>
</file>