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60" r:id="rId5"/>
    <p:sldId id="263" r:id="rId6"/>
    <p:sldId id="264" r:id="rId7"/>
    <p:sldId id="265" r:id="rId8"/>
    <p:sldId id="266" r:id="rId9"/>
    <p:sldId id="267" r:id="rId10"/>
    <p:sldId id="268" r:id="rId11"/>
    <p:sldId id="269" r:id="rId12"/>
    <p:sldId id="270" r:id="rId13"/>
    <p:sldId id="271" r:id="rId14"/>
    <p:sldId id="272" r:id="rId15"/>
    <p:sldId id="259" r:id="rId16"/>
  </p:sldIdLst>
  <p:sldSz cx="12192000" cy="6858000"/>
  <p:notesSz cx="6858000" cy="9144000"/>
  <p:embeddedFontLst>
    <p:embeddedFont>
      <p:font typeface="Arial Narrow" panose="020B0606020202030204" pitchFamily="3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Lato Black" panose="020B0604020202020204" charset="0"/>
      <p:bold r:id="rId26"/>
      <p:boldItalic r:id="rId27"/>
    </p:embeddedFont>
    <p:embeddedFont>
      <p:font typeface="Libre Baskerville" panose="020B0604020202020204" charset="0"/>
      <p:regular r:id="rId28"/>
      <p:bold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1" y="-71120"/>
            <a:ext cx="12190815" cy="6694098"/>
          </a:xfrm>
          <a:prstGeom prst="rect">
            <a:avLst/>
          </a:prstGeom>
          <a:noFill/>
          <a:ln>
            <a:noFill/>
          </a:ln>
        </p:spPr>
      </p:pic>
      <p:sp>
        <p:nvSpPr>
          <p:cNvPr id="3" name="Rectangle 2">
            <a:extLst>
              <a:ext uri="{FF2B5EF4-FFF2-40B4-BE49-F238E27FC236}">
                <a16:creationId xmlns:a16="http://schemas.microsoft.com/office/drawing/2014/main" id="{EA2D8909-DAF1-46F8-B979-32A8829D97E7}"/>
              </a:ext>
            </a:extLst>
          </p:cNvPr>
          <p:cNvSpPr/>
          <p:nvPr/>
        </p:nvSpPr>
        <p:spPr>
          <a:xfrm>
            <a:off x="3810001" y="3789680"/>
            <a:ext cx="4521200" cy="11277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latin typeface="Calibri" panose="020F0502020204030204" pitchFamily="34" charset="0"/>
                <a:cs typeface="Calibri" panose="020F0502020204030204" pitchFamily="34" charset="0"/>
              </a:rPr>
              <a:t>AMCAT</a:t>
            </a:r>
            <a:r>
              <a:rPr lang="en-US" sz="2000" dirty="0">
                <a:latin typeface="Calibri" panose="020F0502020204030204" pitchFamily="34" charset="0"/>
                <a:cs typeface="Calibri" panose="020F0502020204030204" pitchFamily="34" charset="0"/>
              </a:rPr>
              <a:t> – </a:t>
            </a:r>
            <a:r>
              <a:rPr lang="en-US" sz="2400" dirty="0">
                <a:latin typeface="Calibri" panose="020F0502020204030204" pitchFamily="34" charset="0"/>
                <a:cs typeface="Calibri" panose="020F0502020204030204" pitchFamily="34" charset="0"/>
              </a:rPr>
              <a:t>An</a:t>
            </a:r>
            <a:r>
              <a:rPr lang="en-US" sz="20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Exploratory</a:t>
            </a:r>
            <a:r>
              <a:rPr lang="en-US" sz="20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Data</a:t>
            </a:r>
            <a:r>
              <a:rPr lang="en-US" sz="20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Analysis</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95523-5910-46DD-8884-C761423575E1}"/>
              </a:ext>
            </a:extLst>
          </p:cNvPr>
          <p:cNvSpPr>
            <a:spLocks noGrp="1"/>
          </p:cNvSpPr>
          <p:nvPr>
            <p:ph type="title"/>
          </p:nvPr>
        </p:nvSpPr>
        <p:spPr/>
        <p:txBody>
          <a:bodyPr>
            <a:normAutofit/>
          </a:bodyPr>
          <a:lstStyle/>
          <a:p>
            <a:r>
              <a:rPr lang="en-US" sz="3200" dirty="0">
                <a:solidFill>
                  <a:srgbClr val="FF0000"/>
                </a:solidFill>
              </a:rPr>
              <a:t>Bivariate Analysis</a:t>
            </a:r>
            <a:endParaRPr lang="en-US" sz="3200" dirty="0"/>
          </a:p>
        </p:txBody>
      </p:sp>
      <p:sp>
        <p:nvSpPr>
          <p:cNvPr id="3" name="Text Placeholder 2">
            <a:extLst>
              <a:ext uri="{FF2B5EF4-FFF2-40B4-BE49-F238E27FC236}">
                <a16:creationId xmlns:a16="http://schemas.microsoft.com/office/drawing/2014/main" id="{EF75CFB7-45A4-4C27-9F6E-0319A9313F9A}"/>
              </a:ext>
            </a:extLst>
          </p:cNvPr>
          <p:cNvSpPr>
            <a:spLocks noGrp="1"/>
          </p:cNvSpPr>
          <p:nvPr>
            <p:ph type="body" idx="1"/>
          </p:nvPr>
        </p:nvSpPr>
        <p:spPr>
          <a:xfrm>
            <a:off x="838200" y="1595120"/>
            <a:ext cx="10515600" cy="4581843"/>
          </a:xfrm>
        </p:spPr>
        <p:txBody>
          <a:bodyPr/>
          <a:lstStyle/>
          <a:p>
            <a:pPr marL="114300" indent="0">
              <a:buNone/>
            </a:pPr>
            <a:r>
              <a:rPr lang="en-IN" sz="2000" dirty="0"/>
              <a:t>In bar plot of Degree vs Salary , the </a:t>
            </a:r>
            <a:r>
              <a:rPr lang="en-IN" sz="2000" dirty="0" err="1"/>
              <a:t>M.Tech</a:t>
            </a:r>
            <a:r>
              <a:rPr lang="en-IN" sz="2000" dirty="0"/>
              <a:t>/M.E. Degree has slightly High salary compare to others.</a:t>
            </a:r>
          </a:p>
          <a:p>
            <a:pPr marL="114300" indent="0">
              <a:buNone/>
            </a:pPr>
            <a:r>
              <a:rPr lang="en-IN" sz="2000" dirty="0"/>
              <a:t>There certainly more outliers for </a:t>
            </a:r>
            <a:r>
              <a:rPr lang="en-IN" sz="2000" dirty="0" err="1"/>
              <a:t>B.Tech</a:t>
            </a:r>
            <a:r>
              <a:rPr lang="en-IN" sz="2000" dirty="0"/>
              <a:t>/B.E. Degree which tells it has chances of getting more higher salary in exceptional cases</a:t>
            </a:r>
            <a:endParaRPr lang="en-US" sz="2000" dirty="0"/>
          </a:p>
          <a:p>
            <a:pPr marL="114300" indent="0">
              <a:buNone/>
            </a:pPr>
            <a:endParaRPr lang="en-US" dirty="0"/>
          </a:p>
        </p:txBody>
      </p:sp>
      <p:pic>
        <p:nvPicPr>
          <p:cNvPr id="4" name="Picture 3">
            <a:extLst>
              <a:ext uri="{FF2B5EF4-FFF2-40B4-BE49-F238E27FC236}">
                <a16:creationId xmlns:a16="http://schemas.microsoft.com/office/drawing/2014/main" id="{17E2D469-BE45-4DC2-B509-58EE0837CC4B}"/>
              </a:ext>
            </a:extLst>
          </p:cNvPr>
          <p:cNvPicPr>
            <a:picLocks noChangeAspect="1"/>
          </p:cNvPicPr>
          <p:nvPr/>
        </p:nvPicPr>
        <p:blipFill>
          <a:blip r:embed="rId2"/>
          <a:stretch>
            <a:fillRect/>
          </a:stretch>
        </p:blipFill>
        <p:spPr>
          <a:xfrm>
            <a:off x="1163320" y="3571095"/>
            <a:ext cx="4179695" cy="2525540"/>
          </a:xfrm>
          <a:prstGeom prst="rect">
            <a:avLst/>
          </a:prstGeom>
        </p:spPr>
      </p:pic>
    </p:spTree>
    <p:extLst>
      <p:ext uri="{BB962C8B-B14F-4D97-AF65-F5344CB8AC3E}">
        <p14:creationId xmlns:p14="http://schemas.microsoft.com/office/powerpoint/2010/main" val="901757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F752D0-C3A2-426B-AEE2-2136B1142D9C}"/>
              </a:ext>
            </a:extLst>
          </p:cNvPr>
          <p:cNvPicPr>
            <a:picLocks noChangeAspect="1"/>
          </p:cNvPicPr>
          <p:nvPr/>
        </p:nvPicPr>
        <p:blipFill>
          <a:blip r:embed="rId2"/>
          <a:stretch>
            <a:fillRect/>
          </a:stretch>
        </p:blipFill>
        <p:spPr>
          <a:xfrm>
            <a:off x="5689600" y="1030224"/>
            <a:ext cx="5448330" cy="2998483"/>
          </a:xfrm>
          <a:prstGeom prst="rect">
            <a:avLst/>
          </a:prstGeom>
        </p:spPr>
      </p:pic>
      <p:sp>
        <p:nvSpPr>
          <p:cNvPr id="5" name="Text Placeholder 4">
            <a:extLst>
              <a:ext uri="{FF2B5EF4-FFF2-40B4-BE49-F238E27FC236}">
                <a16:creationId xmlns:a16="http://schemas.microsoft.com/office/drawing/2014/main" id="{3E9B271D-802C-4B2A-A192-58347048562E}"/>
              </a:ext>
            </a:extLst>
          </p:cNvPr>
          <p:cNvSpPr txBox="1">
            <a:spLocks noGrp="1"/>
          </p:cNvSpPr>
          <p:nvPr>
            <p:ph type="body" idx="1"/>
          </p:nvPr>
        </p:nvSpPr>
        <p:spPr>
          <a:xfrm>
            <a:off x="838200" y="1825625"/>
            <a:ext cx="4048760" cy="3468601"/>
          </a:xfrm>
          <a:prstGeom prst="rect">
            <a:avLst/>
          </a:prstGeom>
          <a:noFill/>
        </p:spPr>
        <p:txBody>
          <a:bodyPr wrap="square" rtlCol="0">
            <a:spAutoFit/>
          </a:bodyPr>
          <a:lstStyle/>
          <a:p>
            <a:r>
              <a:rPr lang="en-IN" sz="2400" dirty="0">
                <a:latin typeface="Arial Narrow" panose="020B0606020202030204" pitchFamily="34" charset="0"/>
              </a:rPr>
              <a:t>In Bar plot , It can be seen that senior software engineer having usually more salary compared to other  designations</a:t>
            </a:r>
          </a:p>
          <a:p>
            <a:endParaRPr lang="en-IN" sz="2400" dirty="0">
              <a:latin typeface="Arial Narrow" panose="020B0606020202030204" pitchFamily="34" charset="0"/>
            </a:endParaRPr>
          </a:p>
          <a:p>
            <a:r>
              <a:rPr lang="en-IN" sz="2400" dirty="0">
                <a:latin typeface="Arial Narrow" panose="020B0606020202030204" pitchFamily="34" charset="0"/>
              </a:rPr>
              <a:t>Technical support engineer having least salary among  top 10  highest paid designations</a:t>
            </a:r>
            <a:endParaRPr lang="en-US" sz="2400" dirty="0">
              <a:latin typeface="Arial Narrow" panose="020B0606020202030204" pitchFamily="34" charset="0"/>
            </a:endParaRPr>
          </a:p>
        </p:txBody>
      </p:sp>
    </p:spTree>
    <p:extLst>
      <p:ext uri="{BB962C8B-B14F-4D97-AF65-F5344CB8AC3E}">
        <p14:creationId xmlns:p14="http://schemas.microsoft.com/office/powerpoint/2010/main" val="3854597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41C49-6B0A-4760-B2A2-9D16C5A4F88A}"/>
              </a:ext>
            </a:extLst>
          </p:cNvPr>
          <p:cNvSpPr>
            <a:spLocks noGrp="1"/>
          </p:cNvSpPr>
          <p:nvPr>
            <p:ph type="title"/>
          </p:nvPr>
        </p:nvSpPr>
        <p:spPr>
          <a:xfrm>
            <a:off x="838200" y="365125"/>
            <a:ext cx="10561320" cy="2205355"/>
          </a:xfrm>
        </p:spPr>
        <p:txBody>
          <a:bodyPr>
            <a:normAutofit/>
          </a:bodyPr>
          <a:lstStyle/>
          <a:p>
            <a:r>
              <a:rPr lang="en-US" sz="2000" dirty="0"/>
              <a:t>Gender distribution across specialization in the AMCAT dataset, shown in a pie chart, indicates that 23.9% of candidates are female and 76.3% are male. This highlights a significant gender imbalance in the specializations represented, reflecting the demographics of candidates in the dataset</a:t>
            </a:r>
          </a:p>
        </p:txBody>
      </p:sp>
      <p:pic>
        <p:nvPicPr>
          <p:cNvPr id="3" name="Picture 2">
            <a:extLst>
              <a:ext uri="{FF2B5EF4-FFF2-40B4-BE49-F238E27FC236}">
                <a16:creationId xmlns:a16="http://schemas.microsoft.com/office/drawing/2014/main" id="{059A28A8-A50E-4342-84EA-AD52E40D7A3D}"/>
              </a:ext>
            </a:extLst>
          </p:cNvPr>
          <p:cNvPicPr>
            <a:picLocks noChangeAspect="1"/>
          </p:cNvPicPr>
          <p:nvPr/>
        </p:nvPicPr>
        <p:blipFill>
          <a:blip r:embed="rId2"/>
          <a:stretch>
            <a:fillRect/>
          </a:stretch>
        </p:blipFill>
        <p:spPr>
          <a:xfrm>
            <a:off x="1511300" y="2330925"/>
            <a:ext cx="4363019" cy="3765075"/>
          </a:xfrm>
          <a:prstGeom prst="rect">
            <a:avLst/>
          </a:prstGeom>
        </p:spPr>
      </p:pic>
    </p:spTree>
    <p:extLst>
      <p:ext uri="{BB962C8B-B14F-4D97-AF65-F5344CB8AC3E}">
        <p14:creationId xmlns:p14="http://schemas.microsoft.com/office/powerpoint/2010/main" val="763614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056A-1B14-466F-B7BE-D065A4334EB8}"/>
              </a:ext>
            </a:extLst>
          </p:cNvPr>
          <p:cNvSpPr>
            <a:spLocks noGrp="1"/>
          </p:cNvSpPr>
          <p:nvPr>
            <p:ph type="title"/>
          </p:nvPr>
        </p:nvSpPr>
        <p:spPr/>
        <p:txBody>
          <a:bodyPr>
            <a:normAutofit/>
          </a:bodyPr>
          <a:lstStyle/>
          <a:p>
            <a:r>
              <a:rPr lang="en-US" sz="3200" b="1" dirty="0">
                <a:solidFill>
                  <a:srgbClr val="FF0000"/>
                </a:solidFill>
                <a:latin typeface="Arial" panose="020B0604020202020204" pitchFamily="34" charset="0"/>
              </a:rPr>
              <a:t>Research Questions</a:t>
            </a:r>
            <a:endParaRPr lang="en-US" sz="3200" dirty="0"/>
          </a:p>
        </p:txBody>
      </p:sp>
      <p:sp>
        <p:nvSpPr>
          <p:cNvPr id="3" name="Text Placeholder 2">
            <a:extLst>
              <a:ext uri="{FF2B5EF4-FFF2-40B4-BE49-F238E27FC236}">
                <a16:creationId xmlns:a16="http://schemas.microsoft.com/office/drawing/2014/main" id="{808AF9D6-7698-458C-BBD7-CA06346348B3}"/>
              </a:ext>
            </a:extLst>
          </p:cNvPr>
          <p:cNvSpPr>
            <a:spLocks noGrp="1"/>
          </p:cNvSpPr>
          <p:nvPr>
            <p:ph type="body" idx="1"/>
          </p:nvPr>
        </p:nvSpPr>
        <p:spPr/>
        <p:txBody>
          <a:bodyPr/>
          <a:lstStyle/>
          <a:p>
            <a:r>
              <a:rPr lang="en-US" sz="2000" dirty="0">
                <a:solidFill>
                  <a:srgbClr val="000000"/>
                </a:solidFill>
                <a:latin typeface="Arial Narrow" panose="020B0606020202030204" pitchFamily="34" charset="0"/>
              </a:rPr>
              <a:t>Times of India article dated Jan 18, 2019 states that “</a:t>
            </a:r>
            <a:r>
              <a:rPr lang="en-US" sz="2000" i="1" dirty="0">
                <a:solidFill>
                  <a:srgbClr val="000000"/>
                </a:solidFill>
                <a:latin typeface="Arial Narrow" panose="020B0606020202030204" pitchFamily="34" charset="0"/>
              </a:rPr>
              <a:t>After doing your Computer Science Engineering if you take up jobs as a Programming Analyst, Software Engineer, Hardware Engineer and Associate Engineer you can earn up to 2.5-3 lakhs as a fresh graduate.</a:t>
            </a:r>
            <a:r>
              <a:rPr lang="en-US" sz="2000" dirty="0">
                <a:solidFill>
                  <a:srgbClr val="000000"/>
                </a:solidFill>
                <a:latin typeface="Arial Narrow" panose="020B0606020202030204" pitchFamily="34" charset="0"/>
              </a:rPr>
              <a:t>” </a:t>
            </a:r>
            <a:endParaRPr lang="en-US" sz="2000" dirty="0">
              <a:latin typeface="Arial Narrow" panose="020B0606020202030204" pitchFamily="34" charset="0"/>
            </a:endParaRPr>
          </a:p>
          <a:p>
            <a:endParaRPr lang="en-US" dirty="0"/>
          </a:p>
        </p:txBody>
      </p:sp>
    </p:spTree>
    <p:extLst>
      <p:ext uri="{BB962C8B-B14F-4D97-AF65-F5344CB8AC3E}">
        <p14:creationId xmlns:p14="http://schemas.microsoft.com/office/powerpoint/2010/main" val="2601870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1FFEF-9BF1-4321-9D1C-23DEC8B650FA}"/>
              </a:ext>
            </a:extLst>
          </p:cNvPr>
          <p:cNvSpPr>
            <a:spLocks noGrp="1"/>
          </p:cNvSpPr>
          <p:nvPr>
            <p:ph type="title"/>
          </p:nvPr>
        </p:nvSpPr>
        <p:spPr/>
        <p:txBody>
          <a:bodyPr>
            <a:normAutofit/>
          </a:bodyPr>
          <a:lstStyle/>
          <a:p>
            <a:r>
              <a:rPr lang="en-IN" sz="3600" dirty="0">
                <a:solidFill>
                  <a:srgbClr val="FF0000"/>
                </a:solidFill>
              </a:rPr>
              <a:t>Conclusions</a:t>
            </a:r>
            <a:endParaRPr lang="en-US" sz="3600" dirty="0"/>
          </a:p>
        </p:txBody>
      </p:sp>
      <p:sp>
        <p:nvSpPr>
          <p:cNvPr id="3" name="Text Placeholder 2">
            <a:extLst>
              <a:ext uri="{FF2B5EF4-FFF2-40B4-BE49-F238E27FC236}">
                <a16:creationId xmlns:a16="http://schemas.microsoft.com/office/drawing/2014/main" id="{852268AA-A029-4B30-9838-D071B7745B4E}"/>
              </a:ext>
            </a:extLst>
          </p:cNvPr>
          <p:cNvSpPr>
            <a:spLocks noGrp="1"/>
          </p:cNvSpPr>
          <p:nvPr>
            <p:ph type="body" idx="1"/>
          </p:nvPr>
        </p:nvSpPr>
        <p:spPr/>
        <p:txBody>
          <a:bodyPr/>
          <a:lstStyle/>
          <a:p>
            <a:pPr marL="114300" indent="0">
              <a:buNone/>
            </a:pPr>
            <a:endParaRPr lang="en-US" sz="2400" dirty="0"/>
          </a:p>
          <a:p>
            <a:r>
              <a:rPr lang="en-US" sz="2400" dirty="0">
                <a:latin typeface="Arial Narrow" panose="020B0606020202030204" pitchFamily="34" charset="0"/>
              </a:rPr>
              <a:t>The analysis provided insights into the distributions of numerical variables, relationships between different variables, and addressed specific research questions.</a:t>
            </a:r>
          </a:p>
          <a:p>
            <a:r>
              <a:rPr lang="en-US" sz="2400" dirty="0">
                <a:latin typeface="Arial Narrow" panose="020B0606020202030204" pitchFamily="34" charset="0"/>
              </a:rPr>
              <a:t>The average salary for the specified job roles was found to be within the expected range. Additionally, the analysis revealed trends in specialization preferences based on gender.</a:t>
            </a:r>
          </a:p>
          <a:p>
            <a:pPr marL="114300" indent="0">
              <a:buNone/>
            </a:pPr>
            <a:endParaRPr lang="en-US" sz="2400" dirty="0">
              <a:latin typeface="Arial Narrow" panose="020B0606020202030204" pitchFamily="34" charset="0"/>
            </a:endParaRPr>
          </a:p>
          <a:p>
            <a:endParaRPr lang="en-US" dirty="0"/>
          </a:p>
        </p:txBody>
      </p:sp>
    </p:spTree>
    <p:extLst>
      <p:ext uri="{BB962C8B-B14F-4D97-AF65-F5344CB8AC3E}">
        <p14:creationId xmlns:p14="http://schemas.microsoft.com/office/powerpoint/2010/main" val="2138557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007400" cy="390872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Arial Narrow" panose="020B0606020202030204" pitchFamily="34" charset="0"/>
                <a:ea typeface="Calibri"/>
                <a:cs typeface="Calibri"/>
                <a:sym typeface="Calibri"/>
              </a:rPr>
              <a:t>Background </a:t>
            </a:r>
            <a:endParaRPr lang="en-IN" sz="1800" b="1" dirty="0">
              <a:solidFill>
                <a:schemeClr val="dk1"/>
              </a:solidFill>
              <a:latin typeface="Arial Narrow" panose="020B0606020202030204" pitchFamily="34" charset="0"/>
              <a:ea typeface="Calibri"/>
              <a:cs typeface="Calibri"/>
              <a:sym typeface="Calibri"/>
            </a:endParaRPr>
          </a:p>
          <a:p>
            <a:pPr marL="342900" lvl="0" indent="-342900">
              <a:buClr>
                <a:schemeClr val="dk1"/>
              </a:buClr>
              <a:buSzPts val="1800"/>
              <a:buFont typeface="Arial" panose="020B0604020202020204" pitchFamily="34" charset="0"/>
              <a:buChar char="•"/>
            </a:pPr>
            <a:r>
              <a:rPr lang="en-IN" sz="1800" dirty="0">
                <a:solidFill>
                  <a:schemeClr val="dk1"/>
                </a:solidFill>
                <a:latin typeface="Arial Narrow" panose="020B0606020202030204" pitchFamily="34" charset="0"/>
                <a:ea typeface="Calibri"/>
                <a:cs typeface="Calibri"/>
                <a:sym typeface="Calibri"/>
              </a:rPr>
              <a:t>    MCM Student </a:t>
            </a:r>
            <a:r>
              <a:rPr lang="en-US" sz="1800" dirty="0">
                <a:solidFill>
                  <a:schemeClr val="tx1"/>
                </a:solidFill>
                <a:latin typeface="Arial Narrow" panose="020B0606020202030204" pitchFamily="34" charset="0"/>
              </a:rPr>
              <a:t>specializing Computer Application</a:t>
            </a:r>
            <a:endParaRPr sz="1800" i="0" u="none" strike="noStrike" cap="none" dirty="0">
              <a:solidFill>
                <a:schemeClr val="dk1"/>
              </a:solidFill>
              <a:latin typeface="Arial Narrow" panose="020B0606020202030204" pitchFamily="34" charset="0"/>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Arial Narrow" panose="020B0606020202030204" pitchFamily="34" charset="0"/>
                <a:ea typeface="Calibri"/>
                <a:cs typeface="Calibri"/>
                <a:sym typeface="Calibri"/>
              </a:rPr>
              <a:t>Why you want to learn Data Science</a:t>
            </a:r>
          </a:p>
          <a:p>
            <a:pPr marL="800100" lvl="1" indent="-342900">
              <a:buFont typeface="Arial" panose="020B0604020202020204" pitchFamily="34" charset="0"/>
              <a:buChar char="•"/>
            </a:pPr>
            <a:r>
              <a:rPr lang="en-US" sz="2000" dirty="0">
                <a:solidFill>
                  <a:schemeClr val="tx1"/>
                </a:solidFill>
                <a:latin typeface="Arial Narrow" panose="020B0606020202030204" pitchFamily="34" charset="0"/>
              </a:rPr>
              <a:t>Passion for leveraging technology to derive insights and solve complex problems.</a:t>
            </a:r>
          </a:p>
          <a:p>
            <a:pPr marL="800100" lvl="1" indent="-342900">
              <a:buFont typeface="Arial" panose="020B0604020202020204" pitchFamily="34" charset="0"/>
              <a:buChar char="•"/>
            </a:pPr>
            <a:r>
              <a:rPr lang="en-US" sz="2000" dirty="0">
                <a:solidFill>
                  <a:schemeClr val="tx1"/>
                </a:solidFill>
                <a:latin typeface="Arial Narrow" panose="020B0606020202030204" pitchFamily="34" charset="0"/>
              </a:rPr>
              <a:t>Aiming to apply data science to innovate and contribute to real-world solutions.</a:t>
            </a:r>
            <a:endParaRPr sz="1800" b="1" i="0" u="none" strike="noStrike" cap="none" dirty="0">
              <a:solidFill>
                <a:schemeClr val="dk1"/>
              </a:solidFill>
              <a:latin typeface="Arial Narrow" panose="020B0606020202030204" pitchFamily="34" charset="0"/>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Arial Narrow" panose="020B0606020202030204" pitchFamily="34" charset="0"/>
                <a:ea typeface="Calibri"/>
                <a:cs typeface="Calibri"/>
                <a:sym typeface="Calibri"/>
              </a:rPr>
              <a:t>Any work experience</a:t>
            </a:r>
          </a:p>
          <a:p>
            <a:pPr marL="800100" lvl="1" indent="-342900">
              <a:buFont typeface="Arial" panose="020B0604020202020204" pitchFamily="34" charset="0"/>
              <a:buChar char="•"/>
            </a:pPr>
            <a:r>
              <a:rPr lang="en-US" sz="2000" dirty="0">
                <a:solidFill>
                  <a:schemeClr val="tx1"/>
                </a:solidFill>
                <a:latin typeface="Arial Narrow" panose="020B0606020202030204" pitchFamily="34" charset="0"/>
              </a:rPr>
              <a:t>Data Science Intern at </a:t>
            </a:r>
            <a:r>
              <a:rPr lang="en-US" sz="2000" dirty="0" err="1">
                <a:latin typeface="Arial Narrow" panose="020B0606020202030204" pitchFamily="34" charset="0"/>
              </a:rPr>
              <a:t>Innomatics</a:t>
            </a:r>
            <a:r>
              <a:rPr lang="en-US" sz="2000" dirty="0">
                <a:latin typeface="Arial Narrow" panose="020B0606020202030204" pitchFamily="34" charset="0"/>
              </a:rPr>
              <a:t> Research Labs</a:t>
            </a:r>
            <a:r>
              <a:rPr lang="en-US" sz="2000" dirty="0">
                <a:solidFill>
                  <a:schemeClr val="tx1"/>
                </a:solidFill>
                <a:latin typeface="Arial Narrow" panose="020B0606020202030204" pitchFamily="34" charset="0"/>
              </a:rPr>
              <a:t>, specializing in Data Science.</a:t>
            </a:r>
          </a:p>
          <a:p>
            <a:pPr marL="800100" lvl="1" indent="-342900">
              <a:buFont typeface="Arial" panose="020B0604020202020204" pitchFamily="34" charset="0"/>
              <a:buChar char="•"/>
            </a:pPr>
            <a:r>
              <a:rPr lang="en-US" sz="2000" dirty="0">
                <a:solidFill>
                  <a:schemeClr val="tx1"/>
                </a:solidFill>
                <a:latin typeface="Arial Narrow" panose="020B0606020202030204" pitchFamily="34" charset="0"/>
              </a:rPr>
              <a:t>Data Science Intern by </a:t>
            </a:r>
            <a:r>
              <a:rPr lang="en-US" sz="2000" dirty="0" err="1">
                <a:solidFill>
                  <a:schemeClr val="tx1"/>
                </a:solidFill>
                <a:latin typeface="Arial Narrow" panose="020B0606020202030204" pitchFamily="34" charset="0"/>
              </a:rPr>
              <a:t>CodeClause</a:t>
            </a:r>
            <a:endParaRPr lang="en-US" sz="2000" dirty="0">
              <a:solidFill>
                <a:schemeClr val="tx1"/>
              </a:solidFill>
              <a:latin typeface="Arial Narrow" panose="020B0606020202030204" pitchFamily="34" charset="0"/>
            </a:endParaRPr>
          </a:p>
          <a:p>
            <a:pPr marL="285750" marR="0" lvl="0" indent="-285750" algn="l" rtl="0">
              <a:spcBef>
                <a:spcPts val="0"/>
              </a:spcBef>
              <a:spcAft>
                <a:spcPts val="0"/>
              </a:spcAft>
              <a:buClr>
                <a:schemeClr val="dk1"/>
              </a:buClr>
              <a:buSzPts val="1800"/>
              <a:buFont typeface="Arial"/>
              <a:buChar char="•"/>
            </a:pPr>
            <a:endParaRPr sz="18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sz="1800" b="1" dirty="0">
              <a:solidFill>
                <a:schemeClr val="dk1"/>
              </a:solidFill>
              <a:latin typeface="Calibri"/>
              <a:ea typeface="Calibri"/>
              <a:cs typeface="Calibri"/>
              <a:sym typeface="Calibri"/>
            </a:endParaRPr>
          </a:p>
        </p:txBody>
      </p:sp>
      <p:sp>
        <p:nvSpPr>
          <p:cNvPr id="105" name="Google Shape;105;p3"/>
          <p:cNvSpPr txBox="1"/>
          <p:nvPr/>
        </p:nvSpPr>
        <p:spPr>
          <a:xfrm>
            <a:off x="407336" y="50799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43280" y="18255"/>
            <a:ext cx="98807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(This should be the PPT flow)  </a:t>
            </a:r>
            <a:endParaRPr b="1" dirty="0">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IN" b="1" dirty="0"/>
              <a:t>Business Problem and Use case domain understanding(If Required) </a:t>
            </a:r>
          </a:p>
          <a:p>
            <a:pPr marL="228600" lvl="0" indent="-228600">
              <a:spcBef>
                <a:spcPts val="0"/>
              </a:spcBef>
              <a:buSzPct val="100000"/>
            </a:pPr>
            <a:r>
              <a:rPr lang="en-US" sz="2000" dirty="0">
                <a:latin typeface="Arial Narrow" panose="020B0606020202030204" pitchFamily="34" charset="0"/>
                <a:cs typeface="Calibri" panose="020F0502020204030204" pitchFamily="34" charset="0"/>
              </a:rPr>
              <a:t>Business problem often addressed with AMCAT (Aspiring Minds Computer Adaptive Test) data analysis revolves around assessing the employability of candidates. Companies are looking to streamline their hiring processes by identifying the right candidates based on their skills and competencies. The challenge is to accurately evaluate candidates' skills in a way that predicts their future performance in a job role</a:t>
            </a:r>
          </a:p>
          <a:p>
            <a:pPr marL="228600" lvl="0" indent="-228600">
              <a:spcBef>
                <a:spcPts val="0"/>
              </a:spcBef>
              <a:buSzPct val="100000"/>
            </a:pPr>
            <a:r>
              <a:rPr lang="en-US" sz="2000" b="1" dirty="0">
                <a:latin typeface="Arial Narrow" panose="020B0606020202030204" pitchFamily="34" charset="0"/>
                <a:cs typeface="Calibri" panose="020F0502020204030204" pitchFamily="34" charset="0"/>
              </a:rPr>
              <a:t>Use Case Domain</a:t>
            </a:r>
          </a:p>
          <a:p>
            <a:pPr marL="228600" lvl="0" indent="-228600">
              <a:spcBef>
                <a:spcPts val="0"/>
              </a:spcBef>
              <a:buSzPct val="100000"/>
            </a:pPr>
            <a:r>
              <a:rPr lang="en-US" sz="2000" b="1" dirty="0">
                <a:latin typeface="Arial Narrow" panose="020B0606020202030204" pitchFamily="34" charset="0"/>
                <a:cs typeface="Calibri" panose="020F0502020204030204" pitchFamily="34" charset="0"/>
              </a:rPr>
              <a:t>Recruitment and Hiring </a:t>
            </a:r>
            <a:r>
              <a:rPr lang="en-US" sz="2000" dirty="0">
                <a:latin typeface="Arial Narrow" panose="020B0606020202030204" pitchFamily="34" charset="0"/>
                <a:cs typeface="Calibri" panose="020F0502020204030204" pitchFamily="34" charset="0"/>
              </a:rPr>
              <a:t>- Companies use AMCAT scores to filter candidates during the recruitment process. By analyzing the dataset, organizations can identify which skills are most predictive of job success, helping to refine their selection criteria.</a:t>
            </a:r>
          </a:p>
          <a:p>
            <a:pPr marL="228600" lvl="0" indent="-228600">
              <a:spcBef>
                <a:spcPts val="0"/>
              </a:spcBef>
              <a:buSzPct val="100000"/>
            </a:pPr>
            <a:r>
              <a:rPr lang="en-US" sz="2000" dirty="0">
                <a:latin typeface="Arial Narrow" panose="020B0606020202030204" pitchFamily="34" charset="0"/>
                <a:cs typeface="Calibri" panose="020F0502020204030204" pitchFamily="34" charset="0"/>
              </a:rPr>
              <a:t>2. </a:t>
            </a:r>
            <a:r>
              <a:rPr lang="en-US" sz="2000" b="1" dirty="0">
                <a:latin typeface="Arial Narrow" panose="020B0606020202030204" pitchFamily="34" charset="0"/>
                <a:cs typeface="Calibri" panose="020F0502020204030204" pitchFamily="34" charset="0"/>
              </a:rPr>
              <a:t>Skill Gap Analysis</a:t>
            </a:r>
            <a:r>
              <a:rPr lang="en-US" sz="2000" dirty="0">
                <a:latin typeface="Arial Narrow" panose="020B0606020202030204" pitchFamily="34" charset="0"/>
                <a:cs typeface="Calibri" panose="020F0502020204030204" pitchFamily="34" charset="0"/>
              </a:rPr>
              <a:t>*: Organizations can analyze the dataset to identify common skill gaps among candidates. This information can guide training and development programs to better prepare potential employees.</a:t>
            </a:r>
          </a:p>
          <a:p>
            <a:pPr marL="228600" lvl="0" indent="-228600">
              <a:spcBef>
                <a:spcPts val="0"/>
              </a:spcBef>
              <a:buSzPct val="100000"/>
            </a:pPr>
            <a:r>
              <a:rPr lang="en-US" sz="2000" dirty="0">
                <a:latin typeface="Arial Narrow" panose="020B0606020202030204" pitchFamily="34" charset="0"/>
                <a:cs typeface="Calibri" panose="020F0502020204030204" pitchFamily="34" charset="0"/>
              </a:rPr>
              <a:t>3. </a:t>
            </a:r>
            <a:r>
              <a:rPr lang="en-US" sz="2000" b="1" dirty="0">
                <a:latin typeface="Arial Narrow" panose="020B0606020202030204" pitchFamily="34" charset="0"/>
                <a:cs typeface="Calibri" panose="020F0502020204030204" pitchFamily="34" charset="0"/>
              </a:rPr>
              <a:t>Job Role Suitability</a:t>
            </a:r>
            <a:r>
              <a:rPr lang="en-US" sz="2000" dirty="0">
                <a:latin typeface="Arial Narrow" panose="020B0606020202030204" pitchFamily="34" charset="0"/>
                <a:cs typeface="Calibri" panose="020F0502020204030204" pitchFamily="34" charset="0"/>
              </a:rPr>
              <a:t>: By correlating candidate scores with job performance metrics, businesses can determine which AMCAT assessments are most relevant for specific roles. This can help in tailoring job descriptions and requirements.</a:t>
            </a:r>
          </a:p>
          <a:p>
            <a:pPr marL="228600" lvl="0" indent="-228600">
              <a:spcBef>
                <a:spcPts val="0"/>
              </a:spcBef>
              <a:buSzPct val="100000"/>
            </a:pPr>
            <a:endParaRPr sz="2000" dirty="0">
              <a:latin typeface="Arial Narrow" panose="020B0606020202030204" pitchFamily="34" charset="0"/>
            </a:endParaRPr>
          </a:p>
          <a:p>
            <a:pPr marL="0" lvl="0" indent="0" algn="l" rtl="0">
              <a:lnSpc>
                <a:spcPct val="90000"/>
              </a:lnSpc>
              <a:spcBef>
                <a:spcPts val="1000"/>
              </a:spcBef>
              <a:spcAft>
                <a:spcPts val="0"/>
              </a:spcAft>
              <a:buClr>
                <a:schemeClr val="dk1"/>
              </a:buClr>
              <a:buSzPct val="100000"/>
              <a:buNone/>
            </a:pPr>
            <a:endParaRPr lang="en-IN" sz="2000" b="1" dirty="0">
              <a:latin typeface="+mn-lt"/>
            </a:endParaRPr>
          </a:p>
          <a:p>
            <a:pPr marL="228600" lvl="0" indent="-228600" algn="l" rtl="0">
              <a:lnSpc>
                <a:spcPct val="90000"/>
              </a:lnSpc>
              <a:spcBef>
                <a:spcPts val="1000"/>
              </a:spcBef>
              <a:spcAft>
                <a:spcPts val="0"/>
              </a:spcAft>
              <a:buClr>
                <a:schemeClr val="dk1"/>
              </a:buClr>
              <a:buSzPct val="100000"/>
              <a:buChar char="•"/>
            </a:pPr>
            <a:endParaRPr lang="en-US" dirty="0"/>
          </a:p>
          <a:p>
            <a:pPr marL="228600" lvl="0" indent="-228600" algn="l" rtl="0">
              <a:lnSpc>
                <a:spcPct val="90000"/>
              </a:lnSpc>
              <a:spcBef>
                <a:spcPts val="1000"/>
              </a:spcBef>
              <a:spcAft>
                <a:spcPts val="0"/>
              </a:spcAft>
              <a:buClr>
                <a:schemeClr val="dk1"/>
              </a:buClr>
              <a:buSzPct val="100000"/>
              <a:buChar char="•"/>
            </a:pPr>
            <a:endParaRPr dirty="0"/>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7994D-9728-4A24-ABDF-7224485BC8C1}"/>
              </a:ext>
            </a:extLst>
          </p:cNvPr>
          <p:cNvSpPr>
            <a:spLocks noGrp="1"/>
          </p:cNvSpPr>
          <p:nvPr>
            <p:ph type="title"/>
          </p:nvPr>
        </p:nvSpPr>
        <p:spPr/>
        <p:txBody>
          <a:bodyPr>
            <a:normAutofit/>
          </a:bodyPr>
          <a:lstStyle/>
          <a:p>
            <a:br>
              <a:rPr lang="en-IN" sz="2800" b="1" dirty="0">
                <a:solidFill>
                  <a:srgbClr val="FF0000"/>
                </a:solidFill>
              </a:rPr>
            </a:br>
            <a:br>
              <a:rPr lang="en-US" sz="2800" dirty="0">
                <a:solidFill>
                  <a:srgbClr val="FF0000"/>
                </a:solidFill>
                <a:latin typeface="Calibri" panose="020F0502020204030204" pitchFamily="34" charset="0"/>
                <a:cs typeface="Calibri" panose="020F0502020204030204" pitchFamily="34" charset="0"/>
              </a:rPr>
            </a:br>
            <a:endParaRPr lang="en-US" sz="2800" dirty="0">
              <a:solidFill>
                <a:srgbClr val="FF0000"/>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AEB32C3D-64BB-4D52-A273-1752C8D592C2}"/>
              </a:ext>
            </a:extLst>
          </p:cNvPr>
          <p:cNvSpPr>
            <a:spLocks noGrp="1"/>
          </p:cNvSpPr>
          <p:nvPr>
            <p:ph type="body" idx="1"/>
          </p:nvPr>
        </p:nvSpPr>
        <p:spPr>
          <a:xfrm>
            <a:off x="838200" y="1198880"/>
            <a:ext cx="10515600" cy="4978083"/>
          </a:xfrm>
        </p:spPr>
        <p:txBody>
          <a:bodyPr/>
          <a:lstStyle/>
          <a:p>
            <a:pPr marL="114300" indent="0">
              <a:spcBef>
                <a:spcPts val="0"/>
              </a:spcBef>
              <a:buNone/>
            </a:pPr>
            <a:r>
              <a:rPr lang="en-US" sz="3200" b="1" dirty="0">
                <a:solidFill>
                  <a:srgbClr val="FF0000"/>
                </a:solidFill>
                <a:latin typeface="Calibri" panose="020F0502020204030204" pitchFamily="34" charset="0"/>
                <a:cs typeface="Calibri" panose="020F0502020204030204" pitchFamily="34" charset="0"/>
              </a:rPr>
              <a:t>Objective</a:t>
            </a:r>
          </a:p>
          <a:p>
            <a:pPr marL="114300" indent="0">
              <a:spcBef>
                <a:spcPts val="0"/>
              </a:spcBef>
              <a:buNone/>
            </a:pPr>
            <a:endParaRPr lang="en-US" sz="2400" b="1" dirty="0">
              <a:solidFill>
                <a:srgbClr val="000000"/>
              </a:solidFill>
              <a:latin typeface="Arial" panose="020B0604020202020204" pitchFamily="34" charset="0"/>
            </a:endParaRPr>
          </a:p>
          <a:p>
            <a:pPr marL="114300" indent="0">
              <a:spcBef>
                <a:spcPts val="0"/>
              </a:spcBef>
              <a:buNone/>
            </a:pPr>
            <a:r>
              <a:rPr lang="en-US" dirty="0">
                <a:solidFill>
                  <a:srgbClr val="000000"/>
                </a:solidFill>
                <a:latin typeface="Arial Narrow" panose="020B0606020202030204" pitchFamily="34" charset="0"/>
              </a:rPr>
              <a:t>The objective of an AMCAT dataset project is to evaluate candidate skills, predict job performance, identify skill gaps, optimize recruitment processes, analyze market trends, and enhance the candidate experience. Basically, it aims to use data to improve hiring practices and align skills with job market needs.</a:t>
            </a:r>
          </a:p>
          <a:p>
            <a:pPr marL="114300" indent="0">
              <a:spcBef>
                <a:spcPts val="0"/>
              </a:spcBef>
              <a:buNone/>
            </a:pPr>
            <a:endParaRPr lang="en-US" dirty="0">
              <a:solidFill>
                <a:srgbClr val="000000"/>
              </a:solidFill>
              <a:latin typeface="Arial Narrow" panose="020B0606020202030204" pitchFamily="34" charset="0"/>
            </a:endParaRPr>
          </a:p>
          <a:p>
            <a:pPr marL="114300" indent="0">
              <a:spcBef>
                <a:spcPts val="0"/>
              </a:spcBef>
              <a:buNone/>
            </a:pPr>
            <a:endParaRPr lang="en-US" dirty="0">
              <a:solidFill>
                <a:srgbClr val="000000"/>
              </a:solidFill>
              <a:latin typeface="Arial Narrow" panose="020B0606020202030204" pitchFamily="34" charset="0"/>
            </a:endParaRPr>
          </a:p>
          <a:p>
            <a:pPr marL="114300" indent="0">
              <a:spcBef>
                <a:spcPts val="0"/>
              </a:spcBef>
              <a:buNone/>
            </a:pPr>
            <a:endParaRPr lang="en-US" dirty="0">
              <a:solidFill>
                <a:srgbClr val="000000"/>
              </a:solidFill>
              <a:latin typeface="Arial Narrow" panose="020B0606020202030204" pitchFamily="34" charset="0"/>
            </a:endParaRPr>
          </a:p>
          <a:p>
            <a:pPr marL="114300" indent="0">
              <a:spcBef>
                <a:spcPts val="0"/>
              </a:spcBef>
              <a:buNone/>
            </a:pPr>
            <a:endParaRPr lang="en-US" sz="2400" dirty="0">
              <a:solidFill>
                <a:srgbClr val="000000"/>
              </a:solidFill>
              <a:latin typeface="Arial" panose="020B0604020202020204" pitchFamily="34" charset="0"/>
            </a:endParaRPr>
          </a:p>
          <a:p>
            <a:endParaRPr lang="en-US" dirty="0"/>
          </a:p>
        </p:txBody>
      </p:sp>
    </p:spTree>
    <p:extLst>
      <p:ext uri="{BB962C8B-B14F-4D97-AF65-F5344CB8AC3E}">
        <p14:creationId xmlns:p14="http://schemas.microsoft.com/office/powerpoint/2010/main" val="841310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1F15-9AA8-4CD4-8093-3D3B8CBCD562}"/>
              </a:ext>
            </a:extLst>
          </p:cNvPr>
          <p:cNvSpPr>
            <a:spLocks noGrp="1"/>
          </p:cNvSpPr>
          <p:nvPr>
            <p:ph type="title"/>
          </p:nvPr>
        </p:nvSpPr>
        <p:spPr/>
        <p:txBody>
          <a:bodyPr>
            <a:normAutofit fontScale="90000"/>
          </a:bodyPr>
          <a:lstStyle/>
          <a:p>
            <a:r>
              <a:rPr lang="en-US" sz="3200" dirty="0"/>
              <a:t>Dataset Overview</a:t>
            </a:r>
            <a:br>
              <a:rPr lang="en-US" sz="3200" dirty="0"/>
            </a:br>
            <a:r>
              <a:rPr lang="en-US" sz="2000" dirty="0">
                <a:latin typeface="Arial Narrow" panose="020B0606020202030204" pitchFamily="34" charset="0"/>
              </a:rPr>
              <a:t>The dataset consists of 3998 entries and 39 columns.</a:t>
            </a:r>
            <a:br>
              <a:rPr lang="en-US" sz="2000" dirty="0">
                <a:latin typeface="Arial Narrow" panose="020B0606020202030204" pitchFamily="34" charset="0"/>
              </a:rPr>
            </a:br>
            <a:r>
              <a:rPr lang="en-US" sz="2000" dirty="0">
                <a:latin typeface="Arial Narrow" panose="020B0606020202030204" pitchFamily="34" charset="0"/>
              </a:rPr>
              <a:t>Columns include information such as ID, Salary, Date of Joining (DOJ), Date of Leaving (DOL), Designation, </a:t>
            </a:r>
            <a:r>
              <a:rPr lang="en-US" sz="2000" dirty="0" err="1">
                <a:latin typeface="Arial Narrow" panose="020B0606020202030204" pitchFamily="34" charset="0"/>
              </a:rPr>
              <a:t>JobCity</a:t>
            </a:r>
            <a:r>
              <a:rPr lang="en-US" sz="2000" dirty="0">
                <a:latin typeface="Arial Narrow" panose="020B0606020202030204" pitchFamily="34" charset="0"/>
              </a:rPr>
              <a:t>, Gender, Date of Birth (DOB), 10th and 12th percentage, and many more.</a:t>
            </a:r>
          </a:p>
        </p:txBody>
      </p:sp>
      <p:pic>
        <p:nvPicPr>
          <p:cNvPr id="3" name="Picture 2">
            <a:extLst>
              <a:ext uri="{FF2B5EF4-FFF2-40B4-BE49-F238E27FC236}">
                <a16:creationId xmlns:a16="http://schemas.microsoft.com/office/drawing/2014/main" id="{60D85A9F-F061-4CF2-9AEB-D6BF1DC00C3D}"/>
              </a:ext>
            </a:extLst>
          </p:cNvPr>
          <p:cNvPicPr>
            <a:picLocks noChangeAspect="1"/>
          </p:cNvPicPr>
          <p:nvPr/>
        </p:nvPicPr>
        <p:blipFill>
          <a:blip r:embed="rId2"/>
          <a:stretch>
            <a:fillRect/>
          </a:stretch>
        </p:blipFill>
        <p:spPr>
          <a:xfrm>
            <a:off x="838200" y="2164080"/>
            <a:ext cx="8630920" cy="2643451"/>
          </a:xfrm>
          <a:prstGeom prst="rect">
            <a:avLst/>
          </a:prstGeom>
        </p:spPr>
      </p:pic>
    </p:spTree>
    <p:extLst>
      <p:ext uri="{BB962C8B-B14F-4D97-AF65-F5344CB8AC3E}">
        <p14:creationId xmlns:p14="http://schemas.microsoft.com/office/powerpoint/2010/main" val="263470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F1686-6DCB-406B-8B02-63504710CD62}"/>
              </a:ext>
            </a:extLst>
          </p:cNvPr>
          <p:cNvSpPr>
            <a:spLocks noGrp="1"/>
          </p:cNvSpPr>
          <p:nvPr>
            <p:ph type="title"/>
          </p:nvPr>
        </p:nvSpPr>
        <p:spPr/>
        <p:txBody>
          <a:bodyPr>
            <a:normAutofit/>
          </a:bodyPr>
          <a:lstStyle/>
          <a:p>
            <a:r>
              <a:rPr lang="en-US" sz="3200" b="1" dirty="0">
                <a:solidFill>
                  <a:srgbClr val="0D0D0D"/>
                </a:solidFill>
                <a:latin typeface="Calibri" panose="020F0502020204030204" pitchFamily="34" charset="0"/>
                <a:cs typeface="Calibri" panose="020F0502020204030204" pitchFamily="34" charset="0"/>
              </a:rPr>
              <a:t>Univariate Analysis</a:t>
            </a:r>
            <a:endParaRPr lang="en-US" sz="32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4FE8F869-26DB-4068-A9A7-FEA3443B23EC}"/>
              </a:ext>
            </a:extLst>
          </p:cNvPr>
          <p:cNvPicPr>
            <a:picLocks noChangeAspect="1"/>
          </p:cNvPicPr>
          <p:nvPr/>
        </p:nvPicPr>
        <p:blipFill>
          <a:blip r:embed="rId2"/>
          <a:stretch>
            <a:fillRect/>
          </a:stretch>
        </p:blipFill>
        <p:spPr>
          <a:xfrm>
            <a:off x="838200" y="1907009"/>
            <a:ext cx="4637367" cy="4815840"/>
          </a:xfrm>
          <a:prstGeom prst="rect">
            <a:avLst/>
          </a:prstGeom>
        </p:spPr>
      </p:pic>
      <p:pic>
        <p:nvPicPr>
          <p:cNvPr id="5" name="Picture 4">
            <a:extLst>
              <a:ext uri="{FF2B5EF4-FFF2-40B4-BE49-F238E27FC236}">
                <a16:creationId xmlns:a16="http://schemas.microsoft.com/office/drawing/2014/main" id="{E7E23F20-BBB3-4C26-8F0E-E755D7F3E538}"/>
              </a:ext>
            </a:extLst>
          </p:cNvPr>
          <p:cNvPicPr>
            <a:picLocks noChangeAspect="1"/>
          </p:cNvPicPr>
          <p:nvPr/>
        </p:nvPicPr>
        <p:blipFill>
          <a:blip r:embed="rId3"/>
          <a:stretch>
            <a:fillRect/>
          </a:stretch>
        </p:blipFill>
        <p:spPr>
          <a:xfrm>
            <a:off x="2053590" y="1250315"/>
            <a:ext cx="2343150" cy="314325"/>
          </a:xfrm>
          <a:prstGeom prst="rect">
            <a:avLst/>
          </a:prstGeom>
        </p:spPr>
      </p:pic>
      <p:sp>
        <p:nvSpPr>
          <p:cNvPr id="3" name="Text Placeholder 2">
            <a:extLst>
              <a:ext uri="{FF2B5EF4-FFF2-40B4-BE49-F238E27FC236}">
                <a16:creationId xmlns:a16="http://schemas.microsoft.com/office/drawing/2014/main" id="{35464C06-C948-4DF9-B0DD-CA8C47A6DA24}"/>
              </a:ext>
            </a:extLst>
          </p:cNvPr>
          <p:cNvSpPr>
            <a:spLocks noGrp="1"/>
          </p:cNvSpPr>
          <p:nvPr>
            <p:ph type="body" idx="1"/>
          </p:nvPr>
        </p:nvSpPr>
        <p:spPr>
          <a:xfrm>
            <a:off x="4765040" y="239077"/>
            <a:ext cx="7040880" cy="1325563"/>
          </a:xfrm>
        </p:spPr>
        <p:txBody>
          <a:bodyPr>
            <a:normAutofit fontScale="92500" lnSpcReduction="10000"/>
          </a:bodyPr>
          <a:lstStyle/>
          <a:p>
            <a:pPr marL="114300" indent="0">
              <a:buNone/>
            </a:pPr>
            <a:r>
              <a:rPr lang="en-US" sz="1800" dirty="0"/>
              <a:t>A histogram of the ID in the AMCAT dataset shows the frequency of each unique ID or groups them into ranges. It helps visualize how candidate IDs are distributed, indicating trends or patterns in the dataset. Analyzing it can reveal if certain IDs are more common, suggesting clustering among candidates.</a:t>
            </a:r>
          </a:p>
        </p:txBody>
      </p:sp>
      <p:pic>
        <p:nvPicPr>
          <p:cNvPr id="6" name="Picture 5">
            <a:extLst>
              <a:ext uri="{FF2B5EF4-FFF2-40B4-BE49-F238E27FC236}">
                <a16:creationId xmlns:a16="http://schemas.microsoft.com/office/drawing/2014/main" id="{D522B644-2CEC-4FAE-AB6D-66FA40002D38}"/>
              </a:ext>
            </a:extLst>
          </p:cNvPr>
          <p:cNvPicPr>
            <a:picLocks noChangeAspect="1"/>
          </p:cNvPicPr>
          <p:nvPr/>
        </p:nvPicPr>
        <p:blipFill>
          <a:blip r:embed="rId4"/>
          <a:stretch>
            <a:fillRect/>
          </a:stretch>
        </p:blipFill>
        <p:spPr>
          <a:xfrm>
            <a:off x="5232400" y="3076103"/>
            <a:ext cx="4470400" cy="3830275"/>
          </a:xfrm>
          <a:prstGeom prst="rect">
            <a:avLst/>
          </a:prstGeom>
        </p:spPr>
      </p:pic>
      <p:pic>
        <p:nvPicPr>
          <p:cNvPr id="7" name="Picture 6">
            <a:extLst>
              <a:ext uri="{FF2B5EF4-FFF2-40B4-BE49-F238E27FC236}">
                <a16:creationId xmlns:a16="http://schemas.microsoft.com/office/drawing/2014/main" id="{A8A9CD7B-1412-4833-A728-58C8164F62B6}"/>
              </a:ext>
            </a:extLst>
          </p:cNvPr>
          <p:cNvPicPr>
            <a:picLocks noChangeAspect="1"/>
          </p:cNvPicPr>
          <p:nvPr/>
        </p:nvPicPr>
        <p:blipFill>
          <a:blip r:embed="rId5"/>
          <a:stretch>
            <a:fillRect/>
          </a:stretch>
        </p:blipFill>
        <p:spPr>
          <a:xfrm>
            <a:off x="5304752" y="1445419"/>
            <a:ext cx="4097655" cy="1623858"/>
          </a:xfrm>
          <a:prstGeom prst="rect">
            <a:avLst/>
          </a:prstGeom>
        </p:spPr>
      </p:pic>
      <p:sp>
        <p:nvSpPr>
          <p:cNvPr id="8" name="Rectangle 7">
            <a:extLst>
              <a:ext uri="{FF2B5EF4-FFF2-40B4-BE49-F238E27FC236}">
                <a16:creationId xmlns:a16="http://schemas.microsoft.com/office/drawing/2014/main" id="{1664DFC5-073A-45A7-8A9F-B65F41CB4BB7}"/>
              </a:ext>
            </a:extLst>
          </p:cNvPr>
          <p:cNvSpPr/>
          <p:nvPr/>
        </p:nvSpPr>
        <p:spPr>
          <a:xfrm>
            <a:off x="9326880" y="2275841"/>
            <a:ext cx="2245360" cy="3108543"/>
          </a:xfrm>
          <a:prstGeom prst="rect">
            <a:avLst/>
          </a:prstGeom>
        </p:spPr>
        <p:txBody>
          <a:bodyPr wrap="square">
            <a:spAutoFit/>
          </a:bodyPr>
          <a:lstStyle/>
          <a:p>
            <a:r>
              <a:rPr lang="en-US" dirty="0"/>
              <a:t>histogram of salary in the AMCAT dataset displays the distribution of candidates' salaries. It shows how many candidates fall within different salary ranges. Analyzing this histogram helps identify trends, such as the most common salary ranges and any outliers, providing insights into salary expectations in the job market.</a:t>
            </a:r>
          </a:p>
        </p:txBody>
      </p:sp>
    </p:spTree>
    <p:extLst>
      <p:ext uri="{BB962C8B-B14F-4D97-AF65-F5344CB8AC3E}">
        <p14:creationId xmlns:p14="http://schemas.microsoft.com/office/powerpoint/2010/main" val="1175378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E0B8C9-3781-47EF-AAB5-807073C1538F}"/>
              </a:ext>
            </a:extLst>
          </p:cNvPr>
          <p:cNvPicPr>
            <a:picLocks noChangeAspect="1"/>
          </p:cNvPicPr>
          <p:nvPr/>
        </p:nvPicPr>
        <p:blipFill>
          <a:blip r:embed="rId2"/>
          <a:stretch>
            <a:fillRect/>
          </a:stretch>
        </p:blipFill>
        <p:spPr>
          <a:xfrm>
            <a:off x="3054361" y="1634111"/>
            <a:ext cx="5430520" cy="4990208"/>
          </a:xfrm>
          <a:prstGeom prst="rect">
            <a:avLst/>
          </a:prstGeom>
        </p:spPr>
      </p:pic>
      <p:sp>
        <p:nvSpPr>
          <p:cNvPr id="3" name="Text Placeholder 2">
            <a:extLst>
              <a:ext uri="{FF2B5EF4-FFF2-40B4-BE49-F238E27FC236}">
                <a16:creationId xmlns:a16="http://schemas.microsoft.com/office/drawing/2014/main" id="{E022FD21-7960-416A-8305-AE9CE6DAA8DD}"/>
              </a:ext>
            </a:extLst>
          </p:cNvPr>
          <p:cNvSpPr>
            <a:spLocks noGrp="1"/>
          </p:cNvSpPr>
          <p:nvPr>
            <p:ph type="body" idx="1"/>
          </p:nvPr>
        </p:nvSpPr>
        <p:spPr>
          <a:xfrm>
            <a:off x="629920" y="863601"/>
            <a:ext cx="2118360" cy="5181600"/>
          </a:xfrm>
        </p:spPr>
        <p:txBody>
          <a:bodyPr>
            <a:normAutofit fontScale="77500" lnSpcReduction="20000"/>
          </a:bodyPr>
          <a:lstStyle/>
          <a:p>
            <a:pPr marL="114300" indent="0">
              <a:buNone/>
            </a:pPr>
            <a:r>
              <a:rPr lang="en-US" dirty="0"/>
              <a:t>A histogram of the top 10 percent in the AMCAT dataset shows the distribution of candidates who scored in the highest 10 percent. It highlights the performance levels of the top achievers, helping to identify the skills and attributes of the best candidates.</a:t>
            </a:r>
          </a:p>
        </p:txBody>
      </p:sp>
      <p:pic>
        <p:nvPicPr>
          <p:cNvPr id="5" name="Picture 4">
            <a:extLst>
              <a:ext uri="{FF2B5EF4-FFF2-40B4-BE49-F238E27FC236}">
                <a16:creationId xmlns:a16="http://schemas.microsoft.com/office/drawing/2014/main" id="{408FC400-2A1E-4C3D-8C19-8341A76FB475}"/>
              </a:ext>
            </a:extLst>
          </p:cNvPr>
          <p:cNvPicPr>
            <a:picLocks noChangeAspect="1"/>
          </p:cNvPicPr>
          <p:nvPr/>
        </p:nvPicPr>
        <p:blipFill>
          <a:blip r:embed="rId3"/>
          <a:stretch>
            <a:fillRect/>
          </a:stretch>
        </p:blipFill>
        <p:spPr>
          <a:xfrm>
            <a:off x="3574416" y="233681"/>
            <a:ext cx="4390410" cy="1391920"/>
          </a:xfrm>
          <a:prstGeom prst="rect">
            <a:avLst/>
          </a:prstGeom>
        </p:spPr>
      </p:pic>
    </p:spTree>
    <p:extLst>
      <p:ext uri="{BB962C8B-B14F-4D97-AF65-F5344CB8AC3E}">
        <p14:creationId xmlns:p14="http://schemas.microsoft.com/office/powerpoint/2010/main" val="175299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620E6-AE5D-4BB4-A71B-F45490A81295}"/>
              </a:ext>
            </a:extLst>
          </p:cNvPr>
          <p:cNvSpPr>
            <a:spLocks noGrp="1"/>
          </p:cNvSpPr>
          <p:nvPr>
            <p:ph type="title"/>
          </p:nvPr>
        </p:nvSpPr>
        <p:spPr>
          <a:xfrm>
            <a:off x="6190130" y="3139440"/>
            <a:ext cx="1856590" cy="1107440"/>
          </a:xfrm>
        </p:spPr>
        <p:txBody>
          <a:bodyPr>
            <a:noAutofit/>
          </a:bodyPr>
          <a:lstStyle/>
          <a:p>
            <a:r>
              <a:rPr lang="en-US" sz="2000" dirty="0"/>
              <a:t>Histogram of </a:t>
            </a:r>
            <a:r>
              <a:rPr lang="en-US" sz="2000" dirty="0" err="1"/>
              <a:t>collegecityid</a:t>
            </a:r>
            <a:r>
              <a:rPr lang="en-US" sz="2000" dirty="0"/>
              <a:t> in the AMCAT dataset shows the distribution of candidates based on their college city IDs. It indicates how many candidates come from each city, helping to identify regional trends in candidate demographics.</a:t>
            </a:r>
          </a:p>
        </p:txBody>
      </p:sp>
      <p:sp>
        <p:nvSpPr>
          <p:cNvPr id="3" name="Text Placeholder 2">
            <a:extLst>
              <a:ext uri="{FF2B5EF4-FFF2-40B4-BE49-F238E27FC236}">
                <a16:creationId xmlns:a16="http://schemas.microsoft.com/office/drawing/2014/main" id="{A4C3649C-B236-43DC-A3A6-A3A2CF67F6BE}"/>
              </a:ext>
            </a:extLst>
          </p:cNvPr>
          <p:cNvSpPr>
            <a:spLocks noGrp="1"/>
          </p:cNvSpPr>
          <p:nvPr>
            <p:ph type="body" idx="1"/>
          </p:nvPr>
        </p:nvSpPr>
        <p:spPr>
          <a:xfrm>
            <a:off x="3830562" y="670560"/>
            <a:ext cx="1930158" cy="4348479"/>
          </a:xfrm>
        </p:spPr>
        <p:txBody>
          <a:bodyPr>
            <a:noAutofit/>
          </a:bodyPr>
          <a:lstStyle/>
          <a:p>
            <a:r>
              <a:rPr lang="en-US" sz="1600" dirty="0"/>
              <a:t>Histogram of 12 graduation in the AMCAT dataset shows the distribution of candidates who graduated in 2012. It reveals how many candidates fall into different score ranges, helping to analyze their performance and trends among that specific graduation year.</a:t>
            </a:r>
          </a:p>
        </p:txBody>
      </p:sp>
      <p:pic>
        <p:nvPicPr>
          <p:cNvPr id="4" name="Picture 3">
            <a:extLst>
              <a:ext uri="{FF2B5EF4-FFF2-40B4-BE49-F238E27FC236}">
                <a16:creationId xmlns:a16="http://schemas.microsoft.com/office/drawing/2014/main" id="{8E66A3D0-CF9A-4C3A-A741-ADF4391C44AA}"/>
              </a:ext>
            </a:extLst>
          </p:cNvPr>
          <p:cNvPicPr>
            <a:picLocks noChangeAspect="1"/>
          </p:cNvPicPr>
          <p:nvPr/>
        </p:nvPicPr>
        <p:blipFill>
          <a:blip r:embed="rId2"/>
          <a:stretch>
            <a:fillRect/>
          </a:stretch>
        </p:blipFill>
        <p:spPr>
          <a:xfrm>
            <a:off x="608986" y="218917"/>
            <a:ext cx="3597253" cy="2634702"/>
          </a:xfrm>
          <a:prstGeom prst="rect">
            <a:avLst/>
          </a:prstGeom>
        </p:spPr>
      </p:pic>
      <p:pic>
        <p:nvPicPr>
          <p:cNvPr id="5" name="Picture 4">
            <a:extLst>
              <a:ext uri="{FF2B5EF4-FFF2-40B4-BE49-F238E27FC236}">
                <a16:creationId xmlns:a16="http://schemas.microsoft.com/office/drawing/2014/main" id="{970A968F-1AC3-4B70-81C6-47E6643F7EBD}"/>
              </a:ext>
            </a:extLst>
          </p:cNvPr>
          <p:cNvPicPr>
            <a:picLocks noChangeAspect="1"/>
          </p:cNvPicPr>
          <p:nvPr/>
        </p:nvPicPr>
        <p:blipFill>
          <a:blip r:embed="rId3"/>
          <a:stretch>
            <a:fillRect/>
          </a:stretch>
        </p:blipFill>
        <p:spPr>
          <a:xfrm>
            <a:off x="219800" y="2929901"/>
            <a:ext cx="3610762" cy="2952740"/>
          </a:xfrm>
          <a:prstGeom prst="rect">
            <a:avLst/>
          </a:prstGeom>
        </p:spPr>
      </p:pic>
      <p:pic>
        <p:nvPicPr>
          <p:cNvPr id="6" name="Picture 5">
            <a:extLst>
              <a:ext uri="{FF2B5EF4-FFF2-40B4-BE49-F238E27FC236}">
                <a16:creationId xmlns:a16="http://schemas.microsoft.com/office/drawing/2014/main" id="{4194AD1E-DAA3-4BE0-B289-3A9027013686}"/>
              </a:ext>
            </a:extLst>
          </p:cNvPr>
          <p:cNvPicPr>
            <a:picLocks noChangeAspect="1"/>
          </p:cNvPicPr>
          <p:nvPr/>
        </p:nvPicPr>
        <p:blipFill>
          <a:blip r:embed="rId4"/>
          <a:stretch>
            <a:fillRect/>
          </a:stretch>
        </p:blipFill>
        <p:spPr>
          <a:xfrm>
            <a:off x="7898281" y="1755710"/>
            <a:ext cx="3829050" cy="4220340"/>
          </a:xfrm>
          <a:prstGeom prst="rect">
            <a:avLst/>
          </a:prstGeom>
        </p:spPr>
      </p:pic>
      <p:pic>
        <p:nvPicPr>
          <p:cNvPr id="7" name="Picture 6">
            <a:extLst>
              <a:ext uri="{FF2B5EF4-FFF2-40B4-BE49-F238E27FC236}">
                <a16:creationId xmlns:a16="http://schemas.microsoft.com/office/drawing/2014/main" id="{1592FADA-4ED8-4FE7-BFF1-F1A2E7A8D1ED}"/>
              </a:ext>
            </a:extLst>
          </p:cNvPr>
          <p:cNvPicPr>
            <a:picLocks noChangeAspect="1"/>
          </p:cNvPicPr>
          <p:nvPr/>
        </p:nvPicPr>
        <p:blipFill>
          <a:blip r:embed="rId5"/>
          <a:stretch>
            <a:fillRect/>
          </a:stretch>
        </p:blipFill>
        <p:spPr>
          <a:xfrm>
            <a:off x="8120288" y="65882"/>
            <a:ext cx="4071712" cy="1533525"/>
          </a:xfrm>
          <a:prstGeom prst="rect">
            <a:avLst/>
          </a:prstGeom>
        </p:spPr>
      </p:pic>
    </p:spTree>
    <p:extLst>
      <p:ext uri="{BB962C8B-B14F-4D97-AF65-F5344CB8AC3E}">
        <p14:creationId xmlns:p14="http://schemas.microsoft.com/office/powerpoint/2010/main" val="2394088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9E22D3-EEA1-4E94-A72C-CE8D86F18456}"/>
              </a:ext>
            </a:extLst>
          </p:cNvPr>
          <p:cNvPicPr>
            <a:picLocks noChangeAspect="1"/>
          </p:cNvPicPr>
          <p:nvPr/>
        </p:nvPicPr>
        <p:blipFill>
          <a:blip r:embed="rId2"/>
          <a:stretch>
            <a:fillRect/>
          </a:stretch>
        </p:blipFill>
        <p:spPr>
          <a:xfrm>
            <a:off x="6096000" y="644208"/>
            <a:ext cx="5953483" cy="4642803"/>
          </a:xfrm>
          <a:prstGeom prst="rect">
            <a:avLst/>
          </a:prstGeom>
        </p:spPr>
      </p:pic>
      <p:sp>
        <p:nvSpPr>
          <p:cNvPr id="3" name="Text Placeholder 2">
            <a:extLst>
              <a:ext uri="{FF2B5EF4-FFF2-40B4-BE49-F238E27FC236}">
                <a16:creationId xmlns:a16="http://schemas.microsoft.com/office/drawing/2014/main" id="{31688E7C-B610-461E-BB32-AEB3F7FCAD83}"/>
              </a:ext>
            </a:extLst>
          </p:cNvPr>
          <p:cNvSpPr>
            <a:spLocks noGrp="1"/>
          </p:cNvSpPr>
          <p:nvPr>
            <p:ph type="body" idx="1"/>
          </p:nvPr>
        </p:nvSpPr>
        <p:spPr>
          <a:xfrm>
            <a:off x="497840" y="894081"/>
            <a:ext cx="5262879" cy="4561840"/>
          </a:xfrm>
        </p:spPr>
        <p:txBody>
          <a:bodyPr>
            <a:normAutofit/>
          </a:bodyPr>
          <a:lstStyle/>
          <a:p>
            <a:pPr marL="114300" indent="0">
              <a:buNone/>
            </a:pPr>
            <a:r>
              <a:rPr lang="en-US" dirty="0">
                <a:latin typeface="Arial Narrow" panose="020B0606020202030204" pitchFamily="34" charset="0"/>
              </a:rPr>
              <a:t>Box plot of openness to experience in the AMCAT dataset visually represents the distribution of candidates' scores on this trait. It shows the median, quartiles, and any outliers, helping to quickly assess the range and variability of openness among candidates.</a:t>
            </a:r>
          </a:p>
        </p:txBody>
      </p:sp>
    </p:spTree>
    <p:extLst>
      <p:ext uri="{BB962C8B-B14F-4D97-AF65-F5344CB8AC3E}">
        <p14:creationId xmlns:p14="http://schemas.microsoft.com/office/powerpoint/2010/main" val="93592440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902</Words>
  <Application>Microsoft Office PowerPoint</Application>
  <PresentationFormat>Widescreen</PresentationFormat>
  <Paragraphs>49</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Arial</vt:lpstr>
      <vt:lpstr>Lato Black</vt:lpstr>
      <vt:lpstr>Libre Baskerville</vt:lpstr>
      <vt:lpstr>Arial Narrow</vt:lpstr>
      <vt:lpstr>Office Theme</vt:lpstr>
      <vt:lpstr>PowerPoint Presentation</vt:lpstr>
      <vt:lpstr>PowerPoint Presentation</vt:lpstr>
      <vt:lpstr>Agenda (This should be the PPT flow)  </vt:lpstr>
      <vt:lpstr>  </vt:lpstr>
      <vt:lpstr>Dataset Overview The dataset consists of 3998 entries and 39 columns. Columns include information such as ID, Salary, Date of Joining (DOJ), Date of Leaving (DOL), Designation, JobCity, Gender, Date of Birth (DOB), 10th and 12th percentage, and many more.</vt:lpstr>
      <vt:lpstr>Univariate Analysis</vt:lpstr>
      <vt:lpstr>PowerPoint Presentation</vt:lpstr>
      <vt:lpstr>Histogram of collegecityid in the AMCAT dataset shows the distribution of candidates based on their college city IDs. It indicates how many candidates come from each city, helping to identify regional trends in candidate demographics.</vt:lpstr>
      <vt:lpstr>PowerPoint Presentation</vt:lpstr>
      <vt:lpstr>Bivariate Analysis</vt:lpstr>
      <vt:lpstr>PowerPoint Presentation</vt:lpstr>
      <vt:lpstr>Gender distribution across specialization in the AMCAT dataset, shown in a pie chart, indicates that 23.9% of candidates are female and 76.3% are male. This highlights a significant gender imbalance in the specializations represented, reflecting the demographics of candidates in the dataset</vt:lpstr>
      <vt:lpstr>Research Questions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user</cp:lastModifiedBy>
  <cp:revision>13</cp:revision>
  <dcterms:created xsi:type="dcterms:W3CDTF">2021-02-16T05:19:01Z</dcterms:created>
  <dcterms:modified xsi:type="dcterms:W3CDTF">2024-10-02T18:14:34Z</dcterms:modified>
</cp:coreProperties>
</file>