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96112A-2D94-4F3A-B86D-32265946F70B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DD3AB94-CFB0-45F5-A941-C80AF8783BE5}">
      <dgm:prSet/>
      <dgm:spPr/>
      <dgm:t>
        <a:bodyPr/>
        <a:lstStyle/>
        <a:p>
          <a:r>
            <a:rPr lang="en-US" dirty="0"/>
            <a:t>Data understanding and pre-processing.</a:t>
          </a:r>
        </a:p>
      </dgm:t>
    </dgm:pt>
    <dgm:pt modelId="{F6CF8D79-D872-48FA-A48D-944FDFB0E178}" type="parTrans" cxnId="{A898D8D4-280C-4E0C-942C-D34F8DD47AD8}">
      <dgm:prSet/>
      <dgm:spPr/>
      <dgm:t>
        <a:bodyPr/>
        <a:lstStyle/>
        <a:p>
          <a:endParaRPr lang="en-US"/>
        </a:p>
      </dgm:t>
    </dgm:pt>
    <dgm:pt modelId="{D1A8A76E-45A1-4BC9-8571-23F2C32BB550}" type="sibTrans" cxnId="{A898D8D4-280C-4E0C-942C-D34F8DD47AD8}">
      <dgm:prSet/>
      <dgm:spPr/>
      <dgm:t>
        <a:bodyPr/>
        <a:lstStyle/>
        <a:p>
          <a:endParaRPr lang="en-US"/>
        </a:p>
      </dgm:t>
    </dgm:pt>
    <dgm:pt modelId="{1177311C-951C-44A4-BE8C-DCFC8065DF24}">
      <dgm:prSet/>
      <dgm:spPr/>
      <dgm:t>
        <a:bodyPr/>
        <a:lstStyle/>
        <a:p>
          <a:r>
            <a:rPr lang="en-US"/>
            <a:t>Exploratory data analysis</a:t>
          </a:r>
        </a:p>
      </dgm:t>
    </dgm:pt>
    <dgm:pt modelId="{E320836A-8BAC-45E8-8A4A-92AC92AD2378}" type="parTrans" cxnId="{E4CD5DBF-61C3-49C2-9757-8225F8746E72}">
      <dgm:prSet/>
      <dgm:spPr/>
      <dgm:t>
        <a:bodyPr/>
        <a:lstStyle/>
        <a:p>
          <a:endParaRPr lang="en-US"/>
        </a:p>
      </dgm:t>
    </dgm:pt>
    <dgm:pt modelId="{626C4967-D2F9-4951-9553-A73CD61C9ACC}" type="sibTrans" cxnId="{E4CD5DBF-61C3-49C2-9757-8225F8746E72}">
      <dgm:prSet/>
      <dgm:spPr/>
      <dgm:t>
        <a:bodyPr/>
        <a:lstStyle/>
        <a:p>
          <a:endParaRPr lang="en-US"/>
        </a:p>
      </dgm:t>
    </dgm:pt>
    <dgm:pt modelId="{FC89ACAE-36DF-4BC7-B05D-5431BD55E5B8}">
      <dgm:prSet/>
      <dgm:spPr/>
      <dgm:t>
        <a:bodyPr/>
        <a:lstStyle/>
        <a:p>
          <a:r>
            <a:rPr lang="en-US"/>
            <a:t>Statistical tests and analysis</a:t>
          </a:r>
        </a:p>
      </dgm:t>
    </dgm:pt>
    <dgm:pt modelId="{33766786-2718-4300-A552-D9164C8ADD39}" type="parTrans" cxnId="{D14E0A4D-1FB1-468A-958C-2A129813D069}">
      <dgm:prSet/>
      <dgm:spPr/>
      <dgm:t>
        <a:bodyPr/>
        <a:lstStyle/>
        <a:p>
          <a:endParaRPr lang="en-US"/>
        </a:p>
      </dgm:t>
    </dgm:pt>
    <dgm:pt modelId="{869910DD-C862-4F50-A95F-FA97BC3FF8D3}" type="sibTrans" cxnId="{D14E0A4D-1FB1-468A-958C-2A129813D069}">
      <dgm:prSet/>
      <dgm:spPr/>
      <dgm:t>
        <a:bodyPr/>
        <a:lstStyle/>
        <a:p>
          <a:endParaRPr lang="en-US"/>
        </a:p>
      </dgm:t>
    </dgm:pt>
    <dgm:pt modelId="{95378E6B-E923-430E-A898-F4127696872C}">
      <dgm:prSet/>
      <dgm:spPr/>
      <dgm:t>
        <a:bodyPr/>
        <a:lstStyle/>
        <a:p>
          <a:r>
            <a:rPr lang="en-US"/>
            <a:t>Visualizations for further analysis on data</a:t>
          </a:r>
        </a:p>
      </dgm:t>
    </dgm:pt>
    <dgm:pt modelId="{D5396A69-A377-4255-BB9F-A9F0C8D32DDB}" type="parTrans" cxnId="{8CD9EA7D-861B-4F98-9486-DE8F9F56EA7F}">
      <dgm:prSet/>
      <dgm:spPr/>
      <dgm:t>
        <a:bodyPr/>
        <a:lstStyle/>
        <a:p>
          <a:endParaRPr lang="en-US"/>
        </a:p>
      </dgm:t>
    </dgm:pt>
    <dgm:pt modelId="{B1227912-9F52-4A5E-B227-0E887628302E}" type="sibTrans" cxnId="{8CD9EA7D-861B-4F98-9486-DE8F9F56EA7F}">
      <dgm:prSet/>
      <dgm:spPr/>
      <dgm:t>
        <a:bodyPr/>
        <a:lstStyle/>
        <a:p>
          <a:endParaRPr lang="en-US"/>
        </a:p>
      </dgm:t>
    </dgm:pt>
    <dgm:pt modelId="{BA6B3651-DBEB-4C2A-8FF5-B31A163395A6}">
      <dgm:prSet/>
      <dgm:spPr/>
      <dgm:t>
        <a:bodyPr/>
        <a:lstStyle/>
        <a:p>
          <a:r>
            <a:rPr lang="en-US"/>
            <a:t>Model Exploration and performance analysis</a:t>
          </a:r>
        </a:p>
      </dgm:t>
    </dgm:pt>
    <dgm:pt modelId="{1FBF1C60-5313-4FC2-AA1B-CAB4C563BFAB}" type="parTrans" cxnId="{A95E5945-676C-4E9B-873C-19C97F5BDA6D}">
      <dgm:prSet/>
      <dgm:spPr/>
      <dgm:t>
        <a:bodyPr/>
        <a:lstStyle/>
        <a:p>
          <a:endParaRPr lang="en-US"/>
        </a:p>
      </dgm:t>
    </dgm:pt>
    <dgm:pt modelId="{E5D79974-AD76-42C9-BB0F-BC7D53E35C96}" type="sibTrans" cxnId="{A95E5945-676C-4E9B-873C-19C97F5BDA6D}">
      <dgm:prSet/>
      <dgm:spPr/>
      <dgm:t>
        <a:bodyPr/>
        <a:lstStyle/>
        <a:p>
          <a:endParaRPr lang="en-US"/>
        </a:p>
      </dgm:t>
    </dgm:pt>
    <dgm:pt modelId="{2833356C-E86F-40C6-BE13-6E4C0523AA08}">
      <dgm:prSet/>
      <dgm:spPr/>
      <dgm:t>
        <a:bodyPr/>
        <a:lstStyle/>
        <a:p>
          <a:r>
            <a:rPr lang="en-US"/>
            <a:t>Forecasting</a:t>
          </a:r>
        </a:p>
      </dgm:t>
    </dgm:pt>
    <dgm:pt modelId="{863170CA-CDAE-41F0-A631-BBC1D67C31A7}" type="parTrans" cxnId="{F1319920-D0C1-466E-913B-DDADCE34EA4F}">
      <dgm:prSet/>
      <dgm:spPr/>
      <dgm:t>
        <a:bodyPr/>
        <a:lstStyle/>
        <a:p>
          <a:endParaRPr lang="en-US"/>
        </a:p>
      </dgm:t>
    </dgm:pt>
    <dgm:pt modelId="{760F73B7-8D25-488A-AB0E-195D2F0CC514}" type="sibTrans" cxnId="{F1319920-D0C1-466E-913B-DDADCE34EA4F}">
      <dgm:prSet/>
      <dgm:spPr/>
      <dgm:t>
        <a:bodyPr/>
        <a:lstStyle/>
        <a:p>
          <a:endParaRPr lang="en-US"/>
        </a:p>
      </dgm:t>
    </dgm:pt>
    <dgm:pt modelId="{719DA7B3-5EE7-4EA3-989D-8B295F1BB52E}">
      <dgm:prSet/>
      <dgm:spPr/>
      <dgm:t>
        <a:bodyPr/>
        <a:lstStyle/>
        <a:p>
          <a:r>
            <a:rPr lang="en-US"/>
            <a:t>Result Discussion and Conclusion</a:t>
          </a:r>
        </a:p>
      </dgm:t>
    </dgm:pt>
    <dgm:pt modelId="{7AD6447F-7C52-49C9-968A-EC2150C605A7}" type="parTrans" cxnId="{8064F2B4-68DB-4090-A93F-F89076B2CBD0}">
      <dgm:prSet/>
      <dgm:spPr/>
      <dgm:t>
        <a:bodyPr/>
        <a:lstStyle/>
        <a:p>
          <a:endParaRPr lang="en-US"/>
        </a:p>
      </dgm:t>
    </dgm:pt>
    <dgm:pt modelId="{BE633515-65F1-400E-B2F3-242903A8A593}" type="sibTrans" cxnId="{8064F2B4-68DB-4090-A93F-F89076B2CBD0}">
      <dgm:prSet/>
      <dgm:spPr/>
      <dgm:t>
        <a:bodyPr/>
        <a:lstStyle/>
        <a:p>
          <a:endParaRPr lang="en-US"/>
        </a:p>
      </dgm:t>
    </dgm:pt>
    <dgm:pt modelId="{223B0A2A-E4E3-48CE-BAF4-84CFAD8F9FE6}" type="pres">
      <dgm:prSet presAssocID="{4B96112A-2D94-4F3A-B86D-32265946F70B}" presName="Name0" presStyleCnt="0">
        <dgm:presLayoutVars>
          <dgm:dir/>
          <dgm:resizeHandles val="exact"/>
        </dgm:presLayoutVars>
      </dgm:prSet>
      <dgm:spPr/>
    </dgm:pt>
    <dgm:pt modelId="{51C935DC-1D33-461D-9CE2-992AD57F40CA}" type="pres">
      <dgm:prSet presAssocID="{9DD3AB94-CFB0-45F5-A941-C80AF8783BE5}" presName="node" presStyleLbl="node1" presStyleIdx="0" presStyleCnt="7">
        <dgm:presLayoutVars>
          <dgm:bulletEnabled val="1"/>
        </dgm:presLayoutVars>
      </dgm:prSet>
      <dgm:spPr/>
    </dgm:pt>
    <dgm:pt modelId="{39A68A77-93D5-41F6-9943-526DEEC55567}" type="pres">
      <dgm:prSet presAssocID="{D1A8A76E-45A1-4BC9-8571-23F2C32BB550}" presName="sibTrans" presStyleLbl="sibTrans1D1" presStyleIdx="0" presStyleCnt="6"/>
      <dgm:spPr/>
    </dgm:pt>
    <dgm:pt modelId="{6BCC1E62-3200-44A7-959F-E7F1D6E91A63}" type="pres">
      <dgm:prSet presAssocID="{D1A8A76E-45A1-4BC9-8571-23F2C32BB550}" presName="connectorText" presStyleLbl="sibTrans1D1" presStyleIdx="0" presStyleCnt="6"/>
      <dgm:spPr/>
    </dgm:pt>
    <dgm:pt modelId="{EC2DD04B-8B6C-4F46-809C-148D16B45527}" type="pres">
      <dgm:prSet presAssocID="{1177311C-951C-44A4-BE8C-DCFC8065DF24}" presName="node" presStyleLbl="node1" presStyleIdx="1" presStyleCnt="7">
        <dgm:presLayoutVars>
          <dgm:bulletEnabled val="1"/>
        </dgm:presLayoutVars>
      </dgm:prSet>
      <dgm:spPr/>
    </dgm:pt>
    <dgm:pt modelId="{BF2FE303-86C2-4C8D-99C5-E087B165B2CA}" type="pres">
      <dgm:prSet presAssocID="{626C4967-D2F9-4951-9553-A73CD61C9ACC}" presName="sibTrans" presStyleLbl="sibTrans1D1" presStyleIdx="1" presStyleCnt="6"/>
      <dgm:spPr/>
    </dgm:pt>
    <dgm:pt modelId="{8DB1866A-0E6B-4935-8F44-62D17899F8E1}" type="pres">
      <dgm:prSet presAssocID="{626C4967-D2F9-4951-9553-A73CD61C9ACC}" presName="connectorText" presStyleLbl="sibTrans1D1" presStyleIdx="1" presStyleCnt="6"/>
      <dgm:spPr/>
    </dgm:pt>
    <dgm:pt modelId="{E98DE3FA-70A4-4B67-91C6-776C7038AE8F}" type="pres">
      <dgm:prSet presAssocID="{FC89ACAE-36DF-4BC7-B05D-5431BD55E5B8}" presName="node" presStyleLbl="node1" presStyleIdx="2" presStyleCnt="7">
        <dgm:presLayoutVars>
          <dgm:bulletEnabled val="1"/>
        </dgm:presLayoutVars>
      </dgm:prSet>
      <dgm:spPr/>
    </dgm:pt>
    <dgm:pt modelId="{00A9C28A-62CD-4310-A3EE-FF805EEB634B}" type="pres">
      <dgm:prSet presAssocID="{869910DD-C862-4F50-A95F-FA97BC3FF8D3}" presName="sibTrans" presStyleLbl="sibTrans1D1" presStyleIdx="2" presStyleCnt="6"/>
      <dgm:spPr/>
    </dgm:pt>
    <dgm:pt modelId="{0CD26C3D-D059-45BF-BC9A-0D88B02E5AED}" type="pres">
      <dgm:prSet presAssocID="{869910DD-C862-4F50-A95F-FA97BC3FF8D3}" presName="connectorText" presStyleLbl="sibTrans1D1" presStyleIdx="2" presStyleCnt="6"/>
      <dgm:spPr/>
    </dgm:pt>
    <dgm:pt modelId="{3FA2BABA-F6F9-4B12-A8EE-E2F894C74CAC}" type="pres">
      <dgm:prSet presAssocID="{95378E6B-E923-430E-A898-F4127696872C}" presName="node" presStyleLbl="node1" presStyleIdx="3" presStyleCnt="7">
        <dgm:presLayoutVars>
          <dgm:bulletEnabled val="1"/>
        </dgm:presLayoutVars>
      </dgm:prSet>
      <dgm:spPr/>
    </dgm:pt>
    <dgm:pt modelId="{F85D5268-4D95-4F9B-94F4-58334F455976}" type="pres">
      <dgm:prSet presAssocID="{B1227912-9F52-4A5E-B227-0E887628302E}" presName="sibTrans" presStyleLbl="sibTrans1D1" presStyleIdx="3" presStyleCnt="6"/>
      <dgm:spPr/>
    </dgm:pt>
    <dgm:pt modelId="{7BC760F8-E539-4B87-9526-A84240B70CE6}" type="pres">
      <dgm:prSet presAssocID="{B1227912-9F52-4A5E-B227-0E887628302E}" presName="connectorText" presStyleLbl="sibTrans1D1" presStyleIdx="3" presStyleCnt="6"/>
      <dgm:spPr/>
    </dgm:pt>
    <dgm:pt modelId="{5C88263D-D538-490B-939E-9EF40AC82048}" type="pres">
      <dgm:prSet presAssocID="{BA6B3651-DBEB-4C2A-8FF5-B31A163395A6}" presName="node" presStyleLbl="node1" presStyleIdx="4" presStyleCnt="7">
        <dgm:presLayoutVars>
          <dgm:bulletEnabled val="1"/>
        </dgm:presLayoutVars>
      </dgm:prSet>
      <dgm:spPr/>
    </dgm:pt>
    <dgm:pt modelId="{3EA4105A-6CD6-4F7F-B951-36430324EA59}" type="pres">
      <dgm:prSet presAssocID="{E5D79974-AD76-42C9-BB0F-BC7D53E35C96}" presName="sibTrans" presStyleLbl="sibTrans1D1" presStyleIdx="4" presStyleCnt="6"/>
      <dgm:spPr/>
    </dgm:pt>
    <dgm:pt modelId="{2302A43C-7227-4352-8F48-EB36F3EF8A3D}" type="pres">
      <dgm:prSet presAssocID="{E5D79974-AD76-42C9-BB0F-BC7D53E35C96}" presName="connectorText" presStyleLbl="sibTrans1D1" presStyleIdx="4" presStyleCnt="6"/>
      <dgm:spPr/>
    </dgm:pt>
    <dgm:pt modelId="{737CE102-469E-427B-9B17-E89E2B26F662}" type="pres">
      <dgm:prSet presAssocID="{2833356C-E86F-40C6-BE13-6E4C0523AA08}" presName="node" presStyleLbl="node1" presStyleIdx="5" presStyleCnt="7">
        <dgm:presLayoutVars>
          <dgm:bulletEnabled val="1"/>
        </dgm:presLayoutVars>
      </dgm:prSet>
      <dgm:spPr/>
    </dgm:pt>
    <dgm:pt modelId="{13A75849-0423-448C-B5A5-92E9EA9ED96F}" type="pres">
      <dgm:prSet presAssocID="{760F73B7-8D25-488A-AB0E-195D2F0CC514}" presName="sibTrans" presStyleLbl="sibTrans1D1" presStyleIdx="5" presStyleCnt="6"/>
      <dgm:spPr/>
    </dgm:pt>
    <dgm:pt modelId="{F6EB6D20-7078-48A6-9BFA-80F3A04451AD}" type="pres">
      <dgm:prSet presAssocID="{760F73B7-8D25-488A-AB0E-195D2F0CC514}" presName="connectorText" presStyleLbl="sibTrans1D1" presStyleIdx="5" presStyleCnt="6"/>
      <dgm:spPr/>
    </dgm:pt>
    <dgm:pt modelId="{95BFB1FA-8FA3-456B-A180-CB8E8A03CA0F}" type="pres">
      <dgm:prSet presAssocID="{719DA7B3-5EE7-4EA3-989D-8B295F1BB52E}" presName="node" presStyleLbl="node1" presStyleIdx="6" presStyleCnt="7">
        <dgm:presLayoutVars>
          <dgm:bulletEnabled val="1"/>
        </dgm:presLayoutVars>
      </dgm:prSet>
      <dgm:spPr/>
    </dgm:pt>
  </dgm:ptLst>
  <dgm:cxnLst>
    <dgm:cxn modelId="{69B8BB06-010D-4A5D-AD12-E2FA2273659C}" type="presOf" srcId="{B1227912-9F52-4A5E-B227-0E887628302E}" destId="{F85D5268-4D95-4F9B-94F4-58334F455976}" srcOrd="0" destOrd="0" presId="urn:microsoft.com/office/officeart/2016/7/layout/RepeatingBendingProcessNew"/>
    <dgm:cxn modelId="{F0BD5E17-0872-486C-918C-D891A05ADD9B}" type="presOf" srcId="{1177311C-951C-44A4-BE8C-DCFC8065DF24}" destId="{EC2DD04B-8B6C-4F46-809C-148D16B45527}" srcOrd="0" destOrd="0" presId="urn:microsoft.com/office/officeart/2016/7/layout/RepeatingBendingProcessNew"/>
    <dgm:cxn modelId="{208CE61F-CC29-4B53-A1D5-09620257C057}" type="presOf" srcId="{2833356C-E86F-40C6-BE13-6E4C0523AA08}" destId="{737CE102-469E-427B-9B17-E89E2B26F662}" srcOrd="0" destOrd="0" presId="urn:microsoft.com/office/officeart/2016/7/layout/RepeatingBendingProcessNew"/>
    <dgm:cxn modelId="{F1319920-D0C1-466E-913B-DDADCE34EA4F}" srcId="{4B96112A-2D94-4F3A-B86D-32265946F70B}" destId="{2833356C-E86F-40C6-BE13-6E4C0523AA08}" srcOrd="5" destOrd="0" parTransId="{863170CA-CDAE-41F0-A631-BBC1D67C31A7}" sibTransId="{760F73B7-8D25-488A-AB0E-195D2F0CC514}"/>
    <dgm:cxn modelId="{C51F4D24-B6A4-4BB3-A71C-0F095EDF5E35}" type="presOf" srcId="{BA6B3651-DBEB-4C2A-8FF5-B31A163395A6}" destId="{5C88263D-D538-490B-939E-9EF40AC82048}" srcOrd="0" destOrd="0" presId="urn:microsoft.com/office/officeart/2016/7/layout/RepeatingBendingProcessNew"/>
    <dgm:cxn modelId="{A4D9802D-6F37-4A89-81CD-601CF02BADC4}" type="presOf" srcId="{869910DD-C862-4F50-A95F-FA97BC3FF8D3}" destId="{0CD26C3D-D059-45BF-BC9A-0D88B02E5AED}" srcOrd="1" destOrd="0" presId="urn:microsoft.com/office/officeart/2016/7/layout/RepeatingBendingProcessNew"/>
    <dgm:cxn modelId="{799F043F-54CA-4317-8B7B-E92C6C7C75BB}" type="presOf" srcId="{E5D79974-AD76-42C9-BB0F-BC7D53E35C96}" destId="{3EA4105A-6CD6-4F7F-B951-36430324EA59}" srcOrd="0" destOrd="0" presId="urn:microsoft.com/office/officeart/2016/7/layout/RepeatingBendingProcessNew"/>
    <dgm:cxn modelId="{39BC2E5E-41D2-45ED-BDAE-E576DB126A1F}" type="presOf" srcId="{760F73B7-8D25-488A-AB0E-195D2F0CC514}" destId="{F6EB6D20-7078-48A6-9BFA-80F3A04451AD}" srcOrd="1" destOrd="0" presId="urn:microsoft.com/office/officeart/2016/7/layout/RepeatingBendingProcessNew"/>
    <dgm:cxn modelId="{4C27645E-CEF6-4750-B78C-9BDA6C7B31C4}" type="presOf" srcId="{9DD3AB94-CFB0-45F5-A941-C80AF8783BE5}" destId="{51C935DC-1D33-461D-9CE2-992AD57F40CA}" srcOrd="0" destOrd="0" presId="urn:microsoft.com/office/officeart/2016/7/layout/RepeatingBendingProcessNew"/>
    <dgm:cxn modelId="{A95E5945-676C-4E9B-873C-19C97F5BDA6D}" srcId="{4B96112A-2D94-4F3A-B86D-32265946F70B}" destId="{BA6B3651-DBEB-4C2A-8FF5-B31A163395A6}" srcOrd="4" destOrd="0" parTransId="{1FBF1C60-5313-4FC2-AA1B-CAB4C563BFAB}" sibTransId="{E5D79974-AD76-42C9-BB0F-BC7D53E35C96}"/>
    <dgm:cxn modelId="{3B88906A-1B73-449E-B84A-0ECBA0AF46AF}" type="presOf" srcId="{D1A8A76E-45A1-4BC9-8571-23F2C32BB550}" destId="{39A68A77-93D5-41F6-9943-526DEEC55567}" srcOrd="0" destOrd="0" presId="urn:microsoft.com/office/officeart/2016/7/layout/RepeatingBendingProcessNew"/>
    <dgm:cxn modelId="{D14E0A4D-1FB1-468A-958C-2A129813D069}" srcId="{4B96112A-2D94-4F3A-B86D-32265946F70B}" destId="{FC89ACAE-36DF-4BC7-B05D-5431BD55E5B8}" srcOrd="2" destOrd="0" parTransId="{33766786-2718-4300-A552-D9164C8ADD39}" sibTransId="{869910DD-C862-4F50-A95F-FA97BC3FF8D3}"/>
    <dgm:cxn modelId="{8CD9EA7D-861B-4F98-9486-DE8F9F56EA7F}" srcId="{4B96112A-2D94-4F3A-B86D-32265946F70B}" destId="{95378E6B-E923-430E-A898-F4127696872C}" srcOrd="3" destOrd="0" parTransId="{D5396A69-A377-4255-BB9F-A9F0C8D32DDB}" sibTransId="{B1227912-9F52-4A5E-B227-0E887628302E}"/>
    <dgm:cxn modelId="{AC3C2895-4B57-457A-AADA-15D26D6B4091}" type="presOf" srcId="{626C4967-D2F9-4951-9553-A73CD61C9ACC}" destId="{8DB1866A-0E6B-4935-8F44-62D17899F8E1}" srcOrd="1" destOrd="0" presId="urn:microsoft.com/office/officeart/2016/7/layout/RepeatingBendingProcessNew"/>
    <dgm:cxn modelId="{8CB002A3-01FD-4536-9F61-F6325AE5F0D8}" type="presOf" srcId="{4B96112A-2D94-4F3A-B86D-32265946F70B}" destId="{223B0A2A-E4E3-48CE-BAF4-84CFAD8F9FE6}" srcOrd="0" destOrd="0" presId="urn:microsoft.com/office/officeart/2016/7/layout/RepeatingBendingProcessNew"/>
    <dgm:cxn modelId="{5448C7A8-48B4-41E2-AC21-419EE6A59684}" type="presOf" srcId="{760F73B7-8D25-488A-AB0E-195D2F0CC514}" destId="{13A75849-0423-448C-B5A5-92E9EA9ED96F}" srcOrd="0" destOrd="0" presId="urn:microsoft.com/office/officeart/2016/7/layout/RepeatingBendingProcessNew"/>
    <dgm:cxn modelId="{9E81E5B0-30E5-4E03-BF9D-6C2B9DC4E8A6}" type="presOf" srcId="{FC89ACAE-36DF-4BC7-B05D-5431BD55E5B8}" destId="{E98DE3FA-70A4-4B67-91C6-776C7038AE8F}" srcOrd="0" destOrd="0" presId="urn:microsoft.com/office/officeart/2016/7/layout/RepeatingBendingProcessNew"/>
    <dgm:cxn modelId="{8064F2B4-68DB-4090-A93F-F89076B2CBD0}" srcId="{4B96112A-2D94-4F3A-B86D-32265946F70B}" destId="{719DA7B3-5EE7-4EA3-989D-8B295F1BB52E}" srcOrd="6" destOrd="0" parTransId="{7AD6447F-7C52-49C9-968A-EC2150C605A7}" sibTransId="{BE633515-65F1-400E-B2F3-242903A8A593}"/>
    <dgm:cxn modelId="{ABC3CEB6-5F08-4C45-9D7E-CA598E059091}" type="presOf" srcId="{95378E6B-E923-430E-A898-F4127696872C}" destId="{3FA2BABA-F6F9-4B12-A8EE-E2F894C74CAC}" srcOrd="0" destOrd="0" presId="urn:microsoft.com/office/officeart/2016/7/layout/RepeatingBendingProcessNew"/>
    <dgm:cxn modelId="{E8D41FBE-5E17-49F0-BDFF-77A35E21A32C}" type="presOf" srcId="{626C4967-D2F9-4951-9553-A73CD61C9ACC}" destId="{BF2FE303-86C2-4C8D-99C5-E087B165B2CA}" srcOrd="0" destOrd="0" presId="urn:microsoft.com/office/officeart/2016/7/layout/RepeatingBendingProcessNew"/>
    <dgm:cxn modelId="{E4CD5DBF-61C3-49C2-9757-8225F8746E72}" srcId="{4B96112A-2D94-4F3A-B86D-32265946F70B}" destId="{1177311C-951C-44A4-BE8C-DCFC8065DF24}" srcOrd="1" destOrd="0" parTransId="{E320836A-8BAC-45E8-8A4A-92AC92AD2378}" sibTransId="{626C4967-D2F9-4951-9553-A73CD61C9ACC}"/>
    <dgm:cxn modelId="{3838E0C2-72DC-4EC4-B8E8-D8202AE20B6A}" type="presOf" srcId="{B1227912-9F52-4A5E-B227-0E887628302E}" destId="{7BC760F8-E539-4B87-9526-A84240B70CE6}" srcOrd="1" destOrd="0" presId="urn:microsoft.com/office/officeart/2016/7/layout/RepeatingBendingProcessNew"/>
    <dgm:cxn modelId="{9F52DAC9-B998-41C2-937B-BFBC61C3AEFA}" type="presOf" srcId="{D1A8A76E-45A1-4BC9-8571-23F2C32BB550}" destId="{6BCC1E62-3200-44A7-959F-E7F1D6E91A63}" srcOrd="1" destOrd="0" presId="urn:microsoft.com/office/officeart/2016/7/layout/RepeatingBendingProcessNew"/>
    <dgm:cxn modelId="{7C7270CB-11AA-4724-9D9A-7F87E7BC410F}" type="presOf" srcId="{869910DD-C862-4F50-A95F-FA97BC3FF8D3}" destId="{00A9C28A-62CD-4310-A3EE-FF805EEB634B}" srcOrd="0" destOrd="0" presId="urn:microsoft.com/office/officeart/2016/7/layout/RepeatingBendingProcessNew"/>
    <dgm:cxn modelId="{A898D8D4-280C-4E0C-942C-D34F8DD47AD8}" srcId="{4B96112A-2D94-4F3A-B86D-32265946F70B}" destId="{9DD3AB94-CFB0-45F5-A941-C80AF8783BE5}" srcOrd="0" destOrd="0" parTransId="{F6CF8D79-D872-48FA-A48D-944FDFB0E178}" sibTransId="{D1A8A76E-45A1-4BC9-8571-23F2C32BB550}"/>
    <dgm:cxn modelId="{341D09E7-4F7F-4D81-BFA4-493F1D7FD428}" type="presOf" srcId="{E5D79974-AD76-42C9-BB0F-BC7D53E35C96}" destId="{2302A43C-7227-4352-8F48-EB36F3EF8A3D}" srcOrd="1" destOrd="0" presId="urn:microsoft.com/office/officeart/2016/7/layout/RepeatingBendingProcessNew"/>
    <dgm:cxn modelId="{86AAD9FF-4CC0-4776-9E01-923C96C05929}" type="presOf" srcId="{719DA7B3-5EE7-4EA3-989D-8B295F1BB52E}" destId="{95BFB1FA-8FA3-456B-A180-CB8E8A03CA0F}" srcOrd="0" destOrd="0" presId="urn:microsoft.com/office/officeart/2016/7/layout/RepeatingBendingProcessNew"/>
    <dgm:cxn modelId="{E26F43BA-F32F-483F-9A2D-BD0BA9B2039D}" type="presParOf" srcId="{223B0A2A-E4E3-48CE-BAF4-84CFAD8F9FE6}" destId="{51C935DC-1D33-461D-9CE2-992AD57F40CA}" srcOrd="0" destOrd="0" presId="urn:microsoft.com/office/officeart/2016/7/layout/RepeatingBendingProcessNew"/>
    <dgm:cxn modelId="{AC64AA5A-F8F4-44A2-A25C-0CD5D6AF6265}" type="presParOf" srcId="{223B0A2A-E4E3-48CE-BAF4-84CFAD8F9FE6}" destId="{39A68A77-93D5-41F6-9943-526DEEC55567}" srcOrd="1" destOrd="0" presId="urn:microsoft.com/office/officeart/2016/7/layout/RepeatingBendingProcessNew"/>
    <dgm:cxn modelId="{03C1569C-B9F3-4797-B917-CC6D34C094E4}" type="presParOf" srcId="{39A68A77-93D5-41F6-9943-526DEEC55567}" destId="{6BCC1E62-3200-44A7-959F-E7F1D6E91A63}" srcOrd="0" destOrd="0" presId="urn:microsoft.com/office/officeart/2016/7/layout/RepeatingBendingProcessNew"/>
    <dgm:cxn modelId="{C9A9A811-67B7-4D0D-A0AE-C8250B695643}" type="presParOf" srcId="{223B0A2A-E4E3-48CE-BAF4-84CFAD8F9FE6}" destId="{EC2DD04B-8B6C-4F46-809C-148D16B45527}" srcOrd="2" destOrd="0" presId="urn:microsoft.com/office/officeart/2016/7/layout/RepeatingBendingProcessNew"/>
    <dgm:cxn modelId="{AB6C4191-AC38-4D68-AFAE-5F10E25729A1}" type="presParOf" srcId="{223B0A2A-E4E3-48CE-BAF4-84CFAD8F9FE6}" destId="{BF2FE303-86C2-4C8D-99C5-E087B165B2CA}" srcOrd="3" destOrd="0" presId="urn:microsoft.com/office/officeart/2016/7/layout/RepeatingBendingProcessNew"/>
    <dgm:cxn modelId="{2178CAA1-A5B6-4D8D-A25D-F3AC81E793A0}" type="presParOf" srcId="{BF2FE303-86C2-4C8D-99C5-E087B165B2CA}" destId="{8DB1866A-0E6B-4935-8F44-62D17899F8E1}" srcOrd="0" destOrd="0" presId="urn:microsoft.com/office/officeart/2016/7/layout/RepeatingBendingProcessNew"/>
    <dgm:cxn modelId="{A729C9F4-4857-4E07-9F9B-5A1D2FF28DC8}" type="presParOf" srcId="{223B0A2A-E4E3-48CE-BAF4-84CFAD8F9FE6}" destId="{E98DE3FA-70A4-4B67-91C6-776C7038AE8F}" srcOrd="4" destOrd="0" presId="urn:microsoft.com/office/officeart/2016/7/layout/RepeatingBendingProcessNew"/>
    <dgm:cxn modelId="{69C1ABEB-849D-44E0-A44E-0037290A5666}" type="presParOf" srcId="{223B0A2A-E4E3-48CE-BAF4-84CFAD8F9FE6}" destId="{00A9C28A-62CD-4310-A3EE-FF805EEB634B}" srcOrd="5" destOrd="0" presId="urn:microsoft.com/office/officeart/2016/7/layout/RepeatingBendingProcessNew"/>
    <dgm:cxn modelId="{F11AD217-F21D-4086-B73F-E8B945E8E794}" type="presParOf" srcId="{00A9C28A-62CD-4310-A3EE-FF805EEB634B}" destId="{0CD26C3D-D059-45BF-BC9A-0D88B02E5AED}" srcOrd="0" destOrd="0" presId="urn:microsoft.com/office/officeart/2016/7/layout/RepeatingBendingProcessNew"/>
    <dgm:cxn modelId="{A58EF7F9-B372-46BA-9AB5-9F79E685B62D}" type="presParOf" srcId="{223B0A2A-E4E3-48CE-BAF4-84CFAD8F9FE6}" destId="{3FA2BABA-F6F9-4B12-A8EE-E2F894C74CAC}" srcOrd="6" destOrd="0" presId="urn:microsoft.com/office/officeart/2016/7/layout/RepeatingBendingProcessNew"/>
    <dgm:cxn modelId="{53D116BF-CFEF-40B5-A11C-7A17A0A5FE58}" type="presParOf" srcId="{223B0A2A-E4E3-48CE-BAF4-84CFAD8F9FE6}" destId="{F85D5268-4D95-4F9B-94F4-58334F455976}" srcOrd="7" destOrd="0" presId="urn:microsoft.com/office/officeart/2016/7/layout/RepeatingBendingProcessNew"/>
    <dgm:cxn modelId="{184179A6-9D64-4850-A2EA-EDE802A6CE04}" type="presParOf" srcId="{F85D5268-4D95-4F9B-94F4-58334F455976}" destId="{7BC760F8-E539-4B87-9526-A84240B70CE6}" srcOrd="0" destOrd="0" presId="urn:microsoft.com/office/officeart/2016/7/layout/RepeatingBendingProcessNew"/>
    <dgm:cxn modelId="{B9E25E10-0463-477C-9C23-397F66EA662A}" type="presParOf" srcId="{223B0A2A-E4E3-48CE-BAF4-84CFAD8F9FE6}" destId="{5C88263D-D538-490B-939E-9EF40AC82048}" srcOrd="8" destOrd="0" presId="urn:microsoft.com/office/officeart/2016/7/layout/RepeatingBendingProcessNew"/>
    <dgm:cxn modelId="{9F1A27DD-BF5F-482F-8A7A-C3B2456CE974}" type="presParOf" srcId="{223B0A2A-E4E3-48CE-BAF4-84CFAD8F9FE6}" destId="{3EA4105A-6CD6-4F7F-B951-36430324EA59}" srcOrd="9" destOrd="0" presId="urn:microsoft.com/office/officeart/2016/7/layout/RepeatingBendingProcessNew"/>
    <dgm:cxn modelId="{B501F021-63B3-4D96-8D68-3CB5180236CC}" type="presParOf" srcId="{3EA4105A-6CD6-4F7F-B951-36430324EA59}" destId="{2302A43C-7227-4352-8F48-EB36F3EF8A3D}" srcOrd="0" destOrd="0" presId="urn:microsoft.com/office/officeart/2016/7/layout/RepeatingBendingProcessNew"/>
    <dgm:cxn modelId="{752DA908-DE01-4286-BF16-4FC1F6AF5F25}" type="presParOf" srcId="{223B0A2A-E4E3-48CE-BAF4-84CFAD8F9FE6}" destId="{737CE102-469E-427B-9B17-E89E2B26F662}" srcOrd="10" destOrd="0" presId="urn:microsoft.com/office/officeart/2016/7/layout/RepeatingBendingProcessNew"/>
    <dgm:cxn modelId="{B772B37C-4DCC-4017-9393-D1BB8C6A803F}" type="presParOf" srcId="{223B0A2A-E4E3-48CE-BAF4-84CFAD8F9FE6}" destId="{13A75849-0423-448C-B5A5-92E9EA9ED96F}" srcOrd="11" destOrd="0" presId="urn:microsoft.com/office/officeart/2016/7/layout/RepeatingBendingProcessNew"/>
    <dgm:cxn modelId="{D2520EBD-66BA-4953-9263-179684ACB392}" type="presParOf" srcId="{13A75849-0423-448C-B5A5-92E9EA9ED96F}" destId="{F6EB6D20-7078-48A6-9BFA-80F3A04451AD}" srcOrd="0" destOrd="0" presId="urn:microsoft.com/office/officeart/2016/7/layout/RepeatingBendingProcessNew"/>
    <dgm:cxn modelId="{70AA87C9-7119-4BE0-85B5-0C0CACEAF529}" type="presParOf" srcId="{223B0A2A-E4E3-48CE-BAF4-84CFAD8F9FE6}" destId="{95BFB1FA-8FA3-456B-A180-CB8E8A03CA0F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68A77-93D5-41F6-9943-526DEEC55567}">
      <dsp:nvSpPr>
        <dsp:cNvPr id="0" name=""/>
        <dsp:cNvSpPr/>
      </dsp:nvSpPr>
      <dsp:spPr>
        <a:xfrm>
          <a:off x="2071859" y="1105876"/>
          <a:ext cx="4458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589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82895" y="1149213"/>
        <a:ext cx="23824" cy="4764"/>
      </dsp:txXfrm>
    </dsp:sp>
    <dsp:sp modelId="{51C935DC-1D33-461D-9CE2-992AD57F40CA}">
      <dsp:nvSpPr>
        <dsp:cNvPr id="0" name=""/>
        <dsp:cNvSpPr/>
      </dsp:nvSpPr>
      <dsp:spPr>
        <a:xfrm>
          <a:off x="1934" y="530078"/>
          <a:ext cx="2071725" cy="12430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516" tIns="106559" rIns="101516" bIns="10655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understanding and pre-processing.</a:t>
          </a:r>
        </a:p>
      </dsp:txBody>
      <dsp:txXfrm>
        <a:off x="1934" y="530078"/>
        <a:ext cx="2071725" cy="1243035"/>
      </dsp:txXfrm>
    </dsp:sp>
    <dsp:sp modelId="{BF2FE303-86C2-4C8D-99C5-E087B165B2CA}">
      <dsp:nvSpPr>
        <dsp:cNvPr id="0" name=""/>
        <dsp:cNvSpPr/>
      </dsp:nvSpPr>
      <dsp:spPr>
        <a:xfrm>
          <a:off x="4620082" y="1105876"/>
          <a:ext cx="4458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5896" y="45720"/>
              </a:lnTo>
            </a:path>
          </a:pathLst>
        </a:custGeom>
        <a:noFill/>
        <a:ln w="9525" cap="flat" cmpd="sng" algn="ctr">
          <a:solidFill>
            <a:schemeClr val="accent2">
              <a:hueOff val="-264675"/>
              <a:satOff val="298"/>
              <a:lumOff val="70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31118" y="1149213"/>
        <a:ext cx="23824" cy="4764"/>
      </dsp:txXfrm>
    </dsp:sp>
    <dsp:sp modelId="{EC2DD04B-8B6C-4F46-809C-148D16B45527}">
      <dsp:nvSpPr>
        <dsp:cNvPr id="0" name=""/>
        <dsp:cNvSpPr/>
      </dsp:nvSpPr>
      <dsp:spPr>
        <a:xfrm>
          <a:off x="2550156" y="530078"/>
          <a:ext cx="2071725" cy="1243035"/>
        </a:xfrm>
        <a:prstGeom prst="rect">
          <a:avLst/>
        </a:prstGeom>
        <a:solidFill>
          <a:schemeClr val="accent2">
            <a:hueOff val="-220562"/>
            <a:satOff val="249"/>
            <a:lumOff val="5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516" tIns="106559" rIns="101516" bIns="10655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Exploratory data analysis</a:t>
          </a:r>
        </a:p>
      </dsp:txBody>
      <dsp:txXfrm>
        <a:off x="2550156" y="530078"/>
        <a:ext cx="2071725" cy="1243035"/>
      </dsp:txXfrm>
    </dsp:sp>
    <dsp:sp modelId="{00A9C28A-62CD-4310-A3EE-FF805EEB634B}">
      <dsp:nvSpPr>
        <dsp:cNvPr id="0" name=""/>
        <dsp:cNvSpPr/>
      </dsp:nvSpPr>
      <dsp:spPr>
        <a:xfrm>
          <a:off x="7168305" y="1105876"/>
          <a:ext cx="4458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5896" y="45720"/>
              </a:lnTo>
            </a:path>
          </a:pathLst>
        </a:custGeom>
        <a:noFill/>
        <a:ln w="9525" cap="flat" cmpd="sng" algn="ctr">
          <a:solidFill>
            <a:schemeClr val="accent2">
              <a:hueOff val="-529349"/>
              <a:satOff val="597"/>
              <a:lumOff val="141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79341" y="1149213"/>
        <a:ext cx="23824" cy="4764"/>
      </dsp:txXfrm>
    </dsp:sp>
    <dsp:sp modelId="{E98DE3FA-70A4-4B67-91C6-776C7038AE8F}">
      <dsp:nvSpPr>
        <dsp:cNvPr id="0" name=""/>
        <dsp:cNvSpPr/>
      </dsp:nvSpPr>
      <dsp:spPr>
        <a:xfrm>
          <a:off x="5098379" y="530078"/>
          <a:ext cx="2071725" cy="1243035"/>
        </a:xfrm>
        <a:prstGeom prst="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516" tIns="106559" rIns="101516" bIns="10655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Statistical tests and analysis</a:t>
          </a:r>
        </a:p>
      </dsp:txBody>
      <dsp:txXfrm>
        <a:off x="5098379" y="530078"/>
        <a:ext cx="2071725" cy="1243035"/>
      </dsp:txXfrm>
    </dsp:sp>
    <dsp:sp modelId="{F85D5268-4D95-4F9B-94F4-58334F455976}">
      <dsp:nvSpPr>
        <dsp:cNvPr id="0" name=""/>
        <dsp:cNvSpPr/>
      </dsp:nvSpPr>
      <dsp:spPr>
        <a:xfrm>
          <a:off x="1037796" y="1771314"/>
          <a:ext cx="7644668" cy="445896"/>
        </a:xfrm>
        <a:custGeom>
          <a:avLst/>
          <a:gdLst/>
          <a:ahLst/>
          <a:cxnLst/>
          <a:rect l="0" t="0" r="0" b="0"/>
          <a:pathLst>
            <a:path>
              <a:moveTo>
                <a:pt x="7644668" y="0"/>
              </a:moveTo>
              <a:lnTo>
                <a:pt x="7644668" y="240048"/>
              </a:lnTo>
              <a:lnTo>
                <a:pt x="0" y="240048"/>
              </a:lnTo>
              <a:lnTo>
                <a:pt x="0" y="445896"/>
              </a:lnTo>
            </a:path>
          </a:pathLst>
        </a:custGeom>
        <a:noFill/>
        <a:ln w="9525" cap="flat" cmpd="sng" algn="ctr">
          <a:solidFill>
            <a:schemeClr val="accent2">
              <a:hueOff val="-794024"/>
              <a:satOff val="895"/>
              <a:lumOff val="211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68643" y="1991880"/>
        <a:ext cx="382975" cy="4764"/>
      </dsp:txXfrm>
    </dsp:sp>
    <dsp:sp modelId="{3FA2BABA-F6F9-4B12-A8EE-E2F894C74CAC}">
      <dsp:nvSpPr>
        <dsp:cNvPr id="0" name=""/>
        <dsp:cNvSpPr/>
      </dsp:nvSpPr>
      <dsp:spPr>
        <a:xfrm>
          <a:off x="7646602" y="530078"/>
          <a:ext cx="2071725" cy="1243035"/>
        </a:xfrm>
        <a:prstGeom prst="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516" tIns="106559" rIns="101516" bIns="10655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Visualizations for further analysis on data</a:t>
          </a:r>
        </a:p>
      </dsp:txBody>
      <dsp:txXfrm>
        <a:off x="7646602" y="530078"/>
        <a:ext cx="2071725" cy="1243035"/>
      </dsp:txXfrm>
    </dsp:sp>
    <dsp:sp modelId="{3EA4105A-6CD6-4F7F-B951-36430324EA59}">
      <dsp:nvSpPr>
        <dsp:cNvPr id="0" name=""/>
        <dsp:cNvSpPr/>
      </dsp:nvSpPr>
      <dsp:spPr>
        <a:xfrm>
          <a:off x="2071859" y="2825408"/>
          <a:ext cx="4458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5896" y="45720"/>
              </a:lnTo>
            </a:path>
          </a:pathLst>
        </a:custGeom>
        <a:noFill/>
        <a:ln w="9525" cap="flat" cmpd="sng" algn="ctr">
          <a:solidFill>
            <a:schemeClr val="accent2">
              <a:hueOff val="-1058698"/>
              <a:satOff val="1194"/>
              <a:lumOff val="282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82895" y="2868746"/>
        <a:ext cx="23824" cy="4764"/>
      </dsp:txXfrm>
    </dsp:sp>
    <dsp:sp modelId="{5C88263D-D538-490B-939E-9EF40AC82048}">
      <dsp:nvSpPr>
        <dsp:cNvPr id="0" name=""/>
        <dsp:cNvSpPr/>
      </dsp:nvSpPr>
      <dsp:spPr>
        <a:xfrm>
          <a:off x="1934" y="2249610"/>
          <a:ext cx="2071725" cy="1243035"/>
        </a:xfrm>
        <a:prstGeom prst="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516" tIns="106559" rIns="101516" bIns="10655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Model Exploration and performance analysis</a:t>
          </a:r>
        </a:p>
      </dsp:txBody>
      <dsp:txXfrm>
        <a:off x="1934" y="2249610"/>
        <a:ext cx="2071725" cy="1243035"/>
      </dsp:txXfrm>
    </dsp:sp>
    <dsp:sp modelId="{13A75849-0423-448C-B5A5-92E9EA9ED96F}">
      <dsp:nvSpPr>
        <dsp:cNvPr id="0" name=""/>
        <dsp:cNvSpPr/>
      </dsp:nvSpPr>
      <dsp:spPr>
        <a:xfrm>
          <a:off x="4620082" y="2825408"/>
          <a:ext cx="4458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5896" y="45720"/>
              </a:lnTo>
            </a:path>
          </a:pathLst>
        </a:custGeom>
        <a:noFill/>
        <a:ln w="952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31118" y="2868746"/>
        <a:ext cx="23824" cy="4764"/>
      </dsp:txXfrm>
    </dsp:sp>
    <dsp:sp modelId="{737CE102-469E-427B-9B17-E89E2B26F662}">
      <dsp:nvSpPr>
        <dsp:cNvPr id="0" name=""/>
        <dsp:cNvSpPr/>
      </dsp:nvSpPr>
      <dsp:spPr>
        <a:xfrm>
          <a:off x="2550156" y="2249610"/>
          <a:ext cx="2071725" cy="1243035"/>
        </a:xfrm>
        <a:prstGeom prst="rect">
          <a:avLst/>
        </a:prstGeom>
        <a:solidFill>
          <a:schemeClr val="accent2">
            <a:hueOff val="-1102811"/>
            <a:satOff val="1243"/>
            <a:lumOff val="294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516" tIns="106559" rIns="101516" bIns="10655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Forecasting</a:t>
          </a:r>
        </a:p>
      </dsp:txBody>
      <dsp:txXfrm>
        <a:off x="2550156" y="2249610"/>
        <a:ext cx="2071725" cy="1243035"/>
      </dsp:txXfrm>
    </dsp:sp>
    <dsp:sp modelId="{95BFB1FA-8FA3-456B-A180-CB8E8A03CA0F}">
      <dsp:nvSpPr>
        <dsp:cNvPr id="0" name=""/>
        <dsp:cNvSpPr/>
      </dsp:nvSpPr>
      <dsp:spPr>
        <a:xfrm>
          <a:off x="5098379" y="2249610"/>
          <a:ext cx="2071725" cy="1243035"/>
        </a:xfrm>
        <a:prstGeom prst="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516" tIns="106559" rIns="101516" bIns="10655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Result Discussion and Conclusion</a:t>
          </a:r>
        </a:p>
      </dsp:txBody>
      <dsp:txXfrm>
        <a:off x="5098379" y="2249610"/>
        <a:ext cx="2071725" cy="1243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9AAA723-DC58-427A-ABCB-43AE6D3DF75C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BBBD-35D2-48AF-B5FF-81692EDEBD4D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963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A723-DC58-427A-ABCB-43AE6D3DF75C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BBBD-35D2-48AF-B5FF-81692EDEB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57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A723-DC58-427A-ABCB-43AE6D3DF75C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BBBD-35D2-48AF-B5FF-81692EDEBD4D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12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A723-DC58-427A-ABCB-43AE6D3DF75C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BBBD-35D2-48AF-B5FF-81692EDEB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193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A723-DC58-427A-ABCB-43AE6D3DF75C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BBBD-35D2-48AF-B5FF-81692EDEBD4D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02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A723-DC58-427A-ABCB-43AE6D3DF75C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BBBD-35D2-48AF-B5FF-81692EDEB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3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A723-DC58-427A-ABCB-43AE6D3DF75C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BBBD-35D2-48AF-B5FF-81692EDEB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50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A723-DC58-427A-ABCB-43AE6D3DF75C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BBBD-35D2-48AF-B5FF-81692EDEB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86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A723-DC58-427A-ABCB-43AE6D3DF75C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BBBD-35D2-48AF-B5FF-81692EDEB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37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A723-DC58-427A-ABCB-43AE6D3DF75C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BBBD-35D2-48AF-B5FF-81692EDEBD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87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A723-DC58-427A-ABCB-43AE6D3DF75C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BBBD-35D2-48AF-B5FF-81692EDEBD4D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32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9AAA723-DC58-427A-ABCB-43AE6D3DF75C}" type="datetimeFigureOut">
              <a:rPr lang="en-GB" smtClean="0"/>
              <a:t>27/09/2023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BEBBBD-35D2-48AF-B5FF-81692EDEBD4D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23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0906D-9C90-99C9-0E5E-7BA5D257C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2671" y="4960137"/>
            <a:ext cx="4148329" cy="1463040"/>
          </a:xfrm>
        </p:spPr>
        <p:txBody>
          <a:bodyPr>
            <a:normAutofit/>
          </a:bodyPr>
          <a:lstStyle/>
          <a:p>
            <a:r>
              <a:rPr lang="en-US" dirty="0"/>
              <a:t>Kingston University</a:t>
            </a:r>
          </a:p>
          <a:p>
            <a:r>
              <a:rPr lang="en-US" dirty="0"/>
              <a:t>K2175468</a:t>
            </a:r>
          </a:p>
          <a:p>
            <a:r>
              <a:rPr lang="en-US" dirty="0"/>
              <a:t>Kameswari Naga Bhargavi Kalaparty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EACD6-CEE0-E805-C767-C313DCD29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933" y="977048"/>
            <a:ext cx="9618133" cy="2960980"/>
          </a:xfrm>
        </p:spPr>
        <p:txBody>
          <a:bodyPr anchor="b">
            <a:normAutofit/>
          </a:bodyPr>
          <a:lstStyle/>
          <a:p>
            <a:pPr algn="l"/>
            <a:r>
              <a:rPr lang="en-GB" sz="4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Timeseries analysis and forecasting - </a:t>
            </a:r>
            <a:r>
              <a:rPr lang="en-GB" sz="2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SMART meter </a:t>
            </a:r>
            <a:r>
              <a:rPr lang="en-GB" sz="2400" dirty="0">
                <a:solidFill>
                  <a:srgbClr val="FFFF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Energy </a:t>
            </a:r>
            <a:r>
              <a:rPr lang="en-GB" sz="2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br>
              <a:rPr lang="en-GB" sz="4200" dirty="0">
                <a:solidFill>
                  <a:srgbClr val="FFFFFF"/>
                </a:solidFill>
                <a:effectLst/>
                <a:latin typeface="Lucida Sans Unicode" panose="020B0602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4200" dirty="0">
              <a:solidFill>
                <a:srgbClr val="FFFFFF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F95953-8E19-4C01-997F-0E959B52B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552199" y="5234457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804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67355-C676-5351-6B77-F4E0F328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Exposing Seasonality with Month and Quarter Plots</a:t>
            </a:r>
            <a:endParaRPr lang="en-GB" dirty="0"/>
          </a:p>
        </p:txBody>
      </p:sp>
      <p:pic>
        <p:nvPicPr>
          <p:cNvPr id="5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3F75A53B-C49A-B167-9204-2F29AC8B1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518496"/>
            <a:ext cx="5071872" cy="2697316"/>
          </a:xfrm>
        </p:spPr>
      </p:pic>
      <p:pic>
        <p:nvPicPr>
          <p:cNvPr id="7" name="Picture 6" descr="A graph of a graph with red and black lines">
            <a:extLst>
              <a:ext uri="{FF2B5EF4-FFF2-40B4-BE49-F238E27FC236}">
                <a16:creationId xmlns:a16="http://schemas.microsoft.com/office/drawing/2014/main" id="{55AF3A9A-0569-B785-07C6-BAFF912FD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393" y="2443851"/>
            <a:ext cx="4965202" cy="284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05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1A777-A7AC-E046-D215-F8A87A89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Granger Causality Test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A62AD-6904-E57E-27BB-E4D2778ED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Causality: If one variable effects the value of other in multivariate timeseries. Runs on Hypothesis and P-values.</a:t>
            </a:r>
          </a:p>
          <a:p>
            <a:r>
              <a:rPr lang="en-GB" b="1" i="1" dirty="0"/>
              <a:t>grangercausalitytests</a:t>
            </a:r>
            <a:r>
              <a:rPr lang="en-US" b="1" i="1" dirty="0"/>
              <a:t>(maxlags=5)</a:t>
            </a:r>
          </a:p>
          <a:p>
            <a:r>
              <a:rPr lang="en-US" dirty="0"/>
              <a:t>Need to have at least one value less than or equal to 0.05 at any lag. </a:t>
            </a:r>
          </a:p>
          <a:p>
            <a:r>
              <a:rPr lang="en-US" dirty="0"/>
              <a:t>mean_hdd and mean_temp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589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F5C9-7961-0AD1-500D-FCE9B94C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: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967AD-08CA-0296-D8A5-6DD14ED60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330" y="835152"/>
            <a:ext cx="5678424" cy="5184648"/>
          </a:xfrm>
        </p:spPr>
        <p:txBody>
          <a:bodyPr/>
          <a:lstStyle/>
          <a:p>
            <a:r>
              <a:rPr lang="en-US" b="1" i="1" dirty="0"/>
              <a:t>Plot 1: Train and Test Data</a:t>
            </a:r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endParaRPr lang="en-GB" b="1" i="1" dirty="0"/>
          </a:p>
          <a:p>
            <a:pPr marL="0" indent="0">
              <a:buNone/>
            </a:pPr>
            <a:r>
              <a:rPr lang="en-GB" b="1" i="1" dirty="0"/>
              <a:t>Plot 2: Train Test and Prediction data</a:t>
            </a:r>
          </a:p>
          <a:p>
            <a:pPr marL="0" indent="0">
              <a:buNone/>
            </a:pPr>
            <a:endParaRPr lang="en-GB" b="1" i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6C24F89-88BF-3A8F-CBE2-532EF21A8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Holt-Winters: Used Exponential Data</a:t>
            </a:r>
          </a:p>
          <a:p>
            <a:r>
              <a:rPr lang="en-GB" b="1" i="1" dirty="0"/>
              <a:t>ExponentialSmoothing</a:t>
            </a:r>
            <a:r>
              <a:rPr lang="en-US" b="1" i="1" dirty="0"/>
              <a:t>()</a:t>
            </a:r>
          </a:p>
          <a:p>
            <a:r>
              <a:rPr lang="en-US" dirty="0"/>
              <a:t>Only Trend no Seasonal component</a:t>
            </a:r>
          </a:p>
        </p:txBody>
      </p:sp>
      <p:pic>
        <p:nvPicPr>
          <p:cNvPr id="9" name="Picture 8" descr="A graph with blue lines&#10;&#10;Description automatically generated">
            <a:extLst>
              <a:ext uri="{FF2B5EF4-FFF2-40B4-BE49-F238E27FC236}">
                <a16:creationId xmlns:a16="http://schemas.microsoft.com/office/drawing/2014/main" id="{7D42CC60-26AD-092E-C590-FE5196734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771" y="1238251"/>
            <a:ext cx="5146244" cy="2456671"/>
          </a:xfrm>
          <a:prstGeom prst="rect">
            <a:avLst/>
          </a:prstGeom>
        </p:spPr>
      </p:pic>
      <p:pic>
        <p:nvPicPr>
          <p:cNvPr id="11" name="Picture 10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43169540-59ED-23BE-1698-02B7C9900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770" y="4366727"/>
            <a:ext cx="5146244" cy="221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9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6771B-CB06-0F29-FC92-66C855E0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 Arima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87291C-5955-A1B0-ACE1-E27FD76D9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Grid Search- Choosing Hyperparameters- </a:t>
            </a:r>
            <a:r>
              <a:rPr lang="en-US" dirty="0" err="1"/>
              <a:t>auto_arima</a:t>
            </a:r>
            <a:r>
              <a:rPr lang="en-US" dirty="0"/>
              <a:t>() and correlation plots.</a:t>
            </a:r>
          </a:p>
          <a:p>
            <a:r>
              <a:rPr lang="en-US" dirty="0"/>
              <a:t>When </a:t>
            </a:r>
            <a:r>
              <a:rPr lang="en-US" b="1" i="1" dirty="0"/>
              <a:t>seasonal=False</a:t>
            </a:r>
          </a:p>
          <a:p>
            <a:r>
              <a:rPr lang="en-GB" b="1" i="1" dirty="0"/>
              <a:t>SARIMAX(4,0,1)</a:t>
            </a:r>
          </a:p>
          <a:p>
            <a:r>
              <a:rPr lang="en-GB" b="1" i="1" dirty="0"/>
              <a:t>seasonal=True</a:t>
            </a:r>
          </a:p>
          <a:p>
            <a:r>
              <a:rPr lang="en-GB" b="1" i="1" dirty="0"/>
              <a:t>SARIMAX(2,0,2)</a:t>
            </a:r>
          </a:p>
          <a:p>
            <a:r>
              <a:rPr lang="en-GB" dirty="0"/>
              <a:t>Tried ARIMA first and </a:t>
            </a:r>
            <a:r>
              <a:rPr lang="en-GB" dirty="0" err="1"/>
              <a:t>backtested</a:t>
            </a:r>
            <a:endParaRPr lang="en-GB" dirty="0"/>
          </a:p>
          <a:p>
            <a:endParaRPr lang="en-GB" dirty="0"/>
          </a:p>
        </p:txBody>
      </p:sp>
      <p:pic>
        <p:nvPicPr>
          <p:cNvPr id="12" name="Content Placeholder 11" descr="A graph with blue and orange lines">
            <a:extLst>
              <a:ext uri="{FF2B5EF4-FFF2-40B4-BE49-F238E27FC236}">
                <a16:creationId xmlns:a16="http://schemas.microsoft.com/office/drawing/2014/main" id="{A9E74B94-7D8B-C99E-1AC6-C9FC8B6EF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29" y="3554963"/>
            <a:ext cx="6092890" cy="2464837"/>
          </a:xfrm>
        </p:spPr>
      </p:pic>
      <p:pic>
        <p:nvPicPr>
          <p:cNvPr id="14" name="Picture 13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6A6B5B86-CCC1-C58A-248D-5E48A87F3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29" y="634481"/>
            <a:ext cx="6092890" cy="274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1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8770-6E0F-DCEB-54D1-9DDB9AFD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Model-SARIMA</a:t>
            </a:r>
            <a:endParaRPr lang="en-GB" dirty="0"/>
          </a:p>
        </p:txBody>
      </p:sp>
      <p:pic>
        <p:nvPicPr>
          <p:cNvPr id="6" name="Content Placeholder 5" descr="A graph on a white background&#10;&#10;Description automatically generated">
            <a:extLst>
              <a:ext uri="{FF2B5EF4-FFF2-40B4-BE49-F238E27FC236}">
                <a16:creationId xmlns:a16="http://schemas.microsoft.com/office/drawing/2014/main" id="{4DB8280F-4540-026D-C67D-42287425E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384" y="679739"/>
            <a:ext cx="5678488" cy="305825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0432C-5059-0DF7-1875-2C58DF4A6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i="1" dirty="0"/>
              <a:t>SARIMAX(train['value'],order=(2,0,2),</a:t>
            </a:r>
            <a:r>
              <a:rPr lang="en-US" b="1" i="1" dirty="0" err="1"/>
              <a:t>seasonal_order</a:t>
            </a:r>
            <a:r>
              <a:rPr lang="en-US" b="1" i="1" dirty="0"/>
              <a:t>=(2, 0, 1, 12))</a:t>
            </a:r>
          </a:p>
          <a:p>
            <a:endParaRPr lang="en-US" b="1" i="1" dirty="0"/>
          </a:p>
          <a:p>
            <a:r>
              <a:rPr lang="en-US" dirty="0"/>
              <a:t>Exogenous Variable: </a:t>
            </a:r>
            <a:r>
              <a:rPr lang="en-US" b="1" i="1" dirty="0" err="1"/>
              <a:t>exog</a:t>
            </a:r>
            <a:r>
              <a:rPr lang="en-US" b="1" i="1" dirty="0"/>
              <a:t>=train['</a:t>
            </a:r>
            <a:r>
              <a:rPr lang="en-US" b="1" i="1" dirty="0" err="1"/>
              <a:t>mean_temp</a:t>
            </a:r>
            <a:r>
              <a:rPr lang="en-US" b="1" i="1" dirty="0"/>
              <a:t>']</a:t>
            </a:r>
            <a:endParaRPr lang="en-GB" b="1" i="1" dirty="0"/>
          </a:p>
        </p:txBody>
      </p:sp>
      <p:pic>
        <p:nvPicPr>
          <p:cNvPr id="8" name="Picture 7" descr="A graph on a whiteboard&#10;&#10;Description automatically generated">
            <a:extLst>
              <a:ext uri="{FF2B5EF4-FFF2-40B4-BE49-F238E27FC236}">
                <a16:creationId xmlns:a16="http://schemas.microsoft.com/office/drawing/2014/main" id="{ABED8E0B-7C72-A765-7F5D-D4B30C690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384" y="3429000"/>
            <a:ext cx="5803926" cy="285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9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6D53-79D8-9EC9-3A99-22EE7E4F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Varma- Multivariate</a:t>
            </a:r>
            <a:endParaRPr lang="en-GB" dirty="0"/>
          </a:p>
        </p:txBody>
      </p:sp>
      <p:pic>
        <p:nvPicPr>
          <p:cNvPr id="6" name="Content Placeholder 5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F76B8EA9-CFF5-76C7-74A2-FD2A3413F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122868"/>
            <a:ext cx="5678488" cy="26122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D5570-EB20-1B5F-E33D-CAA7AE3B5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VARMA(2,2) using Auto Arima</a:t>
            </a:r>
          </a:p>
          <a:p>
            <a:r>
              <a:rPr lang="en-GB" b="1" i="1" dirty="0"/>
              <a:t>VARMAX(train[['value','</a:t>
            </a:r>
            <a:r>
              <a:rPr lang="en-GB" b="1" i="1" dirty="0" err="1"/>
              <a:t>mean_temp</a:t>
            </a:r>
            <a:r>
              <a:rPr lang="en-GB" b="1" i="1" dirty="0"/>
              <a:t>']], order=(2, 2), trend='c')</a:t>
            </a:r>
          </a:p>
        </p:txBody>
      </p:sp>
    </p:spTree>
    <p:extLst>
      <p:ext uri="{BB962C8B-B14F-4D97-AF65-F5344CB8AC3E}">
        <p14:creationId xmlns:p14="http://schemas.microsoft.com/office/powerpoint/2010/main" val="405935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AF40-76C5-08B5-5F6F-8AC520AE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RNN-LSTM</a:t>
            </a:r>
            <a:endParaRPr lang="en-GB" dirty="0"/>
          </a:p>
        </p:txBody>
      </p:sp>
      <p:pic>
        <p:nvPicPr>
          <p:cNvPr id="6" name="Content Placeholder 5" descr="A graph with a line&#10;&#10;Description automatically generated">
            <a:extLst>
              <a:ext uri="{FF2B5EF4-FFF2-40B4-BE49-F238E27FC236}">
                <a16:creationId xmlns:a16="http://schemas.microsoft.com/office/drawing/2014/main" id="{08362BF7-4530-48AE-6F9C-D1D4DD7DF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345" y="1340189"/>
            <a:ext cx="5371060" cy="397494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92B89-F3A5-6CAE-58B3-652DBD786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Used Standard Scaler to scale the data.</a:t>
            </a:r>
          </a:p>
          <a:p>
            <a:r>
              <a:rPr lang="en-US" dirty="0"/>
              <a:t>Advantage: </a:t>
            </a:r>
            <a:r>
              <a:rPr lang="en-GB" i="0" dirty="0">
                <a:effectLst/>
                <a:latin typeface="Söhne"/>
              </a:rPr>
              <a:t>Memory of Long Sequences</a:t>
            </a:r>
          </a:p>
          <a:p>
            <a:r>
              <a:rPr lang="en-GB" i="0" dirty="0">
                <a:effectLst/>
                <a:latin typeface="Söhne"/>
              </a:rPr>
              <a:t>Cell State</a:t>
            </a:r>
            <a:endParaRPr lang="en-GB" dirty="0">
              <a:latin typeface="Söhne"/>
            </a:endParaRPr>
          </a:p>
          <a:p>
            <a:r>
              <a:rPr lang="en-GB" i="0" dirty="0">
                <a:effectLst/>
                <a:latin typeface="Söhne"/>
              </a:rPr>
              <a:t>Forget Gate</a:t>
            </a:r>
          </a:p>
          <a:p>
            <a:r>
              <a:rPr lang="en-GB" i="0" dirty="0">
                <a:effectLst/>
                <a:latin typeface="Söhne"/>
              </a:rPr>
              <a:t>Input Gate</a:t>
            </a:r>
            <a:endParaRPr lang="en-GB" dirty="0">
              <a:latin typeface="Söhne"/>
            </a:endParaRPr>
          </a:p>
          <a:p>
            <a:r>
              <a:rPr lang="en-GB" i="0" dirty="0">
                <a:effectLst/>
                <a:latin typeface="Söhne"/>
              </a:rPr>
              <a:t>Output Gate</a:t>
            </a:r>
            <a:endParaRPr lang="en-US" dirty="0"/>
          </a:p>
          <a:p>
            <a:r>
              <a:rPr lang="en-US" dirty="0"/>
              <a:t>Vanilla LSTM</a:t>
            </a:r>
          </a:p>
          <a:p>
            <a:r>
              <a:rPr lang="en-US" dirty="0"/>
              <a:t>Stacked LSTM</a:t>
            </a:r>
          </a:p>
          <a:p>
            <a:r>
              <a:rPr lang="en-US" dirty="0"/>
              <a:t>Bidirectional LSTM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69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17DF0-6985-2A0A-8BE3-E45CB6BB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and Garch- Multivariate</a:t>
            </a:r>
            <a:endParaRPr lang="en-GB" dirty="0"/>
          </a:p>
        </p:txBody>
      </p:sp>
      <p:pic>
        <p:nvPicPr>
          <p:cNvPr id="8" name="Content Placeholder 7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945C43AE-E3E3-2878-4FB4-1FE7487FB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603633"/>
            <a:ext cx="5678488" cy="362215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50225-FEF7-7425-42E7-AF2747831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Linear regression is used for modeling the relationship between a dependent variable and one or more independent variables, while GARCH is used for modeling and forecasting volatility.</a:t>
            </a:r>
          </a:p>
          <a:p>
            <a:r>
              <a:rPr lang="en-US" dirty="0"/>
              <a:t>OLS is used to fit linear equation to  set of data points in such a way to minimizes the sum of the squared differences between the observed and predicted values. </a:t>
            </a:r>
          </a:p>
          <a:p>
            <a:r>
              <a:rPr lang="en-US" dirty="0"/>
              <a:t>The GARCH model helps you forecast the conditional variance of the dependent variable, which represents the volatility.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512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936F954-FA82-52BA-3BD7-05E901662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050057"/>
              </p:ext>
            </p:extLst>
          </p:nvPr>
        </p:nvGraphicFramePr>
        <p:xfrm>
          <a:off x="2032000" y="1929486"/>
          <a:ext cx="81280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297714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145954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7694774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929752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85279378"/>
                    </a:ext>
                  </a:extLst>
                </a:gridCol>
              </a:tblGrid>
              <a:tr h="335622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573645"/>
                  </a:ext>
                </a:extLst>
              </a:tr>
              <a:tr h="335622">
                <a:tc>
                  <a:txBody>
                    <a:bodyPr/>
                    <a:lstStyle/>
                    <a:p>
                      <a:r>
                        <a:rPr lang="en-US" dirty="0"/>
                        <a:t>ARIMA (2,0,2)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998096"/>
                  </a:ext>
                </a:extLst>
              </a:tr>
              <a:tr h="335622">
                <a:tc>
                  <a:txBody>
                    <a:bodyPr/>
                    <a:lstStyle/>
                    <a:p>
                      <a:r>
                        <a:rPr lang="en-US" dirty="0"/>
                        <a:t>ARIMA(4,0,1)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985994"/>
                  </a:ext>
                </a:extLst>
              </a:tr>
              <a:tr h="839056">
                <a:tc>
                  <a:txBody>
                    <a:bodyPr/>
                    <a:lstStyle/>
                    <a:p>
                      <a:r>
                        <a:rPr lang="en-US" dirty="0"/>
                        <a:t>SARIMA (2,0,2)*(2,0,2,12)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562544"/>
                  </a:ext>
                </a:extLst>
              </a:tr>
              <a:tr h="8390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SARIMA (2,0,1)*(2,0,2,12)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499817"/>
                  </a:ext>
                </a:extLst>
              </a:tr>
              <a:tr h="335622">
                <a:tc>
                  <a:txBody>
                    <a:bodyPr/>
                    <a:lstStyle/>
                    <a:p>
                      <a:r>
                        <a:rPr lang="en-US" dirty="0"/>
                        <a:t>SARIMAX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197*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252362"/>
                  </a:ext>
                </a:extLst>
              </a:tr>
              <a:tr h="335622">
                <a:tc>
                  <a:txBody>
                    <a:bodyPr/>
                    <a:lstStyle/>
                    <a:p>
                      <a:r>
                        <a:rPr lang="en-US" dirty="0"/>
                        <a:t>VARMA (2)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07166"/>
                  </a:ext>
                </a:extLst>
              </a:tr>
              <a:tr h="335622">
                <a:tc>
                  <a:txBody>
                    <a:bodyPr/>
                    <a:lstStyle/>
                    <a:p>
                      <a:r>
                        <a:rPr lang="en-US" dirty="0"/>
                        <a:t>VARMA (3)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474140"/>
                  </a:ext>
                </a:extLst>
              </a:tr>
              <a:tr h="335622">
                <a:tc>
                  <a:txBody>
                    <a:bodyPr/>
                    <a:lstStyle/>
                    <a:p>
                      <a:r>
                        <a:rPr lang="en-US" dirty="0"/>
                        <a:t>LR with GARCH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17.3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332525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CF3D25B3-1673-E1E9-369E-7B3A7E08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Discussion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3131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8327-7F3A-2801-833D-5429DEBB4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Forecasting- SARIMA (2,0,2)*(2,0,1,12)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CF6D5-8621-25E9-A19B-AA593E1CD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</a:t>
            </a:r>
            <a:endParaRPr lang="en-GB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3BDD0E1-5191-3562-68FC-4EF1DD709A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21" y="2743200"/>
            <a:ext cx="5537771" cy="361650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763433-8DFC-615D-34C2-997CF6487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Values</a:t>
            </a:r>
            <a:endParaRPr lang="en-GB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AE70D06-C4F6-0477-A607-F42849B43F10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30956691"/>
              </p:ext>
            </p:extLst>
          </p:nvPr>
        </p:nvGraphicFramePr>
        <p:xfrm>
          <a:off x="6096000" y="2743200"/>
          <a:ext cx="4754562" cy="214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281">
                  <a:extLst>
                    <a:ext uri="{9D8B030D-6E8A-4147-A177-3AD203B41FA5}">
                      <a16:colId xmlns:a16="http://schemas.microsoft.com/office/drawing/2014/main" val="1146045347"/>
                    </a:ext>
                  </a:extLst>
                </a:gridCol>
                <a:gridCol w="2377281">
                  <a:extLst>
                    <a:ext uri="{9D8B030D-6E8A-4147-A177-3AD203B41FA5}">
                      <a16:colId xmlns:a16="http://schemas.microsoft.com/office/drawing/2014/main" val="3360367116"/>
                    </a:ext>
                  </a:extLst>
                </a:gridCol>
              </a:tblGrid>
              <a:tr h="14261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GB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Energy consumption in </a:t>
                      </a:r>
                      <a:r>
                        <a:rPr lang="en-GB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KWh</a:t>
                      </a:r>
                      <a:endParaRPr lang="en-GB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48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2023-01-01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966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2023-02-01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037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2023-03-01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64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2023-04-01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061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08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C1A1-A537-FC86-EC8C-8ACF6AAE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Objective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8A6ED-8532-55E0-FA29-87F1010FA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3200" dirty="0"/>
              <a:t>Introduction to energy meters is expected to bring significant shift in energy landscape with data being its fuel. </a:t>
            </a:r>
          </a:p>
          <a:p>
            <a:pPr marL="342900" indent="-342900"/>
            <a:r>
              <a:rPr lang="en-US" sz="3200" dirty="0"/>
              <a:t>Leveraging this valuable data for the future is of paramount importance.</a:t>
            </a:r>
          </a:p>
          <a:p>
            <a:pPr marL="342900" indent="-342900"/>
            <a:r>
              <a:rPr lang="en-US" sz="3200" dirty="0"/>
              <a:t>This presentation serves as an educational resource focused on forecasting and analyzing energy meter data.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67167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90" end="2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charRg st="190" end="29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charRg st="190" end="29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charRg st="190" end="2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charRg st="190" end="2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E10B-5621-2763-D51F-EF335816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Forecasting- VARMA (2,2) 3 variable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47D19-4698-C160-CA05-4B1ACB52E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847613C-46FF-2BA8-7E3F-DF42417D01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28" y="2876765"/>
            <a:ext cx="5397357" cy="313361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6F45AA-24F7-220B-A5A5-089412D26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Values</a:t>
            </a:r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A233EE2-9872-ED01-43FE-0DD1C95FE3B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729842887"/>
              </p:ext>
            </p:extLst>
          </p:nvPr>
        </p:nvGraphicFramePr>
        <p:xfrm>
          <a:off x="5969285" y="3002595"/>
          <a:ext cx="5535809" cy="28094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2308">
                  <a:extLst>
                    <a:ext uri="{9D8B030D-6E8A-4147-A177-3AD203B41FA5}">
                      <a16:colId xmlns:a16="http://schemas.microsoft.com/office/drawing/2014/main" val="4135502404"/>
                    </a:ext>
                  </a:extLst>
                </a:gridCol>
                <a:gridCol w="1439077">
                  <a:extLst>
                    <a:ext uri="{9D8B030D-6E8A-4147-A177-3AD203B41FA5}">
                      <a16:colId xmlns:a16="http://schemas.microsoft.com/office/drawing/2014/main" val="999015615"/>
                    </a:ext>
                  </a:extLst>
                </a:gridCol>
                <a:gridCol w="1407212">
                  <a:extLst>
                    <a:ext uri="{9D8B030D-6E8A-4147-A177-3AD203B41FA5}">
                      <a16:colId xmlns:a16="http://schemas.microsoft.com/office/drawing/2014/main" val="4232366855"/>
                    </a:ext>
                  </a:extLst>
                </a:gridCol>
                <a:gridCol w="1407212">
                  <a:extLst>
                    <a:ext uri="{9D8B030D-6E8A-4147-A177-3AD203B41FA5}">
                      <a16:colId xmlns:a16="http://schemas.microsoft.com/office/drawing/2014/main" val="549742307"/>
                    </a:ext>
                  </a:extLst>
                </a:gridCol>
              </a:tblGrid>
              <a:tr h="6812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ate</a:t>
                      </a:r>
                    </a:p>
                  </a:txBody>
                  <a:tcPr marL="56954" marR="56954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Energy consumption in </a:t>
                      </a:r>
                      <a:r>
                        <a:rPr lang="en-GB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KWh</a:t>
                      </a:r>
                      <a:endParaRPr lang="en-GB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6954" marR="56954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Mean Temperature </a:t>
                      </a:r>
                    </a:p>
                  </a:txBody>
                  <a:tcPr marL="56954" marR="56954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Mean HDD</a:t>
                      </a:r>
                    </a:p>
                  </a:txBody>
                  <a:tcPr marL="56954" marR="56954" marT="0" marB="0"/>
                </a:tc>
                <a:extLst>
                  <a:ext uri="{0D108BD9-81ED-4DB2-BD59-A6C34878D82A}">
                    <a16:rowId xmlns:a16="http://schemas.microsoft.com/office/drawing/2014/main" val="1535331441"/>
                  </a:ext>
                </a:extLst>
              </a:tr>
              <a:tr h="3329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01-01-2023</a:t>
                      </a:r>
                    </a:p>
                  </a:txBody>
                  <a:tcPr marL="56954" marR="56954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56954" marR="56954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6954" marR="56954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6954" marR="56954" marT="0" marB="0"/>
                </a:tc>
                <a:extLst>
                  <a:ext uri="{0D108BD9-81ED-4DB2-BD59-A6C34878D82A}">
                    <a16:rowId xmlns:a16="http://schemas.microsoft.com/office/drawing/2014/main" val="3047284227"/>
                  </a:ext>
                </a:extLst>
              </a:tr>
              <a:tr h="3329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01-02-2023</a:t>
                      </a:r>
                    </a:p>
                  </a:txBody>
                  <a:tcPr marL="56954" marR="56954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56954" marR="56954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6954" marR="56954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6954" marR="56954" marT="0" marB="0"/>
                </a:tc>
                <a:extLst>
                  <a:ext uri="{0D108BD9-81ED-4DB2-BD59-A6C34878D82A}">
                    <a16:rowId xmlns:a16="http://schemas.microsoft.com/office/drawing/2014/main" val="1179344716"/>
                  </a:ext>
                </a:extLst>
              </a:tr>
              <a:tr h="3329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01-03-2023</a:t>
                      </a:r>
                    </a:p>
                  </a:txBody>
                  <a:tcPr marL="56954" marR="56954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56954" marR="56954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56954" marR="56954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6954" marR="56954" marT="0" marB="0"/>
                </a:tc>
                <a:extLst>
                  <a:ext uri="{0D108BD9-81ED-4DB2-BD59-A6C34878D82A}">
                    <a16:rowId xmlns:a16="http://schemas.microsoft.com/office/drawing/2014/main" val="3265088573"/>
                  </a:ext>
                </a:extLst>
              </a:tr>
              <a:tr h="3329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01-04-2023</a:t>
                      </a:r>
                    </a:p>
                  </a:txBody>
                  <a:tcPr marL="56954" marR="56954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56954" marR="56954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56954" marR="56954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6954" marR="56954" marT="0" marB="0"/>
                </a:tc>
                <a:extLst>
                  <a:ext uri="{0D108BD9-81ED-4DB2-BD59-A6C34878D82A}">
                    <a16:rowId xmlns:a16="http://schemas.microsoft.com/office/drawing/2014/main" val="1586322584"/>
                  </a:ext>
                </a:extLst>
              </a:tr>
              <a:tr h="3329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01-05-2023</a:t>
                      </a:r>
                    </a:p>
                  </a:txBody>
                  <a:tcPr marL="56954" marR="56954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56954" marR="56954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56954" marR="56954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6954" marR="56954" marT="0" marB="0"/>
                </a:tc>
                <a:extLst>
                  <a:ext uri="{0D108BD9-81ED-4DB2-BD59-A6C34878D82A}">
                    <a16:rowId xmlns:a16="http://schemas.microsoft.com/office/drawing/2014/main" val="3776908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01-06-2023</a:t>
                      </a:r>
                    </a:p>
                  </a:txBody>
                  <a:tcPr marL="56954" marR="56954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56954" marR="56954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56954" marR="56954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6954" marR="56954" marT="0" marB="0"/>
                </a:tc>
                <a:extLst>
                  <a:ext uri="{0D108BD9-81ED-4DB2-BD59-A6C34878D82A}">
                    <a16:rowId xmlns:a16="http://schemas.microsoft.com/office/drawing/2014/main" val="3346826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61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2816-7274-B34E-D814-D84851F0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F6BC0-D255-5639-E82C-39B326D02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performing model in consideration with AIC and errors is the ARIMA without seasonality, however our data has clear seasonality hence the next best is the SARIMA (2,0,2)*(2,0,1,12). </a:t>
            </a:r>
          </a:p>
          <a:p>
            <a:r>
              <a:rPr lang="en-US" dirty="0"/>
              <a:t>Considering multivariate nature of data, according to Granger and OLS(</a:t>
            </a:r>
            <a:r>
              <a:rPr lang="en-GB" dirty="0"/>
              <a:t>Ordinary Least Squares</a:t>
            </a:r>
            <a:r>
              <a:rPr lang="en-US" dirty="0"/>
              <a:t>) best causality for energy is with mean_hdd. Next best is mean_temp and the best model is VARMA.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1661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109556B-EAE9-4435-B409-0519F2CB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7" cy="6858000"/>
          </a:xfrm>
          <a:prstGeom prst="rect">
            <a:avLst/>
          </a:prstGeom>
          <a:solidFill>
            <a:srgbClr val="403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14CCBE-423E-41B2-A9F3-82679F49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8A74D0-609F-FAB9-D448-8F701E9EF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07027" cy="402336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           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FFFFFF"/>
                </a:solidFill>
              </a:rPr>
              <a:t>             Q &amp; A</a:t>
            </a:r>
            <a:endParaRPr lang="en-GB" sz="4400" dirty="0">
              <a:solidFill>
                <a:srgbClr val="FFFFFF"/>
              </a:solidFill>
            </a:endParaRPr>
          </a:p>
        </p:txBody>
      </p:sp>
      <p:pic>
        <p:nvPicPr>
          <p:cNvPr id="7" name="Picture 6" descr="Magnifying glass and question mark">
            <a:extLst>
              <a:ext uri="{FF2B5EF4-FFF2-40B4-BE49-F238E27FC236}">
                <a16:creationId xmlns:a16="http://schemas.microsoft.com/office/drawing/2014/main" id="{E62C10D6-C1CA-8973-87C5-FDA6BA19C8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449" r="29495"/>
          <a:stretch/>
        </p:blipFill>
        <p:spPr>
          <a:xfrm>
            <a:off x="7552266" y="10"/>
            <a:ext cx="463973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23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904812-5492-04CD-F570-570E98AC75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34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472F997-54DA-CD0F-AE1F-C7DEF676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Methodology</a:t>
            </a:r>
            <a:endParaRPr lang="en-GB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A7589228-0024-099F-D2B1-7982AF7A1F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91776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6660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1C935DC-1D33-461D-9CE2-992AD57F40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graphicEl>
                                              <a:dgm id="{51C935DC-1D33-461D-9CE2-992AD57F40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graphicEl>
                                              <a:dgm id="{51C935DC-1D33-461D-9CE2-992AD57F40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9A68A77-93D5-41F6-9943-526DEEC555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graphicEl>
                                              <a:dgm id="{39A68A77-93D5-41F6-9943-526DEEC555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graphicEl>
                                              <a:dgm id="{39A68A77-93D5-41F6-9943-526DEEC555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C2DD04B-8B6C-4F46-809C-148D16B455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graphicEl>
                                              <a:dgm id="{EC2DD04B-8B6C-4F46-809C-148D16B455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graphicEl>
                                              <a:dgm id="{EC2DD04B-8B6C-4F46-809C-148D16B455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F2FE303-86C2-4C8D-99C5-E087B165B2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graphicEl>
                                              <a:dgm id="{BF2FE303-86C2-4C8D-99C5-E087B165B2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graphicEl>
                                              <a:dgm id="{BF2FE303-86C2-4C8D-99C5-E087B165B2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98DE3FA-70A4-4B67-91C6-776C7038AE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graphicEl>
                                              <a:dgm id="{E98DE3FA-70A4-4B67-91C6-776C7038AE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graphicEl>
                                              <a:dgm id="{E98DE3FA-70A4-4B67-91C6-776C7038AE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0A9C28A-62CD-4310-A3EE-FF805EEB63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graphicEl>
                                              <a:dgm id="{00A9C28A-62CD-4310-A3EE-FF805EEB63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graphicEl>
                                              <a:dgm id="{00A9C28A-62CD-4310-A3EE-FF805EEB63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FA2BABA-F6F9-4B12-A8EE-E2F894C74C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graphicEl>
                                              <a:dgm id="{3FA2BABA-F6F9-4B12-A8EE-E2F894C74C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graphicEl>
                                              <a:dgm id="{3FA2BABA-F6F9-4B12-A8EE-E2F894C74C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85D5268-4D95-4F9B-94F4-58334F4559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graphicEl>
                                              <a:dgm id="{F85D5268-4D95-4F9B-94F4-58334F4559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graphicEl>
                                              <a:dgm id="{F85D5268-4D95-4F9B-94F4-58334F4559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C88263D-D538-490B-939E-9EF40AC820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graphicEl>
                                              <a:dgm id="{5C88263D-D538-490B-939E-9EF40AC820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graphicEl>
                                              <a:dgm id="{5C88263D-D538-490B-939E-9EF40AC820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EA4105A-6CD6-4F7F-B951-36430324EA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graphicEl>
                                              <a:dgm id="{3EA4105A-6CD6-4F7F-B951-36430324EA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graphicEl>
                                              <a:dgm id="{3EA4105A-6CD6-4F7F-B951-36430324EA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37CE102-469E-427B-9B17-E89E2B26F6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graphicEl>
                                              <a:dgm id="{737CE102-469E-427B-9B17-E89E2B26F6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graphicEl>
                                              <a:dgm id="{737CE102-469E-427B-9B17-E89E2B26F6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3A75849-0423-448C-B5A5-92E9EA9ED9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>
                                            <p:graphicEl>
                                              <a:dgm id="{13A75849-0423-448C-B5A5-92E9EA9ED9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>
                                            <p:graphicEl>
                                              <a:dgm id="{13A75849-0423-448C-B5A5-92E9EA9ED9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5BFB1FA-8FA3-456B-A180-CB8E8A03CA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graphicEl>
                                              <a:dgm id="{95BFB1FA-8FA3-456B-A180-CB8E8A03CA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graphicEl>
                                              <a:dgm id="{95BFB1FA-8FA3-456B-A180-CB8E8A03CA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36F11-3365-6470-6A26-149EB998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23527-F0F9-5F19-2DA6-E4EFCB245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/>
              <a:t>Data Stamp: Mean, String Parse: </a:t>
            </a:r>
            <a:r>
              <a:rPr lang="en-US" sz="3000" b="1" i="1" dirty="0"/>
              <a:t>strp</a:t>
            </a:r>
          </a:p>
          <a:p>
            <a:r>
              <a:rPr lang="en-US" sz="3000" dirty="0"/>
              <a:t>Generated months using </a:t>
            </a:r>
            <a:r>
              <a:rPr lang="en-US" sz="3000" b="1" i="1" dirty="0"/>
              <a:t>relativedelta </a:t>
            </a:r>
            <a:r>
              <a:rPr lang="en-US" sz="3000" dirty="0"/>
              <a:t>and filtered similar months</a:t>
            </a:r>
          </a:p>
          <a:p>
            <a:r>
              <a:rPr lang="en-US" sz="3000" dirty="0"/>
              <a:t>Null Values: </a:t>
            </a:r>
            <a:r>
              <a:rPr lang="en-US" sz="3000" b="1" i="1" dirty="0"/>
              <a:t>isnull().sum()</a:t>
            </a:r>
          </a:p>
          <a:p>
            <a:r>
              <a:rPr lang="en-US" sz="3000" dirty="0"/>
              <a:t>Decimal Value Roundoff: </a:t>
            </a:r>
            <a:r>
              <a:rPr lang="en-US" sz="3000" b="1" i="1" dirty="0"/>
              <a:t>round(decimals=0)</a:t>
            </a:r>
          </a:p>
          <a:p>
            <a:r>
              <a:rPr lang="en-US" sz="3000" dirty="0"/>
              <a:t>Negative Values: Filtered the non positives by &lt;=0 and put them in a data frame</a:t>
            </a:r>
          </a:p>
          <a:p>
            <a:r>
              <a:rPr lang="en-US" sz="3000" dirty="0"/>
              <a:t>Date time formatting and Indexing: </a:t>
            </a:r>
            <a:r>
              <a:rPr lang="en-US" sz="3000" b="1" i="1" dirty="0"/>
              <a:t>to_datetime </a:t>
            </a:r>
            <a:r>
              <a:rPr lang="en-US" sz="3000" dirty="0"/>
              <a:t>and </a:t>
            </a:r>
            <a:r>
              <a:rPr lang="en-US" sz="3000" b="1" i="1" dirty="0" err="1"/>
              <a:t>set_index</a:t>
            </a:r>
            <a:endParaRPr lang="en-US" sz="3000" b="1" i="1" dirty="0"/>
          </a:p>
          <a:p>
            <a:r>
              <a:rPr lang="en-US" sz="3000" dirty="0"/>
              <a:t>Time Resampling using down sampling: </a:t>
            </a:r>
            <a:r>
              <a:rPr lang="en-US" sz="3000" b="1" i="1" dirty="0"/>
              <a:t>groupby(</a:t>
            </a:r>
            <a:r>
              <a:rPr lang="en-US" sz="3000" b="1" i="1" dirty="0" err="1"/>
              <a:t>df.index</a:t>
            </a:r>
            <a:r>
              <a:rPr lang="en-US" sz="3000" b="1" i="1" dirty="0"/>
              <a:t>).mean()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65004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C996-A2FF-0DE1-37E4-052D452A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tests- Stationarity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B5A9F-B3AC-7765-6BD8-8812BAB6E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ADF – Augmented Dickey Fuller Test: </a:t>
            </a:r>
            <a:r>
              <a:rPr lang="en-US" b="1" i="1" dirty="0"/>
              <a:t>adfuller(X) </a:t>
            </a:r>
            <a:r>
              <a:rPr lang="en-US" dirty="0"/>
              <a:t>function has 2 components </a:t>
            </a:r>
            <a:r>
              <a:rPr lang="en-US" b="1" i="1" dirty="0"/>
              <a:t>adf[0] and adf[1] , </a:t>
            </a:r>
            <a:r>
              <a:rPr lang="en-US" dirty="0"/>
              <a:t>Runs on Hypothesis.</a:t>
            </a:r>
          </a:p>
          <a:p>
            <a:pPr marL="0" indent="0">
              <a:buNone/>
            </a:pPr>
            <a:r>
              <a:rPr lang="en-GB" dirty="0"/>
              <a:t>KPSS (Kwiatkowski-Phillips-Schmidt-Shin) Tes</a:t>
            </a:r>
            <a:r>
              <a:rPr lang="en-US" dirty="0"/>
              <a:t>t- </a:t>
            </a:r>
            <a:r>
              <a:rPr lang="en-US" b="1" i="1" dirty="0"/>
              <a:t>kpss()</a:t>
            </a:r>
            <a:r>
              <a:rPr lang="en-US" dirty="0"/>
              <a:t> function has 2 components </a:t>
            </a:r>
            <a:r>
              <a:rPr lang="en-US" b="1" i="1" dirty="0"/>
              <a:t>kpss_result[0] and kpss_result[1] , </a:t>
            </a:r>
            <a:r>
              <a:rPr lang="en-US" dirty="0"/>
              <a:t>Runs on Hypothesis (opp. to ADF).</a:t>
            </a:r>
          </a:p>
          <a:p>
            <a:pPr marL="0" indent="0">
              <a:buNone/>
            </a:pPr>
            <a:r>
              <a:rPr lang="en-US" dirty="0"/>
              <a:t>PP Test – ADF test but with constant and linear time trend. Similar to ADF but </a:t>
            </a:r>
            <a:r>
              <a:rPr lang="en-GB" b="1" i="1" dirty="0"/>
              <a:t>regression='</a:t>
            </a:r>
            <a:r>
              <a:rPr lang="en-GB" b="1" i="1" dirty="0" err="1"/>
              <a:t>ct</a:t>
            </a:r>
            <a:r>
              <a:rPr lang="en-GB" b="1" i="1" dirty="0"/>
              <a:t>'</a:t>
            </a:r>
            <a:endParaRPr lang="en-US" b="1" i="1" dirty="0"/>
          </a:p>
          <a:p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10979447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F57890-95DF-44E6-AF9F-51E850497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17">
            <a:extLst>
              <a:ext uri="{FF2B5EF4-FFF2-40B4-BE49-F238E27FC236}">
                <a16:creationId xmlns:a16="http://schemas.microsoft.com/office/drawing/2014/main" id="{18BA4F77-F42F-4375-A0D0-D4EBDC1AA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69316F8-4E62-42EF-B6FC-38F6A4CC1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35D5AB-D344-47EB-99D2-9E735E92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978" y="484632"/>
            <a:ext cx="4012684" cy="58856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44986E-673D-4D14-A796-4909A34B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150596"/>
            <a:ext cx="7038171" cy="22196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DEDDF-B29E-A991-602E-5433D0738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1455" y="4391025"/>
            <a:ext cx="5928956" cy="17388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Statistical Analysis- Seasonal Decompose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E8B385-D84C-322E-BED4-8E164BDE9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8357" y="804997"/>
            <a:ext cx="3310909" cy="5324835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Additive Seasonal Decompose: Trend, Seasonal and residual- </a:t>
            </a:r>
            <a:r>
              <a:rPr lang="en-US" sz="1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STL()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Hodrick-Prescott Filter Decomposition- Cyclic and Trend- </a:t>
            </a:r>
            <a:r>
              <a:rPr lang="en-US" sz="1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hpfilter()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Multiplicative Seasonal Decompose – </a:t>
            </a:r>
            <a:r>
              <a:rPr lang="en-US" sz="1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seasonal_decompose(model='multiplicative')</a:t>
            </a:r>
          </a:p>
        </p:txBody>
      </p:sp>
      <p:pic>
        <p:nvPicPr>
          <p:cNvPr id="11" name="Picture 10" descr="A graph of blue lines and dots&#10;&#10;Description automatically generated with medium confidence">
            <a:extLst>
              <a:ext uri="{FF2B5EF4-FFF2-40B4-BE49-F238E27FC236}">
                <a16:creationId xmlns:a16="http://schemas.microsoft.com/office/drawing/2014/main" id="{D02E576E-CFA0-C7E1-2B0C-B985F6252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575140"/>
            <a:ext cx="2239623" cy="1478996"/>
          </a:xfrm>
          <a:prstGeom prst="rect">
            <a:avLst/>
          </a:prstGeom>
        </p:spPr>
      </p:pic>
      <p:pic>
        <p:nvPicPr>
          <p:cNvPr id="9" name="Picture 8" descr="A graph with a line and a blue line&#10;&#10;Description automatically generated">
            <a:extLst>
              <a:ext uri="{FF2B5EF4-FFF2-40B4-BE49-F238E27FC236}">
                <a16:creationId xmlns:a16="http://schemas.microsoft.com/office/drawing/2014/main" id="{DA8DB27B-CDEE-1476-DCD0-E7A4CC551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570" y="1732337"/>
            <a:ext cx="2239623" cy="1164603"/>
          </a:xfrm>
          <a:prstGeom prst="rect">
            <a:avLst/>
          </a:prstGeom>
        </p:spPr>
      </p:pic>
      <p:pic>
        <p:nvPicPr>
          <p:cNvPr id="7" name="Content Placeholder 6" descr="A graph on a screen&#10;&#10;Description automatically generated">
            <a:extLst>
              <a:ext uri="{FF2B5EF4-FFF2-40B4-BE49-F238E27FC236}">
                <a16:creationId xmlns:a16="http://schemas.microsoft.com/office/drawing/2014/main" id="{DD4BD849-830F-5431-FD7E-D03E430E6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844" y="1575141"/>
            <a:ext cx="2239623" cy="1478996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E6461D-D2D6-41D5-A7B2-80B431C09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179326" y="480322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69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2">
            <a:extLst>
              <a:ext uri="{FF2B5EF4-FFF2-40B4-BE49-F238E27FC236}">
                <a16:creationId xmlns:a16="http://schemas.microsoft.com/office/drawing/2014/main" id="{FA32BB39-F62E-43E2-BD90-29FA55515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7D3736D-D838-7D72-FCB8-64C90FAE0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732244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/>
              <a:t>Correlation Plots- ACF and PACF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AEEA4-B78B-7728-642C-818527F7C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24129" y="2286000"/>
            <a:ext cx="4656236" cy="4023360"/>
          </a:xfrm>
        </p:spPr>
        <p:txBody>
          <a:bodyPr vert="horz" lIns="45720" tIns="45720" rIns="4572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Auto Correlation Plot shows the correlation between lagged and original timeseries.</a:t>
            </a:r>
          </a:p>
          <a:p>
            <a:pPr>
              <a:lnSpc>
                <a:spcPct val="90000"/>
              </a:lnSpc>
            </a:pPr>
            <a:r>
              <a:rPr lang="en-US" dirty="0"/>
              <a:t>Partial auto correlation does the same but between the residuals.</a:t>
            </a:r>
          </a:p>
          <a:p>
            <a:pPr>
              <a:lnSpc>
                <a:spcPct val="90000"/>
              </a:lnSpc>
            </a:pPr>
            <a:r>
              <a:rPr lang="en-US" b="1" i="1" dirty="0"/>
              <a:t>plotacf() plotpacf()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431EF2-5A31-4C05-AA3E-4580F5534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3275" y="0"/>
            <a:ext cx="610545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678399-6817-4845-9B59-E82951B0B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009" y="321731"/>
            <a:ext cx="3932506" cy="36622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blue and white diagram&#10;&#10;Description automatically generated with medium confidence">
            <a:extLst>
              <a:ext uri="{FF2B5EF4-FFF2-40B4-BE49-F238E27FC236}">
                <a16:creationId xmlns:a16="http://schemas.microsoft.com/office/drawing/2014/main" id="{86AF5784-C4C8-AF5D-D365-8F1BA0214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894" y="920824"/>
            <a:ext cx="3602736" cy="246404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044E73A-9DB7-46CD-9B4D-9DE9FB5E6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09128" y="321732"/>
            <a:ext cx="1352695" cy="3668542"/>
          </a:xfrm>
          <a:prstGeom prst="rect">
            <a:avLst/>
          </a:prstGeom>
          <a:solidFill>
            <a:srgbClr val="FFFF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057F48-2FD4-4DD3-B887-FEE2B4475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008" y="4157447"/>
            <a:ext cx="2104750" cy="2312282"/>
          </a:xfrm>
          <a:prstGeom prst="rect">
            <a:avLst/>
          </a:prstGeom>
          <a:solidFill>
            <a:schemeClr val="accent2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4469D8-5936-48B8-AF0C-37FF2AEE2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0625" y="4157447"/>
            <a:ext cx="3206709" cy="23122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diagram with blue lines and dots&#10;&#10;Description automatically generated">
            <a:extLst>
              <a:ext uri="{FF2B5EF4-FFF2-40B4-BE49-F238E27FC236}">
                <a16:creationId xmlns:a16="http://schemas.microsoft.com/office/drawing/2014/main" id="{CF7D7153-D2A5-1947-5455-6797069B8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799" y="4341190"/>
            <a:ext cx="2880360" cy="194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2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9B4A7-FD3D-C4D4-BB1B-44E52B501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Exponential Smoothening</a:t>
            </a:r>
            <a:endParaRPr lang="en-GB" dirty="0"/>
          </a:p>
        </p:txBody>
      </p:sp>
      <p:pic>
        <p:nvPicPr>
          <p:cNvPr id="6" name="Content Placeholder 5" descr="A graph of colored lines&#10;&#10;Description automatically generated">
            <a:extLst>
              <a:ext uri="{FF2B5EF4-FFF2-40B4-BE49-F238E27FC236}">
                <a16:creationId xmlns:a16="http://schemas.microsoft.com/office/drawing/2014/main" id="{CF08C6E0-FF42-53F2-730A-D37E9E3A6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07010"/>
            <a:ext cx="5678488" cy="286341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7A60E-57C8-25B6-95B0-F5F61E75E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Statistical methods used to reduce the noise in data</a:t>
            </a:r>
          </a:p>
          <a:p>
            <a:endParaRPr lang="en-US" dirty="0"/>
          </a:p>
          <a:p>
            <a:r>
              <a:rPr lang="en-US" dirty="0"/>
              <a:t>EWMA: Assigns exponentially decreasing weights to past observations, with the most recent data points receiving the highest weight. </a:t>
            </a:r>
          </a:p>
          <a:p>
            <a:r>
              <a:rPr lang="en-US" dirty="0"/>
              <a:t>Double Exponential Smoothening: Smoothens data using trend component </a:t>
            </a:r>
          </a:p>
          <a:p>
            <a:r>
              <a:rPr lang="en-US" dirty="0"/>
              <a:t>Triple Exponential Smoothening: Smoothens data using trend and seasonality component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7" descr="A line graph on a white background&#10;&#10;Description automatically generated">
            <a:extLst>
              <a:ext uri="{FF2B5EF4-FFF2-40B4-BE49-F238E27FC236}">
                <a16:creationId xmlns:a16="http://schemas.microsoft.com/office/drawing/2014/main" id="{E54B89A9-253A-6872-2208-BA5912549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70426"/>
            <a:ext cx="5678488" cy="294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4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47B-1ED2-D2A9-D659-B52D97F30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  <a:endParaRPr lang="en-GB" dirty="0"/>
          </a:p>
        </p:txBody>
      </p:sp>
      <p:pic>
        <p:nvPicPr>
          <p:cNvPr id="5" name="Content Placeholder 4" descr="A graph of a number of columns&#10;&#10;Description automatically generated with medium confidence">
            <a:extLst>
              <a:ext uri="{FF2B5EF4-FFF2-40B4-BE49-F238E27FC236}">
                <a16:creationId xmlns:a16="http://schemas.microsoft.com/office/drawing/2014/main" id="{C60AE2C0-A871-48DF-4C72-2BFE178F0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571" y="225481"/>
            <a:ext cx="5524784" cy="2971268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B6DB7F-0A91-5E1A-9C48-13874557B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Benton Sans Book"/>
              </a:rPr>
              <a:t>Fuel consumption across different time periods- </a:t>
            </a:r>
            <a:r>
              <a:rPr lang="en-US" sz="1800" dirty="0">
                <a:solidFill>
                  <a:srgbClr val="000000"/>
                </a:solidFill>
                <a:effectLst/>
                <a:latin typeface="Benton Sans Book"/>
              </a:rPr>
              <a:t>In 2020 peak at 7 AM and 7:30 PM</a:t>
            </a:r>
          </a:p>
          <a:p>
            <a:r>
              <a:rPr lang="en-US" sz="1800" dirty="0">
                <a:solidFill>
                  <a:srgbClr val="000000"/>
                </a:solidFill>
                <a:latin typeface="Benton Sans Book"/>
              </a:rPr>
              <a:t>In 2021 7:30 AM and 6:30 PM</a:t>
            </a:r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Benton Sans Book"/>
              </a:rPr>
              <a:t>Trends in fuel consumption based on the day of the week- 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 consumption is the highest over both weekends and weekends when compared to electricity consumption. </a:t>
            </a:r>
            <a:endParaRPr lang="en-GB" dirty="0"/>
          </a:p>
        </p:txBody>
      </p:sp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02F7D105-DB4F-B67B-B851-7F6C55254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033" y="3337088"/>
            <a:ext cx="5816338" cy="310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8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953</Words>
  <Application>Microsoft Office PowerPoint</Application>
  <PresentationFormat>Widescreen</PresentationFormat>
  <Paragraphs>185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Benton Sans Book</vt:lpstr>
      <vt:lpstr>Calibri</vt:lpstr>
      <vt:lpstr>Lucida Sans Unicode</vt:lpstr>
      <vt:lpstr>Söhne</vt:lpstr>
      <vt:lpstr>Tw Cen MT</vt:lpstr>
      <vt:lpstr>Tw Cen MT Condensed</vt:lpstr>
      <vt:lpstr>Wingdings 3</vt:lpstr>
      <vt:lpstr>Integral</vt:lpstr>
      <vt:lpstr>Timeseries analysis and forecasting - using SMART meter Energy data </vt:lpstr>
      <vt:lpstr>Motivation and Objective</vt:lpstr>
      <vt:lpstr>Methodology</vt:lpstr>
      <vt:lpstr>Exploratory Data Analysis</vt:lpstr>
      <vt:lpstr>Statistical tests- Stationarity</vt:lpstr>
      <vt:lpstr>Statistical Analysis- Seasonal Decompose</vt:lpstr>
      <vt:lpstr>Correlation Plots- ACF and PACF</vt:lpstr>
      <vt:lpstr> Exponential Smoothening</vt:lpstr>
      <vt:lpstr>Visualizations</vt:lpstr>
      <vt:lpstr>Exposing Seasonality with Month and Quarter Plots</vt:lpstr>
      <vt:lpstr>Granger Causality Test</vt:lpstr>
      <vt:lpstr>Models : </vt:lpstr>
      <vt:lpstr>Model- Arima</vt:lpstr>
      <vt:lpstr>Model-SARIMA</vt:lpstr>
      <vt:lpstr>Varma- Multivariate</vt:lpstr>
      <vt:lpstr>RNN-LSTM</vt:lpstr>
      <vt:lpstr>Linear Regression and Garch- Multivariate</vt:lpstr>
      <vt:lpstr>Result Discussion</vt:lpstr>
      <vt:lpstr>Forecasting- SARIMA (2,0,2)*(2,0,1,12)</vt:lpstr>
      <vt:lpstr>Forecasting- VARMA (2,2) 3 variable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Timeseries Energy analysis and forecasting using SMART meter energy data </dc:title>
  <dc:creator>Kalaparty, Kameshwari  Naga Bhargavi</dc:creator>
  <cp:lastModifiedBy>Kalaparty, Kameshwari  Naga Bhargavi</cp:lastModifiedBy>
  <cp:revision>53</cp:revision>
  <dcterms:created xsi:type="dcterms:W3CDTF">2023-09-27T15:45:55Z</dcterms:created>
  <dcterms:modified xsi:type="dcterms:W3CDTF">2023-09-28T19:18:38Z</dcterms:modified>
</cp:coreProperties>
</file>