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1" autoAdjust="0"/>
    <p:restoredTop sz="93780" autoAdjust="0"/>
  </p:normalViewPr>
  <p:slideViewPr>
    <p:cSldViewPr>
      <p:cViewPr varScale="1">
        <p:scale>
          <a:sx n="67" d="100"/>
          <a:sy n="67" d="100"/>
        </p:scale>
        <p:origin x="610" y="19"/>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04/10/2021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04/10/2021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61"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5"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9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2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45"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9"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33"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7"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81"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10/4/2021</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7"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73"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www.linkedin.com/in/bhargavi-kavalanekar/" TargetMode="External"/><Relationship Id="rId3" Type="http://schemas.openxmlformats.org/officeDocument/2006/relationships/hyperlink" Target="mailto:Bhargavi-sameep.kavalanekar@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github.com/BhargaviKavalanekar/DealsandCoupon_Video" TargetMode="External"/><Relationship Id="rId5" Type="http://schemas.openxmlformats.org/officeDocument/2006/relationships/image" Target="../media/image14.png"/><Relationship Id="rId10" Type="http://schemas.openxmlformats.org/officeDocument/2006/relationships/image" Target="../media/image17.jpg"/><Relationship Id="rId4" Type="http://schemas.openxmlformats.org/officeDocument/2006/relationships/hyperlink" Target="https://github.com/BhargaviKavalanekar/Case-Study_Deals_and_Coupons" TargetMode="External"/><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58483706"/>
              </p:ext>
            </p:extLst>
          </p:nvPr>
        </p:nvGraphicFramePr>
        <p:xfrm>
          <a:off x="9260029" y="1232480"/>
          <a:ext cx="2931971" cy="5809059"/>
        </p:xfrm>
        <a:graphic>
          <a:graphicData uri="http://schemas.openxmlformats.org/drawingml/2006/table">
            <a:tbl>
              <a:tblPr firstRow="1" bandRow="1">
                <a:tableStyleId>{0E3FDE45-AF77-4B5C-9715-49D594BDF05E}</a:tableStyleId>
              </a:tblPr>
              <a:tblGrid>
                <a:gridCol w="755161">
                  <a:extLst>
                    <a:ext uri="{9D8B030D-6E8A-4147-A177-3AD203B41FA5}">
                      <a16:colId xmlns:a16="http://schemas.microsoft.com/office/drawing/2014/main" val="3331298770"/>
                    </a:ext>
                  </a:extLst>
                </a:gridCol>
                <a:gridCol w="2176810">
                  <a:extLst>
                    <a:ext uri="{9D8B030D-6E8A-4147-A177-3AD203B41FA5}">
                      <a16:colId xmlns:a16="http://schemas.microsoft.com/office/drawing/2014/main" val="879084521"/>
                    </a:ext>
                  </a:extLst>
                </a:gridCol>
              </a:tblGrid>
              <a:tr h="376194">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065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473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a:t>
                      </a:r>
                      <a:r>
                        <a:rPr lang="en-US" sz="700"/>
                        <a:t>Exception Handling.</a:t>
                      </a:r>
                      <a:endParaRPr lang="en-US" sz="700" dirty="0">
                        <a:solidFill>
                          <a:schemeClr val="tx1"/>
                        </a:solidFill>
                      </a:endParaRPr>
                    </a:p>
                  </a:txBody>
                  <a:tcPr/>
                </a:tc>
                <a:extLst>
                  <a:ext uri="{0D108BD9-81ED-4DB2-BD59-A6C34878D82A}">
                    <a16:rowId xmlns:a16="http://schemas.microsoft.com/office/drawing/2014/main" val="3229840877"/>
                  </a:ext>
                </a:extLst>
              </a:tr>
              <a:tr h="6409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u="none" strike="noStrike" kern="1200" cap="none" spc="0" normalizeH="0" baseline="0" dirty="0">
                          <a:ln>
                            <a:noFill/>
                          </a:ln>
                          <a:effectLst/>
                          <a:uLnTx/>
                          <a:uFillTx/>
                        </a:rPr>
                        <a:t>Spring Boot Starters, annotations,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700" dirty="0">
                        <a:solidFill>
                          <a:schemeClr val="tx1"/>
                        </a:solidFill>
                      </a:endParaRPr>
                    </a:p>
                  </a:txBody>
                  <a:tcPr/>
                </a:tc>
                <a:extLst>
                  <a:ext uri="{0D108BD9-81ED-4DB2-BD59-A6C34878D82A}">
                    <a16:rowId xmlns:a16="http://schemas.microsoft.com/office/drawing/2014/main" val="668073409"/>
                  </a:ext>
                </a:extLst>
              </a:tr>
              <a:tr h="4658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u="none" strike="noStrike" kern="1200" cap="none" spc="0" normalizeH="0" baseline="0" dirty="0">
                          <a:ln>
                            <a:noFill/>
                          </a:ln>
                          <a:solidFill>
                            <a:schemeClr val="tx1"/>
                          </a:solidFill>
                          <a:effectLst/>
                          <a:uLnTx/>
                          <a:uFillTx/>
                          <a:latin typeface="+mn-lt"/>
                          <a:ea typeface="+mn-ea"/>
                          <a:cs typeface="+mn-cs"/>
                        </a:rPr>
                        <a:t>Eureka, Netflix </a:t>
                      </a:r>
                      <a:r>
                        <a:rPr kumimoji="0" lang="en-US" sz="700" u="none" strike="noStrike" kern="1200" cap="none" spc="0" normalizeH="0" baseline="0" dirty="0" err="1">
                          <a:ln>
                            <a:noFill/>
                          </a:ln>
                          <a:solidFill>
                            <a:schemeClr val="tx1"/>
                          </a:solidFill>
                          <a:effectLst/>
                          <a:uLnTx/>
                          <a:uFillTx/>
                          <a:latin typeface="+mn-lt"/>
                          <a:ea typeface="+mn-ea"/>
                          <a:cs typeface="+mn-cs"/>
                        </a:rPr>
                        <a:t>Hystrix</a:t>
                      </a:r>
                      <a:r>
                        <a:rPr kumimoji="0" lang="en-US" sz="700" u="none" strike="noStrike" kern="1200" cap="none" spc="0" normalizeH="0" baseline="0" dirty="0">
                          <a:ln>
                            <a:noFill/>
                          </a:ln>
                          <a:solidFill>
                            <a:schemeClr val="tx1"/>
                          </a:solidFill>
                          <a:effectLst/>
                          <a:uLnTx/>
                          <a:uFillTx/>
                          <a:latin typeface="+mn-lt"/>
                          <a:ea typeface="+mn-ea"/>
                          <a:cs typeface="+mn-cs"/>
                        </a:rPr>
                        <a:t>, Netflix </a:t>
                      </a:r>
                      <a:r>
                        <a:rPr kumimoji="0" lang="en-US" sz="700" u="none" strike="noStrike" kern="1200" cap="none" spc="0" normalizeH="0" baseline="0" dirty="0" err="1">
                          <a:ln>
                            <a:noFill/>
                          </a:ln>
                          <a:solidFill>
                            <a:schemeClr val="tx1"/>
                          </a:solidFill>
                          <a:effectLst/>
                          <a:uLnTx/>
                          <a:uFillTx/>
                          <a:latin typeface="+mn-lt"/>
                          <a:ea typeface="+mn-ea"/>
                          <a:cs typeface="+mn-cs"/>
                        </a:rPr>
                        <a:t>Zuul</a:t>
                      </a:r>
                      <a:r>
                        <a:rPr kumimoji="0" lang="en-US" sz="700" u="none" strike="noStrike" kern="1200" cap="none" spc="0" normalizeH="0" baseline="0" dirty="0">
                          <a:ln>
                            <a:noFill/>
                          </a:ln>
                          <a:solidFill>
                            <a:schemeClr val="tx1"/>
                          </a:solidFill>
                          <a:effectLst/>
                          <a:uLnTx/>
                          <a:uFillTx/>
                          <a:latin typeface="+mn-lt"/>
                          <a:ea typeface="+mn-ea"/>
                          <a:cs typeface="+mn-cs"/>
                        </a:rPr>
                        <a:t>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73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Jasmine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4168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Basics</a:t>
                      </a:r>
                    </a:p>
                    <a:p>
                      <a:pPr marL="0" lvl="1" indent="0" algn="l" defTabSz="914400" rtl="0" eaLnBrk="1" latinLnBrk="0" hangingPunct="1">
                        <a:buFont typeface="Arial" panose="020B0604020202020204" pitchFamily="34" charset="0"/>
                        <a:buNone/>
                      </a:pP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5712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065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298680090"/>
                  </a:ext>
                </a:extLst>
              </a:tr>
              <a:tr h="473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lvl="1" indent="0" algn="l" defTabSz="914400" rtl="0" eaLnBrk="1" latinLnBrk="0" hangingPunct="1">
                        <a:buFont typeface="Arial" panose="020B0604020202020204" pitchFamily="34" charset="0"/>
                        <a:buNone/>
                      </a:pP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9512774"/>
                  </a:ext>
                </a:extLst>
              </a:tr>
              <a:tr h="367803">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645317192"/>
                  </a:ext>
                </a:extLst>
              </a:tr>
              <a:tr h="347073">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653916308"/>
                  </a:ext>
                </a:extLst>
              </a:tr>
              <a:tr h="347073">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40534" y="2975195"/>
            <a:ext cx="4151066" cy="2130205"/>
          </a:xfrm>
        </p:spPr>
        <p:txBody>
          <a:bodyPr/>
          <a:lstStyle/>
          <a:p>
            <a:pPr eaLnBrk="1" hangingPunct="1">
              <a:lnSpc>
                <a:spcPct val="114000"/>
              </a:lnSpc>
            </a:pPr>
            <a:r>
              <a:rPr lang="en-US" altLang="en-US" b="1" dirty="0"/>
              <a:t>Coupons and Deals Finder Application</a:t>
            </a:r>
          </a:p>
          <a:p>
            <a:pPr marL="171450" indent="-171450" eaLnBrk="1" hangingPunct="1">
              <a:lnSpc>
                <a:spcPct val="114000"/>
              </a:lnSpc>
              <a:buFont typeface="Arial" panose="020B0604020202020204" pitchFamily="34" charset="0"/>
              <a:buChar char="•"/>
            </a:pPr>
            <a:r>
              <a:rPr lang="en-IN" altLang="en-US" dirty="0"/>
              <a:t>Completed end to end Coupons and Deal case study using Java Full Stack with Angular along with JWT authentication.</a:t>
            </a:r>
          </a:p>
          <a:p>
            <a:pPr marL="171450" indent="-171450" eaLnBrk="1" hangingPunct="1">
              <a:lnSpc>
                <a:spcPct val="114000"/>
              </a:lnSpc>
              <a:buFont typeface="Arial" panose="020B0604020202020204" pitchFamily="34" charset="0"/>
              <a:buChar char="•"/>
            </a:pPr>
            <a:r>
              <a:rPr lang="en-IN" altLang="en-US" dirty="0"/>
              <a:t>Implemented Multiple Micro services using Spring Boot and Spring Cloud and connecting them via a Discovery Server i.e. Eureka. Including routing using Netflix </a:t>
            </a:r>
            <a:r>
              <a:rPr lang="en-IN" altLang="en-US" dirty="0" err="1"/>
              <a:t>Zuul</a:t>
            </a:r>
            <a:r>
              <a:rPr lang="en-IN" altLang="en-US" dirty="0"/>
              <a:t> as a API Gateway.</a:t>
            </a:r>
          </a:p>
          <a:p>
            <a:pPr marL="171450" indent="-171450" eaLnBrk="1" hangingPunct="1">
              <a:lnSpc>
                <a:spcPct val="114000"/>
              </a:lnSpc>
              <a:buFont typeface="Arial" panose="020B0604020202020204" pitchFamily="34" charset="0"/>
              <a:buChar char="•"/>
            </a:pPr>
            <a:r>
              <a:rPr lang="en-IN" altLang="nl-NL" dirty="0"/>
              <a:t>Frontend with Angular 12, using Angular CLI for creating a user-friendly UI.</a:t>
            </a:r>
          </a:p>
          <a:p>
            <a:pPr marL="171450" indent="-171450" eaLnBrk="1" hangingPunct="1">
              <a:lnSpc>
                <a:spcPct val="114000"/>
              </a:lnSpc>
              <a:buFont typeface="Arial" panose="020B0604020202020204" pitchFamily="34" charset="0"/>
              <a:buChar char="•"/>
            </a:pPr>
            <a:r>
              <a:rPr lang="en-IN" altLang="nl-NL" dirty="0"/>
              <a:t>Backend with Mongo Compass.</a:t>
            </a:r>
          </a:p>
          <a:p>
            <a:pPr marL="171450" indent="-171450" eaLnBrk="1" hangingPunct="1">
              <a:lnSpc>
                <a:spcPct val="114000"/>
              </a:lnSpc>
              <a:buFont typeface="Arial" panose="020B0604020202020204" pitchFamily="34" charset="0"/>
              <a:buChar char="•"/>
            </a:pPr>
            <a:r>
              <a:rPr lang="en-IN" altLang="nl-NL" b="1" dirty="0"/>
              <a:t>Completed the </a:t>
            </a:r>
            <a:r>
              <a:rPr lang="en-IN" altLang="nl-NL" b="1" dirty="0" err="1"/>
              <a:t>i</a:t>
            </a:r>
            <a:r>
              <a:rPr lang="en-IN" altLang="nl-NL" b="1" dirty="0"/>
              <a:t>-Transform Java Full Stack Angular training</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39149" y="1339781"/>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16345" y="1596139"/>
            <a:ext cx="3432175" cy="301625"/>
          </a:xfrm>
        </p:spPr>
        <p:txBody>
          <a:bodyPr/>
          <a:lstStyle/>
          <a:p>
            <a:pPr eaLnBrk="1" hangingPunct="1"/>
            <a:r>
              <a:rPr lang="nl-NL" altLang="nl-NL" dirty="0">
                <a:hlinkClick r:id="rId3"/>
              </a:rPr>
              <a:t>bhargavi-sameep.kavalanekar@capgemini.com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+91 9004674742</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9737" y="2785775"/>
            <a:ext cx="4150367" cy="2982888"/>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err="1"/>
              <a:t>Springboot</a:t>
            </a:r>
            <a:r>
              <a:rPr lang="en-US" b="1" dirty="0"/>
              <a:t>, Spring Security, Spring Cloud API Gateway,</a:t>
            </a:r>
            <a:r>
              <a:rPr lang="en-US" dirty="0"/>
              <a:t> Eureka server</a:t>
            </a:r>
          </a:p>
          <a:p>
            <a:pPr marL="171450" indent="-171450">
              <a:buFont typeface="Arial" panose="020B0604020202020204" pitchFamily="34" charset="0"/>
              <a:buChar char="•"/>
            </a:pPr>
            <a:r>
              <a:rPr lang="en-US" altLang="en-US" sz="1000" dirty="0"/>
              <a:t>Hands on experience in creating single page web application </a:t>
            </a:r>
          </a:p>
          <a:p>
            <a:pPr marL="171450" indent="-171450">
              <a:buFont typeface="Arial" panose="020B0604020202020204" pitchFamily="34" charset="0"/>
              <a:buChar char="•"/>
            </a:pPr>
            <a:r>
              <a:rPr lang="en-US" altLang="en-US" sz="1000" b="1" dirty="0"/>
              <a:t>Java Microservice</a:t>
            </a:r>
            <a:r>
              <a:rPr lang="en-US" altLang="en-US" sz="1000" dirty="0"/>
              <a:t> Development knowledge using </a:t>
            </a:r>
            <a:r>
              <a:rPr lang="en-US" altLang="en-US" sz="1000" b="1" dirty="0"/>
              <a:t>Spring boot and spring cloud</a:t>
            </a:r>
            <a:r>
              <a:rPr lang="en-US" altLang="en-US" sz="1000" dirty="0"/>
              <a:t> framework on an intermediate level.</a:t>
            </a:r>
          </a:p>
          <a:p>
            <a:pPr marL="171450" indent="-171450">
              <a:buFont typeface="Arial" panose="020B0604020202020204" pitchFamily="34" charset="0"/>
              <a:buChar char="•"/>
            </a:pPr>
            <a:r>
              <a:rPr lang="en-US" altLang="en-US" dirty="0"/>
              <a:t>Team player who communicates effectively and works well with others to improve work output.</a:t>
            </a:r>
          </a:p>
          <a:p>
            <a:pPr marL="171450" indent="-171450">
              <a:buFont typeface="Arial" panose="020B0604020202020204" pitchFamily="34" charset="0"/>
              <a:buChar char="•"/>
            </a:pPr>
            <a:r>
              <a:rPr lang="en-US" altLang="en-US" sz="1000" dirty="0"/>
              <a:t>Eager to improve myself by learning new technologies and increasing my overall skills.</a:t>
            </a:r>
          </a:p>
          <a:p>
            <a:endParaRPr lang="en-US"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Bhargavi Sameep Kavalanekar</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2576605" y="6328280"/>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3007993" y="643305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43290" y="6324817"/>
            <a:ext cx="473075" cy="474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8"/>
            <a:extLst>
              <a:ext uri="{FF2B5EF4-FFF2-40B4-BE49-F238E27FC236}">
                <a16:creationId xmlns:a16="http://schemas.microsoft.com/office/drawing/2014/main" id="{89622B52-B834-40D0-9BA5-24EF14F2A61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144000" y="559510"/>
            <a:ext cx="3606983" cy="440384"/>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Electronics and Communication</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2017 - 2021</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Placeholder 3" descr="A picture containing person, clothing, person, wall&#10;&#10;Description automatically generated">
            <a:extLst>
              <a:ext uri="{FF2B5EF4-FFF2-40B4-BE49-F238E27FC236}">
                <a16:creationId xmlns:a16="http://schemas.microsoft.com/office/drawing/2014/main" id="{0169026E-808B-40AF-9219-B96116F5D545}"/>
              </a:ext>
            </a:extLst>
          </p:cNvPr>
          <p:cNvPicPr>
            <a:picLocks noGrp="1" noChangeAspect="1"/>
          </p:cNvPicPr>
          <p:nvPr>
            <p:ph type="pic" sz="quarter" idx="46"/>
          </p:nvPr>
        </p:nvPicPr>
        <p:blipFill>
          <a:blip r:embed="rId10">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2178</TotalTime>
  <Words>336</Words>
  <Application>Microsoft Office PowerPoint</Application>
  <PresentationFormat>Widescreen</PresentationFormat>
  <Paragraphs>61</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Bhargavi Kavalanekar</cp:lastModifiedBy>
  <cp:revision>106</cp:revision>
  <dcterms:created xsi:type="dcterms:W3CDTF">2020-09-22T06:24:34Z</dcterms:created>
  <dcterms:modified xsi:type="dcterms:W3CDTF">2021-10-04T07:54:47Z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