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9" r:id="rId2"/>
    <p:sldId id="271" r:id="rId3"/>
    <p:sldId id="272" r:id="rId4"/>
    <p:sldId id="280" r:id="rId5"/>
    <p:sldId id="273" r:id="rId6"/>
    <p:sldId id="274" r:id="rId7"/>
    <p:sldId id="275" r:id="rId8"/>
    <p:sldId id="277" r:id="rId9"/>
    <p:sldId id="278" r:id="rId10"/>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7/8/2023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en.wikipedia.org/wiki/File:R._A._Fischer.jp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C41C4-70FD-418E-ABB3-906A8275094D}"/>
              </a:ext>
            </a:extLst>
          </p:cNvPr>
          <p:cNvSpPr>
            <a:spLocks noGrp="1"/>
          </p:cNvSpPr>
          <p:nvPr>
            <p:ph type="title"/>
          </p:nvPr>
        </p:nvSpPr>
        <p:spPr>
          <a:xfrm>
            <a:off x="2539659" y="3870664"/>
            <a:ext cx="8911687" cy="701336"/>
          </a:xfrm>
        </p:spPr>
        <p:txBody>
          <a:bodyPr>
            <a:normAutofit/>
          </a:bodyPr>
          <a:lstStyle/>
          <a:p>
            <a:pPr algn="ctr"/>
            <a:r>
              <a:rPr lang="en-IN" dirty="0"/>
              <a:t>Introduction To Machine Learning</a:t>
            </a:r>
          </a:p>
        </p:txBody>
      </p:sp>
      <p:pic>
        <p:nvPicPr>
          <p:cNvPr id="9" name="Content Placeholder 8">
            <a:extLst>
              <a:ext uri="{FF2B5EF4-FFF2-40B4-BE49-F238E27FC236}">
                <a16:creationId xmlns:a16="http://schemas.microsoft.com/office/drawing/2014/main" id="{29217518-EFD0-4A14-86CB-5563E87323D0}"/>
              </a:ext>
            </a:extLst>
          </p:cNvPr>
          <p:cNvPicPr>
            <a:picLocks noGrp="1" noChangeAspect="1"/>
          </p:cNvPicPr>
          <p:nvPr>
            <p:ph idx="1"/>
          </p:nvPr>
        </p:nvPicPr>
        <p:blipFill>
          <a:blip r:embed="rId2"/>
          <a:stretch>
            <a:fillRect/>
          </a:stretch>
        </p:blipFill>
        <p:spPr>
          <a:xfrm>
            <a:off x="4575894" y="975147"/>
            <a:ext cx="4107536" cy="2453853"/>
          </a:xfrm>
        </p:spPr>
      </p:pic>
      <p:sp>
        <p:nvSpPr>
          <p:cNvPr id="10" name="Rectangle 9">
            <a:extLst>
              <a:ext uri="{FF2B5EF4-FFF2-40B4-BE49-F238E27FC236}">
                <a16:creationId xmlns:a16="http://schemas.microsoft.com/office/drawing/2014/main" id="{17D1ADBA-1255-444F-AA65-46EEA6D2E266}"/>
              </a:ext>
            </a:extLst>
          </p:cNvPr>
          <p:cNvSpPr/>
          <p:nvPr/>
        </p:nvSpPr>
        <p:spPr>
          <a:xfrm>
            <a:off x="8362763" y="5228948"/>
            <a:ext cx="3829235" cy="1629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sssaa</a:t>
            </a:r>
            <a:endParaRPr lang="en-IN" dirty="0"/>
          </a:p>
        </p:txBody>
      </p:sp>
      <p:sp>
        <p:nvSpPr>
          <p:cNvPr id="12" name="TextBox 11">
            <a:extLst>
              <a:ext uri="{FF2B5EF4-FFF2-40B4-BE49-F238E27FC236}">
                <a16:creationId xmlns:a16="http://schemas.microsoft.com/office/drawing/2014/main" id="{87A911AC-DC94-4E16-8B26-AC7374F3F46F}"/>
              </a:ext>
            </a:extLst>
          </p:cNvPr>
          <p:cNvSpPr txBox="1"/>
          <p:nvPr/>
        </p:nvSpPr>
        <p:spPr>
          <a:xfrm flipH="1">
            <a:off x="8424909" y="5344357"/>
            <a:ext cx="3613211" cy="923330"/>
          </a:xfrm>
          <a:prstGeom prst="rect">
            <a:avLst/>
          </a:prstGeom>
          <a:noFill/>
        </p:spPr>
        <p:txBody>
          <a:bodyPr wrap="square" rtlCol="0">
            <a:spAutoFit/>
          </a:bodyPr>
          <a:lstStyle/>
          <a:p>
            <a:r>
              <a:rPr lang="en-IN" dirty="0"/>
              <a:t>Name: M. Bhargavi</a:t>
            </a:r>
          </a:p>
          <a:p>
            <a:r>
              <a:rPr lang="en-IN" dirty="0"/>
              <a:t>Course: MCA</a:t>
            </a:r>
          </a:p>
          <a:p>
            <a:endParaRPr lang="en-IN" dirty="0"/>
          </a:p>
        </p:txBody>
      </p:sp>
    </p:spTree>
    <p:extLst>
      <p:ext uri="{BB962C8B-B14F-4D97-AF65-F5344CB8AC3E}">
        <p14:creationId xmlns:p14="http://schemas.microsoft.com/office/powerpoint/2010/main" val="592733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98A22-4366-4DFA-98E0-1E89CFB67434}"/>
              </a:ext>
            </a:extLst>
          </p:cNvPr>
          <p:cNvSpPr>
            <a:spLocks noGrp="1"/>
          </p:cNvSpPr>
          <p:nvPr>
            <p:ph type="ctrTitle"/>
          </p:nvPr>
        </p:nvSpPr>
        <p:spPr>
          <a:xfrm>
            <a:off x="2207473" y="597023"/>
            <a:ext cx="8915399" cy="2262781"/>
          </a:xfrm>
        </p:spPr>
        <p:txBody>
          <a:bodyPr/>
          <a:lstStyle/>
          <a:p>
            <a:r>
              <a:rPr lang="en-IN" b="1" dirty="0"/>
              <a:t>Iris Flower Data Set</a:t>
            </a:r>
            <a:br>
              <a:rPr lang="en-IN" b="1" dirty="0"/>
            </a:br>
            <a:endParaRPr lang="en-IN" dirty="0"/>
          </a:p>
        </p:txBody>
      </p:sp>
      <p:sp>
        <p:nvSpPr>
          <p:cNvPr id="3" name="Subtitle 2">
            <a:extLst>
              <a:ext uri="{FF2B5EF4-FFF2-40B4-BE49-F238E27FC236}">
                <a16:creationId xmlns:a16="http://schemas.microsoft.com/office/drawing/2014/main" id="{FA5FF668-C8D8-4125-B2DB-A22369D05BD2}"/>
              </a:ext>
            </a:extLst>
          </p:cNvPr>
          <p:cNvSpPr>
            <a:spLocks noGrp="1"/>
          </p:cNvSpPr>
          <p:nvPr>
            <p:ph type="subTitle" idx="1"/>
          </p:nvPr>
        </p:nvSpPr>
        <p:spPr>
          <a:xfrm>
            <a:off x="7865508" y="5374402"/>
            <a:ext cx="4326492" cy="1483598"/>
          </a:xfrm>
        </p:spPr>
        <p:txBody>
          <a:bodyPr>
            <a:normAutofit fontScale="92500" lnSpcReduction="10000"/>
          </a:bodyPr>
          <a:lstStyle/>
          <a:p>
            <a:r>
              <a:rPr lang="en-IN" dirty="0"/>
              <a:t>Made By:</a:t>
            </a:r>
          </a:p>
          <a:p>
            <a:r>
              <a:rPr lang="en-IN" dirty="0"/>
              <a:t>Name: Amber </a:t>
            </a:r>
            <a:r>
              <a:rPr lang="en-IN" dirty="0" err="1"/>
              <a:t>Kakkar</a:t>
            </a:r>
            <a:endParaRPr lang="en-IN" dirty="0"/>
          </a:p>
          <a:p>
            <a:r>
              <a:rPr lang="en-IN" dirty="0"/>
              <a:t>Course : </a:t>
            </a:r>
            <a:r>
              <a:rPr lang="en-IN" dirty="0" err="1"/>
              <a:t>B.Tech</a:t>
            </a:r>
            <a:r>
              <a:rPr lang="en-IN" dirty="0"/>
              <a:t> CSE –A (3</a:t>
            </a:r>
            <a:r>
              <a:rPr lang="en-IN" baseline="30000" dirty="0"/>
              <a:t>rd</a:t>
            </a:r>
            <a:r>
              <a:rPr lang="en-IN" dirty="0"/>
              <a:t> year 1 </a:t>
            </a:r>
            <a:r>
              <a:rPr lang="en-IN" dirty="0" err="1"/>
              <a:t>sem</a:t>
            </a:r>
            <a:r>
              <a:rPr lang="en-IN" dirty="0"/>
              <a:t>)</a:t>
            </a:r>
          </a:p>
          <a:p>
            <a:r>
              <a:rPr lang="en-IN" dirty="0"/>
              <a:t>Roll no:180102008</a:t>
            </a:r>
          </a:p>
          <a:p>
            <a:endParaRPr lang="en-IN" dirty="0"/>
          </a:p>
          <a:p>
            <a:endParaRPr lang="en-IN" dirty="0"/>
          </a:p>
        </p:txBody>
      </p:sp>
    </p:spTree>
    <p:extLst>
      <p:ext uri="{BB962C8B-B14F-4D97-AF65-F5344CB8AC3E}">
        <p14:creationId xmlns:p14="http://schemas.microsoft.com/office/powerpoint/2010/main" val="879541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D7E15-FE7D-41B5-946A-AE64879B666F}"/>
              </a:ext>
            </a:extLst>
          </p:cNvPr>
          <p:cNvSpPr>
            <a:spLocks noGrp="1"/>
          </p:cNvSpPr>
          <p:nvPr>
            <p:ph type="title"/>
          </p:nvPr>
        </p:nvSpPr>
        <p:spPr>
          <a:xfrm>
            <a:off x="2473803" y="3261584"/>
            <a:ext cx="8911687" cy="3239043"/>
          </a:xfrm>
        </p:spPr>
        <p:txBody>
          <a:bodyPr>
            <a:noAutofit/>
          </a:bodyPr>
          <a:lstStyle/>
          <a:p>
            <a:pPr marL="342900" indent="-342900">
              <a:buFont typeface="Wingdings" panose="05000000000000000000" pitchFamily="2" charset="2"/>
              <a:buChar char="Ø"/>
            </a:pPr>
            <a:r>
              <a:rPr lang="tr-TR" sz="2000" dirty="0"/>
              <a:t>The </a:t>
            </a:r>
            <a:r>
              <a:rPr lang="tr-TR" sz="2000" i="1" dirty="0"/>
              <a:t>Iris</a:t>
            </a:r>
            <a:r>
              <a:rPr lang="tr-TR" sz="2000" dirty="0"/>
              <a:t> flower data set or Fisher's </a:t>
            </a:r>
            <a:r>
              <a:rPr lang="tr-TR" sz="2000" i="1" dirty="0"/>
              <a:t>Iris</a:t>
            </a:r>
            <a:r>
              <a:rPr lang="tr-TR" sz="2000" dirty="0"/>
              <a:t> data set is a multivariate data set introduced by Ronald Fisher in his 1936.</a:t>
            </a:r>
            <a:br>
              <a:rPr lang="en-IN" sz="2000" dirty="0"/>
            </a:br>
            <a:br>
              <a:rPr lang="en-IN" sz="2000" dirty="0"/>
            </a:br>
            <a:r>
              <a:rPr lang="tr-TR" sz="2000" dirty="0"/>
              <a:t>It is sometimes called Anderson's </a:t>
            </a:r>
            <a:r>
              <a:rPr lang="tr-TR" sz="2000" i="1" dirty="0"/>
              <a:t>Iris </a:t>
            </a:r>
            <a:r>
              <a:rPr lang="tr-TR" sz="2000" dirty="0"/>
              <a:t>data set because Edgar Anderson collected the data to quantify the morphologic variation of </a:t>
            </a:r>
            <a:r>
              <a:rPr lang="tr-TR" sz="2000" i="1" dirty="0"/>
              <a:t>Iris</a:t>
            </a:r>
            <a:r>
              <a:rPr lang="tr-TR" sz="2000" dirty="0"/>
              <a:t> flowers of three related species.</a:t>
            </a:r>
            <a:r>
              <a:rPr lang="en-IN" sz="2000" dirty="0"/>
              <a:t> </a:t>
            </a:r>
            <a:r>
              <a:rPr lang="tr-TR" sz="2000" dirty="0"/>
              <a:t>The use of this data set in cluster analysis ıs however uncommon, since the data set only contains two clusters with rather obvious separation. </a:t>
            </a:r>
            <a:endParaRPr lang="en-IN" sz="2000" dirty="0"/>
          </a:p>
        </p:txBody>
      </p:sp>
      <p:pic>
        <p:nvPicPr>
          <p:cNvPr id="4" name="Content Placeholder 3" descr="https://upload.wikimedia.org/wikipedia/commons/thumb/4/46/R._A._Fischer.jpg/200px-R._A._Fischer.jpg">
            <a:hlinkClick r:id="rId2"/>
            <a:extLst>
              <a:ext uri="{FF2B5EF4-FFF2-40B4-BE49-F238E27FC236}">
                <a16:creationId xmlns:a16="http://schemas.microsoft.com/office/drawing/2014/main" id="{4B95FCAB-85D1-46A9-87DD-1271ECC51ECE}"/>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757300" y="739113"/>
            <a:ext cx="2540000" cy="2075109"/>
          </a:xfrm>
          <a:prstGeom prst="rect">
            <a:avLst/>
          </a:prstGeom>
          <a:ln>
            <a:noFill/>
          </a:ln>
          <a:effectLst>
            <a:softEdge rad="112500"/>
          </a:effectLst>
        </p:spPr>
      </p:pic>
    </p:spTree>
    <p:extLst>
      <p:ext uri="{BB962C8B-B14F-4D97-AF65-F5344CB8AC3E}">
        <p14:creationId xmlns:p14="http://schemas.microsoft.com/office/powerpoint/2010/main" val="2266246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4EDB6-CE9A-454C-A10D-189D764DAB1A}"/>
              </a:ext>
            </a:extLst>
          </p:cNvPr>
          <p:cNvSpPr>
            <a:spLocks noGrp="1"/>
          </p:cNvSpPr>
          <p:nvPr>
            <p:ph type="title"/>
          </p:nvPr>
        </p:nvSpPr>
        <p:spPr>
          <a:xfrm>
            <a:off x="2672824" y="4030462"/>
            <a:ext cx="8911687" cy="2563442"/>
          </a:xfrm>
        </p:spPr>
        <p:txBody>
          <a:bodyPr>
            <a:noAutofit/>
          </a:bodyPr>
          <a:lstStyle/>
          <a:p>
            <a:pPr marL="342900" indent="-342900">
              <a:buFont typeface="Wingdings" panose="05000000000000000000" pitchFamily="2" charset="2"/>
              <a:buChar char="Ø"/>
            </a:pPr>
            <a:r>
              <a:rPr lang="tr-TR" sz="2000" dirty="0"/>
              <a:t>One of the clusters contains </a:t>
            </a:r>
            <a:r>
              <a:rPr lang="tr-TR" sz="2000" i="1" dirty="0"/>
              <a:t>Iris setosa</a:t>
            </a:r>
            <a:r>
              <a:rPr lang="tr-TR" sz="2000" dirty="0"/>
              <a:t>, while the other cluster contains both </a:t>
            </a:r>
            <a:r>
              <a:rPr lang="tr-TR" sz="2000" i="1" dirty="0"/>
              <a:t>Iris virginica</a:t>
            </a:r>
            <a:r>
              <a:rPr lang="tr-TR" sz="2000" dirty="0"/>
              <a:t> and </a:t>
            </a:r>
            <a:r>
              <a:rPr lang="tr-TR" sz="2000" i="1" dirty="0"/>
              <a:t>Iris versicolor</a:t>
            </a:r>
            <a:r>
              <a:rPr lang="tr-TR" sz="2000" dirty="0"/>
              <a:t> and is not separable without the species information Fisher used. </a:t>
            </a:r>
            <a:br>
              <a:rPr lang="en-IN" sz="2000" dirty="0"/>
            </a:br>
            <a:br>
              <a:rPr lang="en-US" sz="2000" dirty="0"/>
            </a:br>
            <a:r>
              <a:rPr lang="en-US" sz="2000" dirty="0"/>
              <a:t>It is multivariate(more than 2 dependent variable) data set Study of three related Iris flowers species. Data set contain 50 sample of each species(Iris-</a:t>
            </a:r>
            <a:r>
              <a:rPr lang="en-US" sz="2000" dirty="0" err="1"/>
              <a:t>Setosa</a:t>
            </a:r>
            <a:r>
              <a:rPr lang="en-US" sz="2000" dirty="0"/>
              <a:t>, Iris-Virginica, </a:t>
            </a:r>
            <a:r>
              <a:rPr lang="en-US" sz="2000" dirty="0" err="1"/>
              <a:t>IrisVersicolor</a:t>
            </a:r>
            <a:r>
              <a:rPr lang="en-US" sz="2000" dirty="0"/>
              <a:t>)</a:t>
            </a:r>
            <a:br>
              <a:rPr lang="en-IN" sz="2000" dirty="0"/>
            </a:br>
            <a:endParaRPr lang="en-IN" sz="2000" dirty="0"/>
          </a:p>
        </p:txBody>
      </p:sp>
      <p:pic>
        <p:nvPicPr>
          <p:cNvPr id="5" name="Content Placeholder 4">
            <a:extLst>
              <a:ext uri="{FF2B5EF4-FFF2-40B4-BE49-F238E27FC236}">
                <a16:creationId xmlns:a16="http://schemas.microsoft.com/office/drawing/2014/main" id="{3D6386C2-0E3E-44B5-B412-09DDE8C69315}"/>
              </a:ext>
            </a:extLst>
          </p:cNvPr>
          <p:cNvPicPr>
            <a:picLocks noGrp="1" noChangeAspect="1"/>
          </p:cNvPicPr>
          <p:nvPr>
            <p:ph idx="1"/>
          </p:nvPr>
        </p:nvPicPr>
        <p:blipFill>
          <a:blip r:embed="rId2"/>
          <a:stretch>
            <a:fillRect/>
          </a:stretch>
        </p:blipFill>
        <p:spPr>
          <a:xfrm>
            <a:off x="3808489" y="1038689"/>
            <a:ext cx="6140081" cy="2297112"/>
          </a:xfrm>
        </p:spPr>
      </p:pic>
    </p:spTree>
    <p:extLst>
      <p:ext uri="{BB962C8B-B14F-4D97-AF65-F5344CB8AC3E}">
        <p14:creationId xmlns:p14="http://schemas.microsoft.com/office/powerpoint/2010/main" val="197042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B3CF7-2D52-4505-A39E-E911D8FBDA26}"/>
              </a:ext>
            </a:extLst>
          </p:cNvPr>
          <p:cNvSpPr>
            <a:spLocks noGrp="1"/>
          </p:cNvSpPr>
          <p:nvPr>
            <p:ph type="title"/>
          </p:nvPr>
        </p:nvSpPr>
        <p:spPr>
          <a:xfrm>
            <a:off x="2397617" y="1502997"/>
            <a:ext cx="8911687" cy="2287767"/>
          </a:xfrm>
        </p:spPr>
        <p:txBody>
          <a:bodyPr>
            <a:normAutofit fontScale="90000"/>
          </a:bodyPr>
          <a:lstStyle/>
          <a:p>
            <a:r>
              <a:rPr lang="en-US" sz="2400" dirty="0"/>
              <a:t>Features Used :</a:t>
            </a:r>
            <a:br>
              <a:rPr lang="en-US" sz="2400" dirty="0"/>
            </a:br>
            <a:br>
              <a:rPr lang="en-US" sz="2400" dirty="0"/>
            </a:br>
            <a:r>
              <a:rPr lang="en-US" sz="2400" dirty="0"/>
              <a:t>1. Sepal length in cm </a:t>
            </a:r>
            <a:br>
              <a:rPr lang="en-US" sz="2400" dirty="0"/>
            </a:br>
            <a:r>
              <a:rPr lang="en-US" sz="2400" dirty="0"/>
              <a:t>2. Sepal width in cm </a:t>
            </a:r>
            <a:br>
              <a:rPr lang="en-US" sz="2400" dirty="0"/>
            </a:br>
            <a:r>
              <a:rPr lang="en-US" sz="2400" dirty="0"/>
              <a:t>3. Petal length in cm </a:t>
            </a:r>
            <a:br>
              <a:rPr lang="en-US" sz="2400" dirty="0"/>
            </a:br>
            <a:r>
              <a:rPr lang="en-US" sz="2400" dirty="0"/>
              <a:t>4. Petal width in cm</a:t>
            </a:r>
            <a:br>
              <a:rPr lang="en-IN" sz="2400" dirty="0"/>
            </a:br>
            <a:endParaRPr lang="en-IN" sz="2400" dirty="0"/>
          </a:p>
        </p:txBody>
      </p:sp>
    </p:spTree>
    <p:extLst>
      <p:ext uri="{BB962C8B-B14F-4D97-AF65-F5344CB8AC3E}">
        <p14:creationId xmlns:p14="http://schemas.microsoft.com/office/powerpoint/2010/main" val="3519716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9D903-6D90-4FDD-8C97-872BA639E095}"/>
              </a:ext>
            </a:extLst>
          </p:cNvPr>
          <p:cNvSpPr>
            <a:spLocks noGrp="1"/>
          </p:cNvSpPr>
          <p:nvPr>
            <p:ph type="title"/>
          </p:nvPr>
        </p:nvSpPr>
        <p:spPr>
          <a:xfrm>
            <a:off x="2353228" y="1263302"/>
            <a:ext cx="8911687" cy="4702492"/>
          </a:xfrm>
        </p:spPr>
        <p:txBody>
          <a:bodyPr/>
          <a:lstStyle/>
          <a:p>
            <a:r>
              <a:rPr lang="en-IN" dirty="0"/>
              <a:t>Data Analysis :</a:t>
            </a:r>
            <a:br>
              <a:rPr lang="en-IN" dirty="0"/>
            </a:br>
            <a:br>
              <a:rPr lang="en-IN" sz="2800" dirty="0"/>
            </a:br>
            <a:r>
              <a:rPr lang="en-US" sz="2800" dirty="0"/>
              <a:t>1. Descriptive statistics- SD, Min, Max </a:t>
            </a:r>
            <a:r>
              <a:rPr lang="en-US" sz="2800" dirty="0" err="1"/>
              <a:t>etc</a:t>
            </a:r>
            <a:r>
              <a:rPr lang="en-US" sz="2800" dirty="0"/>
              <a:t> .</a:t>
            </a:r>
            <a:br>
              <a:rPr lang="en-US" sz="2800" dirty="0"/>
            </a:br>
            <a:br>
              <a:rPr lang="en-US" sz="2800" dirty="0"/>
            </a:br>
            <a:r>
              <a:rPr lang="en-US" sz="2800" dirty="0"/>
              <a:t>2. Class Distribution (Species counts are balanced or imbalanced) – Balanced.</a:t>
            </a:r>
            <a:br>
              <a:rPr lang="en-US" sz="2800" dirty="0"/>
            </a:br>
            <a:br>
              <a:rPr lang="en-US" sz="2800" dirty="0"/>
            </a:br>
            <a:r>
              <a:rPr lang="en-US" sz="2800" dirty="0"/>
              <a:t>3. Univariate Plots:- Understand each attribute better. </a:t>
            </a:r>
            <a:endParaRPr lang="en-IN" sz="2800" dirty="0"/>
          </a:p>
        </p:txBody>
      </p:sp>
    </p:spTree>
    <p:extLst>
      <p:ext uri="{BB962C8B-B14F-4D97-AF65-F5344CB8AC3E}">
        <p14:creationId xmlns:p14="http://schemas.microsoft.com/office/powerpoint/2010/main" val="606218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E1DCE-7BA6-4E97-8A5E-9CED8EE5C120}"/>
              </a:ext>
            </a:extLst>
          </p:cNvPr>
          <p:cNvSpPr>
            <a:spLocks noGrp="1"/>
          </p:cNvSpPr>
          <p:nvPr>
            <p:ph type="title"/>
          </p:nvPr>
        </p:nvSpPr>
        <p:spPr>
          <a:xfrm>
            <a:off x="2370984" y="943707"/>
            <a:ext cx="8911687" cy="1280890"/>
          </a:xfrm>
        </p:spPr>
        <p:txBody>
          <a:bodyPr>
            <a:normAutofit fontScale="90000"/>
          </a:bodyPr>
          <a:lstStyle/>
          <a:p>
            <a:r>
              <a:rPr lang="en-US" sz="2400" dirty="0"/>
              <a:t>Box and whisker plots(Give idea about distribution of input attributes)</a:t>
            </a:r>
            <a:br>
              <a:rPr lang="en-US" sz="2400" dirty="0"/>
            </a:br>
            <a:br>
              <a:rPr lang="en-US" sz="2400" dirty="0"/>
            </a:br>
            <a:endParaRPr lang="en-IN" sz="2400" dirty="0"/>
          </a:p>
        </p:txBody>
      </p:sp>
      <p:pic>
        <p:nvPicPr>
          <p:cNvPr id="5" name="Content Placeholder 4">
            <a:extLst>
              <a:ext uri="{FF2B5EF4-FFF2-40B4-BE49-F238E27FC236}">
                <a16:creationId xmlns:a16="http://schemas.microsoft.com/office/drawing/2014/main" id="{C3B17D73-C200-4099-9C53-A1E103FE7C74}"/>
              </a:ext>
            </a:extLst>
          </p:cNvPr>
          <p:cNvPicPr>
            <a:picLocks noGrp="1" noChangeAspect="1"/>
          </p:cNvPicPr>
          <p:nvPr>
            <p:ph idx="1"/>
          </p:nvPr>
        </p:nvPicPr>
        <p:blipFill>
          <a:blip r:embed="rId2"/>
          <a:stretch>
            <a:fillRect/>
          </a:stretch>
        </p:blipFill>
        <p:spPr>
          <a:xfrm>
            <a:off x="3018408" y="2224597"/>
            <a:ext cx="6676008" cy="3918751"/>
          </a:xfrm>
        </p:spPr>
      </p:pic>
    </p:spTree>
    <p:extLst>
      <p:ext uri="{BB962C8B-B14F-4D97-AF65-F5344CB8AC3E}">
        <p14:creationId xmlns:p14="http://schemas.microsoft.com/office/powerpoint/2010/main" val="280479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2B7D-C7A2-4F47-A610-69F581A9BB97}"/>
              </a:ext>
            </a:extLst>
          </p:cNvPr>
          <p:cNvSpPr>
            <a:spLocks noGrp="1"/>
          </p:cNvSpPr>
          <p:nvPr>
            <p:ph type="title"/>
          </p:nvPr>
        </p:nvSpPr>
        <p:spPr>
          <a:xfrm>
            <a:off x="2592925" y="624110"/>
            <a:ext cx="8911687" cy="1036014"/>
          </a:xfrm>
        </p:spPr>
        <p:txBody>
          <a:bodyPr>
            <a:normAutofit/>
          </a:bodyPr>
          <a:lstStyle/>
          <a:p>
            <a:r>
              <a:rPr lang="en-IN" sz="2800" dirty="0"/>
              <a:t>Plotting Histogram:</a:t>
            </a:r>
          </a:p>
        </p:txBody>
      </p:sp>
      <p:pic>
        <p:nvPicPr>
          <p:cNvPr id="5" name="Content Placeholder 4">
            <a:extLst>
              <a:ext uri="{FF2B5EF4-FFF2-40B4-BE49-F238E27FC236}">
                <a16:creationId xmlns:a16="http://schemas.microsoft.com/office/drawing/2014/main" id="{DB665728-874F-402B-A61C-C9554CB7FCF2}"/>
              </a:ext>
            </a:extLst>
          </p:cNvPr>
          <p:cNvPicPr>
            <a:picLocks noGrp="1" noChangeAspect="1"/>
          </p:cNvPicPr>
          <p:nvPr>
            <p:ph idx="1"/>
          </p:nvPr>
        </p:nvPicPr>
        <p:blipFill>
          <a:blip r:embed="rId2"/>
          <a:stretch>
            <a:fillRect/>
          </a:stretch>
        </p:blipFill>
        <p:spPr>
          <a:xfrm>
            <a:off x="2592926" y="1491449"/>
            <a:ext cx="7900480" cy="4420401"/>
          </a:xfrm>
        </p:spPr>
      </p:pic>
    </p:spTree>
    <p:extLst>
      <p:ext uri="{BB962C8B-B14F-4D97-AF65-F5344CB8AC3E}">
        <p14:creationId xmlns:p14="http://schemas.microsoft.com/office/powerpoint/2010/main" val="1865873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D9D3E-9EE0-40C4-B388-B3995C1A7AF8}"/>
              </a:ext>
            </a:extLst>
          </p:cNvPr>
          <p:cNvSpPr>
            <a:spLocks noGrp="1"/>
          </p:cNvSpPr>
          <p:nvPr>
            <p:ph type="title"/>
          </p:nvPr>
        </p:nvSpPr>
        <p:spPr>
          <a:xfrm>
            <a:off x="2592925" y="624110"/>
            <a:ext cx="8911687" cy="1169179"/>
          </a:xfrm>
        </p:spPr>
        <p:txBody>
          <a:bodyPr>
            <a:normAutofit/>
          </a:bodyPr>
          <a:lstStyle/>
          <a:p>
            <a:r>
              <a:rPr lang="en-IN" sz="2800" dirty="0"/>
              <a:t>Plotting Scatter Graph Between Sepal Length and Sepal Width:</a:t>
            </a:r>
          </a:p>
        </p:txBody>
      </p:sp>
      <p:pic>
        <p:nvPicPr>
          <p:cNvPr id="5" name="Content Placeholder 4">
            <a:extLst>
              <a:ext uri="{FF2B5EF4-FFF2-40B4-BE49-F238E27FC236}">
                <a16:creationId xmlns:a16="http://schemas.microsoft.com/office/drawing/2014/main" id="{9E3EA451-B2EB-433D-A509-8480CDAAC889}"/>
              </a:ext>
            </a:extLst>
          </p:cNvPr>
          <p:cNvPicPr>
            <a:picLocks noGrp="1" noChangeAspect="1"/>
          </p:cNvPicPr>
          <p:nvPr>
            <p:ph idx="1"/>
          </p:nvPr>
        </p:nvPicPr>
        <p:blipFill>
          <a:blip r:embed="rId2"/>
          <a:stretch>
            <a:fillRect/>
          </a:stretch>
        </p:blipFill>
        <p:spPr>
          <a:xfrm>
            <a:off x="2592924" y="2104008"/>
            <a:ext cx="7847215" cy="4500977"/>
          </a:xfrm>
        </p:spPr>
      </p:pic>
    </p:spTree>
    <p:extLst>
      <p:ext uri="{BB962C8B-B14F-4D97-AF65-F5344CB8AC3E}">
        <p14:creationId xmlns:p14="http://schemas.microsoft.com/office/powerpoint/2010/main" val="2121820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0631D-4357-40D6-AECF-025AE094009E}"/>
              </a:ext>
            </a:extLst>
          </p:cNvPr>
          <p:cNvSpPr>
            <a:spLocks noGrp="1"/>
          </p:cNvSpPr>
          <p:nvPr>
            <p:ph type="title"/>
          </p:nvPr>
        </p:nvSpPr>
        <p:spPr>
          <a:xfrm>
            <a:off x="2592925" y="624110"/>
            <a:ext cx="8911687" cy="5155253"/>
          </a:xfrm>
        </p:spPr>
        <p:txBody>
          <a:bodyPr/>
          <a:lstStyle/>
          <a:p>
            <a:r>
              <a:rPr lang="en-IN" dirty="0"/>
              <a:t>Observation:</a:t>
            </a:r>
            <a:br>
              <a:rPr lang="en-IN" dirty="0"/>
            </a:br>
            <a:br>
              <a:rPr lang="en-IN" dirty="0"/>
            </a:br>
            <a:r>
              <a:rPr lang="en-US" sz="2800" dirty="0"/>
              <a:t>1. Using </a:t>
            </a:r>
            <a:r>
              <a:rPr lang="en-US" sz="2800" dirty="0" err="1"/>
              <a:t>Sepal_Lenght</a:t>
            </a:r>
            <a:r>
              <a:rPr lang="en-US" sz="2800" dirty="0"/>
              <a:t> &amp; </a:t>
            </a:r>
            <a:r>
              <a:rPr lang="en-US" sz="2800" dirty="0" err="1"/>
              <a:t>Sepal_Width</a:t>
            </a:r>
            <a:r>
              <a:rPr lang="en-US" sz="2800" dirty="0"/>
              <a:t> features, we can only distinguish </a:t>
            </a:r>
            <a:r>
              <a:rPr lang="en-US" sz="2800" dirty="0" err="1"/>
              <a:t>Setosa</a:t>
            </a:r>
            <a:r>
              <a:rPr lang="en-US" sz="2800" dirty="0"/>
              <a:t> flower from others.</a:t>
            </a:r>
            <a:br>
              <a:rPr lang="en-US" sz="2800" dirty="0"/>
            </a:br>
            <a:r>
              <a:rPr lang="en-US" sz="2800" dirty="0"/>
              <a:t> </a:t>
            </a:r>
            <a:br>
              <a:rPr lang="en-US" sz="2800" dirty="0"/>
            </a:br>
            <a:r>
              <a:rPr lang="en-US" sz="2800" dirty="0"/>
              <a:t>2. </a:t>
            </a:r>
            <a:r>
              <a:rPr lang="en-US" sz="2800" dirty="0" err="1"/>
              <a:t>Seperating</a:t>
            </a:r>
            <a:r>
              <a:rPr lang="en-US" sz="2800" dirty="0"/>
              <a:t> Versicolor &amp; Virginica is much harder as they have considerable overlap.</a:t>
            </a:r>
            <a:br>
              <a:rPr lang="en-US" sz="2800" dirty="0"/>
            </a:br>
            <a:br>
              <a:rPr lang="en-US" sz="2800" dirty="0"/>
            </a:br>
            <a:r>
              <a:rPr lang="en-US" sz="2800" dirty="0"/>
              <a:t>3. Hence, </a:t>
            </a:r>
            <a:r>
              <a:rPr lang="en-US" sz="2800" dirty="0" err="1"/>
              <a:t>Sepal_Lenght</a:t>
            </a:r>
            <a:r>
              <a:rPr lang="en-US" sz="2800" dirty="0"/>
              <a:t> &amp; </a:t>
            </a:r>
            <a:r>
              <a:rPr lang="en-US" sz="2800" dirty="0" err="1"/>
              <a:t>Sepal_Width</a:t>
            </a:r>
            <a:r>
              <a:rPr lang="en-US" sz="2800" dirty="0"/>
              <a:t> features only work well for </a:t>
            </a:r>
            <a:r>
              <a:rPr lang="en-US" sz="2800" dirty="0" err="1"/>
              <a:t>Setosa</a:t>
            </a:r>
            <a:r>
              <a:rPr lang="en-US" sz="2800" dirty="0"/>
              <a:t>.</a:t>
            </a:r>
            <a:endParaRPr lang="en-IN" sz="2800" dirty="0"/>
          </a:p>
        </p:txBody>
      </p:sp>
    </p:spTree>
    <p:extLst>
      <p:ext uri="{BB962C8B-B14F-4D97-AF65-F5344CB8AC3E}">
        <p14:creationId xmlns:p14="http://schemas.microsoft.com/office/powerpoint/2010/main" val="1546327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F55E-307F-48D5-BBF0-67600270A41C}"/>
              </a:ext>
            </a:extLst>
          </p:cNvPr>
          <p:cNvSpPr>
            <a:spLocks noGrp="1"/>
          </p:cNvSpPr>
          <p:nvPr>
            <p:ph type="title"/>
          </p:nvPr>
        </p:nvSpPr>
        <p:spPr>
          <a:xfrm>
            <a:off x="2619559" y="1778207"/>
            <a:ext cx="8911687" cy="1280890"/>
          </a:xfrm>
        </p:spPr>
        <p:txBody>
          <a:bodyPr/>
          <a:lstStyle/>
          <a:p>
            <a:pPr algn="ctr"/>
            <a:r>
              <a:rPr lang="en-IN" dirty="0"/>
              <a:t>Implementation of Machine Learning.</a:t>
            </a:r>
            <a:br>
              <a:rPr lang="en-IN" dirty="0"/>
            </a:br>
            <a:endParaRPr lang="en-IN" dirty="0"/>
          </a:p>
        </p:txBody>
      </p:sp>
      <p:sp>
        <p:nvSpPr>
          <p:cNvPr id="4" name="Arrow: Right 3">
            <a:extLst>
              <a:ext uri="{FF2B5EF4-FFF2-40B4-BE49-F238E27FC236}">
                <a16:creationId xmlns:a16="http://schemas.microsoft.com/office/drawing/2014/main" id="{AB012907-18AD-4089-89F3-F634B5468E5F}"/>
              </a:ext>
            </a:extLst>
          </p:cNvPr>
          <p:cNvSpPr/>
          <p:nvPr/>
        </p:nvSpPr>
        <p:spPr>
          <a:xfrm>
            <a:off x="10724225" y="4657078"/>
            <a:ext cx="719092" cy="559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49775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2450D-A15B-4004-9EA6-B0AA7B7A681A}"/>
              </a:ext>
            </a:extLst>
          </p:cNvPr>
          <p:cNvSpPr>
            <a:spLocks noGrp="1"/>
          </p:cNvSpPr>
          <p:nvPr>
            <p:ph type="title"/>
          </p:nvPr>
        </p:nvSpPr>
        <p:spPr>
          <a:xfrm>
            <a:off x="2592925" y="632988"/>
            <a:ext cx="8911687" cy="2491952"/>
          </a:xfrm>
        </p:spPr>
        <p:txBody>
          <a:bodyPr>
            <a:normAutofit/>
          </a:bodyPr>
          <a:lstStyle/>
          <a:p>
            <a:pPr algn="ctr"/>
            <a:r>
              <a:rPr lang="en-US" dirty="0"/>
              <a:t>What is Machine Learning?</a:t>
            </a:r>
            <a:br>
              <a:rPr lang="en-US" dirty="0"/>
            </a:br>
            <a:br>
              <a:rPr lang="en-US" dirty="0"/>
            </a:br>
            <a:r>
              <a:rPr lang="en-US" sz="2800" dirty="0"/>
              <a:t>“Learning is any process by which a system improves performance from experience.”</a:t>
            </a:r>
            <a:br>
              <a:rPr lang="en-US" sz="2800" dirty="0"/>
            </a:br>
            <a:r>
              <a:rPr lang="en-US" sz="2800" dirty="0"/>
              <a:t>											-Herbert Simon</a:t>
            </a:r>
            <a:endParaRPr lang="en-IN" sz="2800" dirty="0"/>
          </a:p>
        </p:txBody>
      </p:sp>
      <p:pic>
        <p:nvPicPr>
          <p:cNvPr id="5" name="Picture 4">
            <a:extLst>
              <a:ext uri="{FF2B5EF4-FFF2-40B4-BE49-F238E27FC236}">
                <a16:creationId xmlns:a16="http://schemas.microsoft.com/office/drawing/2014/main" id="{C139E6D2-CE45-453F-82FA-8B20F9582C21}"/>
              </a:ext>
            </a:extLst>
          </p:cNvPr>
          <p:cNvPicPr>
            <a:picLocks noChangeAspect="1"/>
          </p:cNvPicPr>
          <p:nvPr/>
        </p:nvPicPr>
        <p:blipFill>
          <a:blip r:embed="rId2"/>
          <a:stretch>
            <a:fillRect/>
          </a:stretch>
        </p:blipFill>
        <p:spPr>
          <a:xfrm>
            <a:off x="3107185" y="3219492"/>
            <a:ext cx="8247356" cy="3504580"/>
          </a:xfrm>
          <a:prstGeom prst="rect">
            <a:avLst/>
          </a:prstGeom>
        </p:spPr>
      </p:pic>
    </p:spTree>
    <p:extLst>
      <p:ext uri="{BB962C8B-B14F-4D97-AF65-F5344CB8AC3E}">
        <p14:creationId xmlns:p14="http://schemas.microsoft.com/office/powerpoint/2010/main" val="472606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D5CB-425B-4F46-BADC-0B6EEEB8B506}"/>
              </a:ext>
            </a:extLst>
          </p:cNvPr>
          <p:cNvSpPr>
            <a:spLocks noGrp="1"/>
          </p:cNvSpPr>
          <p:nvPr>
            <p:ph type="title"/>
          </p:nvPr>
        </p:nvSpPr>
        <p:spPr>
          <a:xfrm>
            <a:off x="2592925" y="1100832"/>
            <a:ext cx="8911687" cy="5566298"/>
          </a:xfrm>
        </p:spPr>
        <p:txBody>
          <a:bodyPr>
            <a:normAutofit/>
          </a:bodyPr>
          <a:lstStyle/>
          <a:p>
            <a:r>
              <a:rPr lang="en-US" dirty="0"/>
              <a:t>Steps to implement Machine Learning</a:t>
            </a:r>
            <a:br>
              <a:rPr lang="en-US" dirty="0"/>
            </a:br>
            <a:br>
              <a:rPr lang="en-US" dirty="0"/>
            </a:br>
            <a:r>
              <a:rPr lang="en-US" sz="3100" dirty="0"/>
              <a:t>1. Import Library </a:t>
            </a:r>
            <a:br>
              <a:rPr lang="en-US" sz="3100" dirty="0"/>
            </a:br>
            <a:br>
              <a:rPr lang="en-US" sz="3100" dirty="0"/>
            </a:br>
            <a:r>
              <a:rPr lang="en-US" sz="3100" dirty="0"/>
              <a:t>2. Analyze Data </a:t>
            </a:r>
            <a:br>
              <a:rPr lang="en-US" sz="3100" dirty="0"/>
            </a:br>
            <a:br>
              <a:rPr lang="en-US" sz="3100" dirty="0"/>
            </a:br>
            <a:r>
              <a:rPr lang="en-US" sz="3100" dirty="0"/>
              <a:t>3. </a:t>
            </a:r>
            <a:r>
              <a:rPr lang="en-US" sz="3100" dirty="0" err="1"/>
              <a:t>Spliting</a:t>
            </a:r>
            <a:r>
              <a:rPr lang="en-US" sz="3100" dirty="0"/>
              <a:t> the Data Set into train and test</a:t>
            </a:r>
            <a:br>
              <a:rPr lang="en-US" sz="3100" dirty="0"/>
            </a:br>
            <a:br>
              <a:rPr lang="en-US" sz="3100" dirty="0"/>
            </a:br>
            <a:r>
              <a:rPr lang="en-US" sz="3100" dirty="0"/>
              <a:t>4. </a:t>
            </a:r>
            <a:r>
              <a:rPr lang="en-US" sz="3100" dirty="0" err="1"/>
              <a:t>Chossing</a:t>
            </a:r>
            <a:r>
              <a:rPr lang="en-US" sz="3100" dirty="0"/>
              <a:t> right algorithm for training model</a:t>
            </a:r>
            <a:br>
              <a:rPr lang="en-US" sz="3100" dirty="0"/>
            </a:br>
            <a:br>
              <a:rPr lang="en-US" sz="3100" dirty="0"/>
            </a:br>
            <a:r>
              <a:rPr lang="en-US" sz="3100" dirty="0"/>
              <a:t>5. Test the algorithm with test data.</a:t>
            </a:r>
            <a:endParaRPr lang="en-IN" sz="3100" dirty="0"/>
          </a:p>
        </p:txBody>
      </p:sp>
    </p:spTree>
    <p:extLst>
      <p:ext uri="{BB962C8B-B14F-4D97-AF65-F5344CB8AC3E}">
        <p14:creationId xmlns:p14="http://schemas.microsoft.com/office/powerpoint/2010/main" val="31437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B45F0-871C-4D29-B01D-77F13B2BFB60}"/>
              </a:ext>
            </a:extLst>
          </p:cNvPr>
          <p:cNvSpPr>
            <a:spLocks noGrp="1"/>
          </p:cNvSpPr>
          <p:nvPr>
            <p:ph type="title"/>
          </p:nvPr>
        </p:nvSpPr>
        <p:spPr>
          <a:xfrm>
            <a:off x="2592925" y="624110"/>
            <a:ext cx="8911687" cy="5989754"/>
          </a:xfrm>
        </p:spPr>
        <p:txBody>
          <a:bodyPr>
            <a:normAutofit fontScale="90000"/>
          </a:bodyPr>
          <a:lstStyle/>
          <a:p>
            <a:r>
              <a:rPr lang="en-IN" dirty="0"/>
              <a:t>Algorithms Used:</a:t>
            </a:r>
            <a:br>
              <a:rPr lang="en-IN" dirty="0"/>
            </a:br>
            <a:br>
              <a:rPr lang="en-IN" dirty="0"/>
            </a:br>
            <a:r>
              <a:rPr lang="en-IN" sz="3100" dirty="0"/>
              <a:t>1. Logistic Regression</a:t>
            </a:r>
            <a:br>
              <a:rPr lang="en-IN" sz="3100" dirty="0"/>
            </a:br>
            <a:br>
              <a:rPr lang="en-IN" sz="3100" dirty="0"/>
            </a:br>
            <a:r>
              <a:rPr lang="en-IN" sz="3100" dirty="0"/>
              <a:t>2. Support Vector Machine</a:t>
            </a:r>
            <a:br>
              <a:rPr lang="en-IN" sz="3100" dirty="0"/>
            </a:br>
            <a:br>
              <a:rPr lang="en-IN" sz="3100" dirty="0"/>
            </a:br>
            <a:r>
              <a:rPr lang="en-IN" sz="3100" dirty="0"/>
              <a:t>3. Classification and Regression Tree(CART) </a:t>
            </a:r>
            <a:br>
              <a:rPr lang="en-IN" sz="3100" dirty="0"/>
            </a:br>
            <a:br>
              <a:rPr lang="en-IN" sz="3100" dirty="0"/>
            </a:br>
            <a:r>
              <a:rPr lang="en-IN" sz="3100" dirty="0"/>
              <a:t>4. </a:t>
            </a:r>
            <a:r>
              <a:rPr lang="en-IN" sz="3100" dirty="0" err="1"/>
              <a:t>Gaussion</a:t>
            </a:r>
            <a:r>
              <a:rPr lang="en-IN" sz="3100" dirty="0"/>
              <a:t> Naive Bayes(NB) </a:t>
            </a:r>
            <a:br>
              <a:rPr lang="en-IN" sz="3100" dirty="0"/>
            </a:br>
            <a:br>
              <a:rPr lang="en-IN" sz="3100" dirty="0"/>
            </a:br>
            <a:r>
              <a:rPr lang="en-IN" sz="3100" dirty="0"/>
              <a:t>5. K-Nearest Neighbour(KNN) </a:t>
            </a:r>
            <a:br>
              <a:rPr lang="en-IN" sz="3100" dirty="0"/>
            </a:br>
            <a:r>
              <a:rPr lang="en-IN" sz="3100" dirty="0"/>
              <a:t> </a:t>
            </a:r>
            <a:br>
              <a:rPr lang="en-IN" sz="3100" dirty="0"/>
            </a:br>
            <a:r>
              <a:rPr lang="en-IN" sz="3100" dirty="0"/>
              <a:t>6. </a:t>
            </a:r>
            <a:r>
              <a:rPr lang="en-IN" sz="3100" dirty="0" err="1"/>
              <a:t>Deision</a:t>
            </a:r>
            <a:r>
              <a:rPr lang="en-IN" sz="3100" dirty="0"/>
              <a:t> Tree</a:t>
            </a:r>
          </a:p>
        </p:txBody>
      </p:sp>
    </p:spTree>
    <p:extLst>
      <p:ext uri="{BB962C8B-B14F-4D97-AF65-F5344CB8AC3E}">
        <p14:creationId xmlns:p14="http://schemas.microsoft.com/office/powerpoint/2010/main" val="1279961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097A3-88F6-49F7-B860-9187075A2A33}"/>
              </a:ext>
            </a:extLst>
          </p:cNvPr>
          <p:cNvSpPr>
            <a:spLocks noGrp="1"/>
          </p:cNvSpPr>
          <p:nvPr>
            <p:ph type="title"/>
          </p:nvPr>
        </p:nvSpPr>
        <p:spPr>
          <a:xfrm>
            <a:off x="2370339" y="624110"/>
            <a:ext cx="9134274" cy="672030"/>
          </a:xfrm>
        </p:spPr>
        <p:txBody>
          <a:bodyPr/>
          <a:lstStyle/>
          <a:p>
            <a:r>
              <a:rPr lang="en-IN" dirty="0"/>
              <a:t>Final Evaluation Of All Models:</a:t>
            </a:r>
          </a:p>
        </p:txBody>
      </p:sp>
      <p:pic>
        <p:nvPicPr>
          <p:cNvPr id="5" name="Content Placeholder 4">
            <a:extLst>
              <a:ext uri="{FF2B5EF4-FFF2-40B4-BE49-F238E27FC236}">
                <a16:creationId xmlns:a16="http://schemas.microsoft.com/office/drawing/2014/main" id="{8038AB28-9FC2-47E5-A29C-46764378C2BB}"/>
              </a:ext>
            </a:extLst>
          </p:cNvPr>
          <p:cNvPicPr>
            <a:picLocks noGrp="1" noChangeAspect="1"/>
          </p:cNvPicPr>
          <p:nvPr>
            <p:ph idx="1"/>
          </p:nvPr>
        </p:nvPicPr>
        <p:blipFill>
          <a:blip r:embed="rId2"/>
          <a:stretch>
            <a:fillRect/>
          </a:stretch>
        </p:blipFill>
        <p:spPr>
          <a:xfrm>
            <a:off x="2370338" y="1296140"/>
            <a:ext cx="9134275" cy="5140171"/>
          </a:xfrm>
        </p:spPr>
      </p:pic>
    </p:spTree>
    <p:extLst>
      <p:ext uri="{BB962C8B-B14F-4D97-AF65-F5344CB8AC3E}">
        <p14:creationId xmlns:p14="http://schemas.microsoft.com/office/powerpoint/2010/main" val="3716474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E979950-B817-459A-B830-EBC5EC6EB704}"/>
              </a:ext>
            </a:extLst>
          </p:cNvPr>
          <p:cNvPicPr>
            <a:picLocks noGrp="1" noChangeAspect="1"/>
          </p:cNvPicPr>
          <p:nvPr>
            <p:ph idx="1"/>
          </p:nvPr>
        </p:nvPicPr>
        <p:blipFill>
          <a:blip r:embed="rId2"/>
          <a:stretch>
            <a:fillRect/>
          </a:stretch>
        </p:blipFill>
        <p:spPr>
          <a:xfrm>
            <a:off x="2601157" y="798990"/>
            <a:ext cx="8611340" cy="5912528"/>
          </a:xfrm>
        </p:spPr>
      </p:pic>
    </p:spTree>
    <p:extLst>
      <p:ext uri="{BB962C8B-B14F-4D97-AF65-F5344CB8AC3E}">
        <p14:creationId xmlns:p14="http://schemas.microsoft.com/office/powerpoint/2010/main" val="1009666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25794-653A-46F2-AEE0-8AC08E9EAD40}"/>
              </a:ext>
            </a:extLst>
          </p:cNvPr>
          <p:cNvSpPr>
            <a:spLocks noGrp="1"/>
          </p:cNvSpPr>
          <p:nvPr>
            <p:ph type="title"/>
          </p:nvPr>
        </p:nvSpPr>
        <p:spPr>
          <a:xfrm>
            <a:off x="2592925" y="624110"/>
            <a:ext cx="8911687" cy="4986576"/>
          </a:xfrm>
        </p:spPr>
        <p:txBody>
          <a:bodyPr>
            <a:normAutofit fontScale="90000"/>
          </a:bodyPr>
          <a:lstStyle/>
          <a:p>
            <a:r>
              <a:rPr lang="en-IN" dirty="0"/>
              <a:t>When Do We Use Machine Learning?</a:t>
            </a:r>
            <a:br>
              <a:rPr lang="en-IN" dirty="0"/>
            </a:br>
            <a:br>
              <a:rPr lang="en-IN" dirty="0"/>
            </a:br>
            <a:r>
              <a:rPr lang="en-IN" sz="2800" dirty="0"/>
              <a:t>ML is </a:t>
            </a:r>
            <a:r>
              <a:rPr lang="en-IN" sz="2800" dirty="0" err="1"/>
              <a:t>usedwhen</a:t>
            </a:r>
            <a:r>
              <a:rPr lang="en-IN" sz="2800" dirty="0"/>
              <a:t>:</a:t>
            </a:r>
            <a:br>
              <a:rPr lang="en-IN" sz="2800" dirty="0"/>
            </a:br>
            <a:r>
              <a:rPr lang="en-IN" sz="2800" dirty="0"/>
              <a:t>•Human expertise </a:t>
            </a:r>
            <a:r>
              <a:rPr lang="en-IN" sz="2800" dirty="0" err="1"/>
              <a:t>doesnot</a:t>
            </a:r>
            <a:r>
              <a:rPr lang="en-IN" sz="2800" dirty="0"/>
              <a:t> exist(navigating on Mars)</a:t>
            </a:r>
            <a:br>
              <a:rPr lang="en-IN" sz="2800" dirty="0"/>
            </a:br>
            <a:br>
              <a:rPr lang="en-IN" sz="2800" dirty="0"/>
            </a:br>
            <a:r>
              <a:rPr lang="en-IN" sz="2800" dirty="0"/>
              <a:t>•Humans can’t explain their expertise</a:t>
            </a:r>
            <a:br>
              <a:rPr lang="en-IN" sz="2800" dirty="0"/>
            </a:br>
            <a:r>
              <a:rPr lang="en-IN" sz="2800" dirty="0"/>
              <a:t>( </a:t>
            </a:r>
            <a:r>
              <a:rPr lang="en-IN" sz="2800" dirty="0" err="1"/>
              <a:t>speechrecognition</a:t>
            </a:r>
            <a:r>
              <a:rPr lang="en-IN" sz="2800" dirty="0"/>
              <a:t>) </a:t>
            </a:r>
            <a:br>
              <a:rPr lang="en-IN" sz="2800" dirty="0"/>
            </a:br>
            <a:r>
              <a:rPr lang="en-IN" sz="2800" dirty="0"/>
              <a:t>  </a:t>
            </a:r>
            <a:br>
              <a:rPr lang="en-IN" sz="2800" dirty="0"/>
            </a:br>
            <a:r>
              <a:rPr lang="en-IN" sz="2800" dirty="0"/>
              <a:t>•Models are based on huge amounts of data</a:t>
            </a:r>
            <a:br>
              <a:rPr lang="en-IN" sz="2800" dirty="0"/>
            </a:br>
            <a:endParaRPr lang="en-IN" sz="2800" dirty="0"/>
          </a:p>
        </p:txBody>
      </p:sp>
      <p:sp>
        <p:nvSpPr>
          <p:cNvPr id="7" name="Content Placeholder 6">
            <a:extLst>
              <a:ext uri="{FF2B5EF4-FFF2-40B4-BE49-F238E27FC236}">
                <a16:creationId xmlns:a16="http://schemas.microsoft.com/office/drawing/2014/main" id="{4E9E2DAB-5D3A-4B50-B828-E4AA0A39BB13}"/>
              </a:ext>
            </a:extLst>
          </p:cNvPr>
          <p:cNvSpPr>
            <a:spLocks noGrp="1"/>
          </p:cNvSpPr>
          <p:nvPr>
            <p:ph idx="1"/>
          </p:nvPr>
        </p:nvSpPr>
        <p:spPr>
          <a:xfrm>
            <a:off x="2589212" y="5610686"/>
            <a:ext cx="8915400" cy="300535"/>
          </a:xfrm>
        </p:spPr>
        <p:txBody>
          <a:bodyPr>
            <a:normAutofit fontScale="92500" lnSpcReduction="20000"/>
          </a:bodyPr>
          <a:lstStyle/>
          <a:p>
            <a:endParaRPr lang="en-IN" dirty="0"/>
          </a:p>
        </p:txBody>
      </p:sp>
    </p:spTree>
    <p:extLst>
      <p:ext uri="{BB962C8B-B14F-4D97-AF65-F5344CB8AC3E}">
        <p14:creationId xmlns:p14="http://schemas.microsoft.com/office/powerpoint/2010/main" val="1593928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60C7A5-4E26-4736-9C45-4D18C5BCF85F}"/>
              </a:ext>
            </a:extLst>
          </p:cNvPr>
          <p:cNvPicPr>
            <a:picLocks noGrp="1" noChangeAspect="1"/>
          </p:cNvPicPr>
          <p:nvPr>
            <p:ph idx="1"/>
          </p:nvPr>
        </p:nvPicPr>
        <p:blipFill>
          <a:blip r:embed="rId2"/>
          <a:stretch>
            <a:fillRect/>
          </a:stretch>
        </p:blipFill>
        <p:spPr>
          <a:xfrm>
            <a:off x="2126865" y="792332"/>
            <a:ext cx="9280941" cy="5273336"/>
          </a:xfrm>
        </p:spPr>
      </p:pic>
    </p:spTree>
    <p:extLst>
      <p:ext uri="{BB962C8B-B14F-4D97-AF65-F5344CB8AC3E}">
        <p14:creationId xmlns:p14="http://schemas.microsoft.com/office/powerpoint/2010/main" val="3334290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AB5A9-964A-4023-B160-B65D5B87EC97}"/>
              </a:ext>
            </a:extLst>
          </p:cNvPr>
          <p:cNvSpPr>
            <a:spLocks noGrp="1"/>
          </p:cNvSpPr>
          <p:nvPr>
            <p:ph type="title"/>
          </p:nvPr>
        </p:nvSpPr>
        <p:spPr>
          <a:xfrm>
            <a:off x="2592925" y="624109"/>
            <a:ext cx="8911687" cy="4835657"/>
          </a:xfrm>
        </p:spPr>
        <p:txBody>
          <a:bodyPr>
            <a:normAutofit fontScale="90000"/>
          </a:bodyPr>
          <a:lstStyle/>
          <a:p>
            <a:r>
              <a:rPr lang="en-US" dirty="0"/>
              <a:t>Types of Learning:</a:t>
            </a:r>
            <a:br>
              <a:rPr lang="en-US" dirty="0"/>
            </a:br>
            <a:br>
              <a:rPr lang="en-US" sz="3100" dirty="0"/>
            </a:br>
            <a:r>
              <a:rPr lang="en-US" sz="3100" dirty="0"/>
              <a:t>•Supervised (inductive) learning–Given: training data + desired outputs (labels).</a:t>
            </a:r>
            <a:br>
              <a:rPr lang="en-US" sz="3100" dirty="0"/>
            </a:br>
            <a:br>
              <a:rPr lang="en-US" sz="3100" dirty="0"/>
            </a:br>
            <a:r>
              <a:rPr lang="en-US" sz="3100" dirty="0"/>
              <a:t>•Unsupervised learning–Given: training data (without desired outputs).</a:t>
            </a:r>
            <a:br>
              <a:rPr lang="en-US" sz="3100" dirty="0"/>
            </a:br>
            <a:br>
              <a:rPr lang="en-US" sz="3100" dirty="0"/>
            </a:br>
            <a:r>
              <a:rPr lang="en-US" sz="3100" dirty="0"/>
              <a:t>•Reinforcement learning–Rewards from sequence of actions.</a:t>
            </a:r>
            <a:endParaRPr lang="en-IN" sz="3100" dirty="0"/>
          </a:p>
        </p:txBody>
      </p:sp>
    </p:spTree>
    <p:extLst>
      <p:ext uri="{BB962C8B-B14F-4D97-AF65-F5344CB8AC3E}">
        <p14:creationId xmlns:p14="http://schemas.microsoft.com/office/powerpoint/2010/main" val="2711616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2E60A-20BA-4403-A1A6-86DD9931A1C7}"/>
              </a:ext>
            </a:extLst>
          </p:cNvPr>
          <p:cNvSpPr>
            <a:spLocks noGrp="1"/>
          </p:cNvSpPr>
          <p:nvPr>
            <p:ph type="title"/>
          </p:nvPr>
        </p:nvSpPr>
        <p:spPr>
          <a:xfrm>
            <a:off x="2592925" y="624110"/>
            <a:ext cx="8911687" cy="2190112"/>
          </a:xfrm>
        </p:spPr>
        <p:txBody>
          <a:bodyPr>
            <a:normAutofit fontScale="90000"/>
          </a:bodyPr>
          <a:lstStyle/>
          <a:p>
            <a:r>
              <a:rPr lang="en-US" sz="3100" dirty="0"/>
              <a:t>Supervised Learning: </a:t>
            </a:r>
            <a:br>
              <a:rPr lang="en-US" sz="2800" dirty="0"/>
            </a:br>
            <a:r>
              <a:rPr lang="en-US" sz="2800" dirty="0"/>
              <a:t>1)Regression</a:t>
            </a:r>
            <a:br>
              <a:rPr lang="en-US" sz="2800" dirty="0"/>
            </a:br>
            <a:r>
              <a:rPr lang="en-US" sz="2800" dirty="0"/>
              <a:t>•Given (x1, y1), (x2, y2), ..., (</a:t>
            </a:r>
            <a:r>
              <a:rPr lang="en-US" sz="2800" dirty="0" err="1"/>
              <a:t>xn</a:t>
            </a:r>
            <a:r>
              <a:rPr lang="en-US" sz="2800" dirty="0"/>
              <a:t>, </a:t>
            </a:r>
            <a:r>
              <a:rPr lang="en-US" sz="2800" dirty="0" err="1"/>
              <a:t>yn</a:t>
            </a:r>
            <a:r>
              <a:rPr lang="en-US" sz="2800" dirty="0"/>
              <a:t>)</a:t>
            </a:r>
            <a:br>
              <a:rPr lang="en-US" sz="2800" dirty="0"/>
            </a:br>
            <a:r>
              <a:rPr lang="en-US" sz="2800" dirty="0"/>
              <a:t>•Learn a function f(x) to predict y given x–</a:t>
            </a:r>
            <a:r>
              <a:rPr lang="en-US" sz="2800" dirty="0" err="1"/>
              <a:t>yaxis</a:t>
            </a:r>
            <a:r>
              <a:rPr lang="en-US" sz="2800" dirty="0"/>
              <a:t> real-valued == regression</a:t>
            </a:r>
            <a:endParaRPr lang="en-IN" sz="2800" dirty="0"/>
          </a:p>
        </p:txBody>
      </p:sp>
      <p:pic>
        <p:nvPicPr>
          <p:cNvPr id="5" name="Content Placeholder 4">
            <a:extLst>
              <a:ext uri="{FF2B5EF4-FFF2-40B4-BE49-F238E27FC236}">
                <a16:creationId xmlns:a16="http://schemas.microsoft.com/office/drawing/2014/main" id="{3C1E9F2E-212C-4CC3-94C0-CF4087431098}"/>
              </a:ext>
            </a:extLst>
          </p:cNvPr>
          <p:cNvPicPr>
            <a:picLocks noGrp="1" noChangeAspect="1"/>
          </p:cNvPicPr>
          <p:nvPr>
            <p:ph idx="1"/>
          </p:nvPr>
        </p:nvPicPr>
        <p:blipFill>
          <a:blip r:embed="rId2"/>
          <a:stretch>
            <a:fillRect/>
          </a:stretch>
        </p:blipFill>
        <p:spPr>
          <a:xfrm>
            <a:off x="4268329" y="2929862"/>
            <a:ext cx="4882461" cy="3230562"/>
          </a:xfrm>
        </p:spPr>
      </p:pic>
    </p:spTree>
    <p:extLst>
      <p:ext uri="{BB962C8B-B14F-4D97-AF65-F5344CB8AC3E}">
        <p14:creationId xmlns:p14="http://schemas.microsoft.com/office/powerpoint/2010/main" val="2691241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3C179-6374-4518-AF10-2AECD61E44BD}"/>
              </a:ext>
            </a:extLst>
          </p:cNvPr>
          <p:cNvSpPr>
            <a:spLocks noGrp="1"/>
          </p:cNvSpPr>
          <p:nvPr>
            <p:ph type="title"/>
          </p:nvPr>
        </p:nvSpPr>
        <p:spPr>
          <a:xfrm>
            <a:off x="2592925" y="624109"/>
            <a:ext cx="8911687" cy="2065825"/>
          </a:xfrm>
        </p:spPr>
        <p:txBody>
          <a:bodyPr>
            <a:normAutofit/>
          </a:bodyPr>
          <a:lstStyle/>
          <a:p>
            <a:r>
              <a:rPr lang="en-US" sz="2800" dirty="0"/>
              <a:t>2)Classification</a:t>
            </a:r>
            <a:br>
              <a:rPr lang="en-US" sz="2800" dirty="0"/>
            </a:br>
            <a:r>
              <a:rPr lang="en-US" sz="2800" dirty="0"/>
              <a:t>•Given (x1, y1), (x2, y2), ..., (</a:t>
            </a:r>
            <a:r>
              <a:rPr lang="en-US" sz="2800" dirty="0" err="1"/>
              <a:t>xn</a:t>
            </a:r>
            <a:r>
              <a:rPr lang="en-US" sz="2800" dirty="0"/>
              <a:t>, </a:t>
            </a:r>
            <a:r>
              <a:rPr lang="en-US" sz="2800" dirty="0" err="1"/>
              <a:t>yn</a:t>
            </a:r>
            <a:r>
              <a:rPr lang="en-US" sz="2800" dirty="0"/>
              <a:t>)</a:t>
            </a:r>
            <a:br>
              <a:rPr lang="en-US" sz="2800" dirty="0"/>
            </a:br>
            <a:r>
              <a:rPr lang="en-US" sz="2800" dirty="0"/>
              <a:t>•Learn a function f(x) to predict y given x–</a:t>
            </a:r>
            <a:r>
              <a:rPr lang="en-US" sz="2800" dirty="0" err="1"/>
              <a:t>yaxis</a:t>
            </a:r>
            <a:r>
              <a:rPr lang="en-US" sz="2800" dirty="0"/>
              <a:t> categorical == classification</a:t>
            </a:r>
            <a:endParaRPr lang="en-IN" sz="2800" dirty="0"/>
          </a:p>
        </p:txBody>
      </p:sp>
      <p:pic>
        <p:nvPicPr>
          <p:cNvPr id="5" name="Content Placeholder 4">
            <a:extLst>
              <a:ext uri="{FF2B5EF4-FFF2-40B4-BE49-F238E27FC236}">
                <a16:creationId xmlns:a16="http://schemas.microsoft.com/office/drawing/2014/main" id="{0C8EE00C-1A1A-43F9-8674-E20AFFCE66E2}"/>
              </a:ext>
            </a:extLst>
          </p:cNvPr>
          <p:cNvPicPr>
            <a:picLocks noGrp="1" noChangeAspect="1"/>
          </p:cNvPicPr>
          <p:nvPr>
            <p:ph idx="1"/>
          </p:nvPr>
        </p:nvPicPr>
        <p:blipFill>
          <a:blip r:embed="rId2"/>
          <a:stretch>
            <a:fillRect/>
          </a:stretch>
        </p:blipFill>
        <p:spPr>
          <a:xfrm>
            <a:off x="4767309" y="2822575"/>
            <a:ext cx="4607509" cy="3411316"/>
          </a:xfrm>
        </p:spPr>
      </p:pic>
    </p:spTree>
    <p:extLst>
      <p:ext uri="{BB962C8B-B14F-4D97-AF65-F5344CB8AC3E}">
        <p14:creationId xmlns:p14="http://schemas.microsoft.com/office/powerpoint/2010/main" val="2394161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E280C-EB39-414B-8711-3C86FE987EB0}"/>
              </a:ext>
            </a:extLst>
          </p:cNvPr>
          <p:cNvSpPr>
            <a:spLocks noGrp="1"/>
          </p:cNvSpPr>
          <p:nvPr>
            <p:ph type="title"/>
          </p:nvPr>
        </p:nvSpPr>
        <p:spPr>
          <a:xfrm>
            <a:off x="2592925" y="624110"/>
            <a:ext cx="8911687" cy="2740527"/>
          </a:xfrm>
        </p:spPr>
        <p:txBody>
          <a:bodyPr>
            <a:normAutofit/>
          </a:bodyPr>
          <a:lstStyle/>
          <a:p>
            <a:r>
              <a:rPr lang="en-IN" sz="2800" dirty="0"/>
              <a:t>Steps to build model:</a:t>
            </a:r>
            <a:br>
              <a:rPr lang="en-IN" dirty="0"/>
            </a:br>
            <a:r>
              <a:rPr lang="en-US" sz="2400" dirty="0"/>
              <a:t>1 - Data Collection</a:t>
            </a:r>
            <a:br>
              <a:rPr lang="en-US" sz="2400" dirty="0"/>
            </a:br>
            <a:r>
              <a:rPr lang="en-US" sz="2400" dirty="0"/>
              <a:t>2 - Data Preparation</a:t>
            </a:r>
            <a:br>
              <a:rPr lang="en-US" sz="2400" dirty="0"/>
            </a:br>
            <a:r>
              <a:rPr lang="en-US" sz="2400" dirty="0"/>
              <a:t>3 - Choose a Model</a:t>
            </a:r>
            <a:br>
              <a:rPr lang="en-US" sz="2400" dirty="0"/>
            </a:br>
            <a:r>
              <a:rPr lang="en-US" sz="2400" dirty="0"/>
              <a:t>4 - Train the Model</a:t>
            </a:r>
            <a:br>
              <a:rPr lang="en-US" sz="2400" dirty="0"/>
            </a:br>
            <a:r>
              <a:rPr lang="en-US" sz="2400" dirty="0"/>
              <a:t>5 - Evaluate the Model</a:t>
            </a:r>
            <a:br>
              <a:rPr lang="en-US" sz="2400" dirty="0"/>
            </a:br>
            <a:r>
              <a:rPr lang="en-US" sz="2400" dirty="0"/>
              <a:t>6 - Make Predictions</a:t>
            </a:r>
            <a:endParaRPr lang="en-IN" sz="2400" dirty="0"/>
          </a:p>
        </p:txBody>
      </p:sp>
      <p:pic>
        <p:nvPicPr>
          <p:cNvPr id="5" name="Content Placeholder 4">
            <a:extLst>
              <a:ext uri="{FF2B5EF4-FFF2-40B4-BE49-F238E27FC236}">
                <a16:creationId xmlns:a16="http://schemas.microsoft.com/office/drawing/2014/main" id="{225687F7-1D17-401E-BA63-6CD8DBE0BDBB}"/>
              </a:ext>
            </a:extLst>
          </p:cNvPr>
          <p:cNvPicPr>
            <a:picLocks noGrp="1" noChangeAspect="1"/>
          </p:cNvPicPr>
          <p:nvPr>
            <p:ph idx="1"/>
          </p:nvPr>
        </p:nvPicPr>
        <p:blipFill>
          <a:blip r:embed="rId2"/>
          <a:stretch>
            <a:fillRect/>
          </a:stretch>
        </p:blipFill>
        <p:spPr>
          <a:xfrm>
            <a:off x="3462292" y="3493364"/>
            <a:ext cx="6507332" cy="3136900"/>
          </a:xfrm>
        </p:spPr>
      </p:pic>
    </p:spTree>
    <p:extLst>
      <p:ext uri="{BB962C8B-B14F-4D97-AF65-F5344CB8AC3E}">
        <p14:creationId xmlns:p14="http://schemas.microsoft.com/office/powerpoint/2010/main" val="224041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B1BE-33B0-492F-AA22-12FA773C6C1B}"/>
              </a:ext>
            </a:extLst>
          </p:cNvPr>
          <p:cNvSpPr>
            <a:spLocks noGrp="1"/>
          </p:cNvSpPr>
          <p:nvPr>
            <p:ph type="title"/>
          </p:nvPr>
        </p:nvSpPr>
        <p:spPr>
          <a:xfrm>
            <a:off x="2592925" y="624109"/>
            <a:ext cx="8911687" cy="4942189"/>
          </a:xfrm>
        </p:spPr>
        <p:txBody>
          <a:bodyPr>
            <a:normAutofit fontScale="90000"/>
          </a:bodyPr>
          <a:lstStyle/>
          <a:p>
            <a:r>
              <a:rPr lang="en-US" dirty="0"/>
              <a:t>Python libraries used in Machine Learning:</a:t>
            </a:r>
            <a:br>
              <a:rPr lang="en-US" dirty="0"/>
            </a:br>
            <a:r>
              <a:rPr lang="en-US" dirty="0"/>
              <a:t>1)</a:t>
            </a:r>
            <a:r>
              <a:rPr lang="en-IN" dirty="0" err="1"/>
              <a:t>Numpy</a:t>
            </a:r>
            <a:br>
              <a:rPr lang="en-IN" dirty="0"/>
            </a:br>
            <a:r>
              <a:rPr lang="en-IN" dirty="0"/>
              <a:t>2)Pandas</a:t>
            </a:r>
            <a:br>
              <a:rPr lang="en-IN" dirty="0"/>
            </a:br>
            <a:r>
              <a:rPr lang="en-IN" dirty="0"/>
              <a:t>3)</a:t>
            </a:r>
            <a:r>
              <a:rPr lang="en-IN" dirty="0" err="1"/>
              <a:t>Scikit</a:t>
            </a:r>
            <a:r>
              <a:rPr lang="en-IN" dirty="0"/>
              <a:t>-learn</a:t>
            </a:r>
            <a:br>
              <a:rPr lang="en-IN" dirty="0"/>
            </a:br>
            <a:r>
              <a:rPr lang="en-IN" dirty="0"/>
              <a:t>4)Matplotlib </a:t>
            </a:r>
            <a:br>
              <a:rPr lang="en-IN" dirty="0"/>
            </a:br>
            <a:r>
              <a:rPr lang="en-IN" dirty="0"/>
              <a:t>5)TensorFlow</a:t>
            </a:r>
            <a:br>
              <a:rPr lang="en-IN" dirty="0"/>
            </a:br>
            <a:r>
              <a:rPr lang="en-IN" dirty="0"/>
              <a:t>6)</a:t>
            </a:r>
            <a:r>
              <a:rPr lang="en-IN" dirty="0" err="1"/>
              <a:t>Keras</a:t>
            </a:r>
            <a:br>
              <a:rPr lang="en-IN" dirty="0"/>
            </a:br>
            <a:r>
              <a:rPr lang="en-IN" dirty="0"/>
              <a:t>7)</a:t>
            </a:r>
            <a:r>
              <a:rPr lang="en-IN" dirty="0" err="1"/>
              <a:t>PyTorch</a:t>
            </a:r>
            <a:br>
              <a:rPr lang="en-IN" dirty="0"/>
            </a:br>
            <a:r>
              <a:rPr lang="en-IN" dirty="0"/>
              <a:t>8)</a:t>
            </a:r>
            <a:r>
              <a:rPr lang="en-IN" dirty="0" err="1"/>
              <a:t>Scipy</a:t>
            </a:r>
            <a:br>
              <a:rPr lang="en-IN" dirty="0"/>
            </a:br>
            <a:r>
              <a:rPr lang="en-IN" dirty="0"/>
              <a:t>9)Seaborn</a:t>
            </a:r>
            <a:br>
              <a:rPr lang="en-IN" dirty="0"/>
            </a:br>
            <a:br>
              <a:rPr lang="en-US" b="1" dirty="0"/>
            </a:br>
            <a:endParaRPr lang="en-IN" dirty="0"/>
          </a:p>
        </p:txBody>
      </p:sp>
    </p:spTree>
    <p:extLst>
      <p:ext uri="{BB962C8B-B14F-4D97-AF65-F5344CB8AC3E}">
        <p14:creationId xmlns:p14="http://schemas.microsoft.com/office/powerpoint/2010/main" val="28052985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144</TotalTime>
  <Words>777</Words>
  <Application>Microsoft Office PowerPoint</Application>
  <PresentationFormat>Widescreen</PresentationFormat>
  <Paragraphs>28</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Century Gothic</vt:lpstr>
      <vt:lpstr>Wingdings</vt:lpstr>
      <vt:lpstr>Wingdings 3</vt:lpstr>
      <vt:lpstr>Wisp</vt:lpstr>
      <vt:lpstr>Introduction To Machine Learning</vt:lpstr>
      <vt:lpstr>What is Machine Learning?  “Learning is any process by which a system improves performance from experience.”            -Herbert Simon</vt:lpstr>
      <vt:lpstr>When Do We Use Machine Learning?  ML is usedwhen: •Human expertise doesnot exist(navigating on Mars)  •Humans can’t explain their expertise ( speechrecognition)     •Models are based on huge amounts of data </vt:lpstr>
      <vt:lpstr>PowerPoint Presentation</vt:lpstr>
      <vt:lpstr>Types of Learning:  •Supervised (inductive) learning–Given: training data + desired outputs (labels).  •Unsupervised learning–Given: training data (without desired outputs).  •Reinforcement learning–Rewards from sequence of actions.</vt:lpstr>
      <vt:lpstr>Supervised Learning:  1)Regression •Given (x1, y1), (x2, y2), ..., (xn, yn) •Learn a function f(x) to predict y given x–yaxis real-valued == regression</vt:lpstr>
      <vt:lpstr>2)Classification •Given (x1, y1), (x2, y2), ..., (xn, yn) •Learn a function f(x) to predict y given x–yaxis categorical == classification</vt:lpstr>
      <vt:lpstr>Steps to build model: 1 - Data Collection 2 - Data Preparation 3 - Choose a Model 4 - Train the Model 5 - Evaluate the Model 6 - Make Predictions</vt:lpstr>
      <vt:lpstr>Python libraries used in Machine Learning: 1)Numpy 2)Pandas 3)Scikit-learn 4)Matplotlib  5)TensorFlow 6)Keras 7)PyTorch 8)Scipy 9)Seaborn  </vt:lpstr>
      <vt:lpstr>Iris Flower Data Set </vt:lpstr>
      <vt:lpstr>The Iris flower data set or Fisher's Iris data set is a multivariate data set introduced by Ronald Fisher in his 1936.  It is sometimes called Anderson's Iris data set because Edgar Anderson collected the data to quantify the morphologic variation of Iris flowers of three related species. The use of this data set in cluster analysis ıs however uncommon, since the data set only contains two clusters with rather obvious separation. </vt:lpstr>
      <vt:lpstr>One of the clusters contains Iris setosa, while the other cluster contains both Iris virginica and Iris versicolor and is not separable without the species information Fisher used.   It is multivariate(more than 2 dependent variable) data set Study of three related Iris flowers species. Data set contain 50 sample of each species(Iris-Setosa, Iris-Virginica, IrisVersicolor) </vt:lpstr>
      <vt:lpstr>Features Used :  1. Sepal length in cm  2. Sepal width in cm  3. Petal length in cm  4. Petal width in cm </vt:lpstr>
      <vt:lpstr>Data Analysis :  1. Descriptive statistics- SD, Min, Max etc .  2. Class Distribution (Species counts are balanced or imbalanced) – Balanced.  3. Univariate Plots:- Understand each attribute better. </vt:lpstr>
      <vt:lpstr>Box and whisker plots(Give idea about distribution of input attributes)  </vt:lpstr>
      <vt:lpstr>Plotting Histogram:</vt:lpstr>
      <vt:lpstr>Plotting Scatter Graph Between Sepal Length and Sepal Width:</vt:lpstr>
      <vt:lpstr>Observation:  1. Using Sepal_Lenght &amp; Sepal_Width features, we can only distinguish Setosa flower from others.   2. Seperating Versicolor &amp; Virginica is much harder as they have considerable overlap.  3. Hence, Sepal_Lenght &amp; Sepal_Width features only work well for Setosa.</vt:lpstr>
      <vt:lpstr>Implementation of Machine Learning. </vt:lpstr>
      <vt:lpstr>Steps to implement Machine Learning  1. Import Library   2. Analyze Data   3. Spliting the Data Set into train and test  4. Chossing right algorithm for training model  5. Test the algorithm with test data.</vt:lpstr>
      <vt:lpstr>Algorithms Used:  1. Logistic Regression  2. Support Vector Machine  3. Classification and Regression Tree(CART)   4. Gaussion Naive Bayes(NB)   5. K-Nearest Neighbour(KNN)    6. Deision Tree</vt:lpstr>
      <vt:lpstr>Final Evaluation Of All Models: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Iris Flower Data Set</dc:title>
  <dc:creator>ACER</dc:creator>
  <cp:lastModifiedBy>bhargavimaddula630@gmail.com</cp:lastModifiedBy>
  <cp:revision>21</cp:revision>
  <dcterms:created xsi:type="dcterms:W3CDTF">2020-08-08T04:12:07Z</dcterms:created>
  <dcterms:modified xsi:type="dcterms:W3CDTF">2023-07-08T13:25:20Z</dcterms:modified>
</cp:coreProperties>
</file>