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26"/>
    <p:restoredTop sz="95909"/>
  </p:normalViewPr>
  <p:slideViewPr>
    <p:cSldViewPr snapToGrid="0">
      <p:cViewPr varScale="1">
        <p:scale>
          <a:sx n="156" d="100"/>
          <a:sy n="156" d="100"/>
        </p:scale>
        <p:origin x="20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C5A19-FC51-BD49-BD23-122216B4D733}" type="datetimeFigureOut">
              <a:rPr lang="en-US" smtClean="0"/>
              <a:t>4/28/25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799FA-F597-474A-8652-17CF4F5D06DA}" type="slidenum">
              <a:rPr lang="en-US" smtClean="0"/>
              <a:t>‹#›</a:t>
            </a:fld>
            <a:endParaRPr lang="en-US"/>
          </a:p>
        </p:txBody>
      </p:sp>
    </p:spTree>
    <p:extLst>
      <p:ext uri="{BB962C8B-B14F-4D97-AF65-F5344CB8AC3E}">
        <p14:creationId xmlns:p14="http://schemas.microsoft.com/office/powerpoint/2010/main" val="3961026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6799FA-F597-474A-8652-17CF4F5D06DA}" type="slidenum">
              <a:rPr lang="en-US" smtClean="0"/>
              <a:t>1</a:t>
            </a:fld>
            <a:endParaRPr lang="en-US"/>
          </a:p>
        </p:txBody>
      </p:sp>
    </p:spTree>
    <p:extLst>
      <p:ext uri="{BB962C8B-B14F-4D97-AF65-F5344CB8AC3E}">
        <p14:creationId xmlns:p14="http://schemas.microsoft.com/office/powerpoint/2010/main" val="21391065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                  Confusion Matrix Observation |                                                 Accuracy |                                                             Best Use Case</a:t>
            </a:r>
          </a:p>
          <a:p>
            <a:r>
              <a:rPr lang="en-US" dirty="0"/>
              <a:t>CNN |                 Most predictions lie on the diagonal.                           ✅ Highest (based on your metrics output) |           | Complex feature learning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Some scattered misclassifications, but overall                                                                                                          From raw images</a:t>
            </a:r>
          </a:p>
          <a:p>
            <a:r>
              <a:rPr lang="en-US" dirty="0"/>
              <a:t>                very accurate. </a:t>
            </a:r>
          </a:p>
          <a:p>
            <a:r>
              <a:rPr lang="en-US" dirty="0"/>
              <a:t>                              Performs well across all classes. |            </a:t>
            </a:r>
          </a:p>
          <a:p>
            <a:endParaRPr lang="en-US" dirty="0"/>
          </a:p>
          <a:p>
            <a:endParaRPr lang="en-US" dirty="0"/>
          </a:p>
          <a:p>
            <a:r>
              <a:rPr lang="en-US" dirty="0"/>
              <a:t>SVM (SGD) |                   More scattered predictions.  </a:t>
            </a:r>
          </a:p>
          <a:p>
            <a:r>
              <a:rPr lang="en-US" dirty="0"/>
              <a:t>                                      Struggles with some classes.                                        | ❌ Lowest                                      | Good for baseline linear classification</a:t>
            </a:r>
          </a:p>
          <a:p>
            <a:r>
              <a:rPr lang="en-US" dirty="0"/>
              <a:t>                           Few classes have consistent misclassification. </a:t>
            </a:r>
          </a:p>
          <a:p>
            <a:endParaRPr lang="en-US" dirty="0"/>
          </a:p>
          <a:p>
            <a:r>
              <a:rPr lang="en-US" dirty="0"/>
              <a:t>                                 </a:t>
            </a:r>
          </a:p>
          <a:p>
            <a:r>
              <a:rPr lang="en-US" dirty="0"/>
              <a:t>Random Forest |  Most values concentrated on diagonal. </a:t>
            </a:r>
          </a:p>
          <a:p>
            <a:r>
              <a:rPr lang="en-US" dirty="0"/>
              <a:t>                             Slightly more off-diagonal values than CNN.                            | ⚠️ Moderate                                  | Useful when features (color, shape)</a:t>
            </a:r>
          </a:p>
          <a:p>
            <a:r>
              <a:rPr lang="en-US" dirty="0"/>
              <a:t>                              Performs better than RF, but slightly behind CNN.                                                                          are extracted</a:t>
            </a:r>
          </a:p>
        </p:txBody>
      </p:sp>
      <p:sp>
        <p:nvSpPr>
          <p:cNvPr id="4" name="Slide Number Placeholder 3"/>
          <p:cNvSpPr>
            <a:spLocks noGrp="1"/>
          </p:cNvSpPr>
          <p:nvPr>
            <p:ph type="sldNum" sz="quarter" idx="5"/>
          </p:nvPr>
        </p:nvSpPr>
        <p:spPr/>
        <p:txBody>
          <a:bodyPr/>
          <a:lstStyle/>
          <a:p>
            <a:fld id="{CA6799FA-F597-474A-8652-17CF4F5D06DA}" type="slidenum">
              <a:rPr lang="en-US" smtClean="0"/>
              <a:t>10</a:t>
            </a:fld>
            <a:endParaRPr lang="en-US"/>
          </a:p>
        </p:txBody>
      </p:sp>
    </p:spTree>
    <p:extLst>
      <p:ext uri="{BB962C8B-B14F-4D97-AF65-F5344CB8AC3E}">
        <p14:creationId xmlns:p14="http://schemas.microsoft.com/office/powerpoint/2010/main" val="1813254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11</a:t>
            </a:fld>
            <a:endParaRPr lang="en-US"/>
          </a:p>
        </p:txBody>
      </p:sp>
    </p:spTree>
    <p:extLst>
      <p:ext uri="{BB962C8B-B14F-4D97-AF65-F5344CB8AC3E}">
        <p14:creationId xmlns:p14="http://schemas.microsoft.com/office/powerpoint/2010/main" val="2016673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buNone/>
            </a:pPr>
            <a:r>
              <a:rPr lang="en-US" b="0" i="0" u="none" strike="noStrike" dirty="0">
                <a:solidFill>
                  <a:srgbClr val="000000"/>
                </a:solidFill>
                <a:effectLst/>
              </a:rPr>
              <a:t>The goal of my project is to develop a model that can accurately classify different leaf species using their images.</a:t>
            </a:r>
            <a:br>
              <a:rPr lang="en-US" b="0" i="0" u="none" strike="noStrike" dirty="0">
                <a:solidFill>
                  <a:srgbClr val="000000"/>
                </a:solidFill>
                <a:effectLst/>
              </a:rPr>
            </a:br>
            <a:r>
              <a:rPr lang="en-US" dirty="0"/>
              <a:t>. I used a dataset of RGB images and </a:t>
            </a:r>
            <a:r>
              <a:rPr lang="en-US" b="0" i="0" u="none" strike="noStrike" dirty="0">
                <a:solidFill>
                  <a:srgbClr val="000000"/>
                </a:solidFill>
                <a:effectLst/>
              </a:rPr>
              <a:t>analyzed key features like shape, color, texture, and vein patterns.</a:t>
            </a:r>
            <a:br>
              <a:rPr lang="en-US" b="0" i="0" u="none" strike="noStrike" dirty="0">
                <a:solidFill>
                  <a:srgbClr val="000000"/>
                </a:solidFill>
                <a:effectLst/>
              </a:rPr>
            </a:br>
            <a:r>
              <a:rPr lang="en-US" b="0" i="0" u="none" strike="noStrike" dirty="0">
                <a:solidFill>
                  <a:srgbClr val="000000"/>
                </a:solidFill>
                <a:effectLst/>
              </a:rPr>
              <a:t>I used three models:</a:t>
            </a:r>
          </a:p>
          <a:p>
            <a:pPr algn="l">
              <a:buFont typeface="Arial" panose="020B0604020202020204" pitchFamily="34" charset="0"/>
              <a:buChar char="•"/>
            </a:pPr>
            <a:r>
              <a:rPr lang="en-US" b="0" i="0" u="none" strike="noStrike" dirty="0">
                <a:solidFill>
                  <a:srgbClr val="000000"/>
                </a:solidFill>
                <a:effectLst/>
              </a:rPr>
              <a:t>Convolutional Neural Network (CNN) for deep learning</a:t>
            </a:r>
          </a:p>
          <a:p>
            <a:pPr algn="l">
              <a:buFont typeface="Arial" panose="020B0604020202020204" pitchFamily="34" charset="0"/>
              <a:buChar char="•"/>
            </a:pPr>
            <a:r>
              <a:rPr lang="en-US" b="0" i="0" u="none" strike="noStrike" dirty="0">
                <a:solidFill>
                  <a:srgbClr val="000000"/>
                </a:solidFill>
                <a:effectLst/>
              </a:rPr>
              <a:t>Support Vector Machine (SVM)</a:t>
            </a:r>
          </a:p>
          <a:p>
            <a:pPr algn="l">
              <a:buFont typeface="Arial" panose="020B0604020202020204" pitchFamily="34" charset="0"/>
              <a:buChar char="•"/>
            </a:pPr>
            <a:r>
              <a:rPr lang="en-US" b="0" i="0" u="none" strike="noStrike" dirty="0">
                <a:solidFill>
                  <a:srgbClr val="000000"/>
                </a:solidFill>
                <a:effectLst/>
              </a:rPr>
              <a:t>Random Forest (RF)</a:t>
            </a:r>
          </a:p>
          <a:p>
            <a:pPr algn="l"/>
            <a:r>
              <a:rPr lang="en-US" b="0" i="0" u="none" strike="noStrike" dirty="0">
                <a:solidFill>
                  <a:srgbClr val="000000"/>
                </a:solidFill>
                <a:effectLst/>
              </a:rPr>
              <a:t>This system can help real-time identification of leaves for environmental, agricultural, and botanical applications.**"</a:t>
            </a:r>
          </a:p>
        </p:txBody>
      </p:sp>
      <p:sp>
        <p:nvSpPr>
          <p:cNvPr id="4" name="Slide Number Placeholder 3"/>
          <p:cNvSpPr>
            <a:spLocks noGrp="1"/>
          </p:cNvSpPr>
          <p:nvPr>
            <p:ph type="sldNum" sz="quarter" idx="5"/>
          </p:nvPr>
        </p:nvSpPr>
        <p:spPr/>
        <p:txBody>
          <a:bodyPr/>
          <a:lstStyle/>
          <a:p>
            <a:fld id="{CA6799FA-F597-474A-8652-17CF4F5D06DA}" type="slidenum">
              <a:rPr lang="en-US" smtClean="0"/>
              <a:t>2</a:t>
            </a:fld>
            <a:endParaRPr lang="en-US"/>
          </a:p>
        </p:txBody>
      </p:sp>
    </p:spTree>
    <p:extLst>
      <p:ext uri="{BB962C8B-B14F-4D97-AF65-F5344CB8AC3E}">
        <p14:creationId xmlns:p14="http://schemas.microsoft.com/office/powerpoint/2010/main" val="1533274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 used three convolutional layers to extract deep visual features, with Batch Normalization and LeakyReLU to stabilize and enhance learning. MaxPooling layers help reduce spatial dimensions, and Dropout prevents overfitting. After feature extraction, the model flattens the output and passes it through fully connected layers to classify among 40 leaf classes. We trained the model using Cross Entropy Loss and optimized with the Adam optimizer </a:t>
            </a:r>
            <a:r>
              <a:rPr lang="en-US" b="1" i="0" u="none" strike="noStrike" dirty="0">
                <a:solidFill>
                  <a:srgbClr val="000000"/>
                </a:solidFill>
                <a:effectLst/>
              </a:rPr>
              <a:t>with a learning rate of 0.001.</a:t>
            </a:r>
            <a:br>
              <a:rPr lang="en-US" b="1" i="0" u="none" strike="noStrike" dirty="0">
                <a:solidFill>
                  <a:srgbClr val="000000"/>
                </a:solidFill>
                <a:effectLst/>
              </a:rPr>
            </a:br>
            <a:r>
              <a:rPr lang="en-US" b="1" i="0" u="none" strike="noStrike" dirty="0">
                <a:solidFill>
                  <a:srgbClr val="000000"/>
                </a:solidFill>
                <a:effectLst/>
              </a:rPr>
              <a:t>Input images were resized to 64x64 RGB format.</a:t>
            </a:r>
            <a:r>
              <a:rPr lang="en-US" b="0" i="0" u="none" strike="noStrike" dirty="0">
                <a:solidFill>
                  <a:srgbClr val="000000"/>
                </a:solidFill>
                <a:effectLst/>
                <a:latin typeface="-webkit-standard"/>
              </a:rPr>
              <a:t>”</a:t>
            </a:r>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3</a:t>
            </a:fld>
            <a:endParaRPr lang="en-US"/>
          </a:p>
        </p:txBody>
      </p:sp>
    </p:spTree>
    <p:extLst>
      <p:ext uri="{BB962C8B-B14F-4D97-AF65-F5344CB8AC3E}">
        <p14:creationId xmlns:p14="http://schemas.microsoft.com/office/powerpoint/2010/main" val="301059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worked with a dataset consisting of RGB leaf images from 40 species.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000000"/>
                </a:solidFill>
                <a:effectLst/>
              </a:rPr>
              <a:t>I split the data: 70% for training, 15% for validation, and 15% for testing.</a:t>
            </a:r>
            <a:br>
              <a:rPr lang="en-US" dirty="0"/>
            </a:br>
            <a:r>
              <a:rPr lang="en-US" dirty="0"/>
              <a:t>I before said resized every image to 64x64 pixels to standardize the input size. </a:t>
            </a:r>
            <a:r>
              <a:rPr lang="en-US" b="1" i="0" u="none" strike="noStrike" dirty="0">
                <a:solidFill>
                  <a:srgbClr val="000000"/>
                </a:solidFill>
                <a:effectLst/>
              </a:rPr>
              <a:t>Preprocessing included resizing images, adding data augmentation (rotation, flipping, color changes), and normalization using ImageNet statistics.</a:t>
            </a:r>
            <a:br>
              <a:rPr lang="en-US" b="1" i="0" u="none" strike="noStrike" dirty="0">
                <a:solidFill>
                  <a:srgbClr val="000000"/>
                </a:solidFill>
                <a:effectLst/>
              </a:rPr>
            </a:br>
            <a:r>
              <a:rPr lang="en-US" b="1" i="0" u="none" strike="noStrike" dirty="0">
                <a:solidFill>
                  <a:srgbClr val="000000"/>
                </a:solidFill>
                <a:effectLst/>
              </a:rPr>
              <a:t>This improves model generalization.</a:t>
            </a:r>
            <a:r>
              <a:rPr lang="en-US" b="0" i="0" u="none" strike="noStrike" dirty="0">
                <a:solidFill>
                  <a:srgbClr val="000000"/>
                </a:solidFill>
                <a:effectLst/>
                <a:latin typeface="-webkit-standard"/>
              </a:rPr>
              <a:t>”</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4</a:t>
            </a:fld>
            <a:endParaRPr lang="en-US"/>
          </a:p>
        </p:txBody>
      </p:sp>
    </p:spTree>
    <p:extLst>
      <p:ext uri="{BB962C8B-B14F-4D97-AF65-F5344CB8AC3E}">
        <p14:creationId xmlns:p14="http://schemas.microsoft.com/office/powerpoint/2010/main" val="2092177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This slide showcases how well my CNN model is learning to classify leaf species by tracking accuracy over time.</a:t>
            </a:r>
          </a:p>
          <a:p>
            <a:pPr algn="l">
              <a:buNone/>
            </a:pPr>
            <a:endParaRPr lang="en-US" b="0" i="0" u="none" strike="noStrike" dirty="0">
              <a:solidFill>
                <a:srgbClr val="000000"/>
              </a:solidFill>
              <a:effectLst/>
            </a:endParaRP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We see a </a:t>
            </a:r>
            <a:r>
              <a:rPr lang="en-US" b="1" i="0" u="none" strike="noStrike" dirty="0">
                <a:solidFill>
                  <a:srgbClr val="000000"/>
                </a:solidFill>
                <a:effectLst/>
              </a:rPr>
              <a:t>steady rise in training accuracy</a:t>
            </a:r>
            <a:r>
              <a:rPr lang="en-US" b="0" i="0" u="none" strike="noStrike" dirty="0">
                <a:solidFill>
                  <a:srgbClr val="000000"/>
                </a:solidFill>
                <a:effectLst/>
              </a:rPr>
              <a:t> as the model learns from the data.</a:t>
            </a:r>
            <a:br>
              <a:rPr lang="en-US" b="0" i="0" u="none" strike="noStrike" dirty="0">
                <a:solidFill>
                  <a:srgbClr val="000000"/>
                </a:solidFill>
                <a:effectLst/>
              </a:rPr>
            </a:br>
            <a:r>
              <a:rPr lang="en-US" b="0" i="0" u="none" strike="noStrike" dirty="0">
                <a:solidFill>
                  <a:srgbClr val="000000"/>
                </a:solidFill>
                <a:effectLst/>
              </a:rPr>
              <a:t>The </a:t>
            </a:r>
            <a:r>
              <a:rPr lang="en-US" b="1" i="0" u="none" strike="noStrike" dirty="0">
                <a:solidFill>
                  <a:srgbClr val="000000"/>
                </a:solidFill>
                <a:effectLst/>
              </a:rPr>
              <a:t>validation accuracy</a:t>
            </a:r>
            <a:r>
              <a:rPr lang="en-US" b="0" i="0" u="none" strike="noStrike" dirty="0">
                <a:solidFill>
                  <a:srgbClr val="000000"/>
                </a:solidFill>
                <a:effectLst/>
              </a:rPr>
              <a:t> also improves significantly, reaching a plateau that reflects consistent performance on unseen data.</a:t>
            </a:r>
          </a:p>
          <a:p>
            <a:pPr algn="l"/>
            <a:r>
              <a:rPr lang="en-US" b="0" i="0" u="none" strike="noStrike" dirty="0">
                <a:solidFill>
                  <a:srgbClr val="000000"/>
                </a:solidFill>
                <a:effectLst/>
              </a:rPr>
              <a:t>This gap between training and validation accuracy is small, which indicates the model is </a:t>
            </a:r>
            <a:r>
              <a:rPr lang="en-US" b="1" i="0" u="none" strike="noStrike" dirty="0">
                <a:solidFill>
                  <a:srgbClr val="000000"/>
                </a:solidFill>
                <a:effectLst/>
              </a:rPr>
              <a:t>not overfitting</a:t>
            </a:r>
            <a:r>
              <a:rPr lang="en-US" b="0" i="0" u="none" strike="noStrike" dirty="0">
                <a:solidFill>
                  <a:srgbClr val="000000"/>
                </a:solidFill>
                <a:effectLst/>
              </a:rPr>
              <a:t> and generalizes reasonably well to new images.</a:t>
            </a:r>
          </a:p>
          <a:p>
            <a:endParaRPr lang="en-US" dirty="0"/>
          </a:p>
          <a:p>
            <a:endParaRPr lang="en-US" dirty="0"/>
          </a:p>
          <a:p>
            <a:endParaRPr lang="en-US" dirty="0"/>
          </a:p>
          <a:p>
            <a:r>
              <a:rPr lang="en-US" dirty="0"/>
              <a:t>Loss </a:t>
            </a:r>
          </a:p>
          <a:p>
            <a:endParaRPr lang="en-US" dirty="0"/>
          </a:p>
          <a:p>
            <a:pPr algn="l">
              <a:buNone/>
            </a:pPr>
            <a:r>
              <a:rPr lang="en-US" b="0" i="0" u="none" strike="noStrike" dirty="0">
                <a:solidFill>
                  <a:srgbClr val="000000"/>
                </a:solidFill>
                <a:effectLst/>
              </a:rPr>
              <a:t>This slide visualizes the learning process of our Convolutional Neural Network. We monitored </a:t>
            </a:r>
            <a:r>
              <a:rPr lang="en-US" b="1" i="0" u="none" strike="noStrike" dirty="0">
                <a:solidFill>
                  <a:srgbClr val="000000"/>
                </a:solidFill>
                <a:effectLst/>
              </a:rPr>
              <a:t>loss values</a:t>
            </a:r>
            <a:r>
              <a:rPr lang="en-US" b="0" i="0" u="none" strike="noStrike" dirty="0">
                <a:solidFill>
                  <a:srgbClr val="000000"/>
                </a:solidFill>
                <a:effectLst/>
              </a:rPr>
              <a:t> during each training epoch to evaluate model performance.</a:t>
            </a:r>
          </a:p>
          <a:p>
            <a:pPr algn="l">
              <a:buNone/>
            </a:pPr>
            <a:endParaRPr lang="en-US" b="0" i="0" u="none" strike="noStrike" dirty="0">
              <a:solidFill>
                <a:srgbClr val="000000"/>
              </a:solidFill>
              <a:effectLst/>
            </a:endParaRPr>
          </a:p>
          <a:p>
            <a:pPr algn="l">
              <a:buNone/>
            </a:pPr>
            <a:endParaRPr lang="en-US" b="0" i="0" u="none" strike="noStrike" dirty="0">
              <a:solidFill>
                <a:srgbClr val="000000"/>
              </a:solidFill>
              <a:effectLst/>
            </a:endParaRPr>
          </a:p>
          <a:p>
            <a:pPr algn="l">
              <a:buNone/>
            </a:pPr>
            <a:r>
              <a:rPr lang="en-US" b="0" i="0" u="none" strike="noStrike" dirty="0">
                <a:solidFill>
                  <a:srgbClr val="000000"/>
                </a:solidFill>
                <a:effectLst/>
              </a:rPr>
              <a:t>As you can see, the </a:t>
            </a:r>
            <a:r>
              <a:rPr lang="en-US" b="1" i="0" u="none" strike="noStrike" dirty="0">
                <a:solidFill>
                  <a:srgbClr val="000000"/>
                </a:solidFill>
                <a:effectLst/>
              </a:rPr>
              <a:t>training loss</a:t>
            </a:r>
            <a:r>
              <a:rPr lang="en-US" b="0" i="0" u="none" strike="noStrike" dirty="0">
                <a:solidFill>
                  <a:srgbClr val="000000"/>
                </a:solidFill>
                <a:effectLst/>
              </a:rPr>
              <a:t> continuously decreases, indicating that the model is learning from the training data.</a:t>
            </a:r>
            <a:br>
              <a:rPr lang="en-US" b="0" i="0" u="none" strike="noStrike" dirty="0">
                <a:solidFill>
                  <a:srgbClr val="000000"/>
                </a:solidFill>
                <a:effectLst/>
              </a:rPr>
            </a:br>
            <a:r>
              <a:rPr lang="en-US" b="0" i="0" u="none" strike="noStrike" dirty="0">
                <a:solidFill>
                  <a:srgbClr val="000000"/>
                </a:solidFill>
                <a:effectLst/>
              </a:rPr>
              <a:t>The </a:t>
            </a:r>
            <a:r>
              <a:rPr lang="en-US" b="1" i="0" u="none" strike="noStrike" dirty="0">
                <a:solidFill>
                  <a:srgbClr val="000000"/>
                </a:solidFill>
                <a:effectLst/>
              </a:rPr>
              <a:t>validation loss</a:t>
            </a:r>
            <a:r>
              <a:rPr lang="en-US" b="0" i="0" u="none" strike="noStrike" dirty="0">
                <a:solidFill>
                  <a:srgbClr val="000000"/>
                </a:solidFill>
                <a:effectLst/>
              </a:rPr>
              <a:t> also decreases initially and then stabilizes, which shows the model is </a:t>
            </a:r>
            <a:r>
              <a:rPr lang="en-US" b="1" i="0" u="none" strike="noStrike" dirty="0">
                <a:solidFill>
                  <a:srgbClr val="000000"/>
                </a:solidFill>
                <a:effectLst/>
              </a:rPr>
              <a:t>generalizing well</a:t>
            </a:r>
            <a:r>
              <a:rPr lang="en-US" b="0" i="0" u="none" strike="noStrike" dirty="0">
                <a:solidFill>
                  <a:srgbClr val="000000"/>
                </a:solidFill>
                <a:effectLst/>
              </a:rPr>
              <a:t> without significant overfitting.</a:t>
            </a:r>
          </a:p>
          <a:p>
            <a:pPr algn="l"/>
            <a:r>
              <a:rPr lang="en-US" b="0" i="0" u="none" strike="noStrike" dirty="0">
                <a:solidFill>
                  <a:srgbClr val="000000"/>
                </a:solidFill>
                <a:effectLst/>
              </a:rPr>
              <a:t>We used </a:t>
            </a:r>
            <a:r>
              <a:rPr lang="en-US" b="1" i="0" u="none" strike="noStrike" dirty="0">
                <a:solidFill>
                  <a:srgbClr val="000000"/>
                </a:solidFill>
                <a:effectLst/>
              </a:rPr>
              <a:t>Cross-Entropy Loss</a:t>
            </a:r>
            <a:r>
              <a:rPr lang="en-US" b="0" i="0" u="none" strike="noStrike" dirty="0">
                <a:solidFill>
                  <a:srgbClr val="000000"/>
                </a:solidFill>
                <a:effectLst/>
              </a:rPr>
              <a:t> as the loss function, which is common in multi-class classification problems.</a:t>
            </a:r>
            <a:br>
              <a:rPr lang="en-US" b="0" i="0" u="none" strike="noStrike" dirty="0">
                <a:solidFill>
                  <a:srgbClr val="000000"/>
                </a:solidFill>
                <a:effectLst/>
              </a:rPr>
            </a:br>
            <a:r>
              <a:rPr lang="en-US" b="0" i="0" u="none" strike="noStrike" dirty="0">
                <a:solidFill>
                  <a:srgbClr val="000000"/>
                </a:solidFill>
                <a:effectLst/>
              </a:rPr>
              <a:t>The optimizer used was </a:t>
            </a:r>
            <a:r>
              <a:rPr lang="en-US" b="1" i="0" u="none" strike="noStrike" dirty="0">
                <a:solidFill>
                  <a:srgbClr val="000000"/>
                </a:solidFill>
                <a:effectLst/>
              </a:rPr>
              <a:t>Adam</a:t>
            </a:r>
            <a:r>
              <a:rPr lang="en-US" b="0" i="0" u="none" strike="noStrike" dirty="0">
                <a:solidFill>
                  <a:srgbClr val="000000"/>
                </a:solidFill>
                <a:effectLst/>
              </a:rPr>
              <a:t>, chosen for its adaptive learning capability, making it efficient in handling noisy gradients.</a:t>
            </a:r>
          </a:p>
          <a:p>
            <a:pPr algn="l">
              <a:buNone/>
            </a:pPr>
            <a:r>
              <a:rPr lang="en-US" b="1" i="0" u="none" strike="noStrike" dirty="0">
                <a:solidFill>
                  <a:srgbClr val="000000"/>
                </a:solidFill>
                <a:effectLst/>
              </a:rPr>
              <a:t>(if someone asks):</a:t>
            </a:r>
          </a:p>
          <a:p>
            <a:pPr algn="l">
              <a:buFont typeface="Arial" panose="020B0604020202020204" pitchFamily="34" charset="0"/>
              <a:buChar char="•"/>
            </a:pPr>
            <a:r>
              <a:rPr lang="en-US" b="1" i="0" u="none" strike="noStrike" dirty="0">
                <a:solidFill>
                  <a:srgbClr val="000000"/>
                </a:solidFill>
                <a:effectLst/>
              </a:rPr>
              <a:t>Loss Function</a:t>
            </a:r>
            <a:r>
              <a:rPr lang="en-US" b="0" i="0" u="none" strike="noStrike" dirty="0">
                <a:solidFill>
                  <a:srgbClr val="000000"/>
                </a:solidFill>
                <a:effectLst/>
              </a:rPr>
              <a:t>: </a:t>
            </a:r>
            <a:r>
              <a:rPr lang="en-US" b="0" i="0" u="none" strike="noStrike" dirty="0" err="1">
                <a:solidFill>
                  <a:srgbClr val="000000"/>
                </a:solidFill>
                <a:effectLst/>
              </a:rPr>
              <a:t>nn.CrossEntropyLoss</a:t>
            </a:r>
            <a:r>
              <a:rPr lang="en-US" b="0" i="0" u="none" strike="noStrike" dirty="0">
                <a:solidFill>
                  <a:srgbClr val="000000"/>
                </a:solidFill>
                <a:effectLst/>
              </a:rPr>
              <a:t>()</a:t>
            </a:r>
          </a:p>
          <a:p>
            <a:pPr algn="l">
              <a:buFont typeface="Arial" panose="020B0604020202020204" pitchFamily="34" charset="0"/>
              <a:buChar char="•"/>
            </a:pPr>
            <a:r>
              <a:rPr lang="en-US" b="1" i="0" u="none" strike="noStrike" dirty="0">
                <a:solidFill>
                  <a:srgbClr val="000000"/>
                </a:solidFill>
                <a:effectLst/>
              </a:rPr>
              <a:t>Optimizer</a:t>
            </a:r>
            <a:r>
              <a:rPr lang="en-US" b="0" i="0" u="none" strike="noStrike" dirty="0">
                <a:solidFill>
                  <a:srgbClr val="000000"/>
                </a:solidFill>
                <a:effectLst/>
              </a:rPr>
              <a:t>: </a:t>
            </a:r>
            <a:r>
              <a:rPr lang="en-US" b="0" i="0" u="none" strike="noStrike" dirty="0" err="1">
                <a:solidFill>
                  <a:srgbClr val="000000"/>
                </a:solidFill>
                <a:effectLst/>
              </a:rPr>
              <a:t>torch.optim.Adam</a:t>
            </a:r>
            <a:r>
              <a:rPr lang="en-US" b="0" i="0" u="none" strike="noStrike" dirty="0">
                <a:solidFill>
                  <a:srgbClr val="000000"/>
                </a:solidFill>
                <a:effectLst/>
              </a:rPr>
              <a:t>(</a:t>
            </a:r>
            <a:r>
              <a:rPr lang="en-US" b="0" i="0" u="none" strike="noStrike" dirty="0" err="1">
                <a:solidFill>
                  <a:srgbClr val="000000"/>
                </a:solidFill>
                <a:effectLst/>
              </a:rPr>
              <a:t>lr</a:t>
            </a:r>
            <a:r>
              <a:rPr lang="en-US" b="0" i="0" u="none" strike="noStrike" dirty="0">
                <a:solidFill>
                  <a:srgbClr val="000000"/>
                </a:solidFill>
                <a:effectLst/>
              </a:rPr>
              <a:t>=0.001)</a:t>
            </a:r>
          </a:p>
          <a:p>
            <a:pPr algn="l">
              <a:buFont typeface="Arial" panose="020B0604020202020204" pitchFamily="34" charset="0"/>
              <a:buChar char="•"/>
            </a:pPr>
            <a:r>
              <a:rPr lang="en-US" b="1" i="0" u="none" strike="noStrike" dirty="0">
                <a:solidFill>
                  <a:srgbClr val="000000"/>
                </a:solidFill>
                <a:effectLst/>
              </a:rPr>
              <a:t>Epochs</a:t>
            </a:r>
            <a:r>
              <a:rPr lang="en-US" b="0" i="0" u="none" strike="noStrike" dirty="0">
                <a:solidFill>
                  <a:srgbClr val="000000"/>
                </a:solidFill>
                <a:effectLst/>
              </a:rPr>
              <a:t>: 50</a:t>
            </a:r>
          </a:p>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5</a:t>
            </a:fld>
            <a:endParaRPr lang="en-US"/>
          </a:p>
        </p:txBody>
      </p:sp>
    </p:spTree>
    <p:extLst>
      <p:ext uri="{BB962C8B-B14F-4D97-AF65-F5344CB8AC3E}">
        <p14:creationId xmlns:p14="http://schemas.microsoft.com/office/powerpoint/2010/main" val="45808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Where the model is </a:t>
            </a:r>
            <a:r>
              <a:rPr lang="en-US" b="1" dirty="0"/>
              <a:t>correctly predicting species</a:t>
            </a:r>
            <a:r>
              <a:rPr lang="en-US" dirty="0"/>
              <a:t> (along the diagonal).</a:t>
            </a:r>
          </a:p>
          <a:p>
            <a:pPr>
              <a:buFont typeface="Arial" panose="020B0604020202020204" pitchFamily="34" charset="0"/>
              <a:buChar char="•"/>
            </a:pPr>
            <a:r>
              <a:rPr lang="en-US" dirty="0"/>
              <a:t>Where it </a:t>
            </a:r>
            <a:r>
              <a:rPr lang="en-US" b="1" dirty="0"/>
              <a:t>confuses similar-looking species</a:t>
            </a:r>
            <a:r>
              <a:rPr lang="en-US" dirty="0"/>
              <a:t> (off-diagonal cells).</a:t>
            </a:r>
          </a:p>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6</a:t>
            </a:fld>
            <a:endParaRPr lang="en-US"/>
          </a:p>
        </p:txBody>
      </p:sp>
    </p:spTree>
    <p:extLst>
      <p:ext uri="{BB962C8B-B14F-4D97-AF65-F5344CB8AC3E}">
        <p14:creationId xmlns:p14="http://schemas.microsoft.com/office/powerpoint/2010/main" val="4072930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slide illustrates the classification performance of the SVM model.”</a:t>
            </a:r>
          </a:p>
          <a:p>
            <a:pPr>
              <a:buNone/>
            </a:pPr>
            <a:r>
              <a:rPr lang="en-US" dirty="0"/>
              <a:t>“The diagonal elements in red indicate the number of correctly predicted leaf species.”</a:t>
            </a:r>
          </a:p>
          <a:p>
            <a:r>
              <a:rPr lang="en-US" dirty="0"/>
              <a:t>“We observe that while the model performs decently, there are a A lot misclassifications shown by the off-diagonal elements.”</a:t>
            </a:r>
          </a:p>
          <a:p>
            <a:endParaRPr lang="en-US" dirty="0"/>
          </a:p>
          <a:p>
            <a:endParaRPr lang="en-US" dirty="0"/>
          </a:p>
          <a:p>
            <a:endParaRPr lang="en-US" dirty="0"/>
          </a:p>
          <a:p>
            <a:r>
              <a:rPr lang="en-US" dirty="0"/>
              <a:t>If they ask </a:t>
            </a:r>
            <a:r>
              <a:rPr lang="en-US" b="1" i="0" u="none" strike="noStrike" dirty="0">
                <a:solidFill>
                  <a:srgbClr val="000000"/>
                </a:solidFill>
                <a:effectLst/>
              </a:rPr>
              <a:t>Why We Used SGDClassifier (Stochastic Gradient Descent) for SVM:</a:t>
            </a:r>
            <a:endParaRPr lang="en-US" dirty="0"/>
          </a:p>
          <a:p>
            <a:r>
              <a:rPr lang="en-US" b="0" i="0" u="none" strike="noStrike" dirty="0">
                <a:solidFill>
                  <a:srgbClr val="000000"/>
                </a:solidFill>
                <a:effectLst/>
                <a:latin typeface="-webkit-standard"/>
              </a:rPr>
              <a:t>We chose </a:t>
            </a:r>
            <a:r>
              <a:rPr lang="en-US" dirty="0"/>
              <a:t>SGDClassifier</a:t>
            </a:r>
            <a:r>
              <a:rPr lang="en-US" b="0" i="0" u="none" strike="noStrike" dirty="0">
                <a:solidFill>
                  <a:srgbClr val="000000"/>
                </a:solidFill>
                <a:effectLst/>
                <a:latin typeface="-webkit-standard"/>
              </a:rPr>
              <a:t> as our SVM implementation because it is optimized for high-dimensional data like images. It's faster, more scalable, and provides flexibility in loss functions and regularization. This made it ideal for our real-time leaf classification project where training speed and resource usage matter.”</a:t>
            </a:r>
          </a:p>
          <a:p>
            <a:endParaRPr lang="en-US" b="0" i="0" u="none" strike="noStrike" dirty="0">
              <a:solidFill>
                <a:srgbClr val="000000"/>
              </a:solidFill>
              <a:effectLst/>
              <a:latin typeface="-webkit-standard"/>
            </a:endParaRPr>
          </a:p>
          <a:p>
            <a:pPr algn="l">
              <a:buFont typeface="+mj-lt"/>
              <a:buAutoNum type="arabicPeriod"/>
            </a:pPr>
            <a:r>
              <a:rPr lang="en-US" b="1" i="0" u="none" strike="noStrike" dirty="0">
                <a:solidFill>
                  <a:srgbClr val="000000"/>
                </a:solidFill>
                <a:effectLst/>
              </a:rPr>
              <a:t>Scalability for Large Datasets</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SGDClassifier is highly efficient for large-scale datasets like images because it updates the model incrementally, </a:t>
            </a:r>
            <a:r>
              <a:rPr lang="en-US" b="1" i="0" u="none" strike="noStrike" dirty="0">
                <a:solidFill>
                  <a:srgbClr val="000000"/>
                </a:solidFill>
                <a:effectLst/>
              </a:rPr>
              <a:t>one sample at a time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Traditional SVM (</a:t>
            </a:r>
            <a:r>
              <a:rPr lang="en-US" b="0" i="0" u="none" strike="noStrike" dirty="0" err="1">
                <a:solidFill>
                  <a:srgbClr val="000000"/>
                </a:solidFill>
                <a:effectLst/>
              </a:rPr>
              <a:t>sklearn.svm.SVC</a:t>
            </a:r>
            <a:r>
              <a:rPr lang="en-US" b="0" i="0" u="none" strike="noStrike" dirty="0">
                <a:solidFill>
                  <a:srgbClr val="000000"/>
                </a:solidFill>
                <a:effectLst/>
              </a:rPr>
              <a:t>) becomes </a:t>
            </a:r>
            <a:r>
              <a:rPr lang="en-US" b="1" i="0" u="none" strike="noStrike" dirty="0">
                <a:solidFill>
                  <a:srgbClr val="000000"/>
                </a:solidFill>
                <a:effectLst/>
              </a:rPr>
              <a:t>computationally expensive</a:t>
            </a:r>
            <a:r>
              <a:rPr lang="en-US" b="0" i="0" u="none" strike="noStrike" dirty="0">
                <a:solidFill>
                  <a:srgbClr val="000000"/>
                </a:solidFill>
                <a:effectLst/>
              </a:rPr>
              <a:t> with large datasets.</a:t>
            </a:r>
          </a:p>
          <a:p>
            <a:pPr algn="l">
              <a:buFont typeface="+mj-lt"/>
              <a:buAutoNum type="arabicPeriod"/>
            </a:pPr>
            <a:r>
              <a:rPr lang="en-US" b="1" i="0" u="none" strike="noStrike" dirty="0">
                <a:solidFill>
                  <a:srgbClr val="000000"/>
                </a:solidFill>
                <a:effectLst/>
              </a:rPr>
              <a:t>Speed &amp; Memory Efficiency</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Unlike kernel-based SVMs, SGDClassifier </a:t>
            </a:r>
            <a:r>
              <a:rPr lang="en-US" b="1" i="0" u="none" strike="noStrike" dirty="0">
                <a:solidFill>
                  <a:srgbClr val="000000"/>
                </a:solidFill>
                <a:effectLst/>
              </a:rPr>
              <a:t>does not need to compute or store the full kernel matrix</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It’s faster and </a:t>
            </a:r>
            <a:r>
              <a:rPr lang="en-US" b="1" i="0" u="none" strike="noStrike" dirty="0">
                <a:solidFill>
                  <a:srgbClr val="000000"/>
                </a:solidFill>
                <a:effectLst/>
              </a:rPr>
              <a:t>less memory-intensive</a:t>
            </a:r>
            <a:r>
              <a:rPr lang="en-US" b="0" i="0" u="none" strike="noStrike" dirty="0">
                <a:solidFill>
                  <a:srgbClr val="000000"/>
                </a:solidFill>
                <a:effectLst/>
              </a:rPr>
              <a:t>, which is ideal for image classification tasks.</a:t>
            </a:r>
          </a:p>
          <a:p>
            <a:pPr algn="l">
              <a:buFont typeface="+mj-lt"/>
              <a:buAutoNum type="arabicPeriod"/>
            </a:pPr>
            <a:r>
              <a:rPr lang="en-US" b="1" i="0" u="none" strike="noStrike" dirty="0">
                <a:solidFill>
                  <a:srgbClr val="000000"/>
                </a:solidFill>
                <a:effectLst/>
              </a:rPr>
              <a:t>Flexibility</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You can switch between different objectives easily (hinge loss for SVM, log loss for logistic regression).</a:t>
            </a:r>
          </a:p>
          <a:p>
            <a:pPr marL="742950" lvl="1" indent="-285750" algn="l">
              <a:buFont typeface="+mj-lt"/>
              <a:buAutoNum type="arabicPeriod"/>
            </a:pPr>
            <a:r>
              <a:rPr lang="en-US" b="0" i="0" u="none" strike="noStrike" dirty="0">
                <a:solidFill>
                  <a:srgbClr val="000000"/>
                </a:solidFill>
                <a:effectLst/>
              </a:rPr>
              <a:t>In our case, we used </a:t>
            </a:r>
            <a:r>
              <a:rPr lang="en-US" b="1" i="0" u="none" strike="noStrike" dirty="0">
                <a:solidFill>
                  <a:srgbClr val="000000"/>
                </a:solidFill>
                <a:effectLst/>
              </a:rPr>
              <a:t>loss='hinge'</a:t>
            </a:r>
            <a:r>
              <a:rPr lang="en-US" b="0" i="0" u="none" strike="noStrike" dirty="0">
                <a:solidFill>
                  <a:srgbClr val="000000"/>
                </a:solidFill>
                <a:effectLst/>
              </a:rPr>
              <a:t>, which replicates the behavior of a </a:t>
            </a:r>
            <a:r>
              <a:rPr lang="en-US" b="1" i="0" u="none" strike="noStrike" dirty="0">
                <a:solidFill>
                  <a:srgbClr val="000000"/>
                </a:solidFill>
                <a:effectLst/>
              </a:rPr>
              <a:t>linear SVM</a:t>
            </a:r>
            <a:r>
              <a:rPr lang="en-US" b="0" i="0" u="none" strike="noStrike" dirty="0">
                <a:solidFill>
                  <a:srgbClr val="000000"/>
                </a:solidFill>
                <a:effectLst/>
              </a:rPr>
              <a:t>.</a:t>
            </a:r>
          </a:p>
          <a:p>
            <a:pPr algn="l">
              <a:buFont typeface="+mj-lt"/>
              <a:buAutoNum type="arabicPeriod"/>
            </a:pPr>
            <a:r>
              <a:rPr lang="en-US" b="1" i="0" u="none" strike="noStrike" dirty="0">
                <a:solidFill>
                  <a:srgbClr val="000000"/>
                </a:solidFill>
                <a:effectLst/>
              </a:rPr>
              <a:t>Real-time / Online Learning</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It supports </a:t>
            </a:r>
            <a:r>
              <a:rPr lang="en-US" b="1" i="0" u="none" strike="noStrike" dirty="0">
                <a:solidFill>
                  <a:srgbClr val="000000"/>
                </a:solidFill>
                <a:effectLst/>
              </a:rPr>
              <a:t>online learning</a:t>
            </a:r>
            <a:r>
              <a:rPr lang="en-US" b="0" i="0" u="none" strike="noStrike" dirty="0">
                <a:solidFill>
                  <a:srgbClr val="000000"/>
                </a:solidFill>
                <a:effectLst/>
              </a:rPr>
              <a:t>, meaning it can be retrained with new data batches—useful in real-world applications like plant monitoring.</a:t>
            </a:r>
          </a:p>
          <a:p>
            <a:pPr algn="l">
              <a:buFont typeface="+mj-lt"/>
              <a:buAutoNum type="arabicPeriod"/>
            </a:pPr>
            <a:r>
              <a:rPr lang="en-US" b="1" i="0" u="none" strike="noStrike" dirty="0">
                <a:solidFill>
                  <a:srgbClr val="000000"/>
                </a:solidFill>
                <a:effectLst/>
              </a:rPr>
              <a:t>Regularization Control</a:t>
            </a:r>
            <a:r>
              <a:rPr lang="en-US" b="0" i="0" u="none" strike="noStrike" dirty="0">
                <a:solidFill>
                  <a:srgbClr val="000000"/>
                </a:solidFill>
                <a:effectLst/>
              </a:rPr>
              <a:t>: SGDClassifier offers fine-grained control over </a:t>
            </a:r>
            <a:r>
              <a:rPr lang="en-US" b="1" i="0" u="none" strike="noStrike" dirty="0">
                <a:solidFill>
                  <a:srgbClr val="000000"/>
                </a:solidFill>
                <a:effectLst/>
              </a:rPr>
              <a:t>L1/L2 regularization</a:t>
            </a:r>
            <a:r>
              <a:rPr lang="en-US" b="0" i="0" u="none" strike="noStrike" dirty="0">
                <a:solidFill>
                  <a:srgbClr val="000000"/>
                </a:solidFill>
                <a:effectLst/>
              </a:rPr>
              <a:t>, helping to avoid overfitting.</a:t>
            </a:r>
          </a:p>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7</a:t>
            </a:fld>
            <a:endParaRPr lang="en-US"/>
          </a:p>
        </p:txBody>
      </p:sp>
    </p:spTree>
    <p:extLst>
      <p:ext uri="{BB962C8B-B14F-4D97-AF65-F5344CB8AC3E}">
        <p14:creationId xmlns:p14="http://schemas.microsoft.com/office/powerpoint/2010/main" val="3789894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is the confusion matrix for our Random Forest model. As you can see, the majority of predictions lie on the diagonal, which indicates strong performance and accurate predictions for most classes. As well more  misclassifications exist, but overall, Random Forest handles class separation effectively."</a:t>
            </a:r>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8</a:t>
            </a:fld>
            <a:endParaRPr lang="en-US"/>
          </a:p>
        </p:txBody>
      </p:sp>
    </p:spTree>
    <p:extLst>
      <p:ext uri="{BB962C8B-B14F-4D97-AF65-F5344CB8AC3E}">
        <p14:creationId xmlns:p14="http://schemas.microsoft.com/office/powerpoint/2010/main" val="884468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plot represents the relative importance of different leaf species as determined by the Random Forest model. The model assigns higher importance to species that have more distinctive and recognizable features after dimensionality reduction using LDA. These species played a key role in helping the Random Forest classifier make accurate predictions. This type of interpretability is useful for understanding which leaves are easier to classify and which might need better feature engineering or more data.”</a:t>
            </a:r>
          </a:p>
          <a:p>
            <a:endParaRPr lang="en-US" b="0" i="0" u="none" strike="noStrike" dirty="0">
              <a:solidFill>
                <a:srgbClr val="000000"/>
              </a:solidFill>
              <a:effectLst/>
              <a:latin typeface="-webkit-standard"/>
            </a:endParaRPr>
          </a:p>
          <a:p>
            <a:endParaRPr lang="en-US" b="0" i="0" u="none" strike="noStrike" dirty="0">
              <a:solidFill>
                <a:srgbClr val="000000"/>
              </a:solidFill>
              <a:effectLst/>
              <a:latin typeface="-webkit-standard"/>
            </a:endParaRPr>
          </a:p>
          <a:p>
            <a:pPr algn="l">
              <a:buNone/>
            </a:pPr>
            <a:r>
              <a:rPr lang="en-US" b="1" i="0" u="none" strike="noStrike" dirty="0">
                <a:solidFill>
                  <a:srgbClr val="000000"/>
                </a:solidFill>
                <a:effectLst/>
              </a:rPr>
              <a:t>How LDA Works:</a:t>
            </a:r>
          </a:p>
          <a:p>
            <a:pPr algn="l">
              <a:buFont typeface="+mj-lt"/>
              <a:buAutoNum type="arabicPeriod"/>
            </a:pPr>
            <a:r>
              <a:rPr lang="en-US" b="1" i="0" u="none" strike="noStrike" dirty="0">
                <a:solidFill>
                  <a:srgbClr val="000000"/>
                </a:solidFill>
                <a:effectLst/>
              </a:rPr>
              <a:t>Finds linear combinations of features</a:t>
            </a:r>
            <a:r>
              <a:rPr lang="en-US" b="0" i="0" u="none" strike="noStrike" dirty="0">
                <a:solidFill>
                  <a:srgbClr val="000000"/>
                </a:solidFill>
                <a:effectLst/>
              </a:rPr>
              <a:t> (like shape, color, etc.)</a:t>
            </a:r>
          </a:p>
          <a:p>
            <a:pPr algn="l">
              <a:buFont typeface="+mj-lt"/>
              <a:buAutoNum type="arabicPeriod"/>
            </a:pPr>
            <a:r>
              <a:rPr lang="en-US" b="0" i="0" u="none" strike="noStrike" dirty="0">
                <a:solidFill>
                  <a:srgbClr val="000000"/>
                </a:solidFill>
                <a:effectLst/>
              </a:rPr>
              <a:t>Projects the data into a </a:t>
            </a:r>
            <a:r>
              <a:rPr lang="en-US" b="1" i="0" u="none" strike="noStrike" dirty="0">
                <a:solidFill>
                  <a:srgbClr val="000000"/>
                </a:solidFill>
                <a:effectLst/>
              </a:rPr>
              <a:t>new space</a:t>
            </a:r>
            <a:r>
              <a:rPr lang="en-US" b="0" i="0" u="none" strike="noStrike" dirty="0">
                <a:solidFill>
                  <a:srgbClr val="000000"/>
                </a:solidFill>
                <a:effectLst/>
              </a:rPr>
              <a:t> where:</a:t>
            </a:r>
          </a:p>
          <a:p>
            <a:pPr marL="742950" lvl="1" indent="-285750" algn="l">
              <a:buFont typeface="+mj-lt"/>
              <a:buAutoNum type="arabicPeriod"/>
            </a:pPr>
            <a:r>
              <a:rPr lang="en-US" b="0" i="0" u="none" strike="noStrike" dirty="0">
                <a:solidFill>
                  <a:srgbClr val="000000"/>
                </a:solidFill>
                <a:effectLst/>
              </a:rPr>
              <a:t>Similar species are grouped together</a:t>
            </a:r>
          </a:p>
          <a:p>
            <a:pPr marL="742950" lvl="1" indent="-285750" algn="l">
              <a:buFont typeface="+mj-lt"/>
              <a:buAutoNum type="arabicPeriod"/>
            </a:pPr>
            <a:r>
              <a:rPr lang="en-US" b="0" i="0" u="none" strike="noStrike" dirty="0">
                <a:solidFill>
                  <a:srgbClr val="000000"/>
                </a:solidFill>
                <a:effectLst/>
              </a:rPr>
              <a:t>Different species are pushed farther apart</a:t>
            </a:r>
          </a:p>
          <a:p>
            <a:pPr algn="l">
              <a:buFont typeface="+mj-lt"/>
              <a:buAutoNum type="arabicPeriod"/>
            </a:pPr>
            <a:r>
              <a:rPr lang="en-US" b="0" i="0" u="none" strike="noStrike" dirty="0">
                <a:solidFill>
                  <a:srgbClr val="000000"/>
                </a:solidFill>
                <a:effectLst/>
              </a:rPr>
              <a:t>This helps classification models (like Random Forest or SVM) perform better with </a:t>
            </a:r>
            <a:r>
              <a:rPr lang="en-US" b="1" i="0" u="none" strike="noStrike" dirty="0">
                <a:solidFill>
                  <a:srgbClr val="000000"/>
                </a:solidFill>
                <a:effectLst/>
              </a:rPr>
              <a:t>simplified and more meaningful data</a:t>
            </a:r>
            <a:r>
              <a:rPr lang="en-US" b="0" i="0" u="none" strike="noStrike" dirty="0">
                <a:solidFill>
                  <a:srgbClr val="000000"/>
                </a:solidFill>
                <a:effectLst/>
              </a:rPr>
              <a:t>.</a:t>
            </a:r>
          </a:p>
          <a:p>
            <a:endParaRPr lang="en-US" b="0" i="0" u="none" strike="noStrike" dirty="0">
              <a:solidFill>
                <a:srgbClr val="000000"/>
              </a:solidFill>
              <a:effectLst/>
              <a:latin typeface="-webkit-standard"/>
            </a:endParaRPr>
          </a:p>
          <a:p>
            <a:r>
              <a:rPr lang="en-US" b="0" i="0" u="none" strike="noStrike" dirty="0">
                <a:solidFill>
                  <a:srgbClr val="000000"/>
                </a:solidFill>
                <a:effectLst/>
                <a:latin typeface="-webkit-standard"/>
              </a:rPr>
              <a:t>If they ask why not in CNN &amp;SVM</a:t>
            </a:r>
          </a:p>
          <a:p>
            <a:endParaRPr lang="en-US" dirty="0"/>
          </a:p>
        </p:txBody>
      </p:sp>
      <p:sp>
        <p:nvSpPr>
          <p:cNvPr id="4" name="Slide Number Placeholder 3"/>
          <p:cNvSpPr>
            <a:spLocks noGrp="1"/>
          </p:cNvSpPr>
          <p:nvPr>
            <p:ph type="sldNum" sz="quarter" idx="5"/>
          </p:nvPr>
        </p:nvSpPr>
        <p:spPr/>
        <p:txBody>
          <a:bodyPr/>
          <a:lstStyle/>
          <a:p>
            <a:fld id="{CA6799FA-F597-474A-8652-17CF4F5D06DA}" type="slidenum">
              <a:rPr lang="en-US" smtClean="0"/>
              <a:t>9</a:t>
            </a:fld>
            <a:endParaRPr lang="en-US"/>
          </a:p>
        </p:txBody>
      </p:sp>
    </p:spTree>
    <p:extLst>
      <p:ext uri="{BB962C8B-B14F-4D97-AF65-F5344CB8AC3E}">
        <p14:creationId xmlns:p14="http://schemas.microsoft.com/office/powerpoint/2010/main" val="103368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02E2-FDBB-D8D1-11C2-2720E84E5F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C44972-8789-84C9-497A-26481B0A6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A91096-AB3C-D02D-B75E-D44C7A171FED}"/>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FECD550C-05A0-410A-DFA0-64F54A079B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BBD16-2DBD-63D3-BFA3-809489378320}"/>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978271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87EB-B354-8668-DB83-A4AD2720CC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A12F63-F36A-D4D9-AEBE-DEB22A5E4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277A4-8E5A-ED39-D40C-28E73DC71CAF}"/>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BB0CBDF4-8A13-EAD1-6344-E6EADDB23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947E6-8125-8A68-64F8-12AE1A9D36D0}"/>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1524676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309E-9126-2842-5110-6D1FC23337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F4AFAC-AD43-B0D0-5D23-469FB606E6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F5B919-A078-16E9-9240-02F667FC0A8E}"/>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0AE78953-6EB4-40B2-DC6F-CFFAAD9E47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8CC45C-EB1A-6F58-5A8B-1AD91F5D53CD}"/>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343760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6DCE-7675-9109-1FFB-26C3669F38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4D807-9985-282C-99F4-9AD6F1FCC5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935A0-17C2-DC71-D0A4-2409AE14F495}"/>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CED8F3D3-6333-7A3D-6DD3-0EFBFE8530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EB629-B719-7098-526D-7F6EF267CF48}"/>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3876456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32034-6FAA-0D96-BA9F-70DEFD9352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B99259-A034-4704-03E0-CD27404F80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9CAA0A-F7B3-63E1-AD59-D0ADFE676927}"/>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95FA8FFB-0759-FA70-A6B9-11CB6930DE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4B319C-37CF-C75C-419E-AD889EEF1B9F}"/>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2985318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51F7-540D-F029-9107-D6ADC7D5D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09CBD-945C-78CF-13D3-9B1CBC7ABE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2F10C-82C7-EFC8-40D3-DA35901C1E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2464A4-E043-2485-425E-66C3D5F126F7}"/>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6" name="Footer Placeholder 5">
            <a:extLst>
              <a:ext uri="{FF2B5EF4-FFF2-40B4-BE49-F238E27FC236}">
                <a16:creationId xmlns:a16="http://schemas.microsoft.com/office/drawing/2014/main" id="{414091D8-C617-B1FB-B70F-713E81AD78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F011CC-67C6-4579-9F2B-3B5B87D9EF62}"/>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3929660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C0B1D-73FD-D0A7-62BE-82BF1E2BD1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94E23A4-9EAC-D802-5E60-A3CFCA471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EB9CBE-1350-673E-73DA-2298C1E9B4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8D1178-E229-C9B9-E521-E3B5D56F8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5C46F-A0A4-0C93-6DC2-195B8BDC1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E05B76-B304-0E62-7C41-BB36D1D8378F}"/>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8" name="Footer Placeholder 7">
            <a:extLst>
              <a:ext uri="{FF2B5EF4-FFF2-40B4-BE49-F238E27FC236}">
                <a16:creationId xmlns:a16="http://schemas.microsoft.com/office/drawing/2014/main" id="{1C1F1F28-3641-B773-3652-78A85EEC83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4B28D1-28FB-4F2D-7E14-B612B2239E59}"/>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2074640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0493-754F-932D-4DD9-4CAE66280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361BE4-0A1B-03D9-2B7D-00ACA4034AF8}"/>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4" name="Footer Placeholder 3">
            <a:extLst>
              <a:ext uri="{FF2B5EF4-FFF2-40B4-BE49-F238E27FC236}">
                <a16:creationId xmlns:a16="http://schemas.microsoft.com/office/drawing/2014/main" id="{7D8AB296-588F-B9E5-446F-1E1095D382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020B5E-B077-F134-9D05-5498637FC40D}"/>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406261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B9E38-B9A0-7A43-639E-4F825EF1A0B4}"/>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3" name="Footer Placeholder 2">
            <a:extLst>
              <a:ext uri="{FF2B5EF4-FFF2-40B4-BE49-F238E27FC236}">
                <a16:creationId xmlns:a16="http://schemas.microsoft.com/office/drawing/2014/main" id="{4F1AFDE1-7970-DD48-AC67-E4C7FE0300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33446B-F076-DC05-D016-2FD313745A56}"/>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285851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EBF6-8806-9AA7-6D20-75EF4DD198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BE1362-8299-ECCA-6EF4-27DA9AC1E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A44C86-A80E-1D09-4433-E62A4A9CFE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C3C9D0-B7AB-52E3-675F-EFC6CC03C50F}"/>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6" name="Footer Placeholder 5">
            <a:extLst>
              <a:ext uri="{FF2B5EF4-FFF2-40B4-BE49-F238E27FC236}">
                <a16:creationId xmlns:a16="http://schemas.microsoft.com/office/drawing/2014/main" id="{7779ED20-92D2-55A1-E422-A807161A7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F4458-569A-74DF-8F67-8B674191208A}"/>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842472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FD3A-52C3-9B30-75A6-1E999CBBA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835AF5-CC2E-8897-45FC-C1BEB7F92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00448FF-B110-AA65-10D0-43D9639A0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D9FB2-D19F-8827-2349-2F3C52284A55}"/>
              </a:ext>
            </a:extLst>
          </p:cNvPr>
          <p:cNvSpPr>
            <a:spLocks noGrp="1"/>
          </p:cNvSpPr>
          <p:nvPr>
            <p:ph type="dt" sz="half" idx="10"/>
          </p:nvPr>
        </p:nvSpPr>
        <p:spPr/>
        <p:txBody>
          <a:bodyPr/>
          <a:lstStyle/>
          <a:p>
            <a:fld id="{94F5877D-26D9-4941-8118-DD97AC7360A5}" type="datetimeFigureOut">
              <a:rPr lang="en-US" smtClean="0"/>
              <a:t>4/28/25</a:t>
            </a:fld>
            <a:endParaRPr lang="en-US"/>
          </a:p>
        </p:txBody>
      </p:sp>
      <p:sp>
        <p:nvSpPr>
          <p:cNvPr id="6" name="Footer Placeholder 5">
            <a:extLst>
              <a:ext uri="{FF2B5EF4-FFF2-40B4-BE49-F238E27FC236}">
                <a16:creationId xmlns:a16="http://schemas.microsoft.com/office/drawing/2014/main" id="{A720DB17-C9A1-56F7-D859-765797B9B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243D-FC6F-EBDF-2388-3A89ED6FDDA2}"/>
              </a:ext>
            </a:extLst>
          </p:cNvPr>
          <p:cNvSpPr>
            <a:spLocks noGrp="1"/>
          </p:cNvSpPr>
          <p:nvPr>
            <p:ph type="sldNum" sz="quarter" idx="12"/>
          </p:nvPr>
        </p:nvSpPr>
        <p:spPr/>
        <p:txBody>
          <a:bodyPr/>
          <a:lstStyle/>
          <a:p>
            <a:fld id="{84F9CF03-85B3-4942-B1B5-71D94DA17F42}" type="slidenum">
              <a:rPr lang="en-US" smtClean="0"/>
              <a:t>‹#›</a:t>
            </a:fld>
            <a:endParaRPr lang="en-US"/>
          </a:p>
        </p:txBody>
      </p:sp>
    </p:spTree>
    <p:extLst>
      <p:ext uri="{BB962C8B-B14F-4D97-AF65-F5344CB8AC3E}">
        <p14:creationId xmlns:p14="http://schemas.microsoft.com/office/powerpoint/2010/main" val="1230720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BB8E9-EF7A-6824-DF0E-9DA3BAEEA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035E77-567B-C55A-76DA-4045F15253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E7DCDA-E769-C92F-AE17-1A197260E4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4F5877D-26D9-4941-8118-DD97AC7360A5}" type="datetimeFigureOut">
              <a:rPr lang="en-US" smtClean="0"/>
              <a:t>4/28/25</a:t>
            </a:fld>
            <a:endParaRPr lang="en-US"/>
          </a:p>
        </p:txBody>
      </p:sp>
      <p:sp>
        <p:nvSpPr>
          <p:cNvPr id="5" name="Footer Placeholder 4">
            <a:extLst>
              <a:ext uri="{FF2B5EF4-FFF2-40B4-BE49-F238E27FC236}">
                <a16:creationId xmlns:a16="http://schemas.microsoft.com/office/drawing/2014/main" id="{E0D4C973-073B-AC85-2D58-721FEABF5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D9FE2B-7135-C3DB-3B97-3BDA97FDB6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F9CF03-85B3-4942-B1B5-71D94DA17F42}" type="slidenum">
              <a:rPr lang="en-US" smtClean="0"/>
              <a:t>‹#›</a:t>
            </a:fld>
            <a:endParaRPr lang="en-US"/>
          </a:p>
        </p:txBody>
      </p:sp>
    </p:spTree>
    <p:extLst>
      <p:ext uri="{BB962C8B-B14F-4D97-AF65-F5344CB8AC3E}">
        <p14:creationId xmlns:p14="http://schemas.microsoft.com/office/powerpoint/2010/main" val="1521899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92D050"/>
            </a:gs>
            <a:gs pos="41000">
              <a:srgbClr val="A6DE81"/>
            </a:gs>
            <a:gs pos="100000">
              <a:schemeClr val="accent3">
                <a:lumMod val="20000"/>
                <a:lumOff val="80000"/>
              </a:schemeClr>
            </a:gs>
            <a:gs pos="27000">
              <a:schemeClr val="accent1">
                <a:lumMod val="45000"/>
                <a:lumOff val="55000"/>
              </a:schemeClr>
            </a:gs>
            <a:gs pos="7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90FE-D6D7-FA68-C767-D73FD59552A0}"/>
              </a:ext>
            </a:extLst>
          </p:cNvPr>
          <p:cNvSpPr>
            <a:spLocks noGrp="1"/>
          </p:cNvSpPr>
          <p:nvPr>
            <p:ph type="ctrTitle"/>
          </p:nvPr>
        </p:nvSpPr>
        <p:spPr>
          <a:xfrm>
            <a:off x="1566091" y="699856"/>
            <a:ext cx="9144000" cy="2387600"/>
          </a:xfrm>
        </p:spPr>
        <p:txBody>
          <a:bodyPr>
            <a:normAutofit/>
          </a:bodyPr>
          <a:lstStyle/>
          <a:p>
            <a:pPr algn="l"/>
            <a:r>
              <a:rPr lang="en-US" sz="4400" dirty="0">
                <a:latin typeface="Tahoma" panose="020B0604030504040204" pitchFamily="34" charset="0"/>
                <a:ea typeface="Tahoma" panose="020B0604030504040204" pitchFamily="34" charset="0"/>
                <a:cs typeface="Tahoma" panose="020B0604030504040204" pitchFamily="34" charset="0"/>
              </a:rPr>
              <a:t>Leaf Classification using </a:t>
            </a:r>
            <a:br>
              <a:rPr lang="en-US" sz="4400" dirty="0">
                <a:latin typeface="Tahoma" panose="020B0604030504040204" pitchFamily="34" charset="0"/>
                <a:ea typeface="Tahoma" panose="020B0604030504040204" pitchFamily="34" charset="0"/>
                <a:cs typeface="Tahoma" panose="020B0604030504040204" pitchFamily="34" charset="0"/>
              </a:rPr>
            </a:br>
            <a:r>
              <a:rPr lang="en-US" sz="4400" dirty="0">
                <a:latin typeface="Tahoma" panose="020B0604030504040204" pitchFamily="34" charset="0"/>
                <a:ea typeface="Tahoma" panose="020B0604030504040204" pitchFamily="34" charset="0"/>
                <a:cs typeface="Tahoma" panose="020B0604030504040204" pitchFamily="34" charset="0"/>
              </a:rPr>
              <a:t>Machine Learning and </a:t>
            </a:r>
            <a:br>
              <a:rPr lang="en-US" sz="4400" dirty="0">
                <a:latin typeface="Tahoma" panose="020B0604030504040204" pitchFamily="34" charset="0"/>
                <a:ea typeface="Tahoma" panose="020B0604030504040204" pitchFamily="34" charset="0"/>
                <a:cs typeface="Tahoma" panose="020B0604030504040204" pitchFamily="34" charset="0"/>
              </a:rPr>
            </a:br>
            <a:r>
              <a:rPr lang="en-US" sz="4400" dirty="0">
                <a:latin typeface="Tahoma" panose="020B0604030504040204" pitchFamily="34" charset="0"/>
                <a:ea typeface="Tahoma" panose="020B0604030504040204" pitchFamily="34" charset="0"/>
                <a:cs typeface="Tahoma" panose="020B0604030504040204" pitchFamily="34" charset="0"/>
              </a:rPr>
              <a:t>Image Processing </a:t>
            </a:r>
            <a:endParaRPr lang="en-US" sz="4400" dirty="0"/>
          </a:p>
        </p:txBody>
      </p:sp>
      <p:sp>
        <p:nvSpPr>
          <p:cNvPr id="3" name="Subtitle 2">
            <a:extLst>
              <a:ext uri="{FF2B5EF4-FFF2-40B4-BE49-F238E27FC236}">
                <a16:creationId xmlns:a16="http://schemas.microsoft.com/office/drawing/2014/main" id="{959B8E72-A092-2276-2FFA-460337D6DF74}"/>
              </a:ext>
            </a:extLst>
          </p:cNvPr>
          <p:cNvSpPr>
            <a:spLocks noGrp="1"/>
          </p:cNvSpPr>
          <p:nvPr>
            <p:ph type="subTitle" idx="1"/>
          </p:nvPr>
        </p:nvSpPr>
        <p:spPr>
          <a:xfrm>
            <a:off x="1524000" y="3087456"/>
            <a:ext cx="9144000" cy="2170344"/>
          </a:xfrm>
        </p:spPr>
        <p:txBody>
          <a:bodyPr/>
          <a:lstStyle/>
          <a:p>
            <a:r>
              <a:rPr lang="en-US" dirty="0">
                <a:solidFill>
                  <a:srgbClr val="FF0000"/>
                </a:solidFill>
              </a:rPr>
              <a:t>Presented by </a:t>
            </a:r>
          </a:p>
          <a:p>
            <a:r>
              <a:rPr lang="en-US" dirty="0">
                <a:solidFill>
                  <a:srgbClr val="FF0000"/>
                </a:solidFill>
              </a:rPr>
              <a:t>Bhargavi Reddy Suvala</a:t>
            </a:r>
          </a:p>
        </p:txBody>
      </p:sp>
      <p:grpSp>
        <p:nvGrpSpPr>
          <p:cNvPr id="22" name="Group 21">
            <a:extLst>
              <a:ext uri="{FF2B5EF4-FFF2-40B4-BE49-F238E27FC236}">
                <a16:creationId xmlns:a16="http://schemas.microsoft.com/office/drawing/2014/main" id="{81397B1C-7DC6-4CE6-DA62-63A97A307950}"/>
              </a:ext>
            </a:extLst>
          </p:cNvPr>
          <p:cNvGrpSpPr/>
          <p:nvPr/>
        </p:nvGrpSpPr>
        <p:grpSpPr>
          <a:xfrm>
            <a:off x="7422078" y="1228494"/>
            <a:ext cx="3380010" cy="3319755"/>
            <a:chOff x="7422078" y="1228494"/>
            <a:chExt cx="3380010" cy="3319755"/>
          </a:xfrm>
          <a:blipFill>
            <a:blip r:embed="rId3"/>
            <a:stretch>
              <a:fillRect/>
            </a:stretch>
          </a:blipFill>
        </p:grpSpPr>
        <p:sp>
          <p:nvSpPr>
            <p:cNvPr id="4" name="Triangle 3">
              <a:extLst>
                <a:ext uri="{FF2B5EF4-FFF2-40B4-BE49-F238E27FC236}">
                  <a16:creationId xmlns:a16="http://schemas.microsoft.com/office/drawing/2014/main" id="{0768752A-9E90-94CA-06CE-18A9326984BF}"/>
                </a:ext>
              </a:extLst>
            </p:cNvPr>
            <p:cNvSpPr/>
            <p:nvPr/>
          </p:nvSpPr>
          <p:spPr>
            <a:xfrm>
              <a:off x="7422078" y="1448971"/>
              <a:ext cx="3245922" cy="3099278"/>
            </a:xfrm>
            <a:prstGeom prst="triangle">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80D206B3-6DD6-EDA6-6F4B-5E389C57A706}"/>
                </a:ext>
              </a:extLst>
            </p:cNvPr>
            <p:cNvSpPr/>
            <p:nvPr/>
          </p:nvSpPr>
          <p:spPr>
            <a:xfrm rot="3595905">
              <a:off x="9395544" y="886855"/>
              <a:ext cx="189414" cy="8726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A9A73838-94E5-42DE-4F5C-4DFD5B98690E}"/>
                </a:ext>
              </a:extLst>
            </p:cNvPr>
            <p:cNvSpPr/>
            <p:nvPr/>
          </p:nvSpPr>
          <p:spPr>
            <a:xfrm rot="3595905">
              <a:off x="9566392" y="935091"/>
              <a:ext cx="208226" cy="110975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1155CECB-490E-5D10-C426-03EC459A3ED6}"/>
                </a:ext>
              </a:extLst>
            </p:cNvPr>
            <p:cNvSpPr/>
            <p:nvPr/>
          </p:nvSpPr>
          <p:spPr>
            <a:xfrm rot="3595905">
              <a:off x="9847335" y="884454"/>
              <a:ext cx="281913" cy="151980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0D4779F9-BA9D-149B-338F-37109ABEEADD}"/>
                </a:ext>
              </a:extLst>
            </p:cNvPr>
            <p:cNvSpPr/>
            <p:nvPr/>
          </p:nvSpPr>
          <p:spPr>
            <a:xfrm rot="3595905">
              <a:off x="9921200" y="1302779"/>
              <a:ext cx="232044" cy="129475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0D2C1349-BD99-CF6B-D1F3-01AE24A1F99F}"/>
                </a:ext>
              </a:extLst>
            </p:cNvPr>
            <p:cNvSpPr/>
            <p:nvPr/>
          </p:nvSpPr>
          <p:spPr>
            <a:xfrm rot="3595905">
              <a:off x="10042020" y="1572408"/>
              <a:ext cx="241199" cy="1278936"/>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CC7D696B-D9CA-58A4-3478-4A9738D004C5}"/>
                </a:ext>
              </a:extLst>
            </p:cNvPr>
            <p:cNvSpPr/>
            <p:nvPr/>
          </p:nvSpPr>
          <p:spPr>
            <a:xfrm rot="3595905">
              <a:off x="10132376" y="2444992"/>
              <a:ext cx="242867" cy="87269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0B8F2BE-C6C8-10EF-B3B2-DB792075FBF1}"/>
                </a:ext>
              </a:extLst>
            </p:cNvPr>
            <p:cNvSpPr/>
            <p:nvPr/>
          </p:nvSpPr>
          <p:spPr>
            <a:xfrm rot="3595905">
              <a:off x="10234223" y="2808973"/>
              <a:ext cx="223470" cy="712131"/>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EE4C08AD-83AF-746B-C23F-7C903E560356}"/>
                </a:ext>
              </a:extLst>
            </p:cNvPr>
            <p:cNvSpPr/>
            <p:nvPr/>
          </p:nvSpPr>
          <p:spPr>
            <a:xfrm rot="3595905">
              <a:off x="10300798" y="3154755"/>
              <a:ext cx="263578" cy="642088"/>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B8ECAB6-E22B-C805-0292-7E7ABF931F58}"/>
                </a:ext>
              </a:extLst>
            </p:cNvPr>
            <p:cNvSpPr/>
            <p:nvPr/>
          </p:nvSpPr>
          <p:spPr>
            <a:xfrm rot="3595905">
              <a:off x="10030186" y="2063429"/>
              <a:ext cx="288931" cy="987167"/>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9004067-20C3-37B2-08CF-2D9A252DD065}"/>
                </a:ext>
              </a:extLst>
            </p:cNvPr>
            <p:cNvSpPr/>
            <p:nvPr/>
          </p:nvSpPr>
          <p:spPr>
            <a:xfrm rot="3595905">
              <a:off x="10423712" y="3579041"/>
              <a:ext cx="220734" cy="428722"/>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5364408-50DF-2654-AB21-539CD15BC34F}"/>
                </a:ext>
              </a:extLst>
            </p:cNvPr>
            <p:cNvSpPr/>
            <p:nvPr/>
          </p:nvSpPr>
          <p:spPr>
            <a:xfrm rot="3595905">
              <a:off x="10456301" y="3938342"/>
              <a:ext cx="197633" cy="25866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D3F131D7-93E5-C66A-50D5-E83F6F3363A4}"/>
                </a:ext>
              </a:extLst>
            </p:cNvPr>
            <p:cNvSpPr/>
            <p:nvPr/>
          </p:nvSpPr>
          <p:spPr>
            <a:xfrm rot="3595905">
              <a:off x="10495449" y="4257160"/>
              <a:ext cx="218643" cy="131755"/>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74364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843F-60DB-C6F3-ED22-78C735E9AFAC}"/>
              </a:ext>
            </a:extLst>
          </p:cNvPr>
          <p:cNvSpPr>
            <a:spLocks noGrp="1"/>
          </p:cNvSpPr>
          <p:nvPr>
            <p:ph type="title"/>
          </p:nvPr>
        </p:nvSpPr>
        <p:spPr/>
        <p:txBody>
          <a:bodyPr/>
          <a:lstStyle/>
          <a:p>
            <a:pPr algn="ctr"/>
            <a:r>
              <a:rPr lang="en-US" b="1"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Model Comparison: Confusion Matrices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3EE16C87-3A84-AAA6-FDDB-99274F692269}"/>
              </a:ext>
            </a:extLst>
          </p:cNvPr>
          <p:cNvSpPr>
            <a:spLocks noGrp="1"/>
          </p:cNvSpPr>
          <p:nvPr>
            <p:ph idx="1"/>
          </p:nvPr>
        </p:nvSpPr>
        <p:spPr>
          <a:xfrm>
            <a:off x="838200" y="1690688"/>
            <a:ext cx="10515600" cy="4486275"/>
          </a:xfrm>
        </p:spPr>
        <p:txBody>
          <a:bodyPr>
            <a:normAutofit/>
          </a:bodyPr>
          <a:lstStyle/>
          <a:p>
            <a:pPr marL="0" indent="0">
              <a:buNone/>
            </a:pPr>
            <a:endParaRPr lang="en-US" dirty="0"/>
          </a:p>
        </p:txBody>
      </p:sp>
      <p:sp>
        <p:nvSpPr>
          <p:cNvPr id="4" name="Rectangle 3">
            <a:extLst>
              <a:ext uri="{FF2B5EF4-FFF2-40B4-BE49-F238E27FC236}">
                <a16:creationId xmlns:a16="http://schemas.microsoft.com/office/drawing/2014/main" id="{DF330B7A-B087-DE59-9F44-6AA7FBBFD2FD}"/>
              </a:ext>
            </a:extLst>
          </p:cNvPr>
          <p:cNvSpPr/>
          <p:nvPr/>
        </p:nvSpPr>
        <p:spPr>
          <a:xfrm>
            <a:off x="838200" y="1690688"/>
            <a:ext cx="10515599" cy="4311101"/>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700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4CA8-00CA-4408-AE0C-B457A409025B}"/>
              </a:ext>
            </a:extLst>
          </p:cNvPr>
          <p:cNvSpPr>
            <a:spLocks noGrp="1"/>
          </p:cNvSpPr>
          <p:nvPr>
            <p:ph type="title"/>
          </p:nvPr>
        </p:nvSpPr>
        <p:spPr/>
        <p:txBody>
          <a:bodyPr/>
          <a:lstStyle/>
          <a:p>
            <a:pPr algn="ctr"/>
            <a:r>
              <a:rPr lang="en-US" b="1" dirty="0">
                <a:latin typeface="Tahoma" panose="020B0604030504040204" pitchFamily="34" charset="0"/>
                <a:ea typeface="Tahoma" panose="020B0604030504040204" pitchFamily="34" charset="0"/>
                <a:cs typeface="Tahoma" panose="020B0604030504040204" pitchFamily="34" charset="0"/>
              </a:rPr>
              <a:t>Conclusion</a:t>
            </a:r>
          </a:p>
        </p:txBody>
      </p:sp>
      <p:sp>
        <p:nvSpPr>
          <p:cNvPr id="3" name="Content Placeholder 2">
            <a:extLst>
              <a:ext uri="{FF2B5EF4-FFF2-40B4-BE49-F238E27FC236}">
                <a16:creationId xmlns:a16="http://schemas.microsoft.com/office/drawing/2014/main" id="{A0B7B909-717E-13D9-AC43-17CE306786A0}"/>
              </a:ext>
            </a:extLst>
          </p:cNvPr>
          <p:cNvSpPr>
            <a:spLocks noGrp="1"/>
          </p:cNvSpPr>
          <p:nvPr>
            <p:ph idx="1"/>
          </p:nvPr>
        </p:nvSpPr>
        <p:spPr/>
        <p:txBody>
          <a:bodyPr/>
          <a:lstStyle/>
          <a:p>
            <a:r>
              <a:rPr lang="en-US" b="0" i="0" u="none" strike="noStrike" dirty="0">
                <a:solidFill>
                  <a:srgbClr val="000000"/>
                </a:solidFill>
                <a:effectLst/>
                <a:latin typeface="Trebuchet MS" panose="020B0703020202090204" pitchFamily="34" charset="0"/>
              </a:rPr>
              <a:t>Among all models, CNN achieved the highest accuracy and overall performance, making it the best choice for leaf species classification, while </a:t>
            </a:r>
            <a:r>
              <a:rPr lang="en-US" dirty="0">
                <a:solidFill>
                  <a:srgbClr val="000000"/>
                </a:solidFill>
                <a:latin typeface="Trebuchet MS" panose="020B0703020202090204" pitchFamily="34" charset="0"/>
              </a:rPr>
              <a:t>SVM</a:t>
            </a:r>
            <a:r>
              <a:rPr lang="en-US" b="0" i="0" u="none" strike="noStrike" dirty="0">
                <a:solidFill>
                  <a:srgbClr val="000000"/>
                </a:solidFill>
                <a:effectLst/>
                <a:latin typeface="Trebuchet MS" panose="020B0703020202090204" pitchFamily="34" charset="0"/>
              </a:rPr>
              <a:t> helped in understanding feature importance.</a:t>
            </a:r>
            <a:endParaRPr lang="en-US" dirty="0">
              <a:latin typeface="Trebuchet MS" panose="020B0703020202090204" pitchFamily="34" charset="0"/>
            </a:endParaRPr>
          </a:p>
        </p:txBody>
      </p:sp>
    </p:spTree>
    <p:extLst>
      <p:ext uri="{BB962C8B-B14F-4D97-AF65-F5344CB8AC3E}">
        <p14:creationId xmlns:p14="http://schemas.microsoft.com/office/powerpoint/2010/main" val="242968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C674-1882-5E1A-16CD-5FB3790C03DC}"/>
              </a:ext>
            </a:extLst>
          </p:cNvPr>
          <p:cNvSpPr>
            <a:spLocks noGrp="1"/>
          </p:cNvSpPr>
          <p:nvPr>
            <p:ph type="title"/>
          </p:nvPr>
        </p:nvSpPr>
        <p:spPr>
          <a:xfrm>
            <a:off x="838200" y="365126"/>
            <a:ext cx="10515600" cy="618285"/>
          </a:xfrm>
          <a:blipFill dpi="0" rotWithShape="1">
            <a:blip r:embed="rId3">
              <a:alphaModFix amt="4000"/>
            </a:blip>
            <a:srcRect/>
            <a:stretch>
              <a:fillRect/>
            </a:stretch>
          </a:blipFill>
        </p:spPr>
        <p:txBody>
          <a:bodyPr>
            <a:normAutofit fontScale="90000"/>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Project Overview</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9BC69CF-AE06-B75F-A9FC-A2257725D00B}"/>
              </a:ext>
            </a:extLst>
          </p:cNvPr>
          <p:cNvSpPr>
            <a:spLocks noGrp="1"/>
          </p:cNvSpPr>
          <p:nvPr>
            <p:ph idx="1"/>
          </p:nvPr>
        </p:nvSpPr>
        <p:spPr>
          <a:xfrm>
            <a:off x="838200" y="983411"/>
            <a:ext cx="10515600" cy="5509463"/>
          </a:xfrm>
          <a:blipFill dpi="0" rotWithShape="1">
            <a:blip r:embed="rId3">
              <a:alphaModFix amt="0"/>
            </a:blip>
            <a:srcRect/>
            <a:stretch>
              <a:fillRect/>
            </a:stretch>
          </a:blipFill>
        </p:spPr>
        <p:txBody>
          <a:bodyPr>
            <a:normAutofit fontScale="85000" lnSpcReduction="20000"/>
          </a:bodyPr>
          <a:lstStyle/>
          <a:p>
            <a:pPr marL="0" indent="0" algn="just">
              <a:buNone/>
            </a:pPr>
            <a:r>
              <a:rPr lang="en-US" b="0" i="0" u="none" strike="noStrike" dirty="0">
                <a:solidFill>
                  <a:srgbClr val="000000"/>
                </a:solidFill>
                <a:effectLst/>
                <a:latin typeface="Trebuchet MS" panose="020B0703020202090204" pitchFamily="34" charset="0"/>
              </a:rPr>
              <a:t>This project focuses on developing a robust machine learning model to classify different </a:t>
            </a:r>
            <a:r>
              <a:rPr lang="en-US" i="0" u="none" strike="noStrike" dirty="0">
                <a:solidFill>
                  <a:srgbClr val="000000"/>
                </a:solidFill>
                <a:effectLst/>
                <a:latin typeface="Trebuchet MS" panose="020B0703020202090204" pitchFamily="34" charset="0"/>
              </a:rPr>
              <a:t>leaf species </a:t>
            </a:r>
            <a:r>
              <a:rPr lang="en-US" b="0" i="0" u="none" strike="noStrike" dirty="0">
                <a:solidFill>
                  <a:srgbClr val="000000"/>
                </a:solidFill>
                <a:effectLst/>
                <a:latin typeface="Trebuchet MS" panose="020B0703020202090204" pitchFamily="34" charset="0"/>
              </a:rPr>
              <a:t>using </a:t>
            </a:r>
            <a:r>
              <a:rPr lang="en-US" i="0" u="none" strike="noStrike" dirty="0">
                <a:solidFill>
                  <a:srgbClr val="000000"/>
                </a:solidFill>
                <a:effectLst/>
                <a:latin typeface="Trebuchet MS" panose="020B0703020202090204" pitchFamily="34" charset="0"/>
              </a:rPr>
              <a:t>image processing</a:t>
            </a:r>
            <a:r>
              <a:rPr lang="en-US" b="0" i="0" u="none" strike="noStrike" dirty="0">
                <a:solidFill>
                  <a:srgbClr val="000000"/>
                </a:solidFill>
                <a:effectLst/>
                <a:latin typeface="Trebuchet MS" panose="020B0703020202090204" pitchFamily="34" charset="0"/>
              </a:rPr>
              <a:t> and </a:t>
            </a:r>
          </a:p>
          <a:p>
            <a:pPr marL="0" indent="0" algn="just">
              <a:buNone/>
            </a:pPr>
            <a:r>
              <a:rPr lang="en-US" i="0" u="none" strike="noStrike" dirty="0">
                <a:solidFill>
                  <a:srgbClr val="000000"/>
                </a:solidFill>
                <a:effectLst/>
                <a:latin typeface="Trebuchet MS" panose="020B0703020202090204" pitchFamily="34" charset="0"/>
              </a:rPr>
              <a:t>deep learning techniques</a:t>
            </a:r>
            <a:r>
              <a:rPr lang="en-US" b="0" i="0" u="none" strike="noStrike" dirty="0">
                <a:solidFill>
                  <a:srgbClr val="000000"/>
                </a:solidFill>
                <a:effectLst/>
                <a:latin typeface="Trebuchet MS" panose="020B0703020202090204" pitchFamily="34" charset="0"/>
              </a:rPr>
              <a:t>. By analyzing features </a:t>
            </a:r>
          </a:p>
          <a:p>
            <a:pPr marL="0" indent="0" algn="just">
              <a:buNone/>
            </a:pPr>
            <a:r>
              <a:rPr lang="en-US" b="0" i="0" u="none" strike="noStrike" dirty="0">
                <a:solidFill>
                  <a:srgbClr val="000000"/>
                </a:solidFill>
                <a:effectLst/>
                <a:latin typeface="Trebuchet MS" panose="020B0703020202090204" pitchFamily="34" charset="0"/>
              </a:rPr>
              <a:t>such as </a:t>
            </a:r>
            <a:r>
              <a:rPr lang="en-US" i="0" u="none" strike="noStrike" dirty="0">
                <a:solidFill>
                  <a:srgbClr val="000000"/>
                </a:solidFill>
                <a:effectLst/>
                <a:latin typeface="Trebuchet MS" panose="020B0703020202090204" pitchFamily="34" charset="0"/>
              </a:rPr>
              <a:t>shape, color, texture</a:t>
            </a:r>
            <a:r>
              <a:rPr lang="en-US" b="0" i="0" u="none" strike="noStrike" dirty="0">
                <a:solidFill>
                  <a:srgbClr val="000000"/>
                </a:solidFill>
                <a:effectLst/>
                <a:latin typeface="Trebuchet MS" panose="020B0703020202090204" pitchFamily="34" charset="0"/>
              </a:rPr>
              <a:t>, and </a:t>
            </a:r>
            <a:r>
              <a:rPr lang="en-US" i="0" u="none" strike="noStrike" dirty="0">
                <a:solidFill>
                  <a:srgbClr val="000000"/>
                </a:solidFill>
                <a:effectLst/>
                <a:latin typeface="Trebuchet MS" panose="020B0703020202090204" pitchFamily="34" charset="0"/>
              </a:rPr>
              <a:t>vein structure</a:t>
            </a:r>
            <a:r>
              <a:rPr lang="en-US" b="0" i="0" u="none" strike="noStrike" dirty="0">
                <a:solidFill>
                  <a:srgbClr val="000000"/>
                </a:solidFill>
                <a:effectLst/>
                <a:latin typeface="Trebuchet MS" panose="020B0703020202090204" pitchFamily="34" charset="0"/>
              </a:rPr>
              <a:t>,</a:t>
            </a:r>
          </a:p>
          <a:p>
            <a:pPr marL="0" indent="0" algn="just">
              <a:buNone/>
            </a:pPr>
            <a:r>
              <a:rPr lang="en-US" b="0" i="0" u="none" strike="noStrike" dirty="0">
                <a:solidFill>
                  <a:srgbClr val="000000"/>
                </a:solidFill>
                <a:effectLst/>
                <a:latin typeface="Trebuchet MS" panose="020B0703020202090204" pitchFamily="34" charset="0"/>
              </a:rPr>
              <a:t> the model aims to recognize and differentiate </a:t>
            </a:r>
          </a:p>
          <a:p>
            <a:pPr marL="0" indent="0" algn="just">
              <a:buNone/>
            </a:pPr>
            <a:r>
              <a:rPr lang="en-US" b="0" i="0" u="none" strike="noStrike" dirty="0">
                <a:solidFill>
                  <a:srgbClr val="000000"/>
                </a:solidFill>
                <a:effectLst/>
                <a:latin typeface="Trebuchet MS" panose="020B0703020202090204" pitchFamily="34" charset="0"/>
              </a:rPr>
              <a:t>among various types of leaves. </a:t>
            </a:r>
          </a:p>
          <a:p>
            <a:pPr marL="0" indent="0" algn="just">
              <a:buNone/>
            </a:pPr>
            <a:r>
              <a:rPr lang="en-US" b="0" i="0" u="none" strike="noStrike" dirty="0">
                <a:solidFill>
                  <a:srgbClr val="000000"/>
                </a:solidFill>
                <a:effectLst/>
                <a:latin typeface="Trebuchet MS" panose="020B0703020202090204" pitchFamily="34" charset="0"/>
              </a:rPr>
              <a:t>The project explores </a:t>
            </a:r>
            <a:r>
              <a:rPr lang="en-US" i="0" u="none" strike="noStrike" dirty="0">
                <a:solidFill>
                  <a:srgbClr val="000000"/>
                </a:solidFill>
                <a:effectLst/>
                <a:latin typeface="Trebuchet MS" panose="020B0703020202090204" pitchFamily="34" charset="0"/>
              </a:rPr>
              <a:t>three models: </a:t>
            </a:r>
          </a:p>
          <a:p>
            <a:pPr marL="0" indent="0" algn="just">
              <a:buNone/>
            </a:pPr>
            <a:r>
              <a:rPr lang="en-US" i="0" u="none" strike="noStrike" dirty="0">
                <a:solidFill>
                  <a:srgbClr val="000000"/>
                </a:solidFill>
                <a:effectLst/>
                <a:latin typeface="Trebuchet MS" panose="020B0703020202090204" pitchFamily="34" charset="0"/>
              </a:rPr>
              <a:t>Convolutional Neural Networks (CNN) </a:t>
            </a:r>
            <a:r>
              <a:rPr lang="en-US" b="0" i="0" u="none" strike="noStrike" dirty="0">
                <a:solidFill>
                  <a:srgbClr val="000000"/>
                </a:solidFill>
                <a:effectLst/>
                <a:latin typeface="Trebuchet MS" panose="020B0703020202090204" pitchFamily="34" charset="0"/>
              </a:rPr>
              <a:t>for deep </a:t>
            </a:r>
          </a:p>
          <a:p>
            <a:pPr marL="0" indent="0" algn="just">
              <a:buNone/>
            </a:pPr>
            <a:r>
              <a:rPr lang="en-US" b="0" i="0" u="none" strike="noStrike" dirty="0">
                <a:solidFill>
                  <a:srgbClr val="000000"/>
                </a:solidFill>
                <a:effectLst/>
                <a:latin typeface="Trebuchet MS" panose="020B0703020202090204" pitchFamily="34" charset="0"/>
              </a:rPr>
              <a:t>learning, and </a:t>
            </a:r>
            <a:r>
              <a:rPr lang="en-US" i="0" u="none" strike="noStrike" dirty="0">
                <a:solidFill>
                  <a:srgbClr val="000000"/>
                </a:solidFill>
                <a:effectLst/>
                <a:latin typeface="Trebuchet MS" panose="020B0703020202090204" pitchFamily="34" charset="0"/>
              </a:rPr>
              <a:t>Support Vector Machine (SVM)</a:t>
            </a:r>
            <a:r>
              <a:rPr lang="en-US" b="0" i="0" u="none" strike="noStrike" dirty="0">
                <a:solidFill>
                  <a:srgbClr val="000000"/>
                </a:solidFill>
                <a:effectLst/>
                <a:latin typeface="Trebuchet MS" panose="020B0703020202090204" pitchFamily="34" charset="0"/>
              </a:rPr>
              <a:t> and</a:t>
            </a:r>
          </a:p>
          <a:p>
            <a:pPr marL="0" indent="0" algn="just">
              <a:buNone/>
            </a:pPr>
            <a:r>
              <a:rPr lang="en-US" b="0" i="0" u="none" strike="noStrike" dirty="0">
                <a:solidFill>
                  <a:srgbClr val="000000"/>
                </a:solidFill>
                <a:effectLst/>
                <a:latin typeface="Trebuchet MS" panose="020B0703020202090204" pitchFamily="34" charset="0"/>
              </a:rPr>
              <a:t> </a:t>
            </a:r>
            <a:r>
              <a:rPr lang="en-US" i="0" u="none" strike="noStrike" dirty="0">
                <a:solidFill>
                  <a:srgbClr val="000000"/>
                </a:solidFill>
                <a:effectLst/>
                <a:latin typeface="Trebuchet MS" panose="020B0703020202090204" pitchFamily="34" charset="0"/>
              </a:rPr>
              <a:t>Random Forest (RF) </a:t>
            </a:r>
            <a:r>
              <a:rPr lang="en-US" b="0" i="0" u="none" strike="noStrike" dirty="0">
                <a:solidFill>
                  <a:srgbClr val="000000"/>
                </a:solidFill>
                <a:effectLst/>
                <a:latin typeface="Trebuchet MS" panose="020B0703020202090204" pitchFamily="34" charset="0"/>
              </a:rPr>
              <a:t>for traditional machine </a:t>
            </a:r>
          </a:p>
          <a:p>
            <a:pPr marL="0" indent="0" algn="just">
              <a:buNone/>
            </a:pPr>
            <a:r>
              <a:rPr lang="en-US" b="0" i="0" u="none" strike="noStrike" dirty="0">
                <a:solidFill>
                  <a:srgbClr val="000000"/>
                </a:solidFill>
                <a:effectLst/>
                <a:latin typeface="Trebuchet MS" panose="020B0703020202090204" pitchFamily="34" charset="0"/>
              </a:rPr>
              <a:t>learning. The system is built using a dataset of </a:t>
            </a:r>
          </a:p>
          <a:p>
            <a:pPr marL="0" indent="0" algn="just">
              <a:buNone/>
            </a:pPr>
            <a:r>
              <a:rPr lang="en-US" b="0" i="0" u="none" strike="noStrike" dirty="0">
                <a:solidFill>
                  <a:srgbClr val="000000"/>
                </a:solidFill>
                <a:effectLst/>
                <a:latin typeface="Trebuchet MS" panose="020B0703020202090204" pitchFamily="34" charset="0"/>
              </a:rPr>
              <a:t>RGB leaf images and is designed to serve as a </a:t>
            </a:r>
          </a:p>
          <a:p>
            <a:pPr marL="0" indent="0" algn="just">
              <a:buNone/>
            </a:pPr>
            <a:r>
              <a:rPr lang="en-US" b="0" i="0" u="none" strike="noStrike" dirty="0">
                <a:solidFill>
                  <a:srgbClr val="000000"/>
                </a:solidFill>
                <a:effectLst/>
                <a:latin typeface="Trebuchet MS" panose="020B0703020202090204" pitchFamily="34" charset="0"/>
              </a:rPr>
              <a:t>real-time identification tool in environmental, </a:t>
            </a:r>
          </a:p>
          <a:p>
            <a:pPr marL="0" indent="0" algn="just">
              <a:buNone/>
            </a:pPr>
            <a:r>
              <a:rPr lang="en-US" b="0" i="0" u="none" strike="noStrike" dirty="0">
                <a:solidFill>
                  <a:srgbClr val="000000"/>
                </a:solidFill>
                <a:effectLst/>
                <a:latin typeface="Trebuchet MS" panose="020B0703020202090204" pitchFamily="34" charset="0"/>
              </a:rPr>
              <a:t>botanical, and agricultural domains.</a:t>
            </a:r>
            <a:endParaRPr lang="en-US" dirty="0">
              <a:latin typeface="Trebuchet MS" panose="020B0703020202090204" pitchFamily="34" charset="0"/>
            </a:endParaRPr>
          </a:p>
        </p:txBody>
      </p:sp>
      <p:sp>
        <p:nvSpPr>
          <p:cNvPr id="4" name="Rectangle 3">
            <a:extLst>
              <a:ext uri="{FF2B5EF4-FFF2-40B4-BE49-F238E27FC236}">
                <a16:creationId xmlns:a16="http://schemas.microsoft.com/office/drawing/2014/main" id="{6A01AF07-D648-6759-128B-877221B9802D}"/>
              </a:ext>
            </a:extLst>
          </p:cNvPr>
          <p:cNvSpPr/>
          <p:nvPr/>
        </p:nvSpPr>
        <p:spPr>
          <a:xfrm>
            <a:off x="7677508" y="1656272"/>
            <a:ext cx="3676291" cy="4520690"/>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5145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6CD8A-9725-4F21-8234-F74CB87D6498}"/>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CNN Architecture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30292E58-84D7-C65E-86F0-EB83A778A8D2}"/>
              </a:ext>
            </a:extLst>
          </p:cNvPr>
          <p:cNvSpPr>
            <a:spLocks noGrp="1"/>
          </p:cNvSpPr>
          <p:nvPr>
            <p:ph idx="1"/>
          </p:nvPr>
        </p:nvSpPr>
        <p:spPr/>
        <p:txBody>
          <a:bodyPr/>
          <a:lstStyle/>
          <a:p>
            <a:r>
              <a:rPr lang="en-US" dirty="0">
                <a:latin typeface="Trebuchet MS" panose="020B0703020202090204" pitchFamily="34" charset="0"/>
              </a:rPr>
              <a:t>In this CNN model is custom-built with three convolutional blocks, each followed by Batch Normalization, LeakyReLU</a:t>
            </a:r>
            <a:r>
              <a:rPr lang="en-US" b="1" dirty="0">
                <a:latin typeface="Trebuchet MS" panose="020B0703020202090204" pitchFamily="34" charset="0"/>
              </a:rPr>
              <a:t> </a:t>
            </a:r>
            <a:r>
              <a:rPr lang="en-US" dirty="0">
                <a:latin typeface="Trebuchet MS" panose="020B0703020202090204" pitchFamily="34" charset="0"/>
              </a:rPr>
              <a:t>activation, MaxPooling, and Dropout layers to prevent overfitting.</a:t>
            </a:r>
            <a:br>
              <a:rPr lang="en-US" dirty="0">
                <a:latin typeface="Trebuchet MS" panose="020B0703020202090204" pitchFamily="34" charset="0"/>
              </a:rPr>
            </a:br>
            <a:r>
              <a:rPr lang="en-US" dirty="0">
                <a:latin typeface="Trebuchet MS" panose="020B0703020202090204" pitchFamily="34" charset="0"/>
              </a:rPr>
              <a:t>The feature extractor is followed by a fully connected (dense)</a:t>
            </a:r>
            <a:r>
              <a:rPr lang="en-US" b="1" dirty="0">
                <a:latin typeface="Trebuchet MS" panose="020B0703020202090204" pitchFamily="34" charset="0"/>
              </a:rPr>
              <a:t> </a:t>
            </a:r>
            <a:r>
              <a:rPr lang="en-US" dirty="0">
                <a:latin typeface="Trebuchet MS" panose="020B0703020202090204" pitchFamily="34" charset="0"/>
              </a:rPr>
              <a:t>classifier, which outputs predictions across multiple leaf species.</a:t>
            </a:r>
            <a:br>
              <a:rPr lang="en-US" dirty="0">
                <a:latin typeface="Trebuchet MS" panose="020B0703020202090204" pitchFamily="34" charset="0"/>
              </a:rPr>
            </a:br>
            <a:r>
              <a:rPr lang="en-US" dirty="0">
                <a:latin typeface="Trebuchet MS" panose="020B0703020202090204" pitchFamily="34" charset="0"/>
              </a:rPr>
              <a:t>We used CrossEntropyLoss as the loss function and optimized using Adam Optimizer with a learning rate of 0.001.</a:t>
            </a:r>
            <a:br>
              <a:rPr lang="en-US" dirty="0">
                <a:latin typeface="Trebuchet MS" panose="020B0703020202090204" pitchFamily="34" charset="0"/>
              </a:rPr>
            </a:br>
            <a:r>
              <a:rPr lang="en-US" dirty="0">
                <a:latin typeface="Trebuchet MS" panose="020B0703020202090204" pitchFamily="34" charset="0"/>
              </a:rPr>
              <a:t>Input images were resized to 64x64 RGB, and the final classifier outputs predictions for 40 classes.</a:t>
            </a:r>
          </a:p>
          <a:p>
            <a:endParaRPr lang="en-US" dirty="0"/>
          </a:p>
        </p:txBody>
      </p:sp>
    </p:spTree>
    <p:extLst>
      <p:ext uri="{BB962C8B-B14F-4D97-AF65-F5344CB8AC3E}">
        <p14:creationId xmlns:p14="http://schemas.microsoft.com/office/powerpoint/2010/main" val="1539597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9E35-9ECC-1957-09BD-1CE6A0D89E12}"/>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Dataset &amp; Preprocessing</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2198760-2F3F-B6FB-1D3B-EABCF63626E9}"/>
              </a:ext>
            </a:extLst>
          </p:cNvPr>
          <p:cNvSpPr>
            <a:spLocks noGrp="1"/>
          </p:cNvSpPr>
          <p:nvPr>
            <p:ph idx="1"/>
          </p:nvPr>
        </p:nvSpPr>
        <p:spPr/>
        <p:txBody>
          <a:bodyPr/>
          <a:lstStyle/>
          <a:p>
            <a:r>
              <a:rPr lang="en-US" b="1" i="0" u="none" strike="noStrike" dirty="0">
                <a:solidFill>
                  <a:srgbClr val="000000"/>
                </a:solidFill>
                <a:effectLst/>
                <a:latin typeface="Trebuchet MS" panose="020B0703020202090204" pitchFamily="34" charset="0"/>
              </a:rPr>
              <a:t>Dataset Source:</a:t>
            </a:r>
            <a:r>
              <a:rPr lang="en-US" b="0" i="0" u="none" strike="noStrike" dirty="0">
                <a:solidFill>
                  <a:srgbClr val="000000"/>
                </a:solidFill>
                <a:effectLst/>
                <a:latin typeface="Trebuchet MS" panose="020B0703020202090204" pitchFamily="34" charset="0"/>
              </a:rPr>
              <a:t> Custom leaf images in RGB format</a:t>
            </a:r>
            <a:br>
              <a:rPr lang="en-US" dirty="0">
                <a:latin typeface="Trebuchet MS" panose="020B0703020202090204" pitchFamily="34" charset="0"/>
              </a:rPr>
            </a:br>
            <a:r>
              <a:rPr lang="en-US" b="1" i="0" u="none" strike="noStrike" dirty="0">
                <a:solidFill>
                  <a:srgbClr val="000000"/>
                </a:solidFill>
                <a:effectLst/>
                <a:latin typeface="Trebuchet MS" panose="020B0703020202090204" pitchFamily="34" charset="0"/>
              </a:rPr>
              <a:t>Number of Classes:</a:t>
            </a:r>
            <a:r>
              <a:rPr lang="en-US" b="0" i="0" u="none" strike="noStrike" dirty="0">
                <a:solidFill>
                  <a:srgbClr val="000000"/>
                </a:solidFill>
                <a:effectLst/>
                <a:latin typeface="Trebuchet MS" panose="020B0703020202090204" pitchFamily="34" charset="0"/>
              </a:rPr>
              <a:t> 40 different leaf species</a:t>
            </a:r>
            <a:br>
              <a:rPr lang="en-US" dirty="0">
                <a:latin typeface="Trebuchet MS" panose="020B0703020202090204" pitchFamily="34" charset="0"/>
              </a:rPr>
            </a:br>
            <a:r>
              <a:rPr lang="en-US" b="1" i="0" u="none" strike="noStrike" dirty="0">
                <a:solidFill>
                  <a:srgbClr val="000000"/>
                </a:solidFill>
                <a:effectLst/>
                <a:latin typeface="Trebuchet MS" panose="020B0703020202090204" pitchFamily="34" charset="0"/>
              </a:rPr>
              <a:t>Data Split:</a:t>
            </a:r>
            <a:r>
              <a:rPr lang="en-US" b="0" i="0" u="none" strike="noStrike" dirty="0">
                <a:solidFill>
                  <a:srgbClr val="000000"/>
                </a:solidFill>
                <a:effectLst/>
                <a:latin typeface="Trebuchet MS" panose="020B0703020202090204" pitchFamily="34" charset="0"/>
              </a:rPr>
              <a:t> 70% Train, 15% Validation, 15% Test</a:t>
            </a:r>
            <a:br>
              <a:rPr lang="en-US" dirty="0">
                <a:latin typeface="Trebuchet MS" panose="020B0703020202090204" pitchFamily="34" charset="0"/>
              </a:rPr>
            </a:br>
            <a:r>
              <a:rPr lang="en-US" b="1" i="0" u="none" strike="noStrike" dirty="0">
                <a:solidFill>
                  <a:srgbClr val="000000"/>
                </a:solidFill>
                <a:effectLst/>
                <a:latin typeface="Trebuchet MS" panose="020B0703020202090204" pitchFamily="34" charset="0"/>
              </a:rPr>
              <a:t>Preprocessing Techniques:</a:t>
            </a:r>
            <a:br>
              <a:rPr lang="en-US" dirty="0">
                <a:latin typeface="Trebuchet MS" panose="020B0703020202090204" pitchFamily="34" charset="0"/>
              </a:rPr>
            </a:br>
            <a:r>
              <a:rPr lang="en-US" b="0" i="0" u="none" strike="noStrike" dirty="0">
                <a:solidFill>
                  <a:srgbClr val="000000"/>
                </a:solidFill>
                <a:effectLst/>
                <a:latin typeface="Trebuchet MS" panose="020B0703020202090204" pitchFamily="34" charset="0"/>
              </a:rPr>
              <a:t>    • Resizing to 64x64 pixels</a:t>
            </a:r>
            <a:br>
              <a:rPr lang="en-US" dirty="0">
                <a:latin typeface="Trebuchet MS" panose="020B0703020202090204" pitchFamily="34" charset="0"/>
              </a:rPr>
            </a:br>
            <a:r>
              <a:rPr lang="en-US" b="0" i="0" u="none" strike="noStrike" dirty="0">
                <a:solidFill>
                  <a:srgbClr val="000000"/>
                </a:solidFill>
                <a:effectLst/>
                <a:latin typeface="Trebuchet MS" panose="020B0703020202090204" pitchFamily="34" charset="0"/>
              </a:rPr>
              <a:t>    • Data Augmentation (Rotation, Horizontal Flip, Color Jitter)</a:t>
            </a:r>
            <a:br>
              <a:rPr lang="en-US" dirty="0">
                <a:latin typeface="Trebuchet MS" panose="020B0703020202090204" pitchFamily="34" charset="0"/>
              </a:rPr>
            </a:br>
            <a:r>
              <a:rPr lang="en-US" b="0" i="0" u="none" strike="noStrike" dirty="0">
                <a:solidFill>
                  <a:srgbClr val="000000"/>
                </a:solidFill>
                <a:effectLst/>
                <a:latin typeface="Trebuchet MS" panose="020B0703020202090204" pitchFamily="34" charset="0"/>
              </a:rPr>
              <a:t>    • Normalization using ImageNet mean and std</a:t>
            </a:r>
            <a:br>
              <a:rPr lang="en-US" dirty="0">
                <a:latin typeface="Trebuchet MS" panose="020B0703020202090204" pitchFamily="34" charset="0"/>
              </a:rPr>
            </a:br>
            <a:r>
              <a:rPr lang="en-US" b="1" i="0" u="none" strike="noStrike" dirty="0">
                <a:solidFill>
                  <a:srgbClr val="000000"/>
                </a:solidFill>
                <a:effectLst/>
                <a:latin typeface="Trebuchet MS" panose="020B0703020202090204" pitchFamily="34" charset="0"/>
              </a:rPr>
              <a:t>Transformation Libraries:</a:t>
            </a:r>
            <a:r>
              <a:rPr lang="en-US" b="0" i="0" u="none" strike="noStrike" dirty="0">
                <a:solidFill>
                  <a:srgbClr val="000000"/>
                </a:solidFill>
                <a:effectLst/>
                <a:latin typeface="Trebuchet MS" panose="020B0703020202090204" pitchFamily="34" charset="0"/>
              </a:rPr>
              <a:t> </a:t>
            </a:r>
            <a:r>
              <a:rPr lang="en-US" dirty="0">
                <a:latin typeface="Trebuchet MS" panose="020B0703020202090204" pitchFamily="34" charset="0"/>
              </a:rPr>
              <a:t>torchvision.transforms</a:t>
            </a:r>
          </a:p>
        </p:txBody>
      </p:sp>
    </p:spTree>
    <p:extLst>
      <p:ext uri="{BB962C8B-B14F-4D97-AF65-F5344CB8AC3E}">
        <p14:creationId xmlns:p14="http://schemas.microsoft.com/office/powerpoint/2010/main" val="228024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EBE3B-9681-C60B-7AC2-368E99CEC9D0}"/>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Model Accuracy &amp; Model Loss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99DDD20-A392-DA35-128B-EFB5CB9AB1FE}"/>
              </a:ext>
            </a:extLst>
          </p:cNvPr>
          <p:cNvSpPr>
            <a:spLocks noGrp="1"/>
          </p:cNvSpPr>
          <p:nvPr>
            <p:ph idx="1"/>
          </p:nvPr>
        </p:nvSpPr>
        <p:spPr/>
        <p:txBody>
          <a:bodyPr/>
          <a:lstStyle/>
          <a:p>
            <a:r>
              <a:rPr lang="en-US" b="0" i="0" u="none" strike="noStrike" dirty="0">
                <a:solidFill>
                  <a:srgbClr val="000000"/>
                </a:solidFill>
                <a:effectLst/>
                <a:latin typeface="Trebuchet MS" panose="020B0703020202090204" pitchFamily="34" charset="0"/>
              </a:rPr>
              <a:t>Training Accuracy vs Validation Accuracy &amp;&amp; Training Loss vs Validation Loss</a:t>
            </a:r>
            <a:endParaRPr lang="en-US" dirty="0">
              <a:latin typeface="Trebuchet MS" panose="020B0703020202090204" pitchFamily="34" charset="0"/>
            </a:endParaRPr>
          </a:p>
        </p:txBody>
      </p:sp>
      <p:sp>
        <p:nvSpPr>
          <p:cNvPr id="5" name="Rectangle 4">
            <a:extLst>
              <a:ext uri="{FF2B5EF4-FFF2-40B4-BE49-F238E27FC236}">
                <a16:creationId xmlns:a16="http://schemas.microsoft.com/office/drawing/2014/main" id="{BC30975C-45E3-D078-13F5-392B032D79F9}"/>
              </a:ext>
            </a:extLst>
          </p:cNvPr>
          <p:cNvSpPr/>
          <p:nvPr/>
        </p:nvSpPr>
        <p:spPr>
          <a:xfrm>
            <a:off x="1291771" y="2685143"/>
            <a:ext cx="4702627" cy="3236686"/>
          </a:xfrm>
          <a:prstGeom prst="rect">
            <a:avLst/>
          </a:prstGeom>
          <a:blipFill dpi="0" rotWithShape="1">
            <a:blip r:embed="rId3"/>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3FF487A-7E6E-57B0-0D2E-CE9124A3B10A}"/>
              </a:ext>
            </a:extLst>
          </p:cNvPr>
          <p:cNvSpPr/>
          <p:nvPr/>
        </p:nvSpPr>
        <p:spPr>
          <a:xfrm>
            <a:off x="6197605" y="2685142"/>
            <a:ext cx="4833252" cy="3236685"/>
          </a:xfrm>
          <a:prstGeom prst="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372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1CE5-B2C4-1DF9-24C1-2940A4A12DF7}"/>
              </a:ext>
            </a:extLst>
          </p:cNvPr>
          <p:cNvSpPr>
            <a:spLocks noGrp="1"/>
          </p:cNvSpPr>
          <p:nvPr>
            <p:ph type="title"/>
          </p:nvPr>
        </p:nvSpPr>
        <p:spPr>
          <a:xfrm>
            <a:off x="838200" y="365125"/>
            <a:ext cx="10515600" cy="1031413"/>
          </a:xfrm>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Test Evaluation &amp; Confusion Matrix (CNN)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74A5ECE-47A7-B8BB-632A-217276447B1B}"/>
              </a:ext>
            </a:extLst>
          </p:cNvPr>
          <p:cNvSpPr>
            <a:spLocks noGrp="1"/>
          </p:cNvSpPr>
          <p:nvPr>
            <p:ph idx="1"/>
          </p:nvPr>
        </p:nvSpPr>
        <p:spPr>
          <a:xfrm>
            <a:off x="216131" y="1529542"/>
            <a:ext cx="11720945" cy="5170517"/>
          </a:xfrm>
        </p:spPr>
        <p:txBody>
          <a:bodyPr/>
          <a:lstStyle/>
          <a:p>
            <a:r>
              <a:rPr lang="en-US" b="0" i="0" u="none" strike="noStrike" dirty="0">
                <a:solidFill>
                  <a:srgbClr val="000000"/>
                </a:solidFill>
                <a:effectLst/>
                <a:latin typeface="Trebuchet MS" panose="020B0703020202090204" pitchFamily="34" charset="0"/>
              </a:rPr>
              <a:t>This slide presents the </a:t>
            </a:r>
            <a:r>
              <a:rPr lang="en-US" i="0" u="none" strike="noStrike" dirty="0">
                <a:solidFill>
                  <a:srgbClr val="000000"/>
                </a:solidFill>
                <a:effectLst/>
                <a:latin typeface="Trebuchet MS" panose="020B0703020202090204" pitchFamily="34" charset="0"/>
              </a:rPr>
              <a:t>final evaluation </a:t>
            </a:r>
            <a:r>
              <a:rPr lang="en-US" b="0" i="0" u="none" strike="noStrike" dirty="0">
                <a:solidFill>
                  <a:srgbClr val="000000"/>
                </a:solidFill>
                <a:effectLst/>
                <a:latin typeface="Trebuchet MS" panose="020B0703020202090204" pitchFamily="34" charset="0"/>
              </a:rPr>
              <a:t>of our CNN model using the test dataset. The model achieved a </a:t>
            </a:r>
            <a:r>
              <a:rPr lang="en-US" b="1" i="0" u="none" strike="noStrike" dirty="0">
                <a:solidFill>
                  <a:srgbClr val="000000"/>
                </a:solidFill>
                <a:effectLst/>
                <a:latin typeface="Trebuchet MS" panose="020B0703020202090204" pitchFamily="34" charset="0"/>
              </a:rPr>
              <a:t>test </a:t>
            </a:r>
          </a:p>
          <a:p>
            <a:pPr marL="0" indent="0">
              <a:buNone/>
            </a:pPr>
            <a:r>
              <a:rPr lang="en-US" b="1" i="0" u="none" strike="noStrike" dirty="0">
                <a:solidFill>
                  <a:srgbClr val="000000"/>
                </a:solidFill>
                <a:effectLst/>
                <a:latin typeface="Trebuchet MS" panose="020B0703020202090204" pitchFamily="34" charset="0"/>
              </a:rPr>
              <a:t>accuracy of 84.13%</a:t>
            </a:r>
            <a:r>
              <a:rPr lang="en-US" b="0" i="0" u="none" strike="noStrike" dirty="0">
                <a:solidFill>
                  <a:srgbClr val="000000"/>
                </a:solidFill>
                <a:effectLst/>
                <a:latin typeface="Trebuchet MS" panose="020B0703020202090204" pitchFamily="34" charset="0"/>
              </a:rPr>
              <a:t>, which confirms strong </a:t>
            </a:r>
          </a:p>
          <a:p>
            <a:pPr marL="0" indent="0">
              <a:buNone/>
            </a:pPr>
            <a:r>
              <a:rPr lang="en-US" b="0" i="0" u="none" strike="noStrike" dirty="0">
                <a:solidFill>
                  <a:srgbClr val="000000"/>
                </a:solidFill>
                <a:effectLst/>
                <a:latin typeface="Trebuchet MS" panose="020B0703020202090204" pitchFamily="34" charset="0"/>
              </a:rPr>
              <a:t>generalization to completely unseen leaf </a:t>
            </a:r>
          </a:p>
          <a:p>
            <a:pPr marL="0" indent="0">
              <a:buNone/>
            </a:pPr>
            <a:r>
              <a:rPr lang="en-US" b="0" i="0" u="none" strike="noStrike" dirty="0">
                <a:solidFill>
                  <a:srgbClr val="000000"/>
                </a:solidFill>
                <a:effectLst/>
                <a:latin typeface="Trebuchet MS" panose="020B0703020202090204" pitchFamily="34" charset="0"/>
              </a:rPr>
              <a:t>images.</a:t>
            </a:r>
            <a:endParaRPr lang="en-US" dirty="0">
              <a:latin typeface="Trebuchet MS" panose="020B0703020202090204" pitchFamily="34" charset="0"/>
            </a:endParaRPr>
          </a:p>
        </p:txBody>
      </p:sp>
      <p:sp>
        <p:nvSpPr>
          <p:cNvPr id="4" name="Rounded Rectangle 3">
            <a:extLst>
              <a:ext uri="{FF2B5EF4-FFF2-40B4-BE49-F238E27FC236}">
                <a16:creationId xmlns:a16="http://schemas.microsoft.com/office/drawing/2014/main" id="{AA06756B-5BA0-0A57-3C36-D0C13CF8B652}"/>
              </a:ext>
            </a:extLst>
          </p:cNvPr>
          <p:cNvSpPr/>
          <p:nvPr/>
        </p:nvSpPr>
        <p:spPr>
          <a:xfrm>
            <a:off x="7298575" y="1945178"/>
            <a:ext cx="4638501" cy="4372496"/>
          </a:xfrm>
          <a:prstGeom prst="round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6D26264-0F7C-1265-747F-8F3A876CD622}"/>
              </a:ext>
            </a:extLst>
          </p:cNvPr>
          <p:cNvSpPr/>
          <p:nvPr/>
        </p:nvSpPr>
        <p:spPr>
          <a:xfrm>
            <a:off x="691663" y="3873731"/>
            <a:ext cx="5160497" cy="2443942"/>
          </a:xfrm>
          <a:prstGeom prst="roundRect">
            <a:avLst/>
          </a:prstGeom>
          <a:blipFill>
            <a:blip r:embed="rId4"/>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6157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DC67-3B9B-4363-8601-F04ECF16E7BE}"/>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Confusion Matrix – SVM Performance</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6B603C4-CE4E-C088-23C5-0FAB7F9DC049}"/>
              </a:ext>
            </a:extLst>
          </p:cNvPr>
          <p:cNvSpPr>
            <a:spLocks noGrp="1"/>
          </p:cNvSpPr>
          <p:nvPr>
            <p:ph idx="1"/>
          </p:nvPr>
        </p:nvSpPr>
        <p:spPr/>
        <p:txBody>
          <a:bodyPr>
            <a:normAutofit fontScale="92500" lnSpcReduction="20000"/>
          </a:bodyPr>
          <a:lstStyle/>
          <a:p>
            <a:pPr>
              <a:buNone/>
            </a:pPr>
            <a:r>
              <a:rPr lang="en-US" b="1" dirty="0">
                <a:latin typeface="Trebuchet MS" panose="020B0703020202090204" pitchFamily="34" charset="0"/>
              </a:rPr>
              <a:t>Model</a:t>
            </a:r>
            <a:r>
              <a:rPr lang="en-US" dirty="0">
                <a:latin typeface="Trebuchet MS" panose="020B0703020202090204" pitchFamily="34" charset="0"/>
              </a:rPr>
              <a:t>: Support Vector Machine (SVM) using </a:t>
            </a:r>
          </a:p>
          <a:p>
            <a:pPr>
              <a:buNone/>
            </a:pPr>
            <a:r>
              <a:rPr lang="en-US" dirty="0">
                <a:latin typeface="Trebuchet MS" panose="020B0703020202090204" pitchFamily="34" charset="0"/>
              </a:rPr>
              <a:t>SGDClassifier with linear kernel.</a:t>
            </a:r>
          </a:p>
          <a:p>
            <a:pPr>
              <a:buNone/>
            </a:pPr>
            <a:r>
              <a:rPr lang="en-US" b="1" dirty="0">
                <a:latin typeface="Trebuchet MS" panose="020B0703020202090204" pitchFamily="34" charset="0"/>
              </a:rPr>
              <a:t>Purpose</a:t>
            </a:r>
            <a:r>
              <a:rPr lang="en-US" dirty="0">
                <a:latin typeface="Trebuchet MS" panose="020B0703020202090204" pitchFamily="34" charset="0"/>
              </a:rPr>
              <a:t>: This confusion matrix shows how </a:t>
            </a:r>
          </a:p>
          <a:p>
            <a:pPr>
              <a:buNone/>
            </a:pPr>
            <a:r>
              <a:rPr lang="en-US" dirty="0">
                <a:latin typeface="Trebuchet MS" panose="020B0703020202090204" pitchFamily="34" charset="0"/>
              </a:rPr>
              <a:t>well the SVM model classified the leaf </a:t>
            </a:r>
          </a:p>
          <a:p>
            <a:pPr>
              <a:buNone/>
            </a:pPr>
            <a:r>
              <a:rPr lang="en-US" dirty="0">
                <a:latin typeface="Trebuchet MS" panose="020B0703020202090204" pitchFamily="34" charset="0"/>
              </a:rPr>
              <a:t>species.</a:t>
            </a:r>
          </a:p>
          <a:p>
            <a:pPr>
              <a:buNone/>
            </a:pPr>
            <a:r>
              <a:rPr lang="en-US" b="1" dirty="0">
                <a:latin typeface="Trebuchet MS" panose="020B0703020202090204" pitchFamily="34" charset="0"/>
              </a:rPr>
              <a:t>Interpretation</a:t>
            </a:r>
            <a:r>
              <a:rPr lang="en-US" dirty="0">
                <a:latin typeface="Trebuchet MS" panose="020B0703020202090204" pitchFamily="34" charset="0"/>
              </a:rPr>
              <a:t>:</a:t>
            </a:r>
          </a:p>
          <a:p>
            <a:pPr>
              <a:buFont typeface="Arial" panose="020B0604020202020204" pitchFamily="34" charset="0"/>
              <a:buChar char="•"/>
            </a:pPr>
            <a:r>
              <a:rPr lang="en-US" dirty="0">
                <a:latin typeface="Trebuchet MS" panose="020B0703020202090204" pitchFamily="34" charset="0"/>
              </a:rPr>
              <a:t>Each row represents </a:t>
            </a:r>
            <a:r>
              <a:rPr lang="en-US" b="1" dirty="0">
                <a:latin typeface="Trebuchet MS" panose="020B0703020202090204" pitchFamily="34" charset="0"/>
              </a:rPr>
              <a:t>actual labels</a:t>
            </a:r>
            <a:r>
              <a:rPr lang="en-US" dirty="0">
                <a:latin typeface="Trebuchet MS" panose="020B0703020202090204" pitchFamily="34" charset="0"/>
              </a:rPr>
              <a:t>.</a:t>
            </a:r>
          </a:p>
          <a:p>
            <a:pPr>
              <a:buFont typeface="Arial" panose="020B0604020202020204" pitchFamily="34" charset="0"/>
              <a:buChar char="•"/>
            </a:pPr>
            <a:r>
              <a:rPr lang="en-US" dirty="0">
                <a:latin typeface="Trebuchet MS" panose="020B0703020202090204" pitchFamily="34" charset="0"/>
              </a:rPr>
              <a:t>Each column represents </a:t>
            </a:r>
            <a:r>
              <a:rPr lang="en-US" b="1" dirty="0">
                <a:latin typeface="Trebuchet MS" panose="020B0703020202090204" pitchFamily="34" charset="0"/>
              </a:rPr>
              <a:t>predicted labels</a:t>
            </a:r>
            <a:r>
              <a:rPr lang="en-US" dirty="0">
                <a:latin typeface="Trebuchet MS" panose="020B0703020202090204" pitchFamily="34" charset="0"/>
              </a:rPr>
              <a:t>.</a:t>
            </a:r>
          </a:p>
          <a:p>
            <a:pPr>
              <a:buFont typeface="Arial" panose="020B0604020202020204" pitchFamily="34" charset="0"/>
              <a:buChar char="•"/>
            </a:pPr>
            <a:r>
              <a:rPr lang="en-US" dirty="0">
                <a:latin typeface="Trebuchet MS" panose="020B0703020202090204" pitchFamily="34" charset="0"/>
              </a:rPr>
              <a:t>Diagonal cells show correct predictions.</a:t>
            </a:r>
          </a:p>
          <a:p>
            <a:pPr>
              <a:buFont typeface="Arial" panose="020B0604020202020204" pitchFamily="34" charset="0"/>
              <a:buChar char="•"/>
            </a:pPr>
            <a:r>
              <a:rPr lang="en-US" dirty="0">
                <a:latin typeface="Trebuchet MS" panose="020B0703020202090204" pitchFamily="34" charset="0"/>
              </a:rPr>
              <a:t>Off-diagonal cells indicate </a:t>
            </a:r>
            <a:r>
              <a:rPr lang="en-US" b="1" dirty="0">
                <a:latin typeface="Trebuchet MS" panose="020B0703020202090204" pitchFamily="34" charset="0"/>
              </a:rPr>
              <a:t>misclassifications</a:t>
            </a:r>
            <a:r>
              <a:rPr lang="en-US" dirty="0">
                <a:latin typeface="Trebuchet MS" panose="020B0703020202090204" pitchFamily="34" charset="0"/>
              </a:rPr>
              <a:t>.</a:t>
            </a:r>
          </a:p>
          <a:p>
            <a:endParaRPr lang="en-US" dirty="0"/>
          </a:p>
        </p:txBody>
      </p:sp>
      <p:sp>
        <p:nvSpPr>
          <p:cNvPr id="4" name="Rectangle 3">
            <a:extLst>
              <a:ext uri="{FF2B5EF4-FFF2-40B4-BE49-F238E27FC236}">
                <a16:creationId xmlns:a16="http://schemas.microsoft.com/office/drawing/2014/main" id="{76A25A62-95D3-BCC3-991B-78228440123C}"/>
              </a:ext>
            </a:extLst>
          </p:cNvPr>
          <p:cNvSpPr/>
          <p:nvPr/>
        </p:nvSpPr>
        <p:spPr>
          <a:xfrm>
            <a:off x="7963593" y="1945178"/>
            <a:ext cx="3390207" cy="4222866"/>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199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25B57-4E3D-D115-8DB3-E20E82C63BC7}"/>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Confusion Matrix – Random Forest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647FDC3-05C2-70F6-2657-B794A01661F7}"/>
              </a:ext>
            </a:extLst>
          </p:cNvPr>
          <p:cNvSpPr>
            <a:spLocks noGrp="1"/>
          </p:cNvSpPr>
          <p:nvPr>
            <p:ph idx="1"/>
          </p:nvPr>
        </p:nvSpPr>
        <p:spPr/>
        <p:txBody>
          <a:bodyPr>
            <a:normAutofit fontScale="92500" lnSpcReduction="20000"/>
          </a:bodyPr>
          <a:lstStyle/>
          <a:p>
            <a:pPr algn="l">
              <a:buNone/>
            </a:pPr>
            <a:endParaRPr lang="en-US" b="1" i="0" u="none" strike="noStrike" dirty="0">
              <a:solidFill>
                <a:srgbClr val="000000"/>
              </a:solidFill>
              <a:effectLst/>
              <a:latin typeface="Trebuchet MS" panose="020B0703020202090204" pitchFamily="34" charset="0"/>
            </a:endParaRPr>
          </a:p>
          <a:p>
            <a:pPr algn="l">
              <a:buFont typeface="Arial" panose="020B0604020202020204" pitchFamily="34" charset="0"/>
              <a:buChar char="•"/>
            </a:pPr>
            <a:r>
              <a:rPr lang="en-US" b="0" i="0" u="none" strike="noStrike" dirty="0">
                <a:solidFill>
                  <a:srgbClr val="000000"/>
                </a:solidFill>
                <a:effectLst/>
                <a:latin typeface="Trebuchet MS" panose="020B0703020202090204" pitchFamily="34" charset="0"/>
              </a:rPr>
              <a:t>This confusion matrix displays the</a:t>
            </a:r>
          </a:p>
          <a:p>
            <a:pPr marL="0" indent="0" algn="l">
              <a:buNone/>
            </a:pPr>
            <a:r>
              <a:rPr lang="en-US" i="0" u="none" strike="noStrike" dirty="0">
                <a:solidFill>
                  <a:srgbClr val="000000"/>
                </a:solidFill>
                <a:effectLst/>
                <a:latin typeface="Trebuchet MS" panose="020B0703020202090204" pitchFamily="34" charset="0"/>
              </a:rPr>
              <a:t>performance of the Random Forest model </a:t>
            </a:r>
          </a:p>
          <a:p>
            <a:pPr marL="0" indent="0" algn="l">
              <a:buNone/>
            </a:pPr>
            <a:r>
              <a:rPr lang="en-US" b="0" i="0" u="none" strike="noStrike" dirty="0">
                <a:solidFill>
                  <a:srgbClr val="000000"/>
                </a:solidFill>
                <a:effectLst/>
                <a:latin typeface="Trebuchet MS" panose="020B0703020202090204" pitchFamily="34" charset="0"/>
              </a:rPr>
              <a:t>on the test dataset.</a:t>
            </a:r>
          </a:p>
          <a:p>
            <a:pPr algn="l">
              <a:buFont typeface="Arial" panose="020B0604020202020204" pitchFamily="34" charset="0"/>
              <a:buChar char="•"/>
            </a:pPr>
            <a:r>
              <a:rPr lang="en-US" b="0" i="0" u="none" strike="noStrike" dirty="0">
                <a:solidFill>
                  <a:srgbClr val="000000"/>
                </a:solidFill>
                <a:effectLst/>
                <a:latin typeface="Trebuchet MS" panose="020B0703020202090204" pitchFamily="34" charset="0"/>
              </a:rPr>
              <a:t>Each row represents the </a:t>
            </a:r>
            <a:r>
              <a:rPr lang="en-US" i="0" u="none" strike="noStrike" dirty="0">
                <a:solidFill>
                  <a:srgbClr val="000000"/>
                </a:solidFill>
                <a:effectLst/>
                <a:latin typeface="Trebuchet MS" panose="020B0703020202090204" pitchFamily="34" charset="0"/>
              </a:rPr>
              <a:t>true class, </a:t>
            </a:r>
            <a:r>
              <a:rPr lang="en-US" b="0" i="0" u="none" strike="noStrike" dirty="0">
                <a:solidFill>
                  <a:srgbClr val="000000"/>
                </a:solidFill>
                <a:effectLst/>
                <a:latin typeface="Trebuchet MS" panose="020B0703020202090204" pitchFamily="34" charset="0"/>
              </a:rPr>
              <a:t>while </a:t>
            </a:r>
          </a:p>
          <a:p>
            <a:pPr marL="0" indent="0" algn="l">
              <a:buNone/>
            </a:pPr>
            <a:r>
              <a:rPr lang="en-US" b="0" i="0" u="none" strike="noStrike" dirty="0">
                <a:solidFill>
                  <a:srgbClr val="000000"/>
                </a:solidFill>
                <a:effectLst/>
                <a:latin typeface="Trebuchet MS" panose="020B0703020202090204" pitchFamily="34" charset="0"/>
              </a:rPr>
              <a:t>each column shows the </a:t>
            </a:r>
            <a:r>
              <a:rPr lang="en-US" i="0" u="none" strike="noStrike" dirty="0">
                <a:solidFill>
                  <a:srgbClr val="000000"/>
                </a:solidFill>
                <a:effectLst/>
                <a:latin typeface="Trebuchet MS" panose="020B0703020202090204" pitchFamily="34" charset="0"/>
              </a:rPr>
              <a:t>predicted class.</a:t>
            </a:r>
          </a:p>
          <a:p>
            <a:pPr algn="l">
              <a:buFont typeface="Arial" panose="020B0604020202020204" pitchFamily="34" charset="0"/>
              <a:buChar char="•"/>
            </a:pPr>
            <a:r>
              <a:rPr lang="en-US" b="0" i="0" u="none" strike="noStrike" dirty="0">
                <a:solidFill>
                  <a:srgbClr val="000000"/>
                </a:solidFill>
                <a:effectLst/>
                <a:latin typeface="Trebuchet MS" panose="020B0703020202090204" pitchFamily="34" charset="0"/>
              </a:rPr>
              <a:t>The </a:t>
            </a:r>
            <a:r>
              <a:rPr lang="en-US" i="0" u="none" strike="noStrike" dirty="0">
                <a:solidFill>
                  <a:srgbClr val="000000"/>
                </a:solidFill>
                <a:effectLst/>
                <a:latin typeface="Trebuchet MS" panose="020B0703020202090204" pitchFamily="34" charset="0"/>
              </a:rPr>
              <a:t>diagonal cells </a:t>
            </a:r>
            <a:r>
              <a:rPr lang="en-US" b="0" i="0" u="none" strike="noStrike" dirty="0">
                <a:solidFill>
                  <a:srgbClr val="000000"/>
                </a:solidFill>
                <a:effectLst/>
                <a:latin typeface="Trebuchet MS" panose="020B0703020202090204" pitchFamily="34" charset="0"/>
              </a:rPr>
              <a:t>show correctly classified </a:t>
            </a:r>
          </a:p>
          <a:p>
            <a:pPr marL="0" indent="0" algn="l">
              <a:buNone/>
            </a:pPr>
            <a:r>
              <a:rPr lang="en-US" b="0" i="0" u="none" strike="noStrike" dirty="0">
                <a:solidFill>
                  <a:srgbClr val="000000"/>
                </a:solidFill>
                <a:effectLst/>
                <a:latin typeface="Trebuchet MS" panose="020B0703020202090204" pitchFamily="34" charset="0"/>
              </a:rPr>
              <a:t>samples for each leaf species.</a:t>
            </a:r>
          </a:p>
          <a:p>
            <a:pPr algn="l">
              <a:buFont typeface="Arial" panose="020B0604020202020204" pitchFamily="34" charset="0"/>
              <a:buChar char="•"/>
            </a:pPr>
            <a:r>
              <a:rPr lang="en-US" i="0" u="none" strike="noStrike" dirty="0">
                <a:solidFill>
                  <a:srgbClr val="000000"/>
                </a:solidFill>
                <a:effectLst/>
                <a:latin typeface="Trebuchet MS" panose="020B0703020202090204" pitchFamily="34" charset="0"/>
              </a:rPr>
              <a:t>Off-diagonal cells </a:t>
            </a:r>
            <a:r>
              <a:rPr lang="en-US" b="0" i="0" u="none" strike="noStrike" dirty="0">
                <a:solidFill>
                  <a:srgbClr val="000000"/>
                </a:solidFill>
                <a:effectLst/>
                <a:latin typeface="Trebuchet MS" panose="020B0703020202090204" pitchFamily="34" charset="0"/>
              </a:rPr>
              <a:t>indicate misclassifications,</a:t>
            </a:r>
          </a:p>
          <a:p>
            <a:pPr marL="0" indent="0" algn="l">
              <a:buNone/>
            </a:pPr>
            <a:r>
              <a:rPr lang="en-US" b="0" i="0" u="none" strike="noStrike" dirty="0">
                <a:solidFill>
                  <a:srgbClr val="000000"/>
                </a:solidFill>
                <a:effectLst/>
                <a:latin typeface="Trebuchet MS" panose="020B0703020202090204" pitchFamily="34" charset="0"/>
              </a:rPr>
              <a:t> revealing which classes the model confuses.</a:t>
            </a:r>
          </a:p>
          <a:p>
            <a:endParaRPr lang="en-US" dirty="0"/>
          </a:p>
        </p:txBody>
      </p:sp>
      <p:sp>
        <p:nvSpPr>
          <p:cNvPr id="4" name="Rectangle 3">
            <a:extLst>
              <a:ext uri="{FF2B5EF4-FFF2-40B4-BE49-F238E27FC236}">
                <a16:creationId xmlns:a16="http://schemas.microsoft.com/office/drawing/2014/main" id="{4D7978AD-7CDF-1920-03F0-1A671C80D293}"/>
              </a:ext>
            </a:extLst>
          </p:cNvPr>
          <p:cNvSpPr/>
          <p:nvPr/>
        </p:nvSpPr>
        <p:spPr>
          <a:xfrm>
            <a:off x="7913717" y="1862051"/>
            <a:ext cx="3440084" cy="4322618"/>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23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0A41-94B5-6DE5-2F6D-9976D1DD72EF}"/>
              </a:ext>
            </a:extLst>
          </p:cNvPr>
          <p:cNvSpPr>
            <a:spLocks noGrp="1"/>
          </p:cNvSpPr>
          <p:nvPr>
            <p:ph type="title"/>
          </p:nvPr>
        </p:nvSpPr>
        <p:spPr/>
        <p:txBody>
          <a:bodyPr/>
          <a:lstStyle/>
          <a:p>
            <a:pPr algn="ctr"/>
            <a:r>
              <a:rPr lang="en-US" b="0" i="0" u="none" strike="noStrike" dirty="0">
                <a:solidFill>
                  <a:srgbClr val="000000"/>
                </a:solidFill>
                <a:effectLst/>
                <a:latin typeface="Tahoma" panose="020B0604030504040204" pitchFamily="34" charset="0"/>
                <a:ea typeface="Tahoma" panose="020B0604030504040204" pitchFamily="34" charset="0"/>
                <a:cs typeface="Tahoma" panose="020B0604030504040204" pitchFamily="34" charset="0"/>
              </a:rPr>
              <a:t>Leaf Species Importance – Random Forest</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B587984F-35B8-7148-3EA0-C88F96EC8C8F}"/>
              </a:ext>
            </a:extLst>
          </p:cNvPr>
          <p:cNvSpPr>
            <a:spLocks noGrp="1"/>
          </p:cNvSpPr>
          <p:nvPr>
            <p:ph idx="1"/>
          </p:nvPr>
        </p:nvSpPr>
        <p:spPr>
          <a:xfrm>
            <a:off x="838200" y="1825625"/>
            <a:ext cx="10515600" cy="4667250"/>
          </a:xfrm>
        </p:spPr>
        <p:txBody>
          <a:bodyPr/>
          <a:lstStyle/>
          <a:p>
            <a:r>
              <a:rPr lang="en-US" dirty="0">
                <a:latin typeface="Trebuchet MS" panose="020B0703020202090204" pitchFamily="34" charset="0"/>
              </a:rPr>
              <a:t>To </a:t>
            </a:r>
            <a:r>
              <a:rPr lang="en-US" b="1" dirty="0">
                <a:latin typeface="Trebuchet MS" panose="020B0703020202090204" pitchFamily="34" charset="0"/>
              </a:rPr>
              <a:t>highlight which leaf species</a:t>
            </a:r>
            <a:r>
              <a:rPr lang="en-US" dirty="0">
                <a:latin typeface="Trebuchet MS" panose="020B0703020202090204" pitchFamily="34" charset="0"/>
              </a:rPr>
              <a:t> are most influential in the Random Forest model’s classification process.</a:t>
            </a:r>
          </a:p>
          <a:p>
            <a:r>
              <a:rPr lang="en-US" dirty="0">
                <a:latin typeface="Trebuchet MS" panose="020B0703020202090204" pitchFamily="34" charset="0"/>
              </a:rPr>
              <a:t>To </a:t>
            </a:r>
            <a:r>
              <a:rPr lang="en-US" b="1" dirty="0">
                <a:latin typeface="Trebuchet MS" panose="020B0703020202090204" pitchFamily="34" charset="0"/>
              </a:rPr>
              <a:t>interpret the model</a:t>
            </a:r>
            <a:r>
              <a:rPr lang="en-US" dirty="0">
                <a:latin typeface="Trebuchet MS" panose="020B0703020202090204" pitchFamily="34" charset="0"/>
              </a:rPr>
              <a:t>: Which species had the most impact based on their learned features after LDA transformation.</a:t>
            </a:r>
          </a:p>
          <a:p>
            <a:endParaRPr lang="en-US" dirty="0"/>
          </a:p>
        </p:txBody>
      </p:sp>
      <p:sp>
        <p:nvSpPr>
          <p:cNvPr id="4" name="Rectangle 3">
            <a:extLst>
              <a:ext uri="{FF2B5EF4-FFF2-40B4-BE49-F238E27FC236}">
                <a16:creationId xmlns:a16="http://schemas.microsoft.com/office/drawing/2014/main" id="{D32BCD6E-D69E-02CD-95A5-C443A93DD5B9}"/>
              </a:ext>
            </a:extLst>
          </p:cNvPr>
          <p:cNvSpPr/>
          <p:nvPr/>
        </p:nvSpPr>
        <p:spPr>
          <a:xfrm>
            <a:off x="1296785" y="3591098"/>
            <a:ext cx="9709266" cy="2643447"/>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4977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1291</TotalTime>
  <Words>1667</Words>
  <Application>Microsoft Macintosh PowerPoint</Application>
  <PresentationFormat>Widescreen</PresentationFormat>
  <Paragraphs>145</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-webkit-standard</vt:lpstr>
      <vt:lpstr>Aptos</vt:lpstr>
      <vt:lpstr>Aptos Display</vt:lpstr>
      <vt:lpstr>Arial</vt:lpstr>
      <vt:lpstr>Tahoma</vt:lpstr>
      <vt:lpstr>Trebuchet MS</vt:lpstr>
      <vt:lpstr>Office Theme</vt:lpstr>
      <vt:lpstr>Leaf Classification using  Machine Learning and  Image Processing </vt:lpstr>
      <vt:lpstr>Project Overview</vt:lpstr>
      <vt:lpstr>CNN Architecture</vt:lpstr>
      <vt:lpstr>Dataset &amp; Preprocessing</vt:lpstr>
      <vt:lpstr>Model Accuracy &amp; Model Loss</vt:lpstr>
      <vt:lpstr>Test Evaluation &amp; Confusion Matrix (CNN)</vt:lpstr>
      <vt:lpstr>Confusion Matrix – SVM Performance</vt:lpstr>
      <vt:lpstr>Confusion Matrix – Random Forest</vt:lpstr>
      <vt:lpstr>Leaf Species Importance – Random Forest</vt:lpstr>
      <vt:lpstr>Model Comparison: Confusion Matrices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Bhargavi Reddy Suvala (brsuvala)</dc:creator>
  <cp:lastModifiedBy>Bhargavi Reddy Suvala (brsuvala)</cp:lastModifiedBy>
  <cp:revision>6</cp:revision>
  <dcterms:created xsi:type="dcterms:W3CDTF">2025-04-24T03:45:33Z</dcterms:created>
  <dcterms:modified xsi:type="dcterms:W3CDTF">2025-04-28T22:57:24Z</dcterms:modified>
</cp:coreProperties>
</file>