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21"/>
  </p:handoutMasterIdLst>
  <p:sldIdLst>
    <p:sldId id="289" r:id="rId5"/>
    <p:sldId id="290" r:id="rId6"/>
    <p:sldId id="302" r:id="rId7"/>
    <p:sldId id="301" r:id="rId8"/>
    <p:sldId id="293" r:id="rId9"/>
    <p:sldId id="294" r:id="rId10"/>
    <p:sldId id="303" r:id="rId11"/>
    <p:sldId id="306" r:id="rId12"/>
    <p:sldId id="305" r:id="rId13"/>
    <p:sldId id="307" r:id="rId14"/>
    <p:sldId id="308" r:id="rId15"/>
    <p:sldId id="300" r:id="rId16"/>
    <p:sldId id="297" r:id="rId17"/>
    <p:sldId id="309" r:id="rId18"/>
    <p:sldId id="299"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showGuides="1">
      <p:cViewPr varScale="1">
        <p:scale>
          <a:sx n="91" d="100"/>
          <a:sy n="91" d="100"/>
        </p:scale>
        <p:origin x="322" y="77"/>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3/23/2024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 Id="rId4" Type="http://schemas.openxmlformats.org/officeDocument/2006/relationships/image" Target="../media/image3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E3D5-B129-455A-8D61-5DE355CFB91F}"/>
              </a:ext>
            </a:extLst>
          </p:cNvPr>
          <p:cNvSpPr>
            <a:spLocks noGrp="1"/>
          </p:cNvSpPr>
          <p:nvPr>
            <p:ph type="title"/>
          </p:nvPr>
        </p:nvSpPr>
        <p:spPr/>
        <p:txBody>
          <a:bodyPr>
            <a:noAutofit/>
          </a:bodyPr>
          <a:lstStyle/>
          <a:p>
            <a:br>
              <a:rPr lang="en-US" dirty="0">
                <a:latin typeface="+mj-lt"/>
              </a:rPr>
            </a:br>
            <a:endParaRPr lang="en-US" dirty="0"/>
          </a:p>
        </p:txBody>
      </p:sp>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2365947" y="1014984"/>
            <a:ext cx="7315200" cy="1143000"/>
          </a:xfrm>
        </p:spPr>
        <p:txBody>
          <a:bodyPr>
            <a:normAutofit fontScale="55000" lnSpcReduction="20000"/>
          </a:bodyPr>
          <a:lstStyle/>
          <a:p>
            <a:r>
              <a:rPr lang="en-US" dirty="0"/>
              <a:t>Drowsy Driver Detection System</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a:xfrm>
            <a:off x="6269620" y="2798063"/>
            <a:ext cx="3487028" cy="869724"/>
          </a:xfrm>
        </p:spPr>
        <p:txBody>
          <a:bodyPr>
            <a:normAutofit lnSpcReduction="10000"/>
          </a:bodyPr>
          <a:lstStyle/>
          <a:p>
            <a:r>
              <a:rPr lang="en-US" dirty="0">
                <a:latin typeface="+mj-lt"/>
              </a:rPr>
              <a:t>By </a:t>
            </a:r>
          </a:p>
          <a:p>
            <a:r>
              <a:rPr lang="en-US" dirty="0"/>
              <a:t>Sana Bhargavi</a:t>
            </a:r>
            <a:endParaRPr lang="en-US" dirty="0">
              <a:latin typeface="+mj-lt"/>
            </a:endParaRPr>
          </a:p>
          <a:p>
            <a:endParaRPr lang="en-US" dirty="0"/>
          </a:p>
        </p:txBody>
      </p:sp>
      <p:pic>
        <p:nvPicPr>
          <p:cNvPr id="7" name="Picture 6">
            <a:extLst>
              <a:ext uri="{FF2B5EF4-FFF2-40B4-BE49-F238E27FC236}">
                <a16:creationId xmlns:a16="http://schemas.microsoft.com/office/drawing/2014/main" id="{C2DEB1AD-D1AA-BA55-00B6-CA167282361E}"/>
              </a:ext>
            </a:extLst>
          </p:cNvPr>
          <p:cNvPicPr>
            <a:picLocks noChangeAspect="1"/>
          </p:cNvPicPr>
          <p:nvPr/>
        </p:nvPicPr>
        <p:blipFill>
          <a:blip r:embed="rId2"/>
          <a:stretch>
            <a:fillRect/>
          </a:stretch>
        </p:blipFill>
        <p:spPr>
          <a:xfrm>
            <a:off x="1673436" y="3137481"/>
            <a:ext cx="3208957" cy="3208957"/>
          </a:xfrm>
          <a:prstGeom prst="rect">
            <a:avLst/>
          </a:prstGeom>
        </p:spPr>
      </p:pic>
      <p:pic>
        <p:nvPicPr>
          <p:cNvPr id="11" name="Picture 10">
            <a:extLst>
              <a:ext uri="{FF2B5EF4-FFF2-40B4-BE49-F238E27FC236}">
                <a16:creationId xmlns:a16="http://schemas.microsoft.com/office/drawing/2014/main" id="{158DEB38-E855-F242-23F2-CD39B3CA49CC}"/>
              </a:ext>
            </a:extLst>
          </p:cNvPr>
          <p:cNvPicPr>
            <a:picLocks noChangeAspect="1"/>
          </p:cNvPicPr>
          <p:nvPr/>
        </p:nvPicPr>
        <p:blipFill>
          <a:blip r:embed="rId3"/>
          <a:stretch>
            <a:fillRect/>
          </a:stretch>
        </p:blipFill>
        <p:spPr>
          <a:xfrm>
            <a:off x="6269620" y="3929067"/>
            <a:ext cx="3703659" cy="1920240"/>
          </a:xfrm>
          <a:prstGeom prst="rect">
            <a:avLst/>
          </a:prstGeom>
        </p:spPr>
      </p:pic>
    </p:spTree>
    <p:extLst>
      <p:ext uri="{BB962C8B-B14F-4D97-AF65-F5344CB8AC3E}">
        <p14:creationId xmlns:p14="http://schemas.microsoft.com/office/powerpoint/2010/main" val="24375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ircle(in)">
                                      <p:cBhvr>
                                        <p:cTn id="22" dur="20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circle(in)">
                                      <p:cBhvr>
                                        <p:cTn id="27"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BB82-253B-AAFF-C301-EC658CCAF993}"/>
              </a:ext>
            </a:extLst>
          </p:cNvPr>
          <p:cNvSpPr>
            <a:spLocks noGrp="1"/>
          </p:cNvSpPr>
          <p:nvPr>
            <p:ph type="title"/>
          </p:nvPr>
        </p:nvSpPr>
        <p:spPr>
          <a:xfrm>
            <a:off x="2744877" y="602704"/>
            <a:ext cx="6857999" cy="653547"/>
          </a:xfrm>
        </p:spPr>
        <p:txBody>
          <a:bodyPr/>
          <a:lstStyle/>
          <a:p>
            <a:r>
              <a:rPr lang="en-US" dirty="0"/>
              <a:t>Classification Report</a:t>
            </a:r>
            <a:endParaRPr lang="en-IN" dirty="0"/>
          </a:p>
        </p:txBody>
      </p:sp>
      <p:pic>
        <p:nvPicPr>
          <p:cNvPr id="5" name="Picture 4">
            <a:extLst>
              <a:ext uri="{FF2B5EF4-FFF2-40B4-BE49-F238E27FC236}">
                <a16:creationId xmlns:a16="http://schemas.microsoft.com/office/drawing/2014/main" id="{1459F753-6C21-79D8-2E05-52D322ED87E8}"/>
              </a:ext>
            </a:extLst>
          </p:cNvPr>
          <p:cNvPicPr>
            <a:picLocks noChangeAspect="1"/>
          </p:cNvPicPr>
          <p:nvPr/>
        </p:nvPicPr>
        <p:blipFill>
          <a:blip r:embed="rId2"/>
          <a:stretch>
            <a:fillRect/>
          </a:stretch>
        </p:blipFill>
        <p:spPr>
          <a:xfrm>
            <a:off x="2367372" y="2273547"/>
            <a:ext cx="6857998" cy="3897859"/>
          </a:xfrm>
          <a:prstGeom prst="rect">
            <a:avLst/>
          </a:prstGeom>
        </p:spPr>
      </p:pic>
    </p:spTree>
    <p:extLst>
      <p:ext uri="{BB962C8B-B14F-4D97-AF65-F5344CB8AC3E}">
        <p14:creationId xmlns:p14="http://schemas.microsoft.com/office/powerpoint/2010/main" val="180226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56E9-994A-7752-ECEB-BDCBF276421D}"/>
              </a:ext>
            </a:extLst>
          </p:cNvPr>
          <p:cNvSpPr>
            <a:spLocks noGrp="1"/>
          </p:cNvSpPr>
          <p:nvPr>
            <p:ph type="title"/>
          </p:nvPr>
        </p:nvSpPr>
        <p:spPr>
          <a:xfrm>
            <a:off x="3214661" y="703372"/>
            <a:ext cx="5065274" cy="653547"/>
          </a:xfrm>
        </p:spPr>
        <p:txBody>
          <a:bodyPr/>
          <a:lstStyle/>
          <a:p>
            <a:r>
              <a:rPr lang="en-US" dirty="0"/>
              <a:t>Confusion Matrix</a:t>
            </a:r>
            <a:endParaRPr lang="en-IN" dirty="0"/>
          </a:p>
        </p:txBody>
      </p:sp>
      <p:pic>
        <p:nvPicPr>
          <p:cNvPr id="5" name="Picture 4">
            <a:extLst>
              <a:ext uri="{FF2B5EF4-FFF2-40B4-BE49-F238E27FC236}">
                <a16:creationId xmlns:a16="http://schemas.microsoft.com/office/drawing/2014/main" id="{D7663D8D-ED2E-9E8C-C936-AE637BD52A0C}"/>
              </a:ext>
            </a:extLst>
          </p:cNvPr>
          <p:cNvPicPr>
            <a:picLocks noChangeAspect="1"/>
          </p:cNvPicPr>
          <p:nvPr/>
        </p:nvPicPr>
        <p:blipFill>
          <a:blip r:embed="rId2"/>
          <a:stretch>
            <a:fillRect/>
          </a:stretch>
        </p:blipFill>
        <p:spPr>
          <a:xfrm>
            <a:off x="3087149" y="1939736"/>
            <a:ext cx="5125673" cy="4505325"/>
          </a:xfrm>
          <a:prstGeom prst="rect">
            <a:avLst/>
          </a:prstGeom>
        </p:spPr>
      </p:pic>
    </p:spTree>
    <p:extLst>
      <p:ext uri="{BB962C8B-B14F-4D97-AF65-F5344CB8AC3E}">
        <p14:creationId xmlns:p14="http://schemas.microsoft.com/office/powerpoint/2010/main" val="619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a:xfrm>
            <a:off x="2331718" y="1460691"/>
            <a:ext cx="7772402" cy="644945"/>
          </a:xfrm>
        </p:spPr>
        <p:txBody>
          <a:bodyPr>
            <a:normAutofit/>
          </a:bodyPr>
          <a:lstStyle/>
          <a:p>
            <a:r>
              <a:rPr lang="en-US" dirty="0"/>
              <a:t>Testing the Model</a:t>
            </a:r>
          </a:p>
          <a:p>
            <a:endParaRPr lang="en-US" dirty="0"/>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a:xfrm>
            <a:off x="2331718" y="2615745"/>
            <a:ext cx="7772400" cy="3456432"/>
          </a:xfrm>
        </p:spPr>
        <p:txBody>
          <a:bodyPr/>
          <a:lstStyle/>
          <a:p>
            <a:r>
              <a:rPr lang="en-US" b="0" i="0" dirty="0">
                <a:solidFill>
                  <a:schemeClr val="tx1"/>
                </a:solidFill>
                <a:effectLst/>
              </a:rPr>
              <a:t>The predictions of the model on images of eyes can be seen in the following pictures</a:t>
            </a:r>
            <a:endParaRPr lang="en-US" dirty="0">
              <a:solidFill>
                <a:schemeClr val="tx1"/>
              </a:solidFill>
            </a:endParaRPr>
          </a:p>
        </p:txBody>
      </p:sp>
      <p:pic>
        <p:nvPicPr>
          <p:cNvPr id="5" name="Picture 4">
            <a:extLst>
              <a:ext uri="{FF2B5EF4-FFF2-40B4-BE49-F238E27FC236}">
                <a16:creationId xmlns:a16="http://schemas.microsoft.com/office/drawing/2014/main" id="{DFE78946-D2CE-3AEA-4B4F-40F6405B42FA}"/>
              </a:ext>
            </a:extLst>
          </p:cNvPr>
          <p:cNvPicPr>
            <a:picLocks noChangeAspect="1"/>
          </p:cNvPicPr>
          <p:nvPr/>
        </p:nvPicPr>
        <p:blipFill>
          <a:blip r:embed="rId2"/>
          <a:stretch>
            <a:fillRect/>
          </a:stretch>
        </p:blipFill>
        <p:spPr>
          <a:xfrm>
            <a:off x="2402744" y="3322143"/>
            <a:ext cx="2286000" cy="1533525"/>
          </a:xfrm>
          <a:prstGeom prst="rect">
            <a:avLst/>
          </a:prstGeom>
        </p:spPr>
      </p:pic>
      <p:pic>
        <p:nvPicPr>
          <p:cNvPr id="7" name="Picture 6">
            <a:extLst>
              <a:ext uri="{FF2B5EF4-FFF2-40B4-BE49-F238E27FC236}">
                <a16:creationId xmlns:a16="http://schemas.microsoft.com/office/drawing/2014/main" id="{748D1B89-61A5-7C4B-DF0D-01C296F7C3E8}"/>
              </a:ext>
            </a:extLst>
          </p:cNvPr>
          <p:cNvPicPr>
            <a:picLocks noChangeAspect="1"/>
          </p:cNvPicPr>
          <p:nvPr/>
        </p:nvPicPr>
        <p:blipFill>
          <a:blip r:embed="rId3"/>
          <a:stretch>
            <a:fillRect/>
          </a:stretch>
        </p:blipFill>
        <p:spPr>
          <a:xfrm>
            <a:off x="7396431" y="3322143"/>
            <a:ext cx="2238375" cy="1657350"/>
          </a:xfrm>
          <a:prstGeom prst="rect">
            <a:avLst/>
          </a:prstGeom>
        </p:spPr>
      </p:pic>
      <p:pic>
        <p:nvPicPr>
          <p:cNvPr id="9" name="Picture 8">
            <a:extLst>
              <a:ext uri="{FF2B5EF4-FFF2-40B4-BE49-F238E27FC236}">
                <a16:creationId xmlns:a16="http://schemas.microsoft.com/office/drawing/2014/main" id="{0DE36AE2-6336-F0D2-F259-E4E6D05720EB}"/>
              </a:ext>
            </a:extLst>
          </p:cNvPr>
          <p:cNvPicPr>
            <a:picLocks noChangeAspect="1"/>
          </p:cNvPicPr>
          <p:nvPr/>
        </p:nvPicPr>
        <p:blipFill>
          <a:blip r:embed="rId4"/>
          <a:stretch>
            <a:fillRect/>
          </a:stretch>
        </p:blipFill>
        <p:spPr>
          <a:xfrm>
            <a:off x="4919931" y="5102334"/>
            <a:ext cx="2247900" cy="1552575"/>
          </a:xfrm>
          <a:prstGeom prst="rect">
            <a:avLst/>
          </a:prstGeom>
        </p:spPr>
      </p:pic>
      <p:pic>
        <p:nvPicPr>
          <p:cNvPr id="11" name="Picture 10">
            <a:extLst>
              <a:ext uri="{FF2B5EF4-FFF2-40B4-BE49-F238E27FC236}">
                <a16:creationId xmlns:a16="http://schemas.microsoft.com/office/drawing/2014/main" id="{8656D278-8ABC-A914-EF71-7D01FD86E494}"/>
              </a:ext>
            </a:extLst>
          </p:cNvPr>
          <p:cNvPicPr>
            <a:picLocks noChangeAspect="1"/>
          </p:cNvPicPr>
          <p:nvPr/>
        </p:nvPicPr>
        <p:blipFill>
          <a:blip r:embed="rId5"/>
          <a:stretch>
            <a:fillRect/>
          </a:stretch>
        </p:blipFill>
        <p:spPr>
          <a:xfrm>
            <a:off x="4919931" y="3322143"/>
            <a:ext cx="2476500" cy="1352550"/>
          </a:xfrm>
          <a:prstGeom prst="rect">
            <a:avLst/>
          </a:prstGeom>
        </p:spPr>
      </p:pic>
    </p:spTree>
    <p:extLst>
      <p:ext uri="{BB962C8B-B14F-4D97-AF65-F5344CB8AC3E}">
        <p14:creationId xmlns:p14="http://schemas.microsoft.com/office/powerpoint/2010/main" val="112056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6C4-8E88-4788-939C-687DC13FBBAF}"/>
              </a:ext>
            </a:extLst>
          </p:cNvPr>
          <p:cNvSpPr>
            <a:spLocks noGrp="1"/>
          </p:cNvSpPr>
          <p:nvPr>
            <p:ph type="title"/>
          </p:nvPr>
        </p:nvSpPr>
        <p:spPr>
          <a:xfrm>
            <a:off x="4313618" y="585926"/>
            <a:ext cx="7154132" cy="1128574"/>
          </a:xfrm>
        </p:spPr>
        <p:txBody>
          <a:bodyPr>
            <a:normAutofit fontScale="90000"/>
          </a:bodyPr>
          <a:lstStyle/>
          <a:p>
            <a:r>
              <a:rPr lang="en-US" dirty="0"/>
              <a:t>Building Pipeline for prediction on Full Face Images</a:t>
            </a:r>
          </a:p>
        </p:txBody>
      </p:sp>
      <p:sp>
        <p:nvSpPr>
          <p:cNvPr id="6" name="Oval 5">
            <a:extLst>
              <a:ext uri="{FF2B5EF4-FFF2-40B4-BE49-F238E27FC236}">
                <a16:creationId xmlns:a16="http://schemas.microsoft.com/office/drawing/2014/main" id="{1B916BCB-384D-4A08-BEE7-8E8B4C216B7D}"/>
              </a:ext>
              <a:ext uri="{C183D7F6-B498-43B3-948B-1728B52AA6E4}">
                <adec:decorative xmlns:adec="http://schemas.microsoft.com/office/drawing/2017/decorative" val="1"/>
              </a:ext>
            </a:extLst>
          </p:cNvPr>
          <p:cNvSpPr/>
          <p:nvPr/>
        </p:nvSpPr>
        <p:spPr>
          <a:xfrm>
            <a:off x="652070" y="1714500"/>
            <a:ext cx="3429000" cy="3429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Illustration of a green pencil sharpener character ">
            <a:extLst>
              <a:ext uri="{FF2B5EF4-FFF2-40B4-BE49-F238E27FC236}">
                <a16:creationId xmlns:a16="http://schemas.microsoft.com/office/drawing/2014/main" id="{A5A4FC33-D142-4E28-8346-35D781135E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580273" y="2306952"/>
            <a:ext cx="1572593" cy="2244095"/>
          </a:xfrm>
          <a:prstGeom prst="rect">
            <a:avLst/>
          </a:prstGeom>
        </p:spPr>
      </p:pic>
      <p:sp>
        <p:nvSpPr>
          <p:cNvPr id="4" name="Text Placeholder 3">
            <a:extLst>
              <a:ext uri="{FF2B5EF4-FFF2-40B4-BE49-F238E27FC236}">
                <a16:creationId xmlns:a16="http://schemas.microsoft.com/office/drawing/2014/main" id="{C6CC9A77-60CE-4D42-8E97-990157A99D3E}"/>
              </a:ext>
            </a:extLst>
          </p:cNvPr>
          <p:cNvSpPr>
            <a:spLocks noGrp="1"/>
          </p:cNvSpPr>
          <p:nvPr>
            <p:ph type="body" sz="quarter" idx="11"/>
          </p:nvPr>
        </p:nvSpPr>
        <p:spPr>
          <a:xfrm>
            <a:off x="4389120" y="2223082"/>
            <a:ext cx="6858000" cy="3969373"/>
          </a:xfrm>
        </p:spPr>
        <p:txBody>
          <a:bodyPr/>
          <a:lstStyle/>
          <a:p>
            <a:r>
              <a:rPr lang="en-US" b="0" i="0" dirty="0">
                <a:solidFill>
                  <a:schemeClr val="tx1"/>
                </a:solidFill>
                <a:effectLst/>
                <a:ea typeface="Segoe UI Black" panose="020B0A02040204020203" pitchFamily="34" charset="0"/>
              </a:rPr>
              <a:t>This project’s last and final step is to build a pipeline for making predictions on full-face images. The channel includes Face detection, face alignment, eyes detection, preprocessing the ROI of the image, passing to the model for prediction and displaying results on the image.</a:t>
            </a:r>
            <a:endParaRPr lang="en-US" dirty="0">
              <a:solidFill>
                <a:schemeClr val="tx1"/>
              </a:solidFill>
              <a:ea typeface="Segoe UI Black" panose="020B0A02040204020203" pitchFamily="34" charset="0"/>
            </a:endParaRPr>
          </a:p>
        </p:txBody>
      </p:sp>
    </p:spTree>
    <p:extLst>
      <p:ext uri="{BB962C8B-B14F-4D97-AF65-F5344CB8AC3E}">
        <p14:creationId xmlns:p14="http://schemas.microsoft.com/office/powerpoint/2010/main" val="260051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F1F6-0375-B332-4A6A-66E7964A4351}"/>
              </a:ext>
            </a:extLst>
          </p:cNvPr>
          <p:cNvSpPr>
            <a:spLocks noGrp="1"/>
          </p:cNvSpPr>
          <p:nvPr>
            <p:ph type="title"/>
          </p:nvPr>
        </p:nvSpPr>
        <p:spPr>
          <a:xfrm>
            <a:off x="2921045" y="607271"/>
            <a:ext cx="6857999" cy="653547"/>
          </a:xfrm>
        </p:spPr>
        <p:txBody>
          <a:bodyPr/>
          <a:lstStyle/>
          <a:p>
            <a:r>
              <a:rPr lang="en-US" dirty="0"/>
              <a:t>Prediction of Full Images</a:t>
            </a:r>
            <a:endParaRPr lang="en-IN" dirty="0"/>
          </a:p>
        </p:txBody>
      </p:sp>
      <p:pic>
        <p:nvPicPr>
          <p:cNvPr id="11" name="Picture 10">
            <a:extLst>
              <a:ext uri="{FF2B5EF4-FFF2-40B4-BE49-F238E27FC236}">
                <a16:creationId xmlns:a16="http://schemas.microsoft.com/office/drawing/2014/main" id="{B37BD890-1426-FD06-B55F-2F033B651DEE}"/>
              </a:ext>
            </a:extLst>
          </p:cNvPr>
          <p:cNvPicPr>
            <a:picLocks noChangeAspect="1"/>
          </p:cNvPicPr>
          <p:nvPr/>
        </p:nvPicPr>
        <p:blipFill>
          <a:blip r:embed="rId2"/>
          <a:stretch>
            <a:fillRect/>
          </a:stretch>
        </p:blipFill>
        <p:spPr>
          <a:xfrm>
            <a:off x="1256626" y="3056742"/>
            <a:ext cx="2317084" cy="3201073"/>
          </a:xfrm>
          <a:prstGeom prst="rect">
            <a:avLst/>
          </a:prstGeom>
        </p:spPr>
      </p:pic>
      <p:pic>
        <p:nvPicPr>
          <p:cNvPr id="13" name="Picture 12">
            <a:extLst>
              <a:ext uri="{FF2B5EF4-FFF2-40B4-BE49-F238E27FC236}">
                <a16:creationId xmlns:a16="http://schemas.microsoft.com/office/drawing/2014/main" id="{D7A8590B-17DA-9CD0-4256-FC3375A46407}"/>
              </a:ext>
            </a:extLst>
          </p:cNvPr>
          <p:cNvPicPr>
            <a:picLocks noChangeAspect="1"/>
          </p:cNvPicPr>
          <p:nvPr/>
        </p:nvPicPr>
        <p:blipFill>
          <a:blip r:embed="rId3"/>
          <a:stretch>
            <a:fillRect/>
          </a:stretch>
        </p:blipFill>
        <p:spPr>
          <a:xfrm>
            <a:off x="4876800" y="3757611"/>
            <a:ext cx="2438400" cy="1624584"/>
          </a:xfrm>
          <a:prstGeom prst="rect">
            <a:avLst/>
          </a:prstGeom>
        </p:spPr>
      </p:pic>
      <p:pic>
        <p:nvPicPr>
          <p:cNvPr id="15" name="Picture 14">
            <a:extLst>
              <a:ext uri="{FF2B5EF4-FFF2-40B4-BE49-F238E27FC236}">
                <a16:creationId xmlns:a16="http://schemas.microsoft.com/office/drawing/2014/main" id="{5FA5D37C-8F32-60A4-219A-898BDFCD3BBB}"/>
              </a:ext>
            </a:extLst>
          </p:cNvPr>
          <p:cNvPicPr>
            <a:picLocks noChangeAspect="1"/>
          </p:cNvPicPr>
          <p:nvPr/>
        </p:nvPicPr>
        <p:blipFill>
          <a:blip r:embed="rId4"/>
          <a:stretch>
            <a:fillRect/>
          </a:stretch>
        </p:blipFill>
        <p:spPr>
          <a:xfrm>
            <a:off x="8451785" y="3533583"/>
            <a:ext cx="3121152" cy="2072640"/>
          </a:xfrm>
          <a:prstGeom prst="rect">
            <a:avLst/>
          </a:prstGeom>
        </p:spPr>
      </p:pic>
      <p:sp>
        <p:nvSpPr>
          <p:cNvPr id="16" name="TextBox 15">
            <a:extLst>
              <a:ext uri="{FF2B5EF4-FFF2-40B4-BE49-F238E27FC236}">
                <a16:creationId xmlns:a16="http://schemas.microsoft.com/office/drawing/2014/main" id="{281EA227-7E77-37BA-D212-8664FFF5F81A}"/>
              </a:ext>
            </a:extLst>
          </p:cNvPr>
          <p:cNvSpPr txBox="1"/>
          <p:nvPr/>
        </p:nvSpPr>
        <p:spPr>
          <a:xfrm>
            <a:off x="5210961" y="3164251"/>
            <a:ext cx="1770078" cy="369332"/>
          </a:xfrm>
          <a:prstGeom prst="rect">
            <a:avLst/>
          </a:prstGeom>
          <a:noFill/>
        </p:spPr>
        <p:txBody>
          <a:bodyPr wrap="square" rtlCol="0">
            <a:spAutoFit/>
          </a:bodyPr>
          <a:lstStyle/>
          <a:p>
            <a:r>
              <a:rPr lang="en-US" dirty="0"/>
              <a:t>Drowsy_Person</a:t>
            </a:r>
            <a:endParaRPr lang="en-IN" dirty="0"/>
          </a:p>
        </p:txBody>
      </p:sp>
      <p:sp>
        <p:nvSpPr>
          <p:cNvPr id="17" name="TextBox 16">
            <a:extLst>
              <a:ext uri="{FF2B5EF4-FFF2-40B4-BE49-F238E27FC236}">
                <a16:creationId xmlns:a16="http://schemas.microsoft.com/office/drawing/2014/main" id="{807EB842-0041-CE7C-9DD3-3D7A767D3EF6}"/>
              </a:ext>
            </a:extLst>
          </p:cNvPr>
          <p:cNvSpPr txBox="1"/>
          <p:nvPr/>
        </p:nvSpPr>
        <p:spPr>
          <a:xfrm>
            <a:off x="9127322" y="2955085"/>
            <a:ext cx="1770078" cy="369332"/>
          </a:xfrm>
          <a:prstGeom prst="rect">
            <a:avLst/>
          </a:prstGeom>
          <a:noFill/>
        </p:spPr>
        <p:txBody>
          <a:bodyPr wrap="square" rtlCol="0">
            <a:spAutoFit/>
          </a:bodyPr>
          <a:lstStyle/>
          <a:p>
            <a:r>
              <a:rPr lang="en-US" dirty="0"/>
              <a:t>Sleepy-Driver</a:t>
            </a:r>
            <a:endParaRPr lang="en-IN" dirty="0"/>
          </a:p>
        </p:txBody>
      </p:sp>
      <p:sp>
        <p:nvSpPr>
          <p:cNvPr id="18" name="TextBox 17">
            <a:extLst>
              <a:ext uri="{FF2B5EF4-FFF2-40B4-BE49-F238E27FC236}">
                <a16:creationId xmlns:a16="http://schemas.microsoft.com/office/drawing/2014/main" id="{E0BF376E-F72C-46B6-2011-56D8EC8DED35}"/>
              </a:ext>
            </a:extLst>
          </p:cNvPr>
          <p:cNvSpPr txBox="1"/>
          <p:nvPr/>
        </p:nvSpPr>
        <p:spPr>
          <a:xfrm>
            <a:off x="1605093" y="2494530"/>
            <a:ext cx="1770078" cy="369332"/>
          </a:xfrm>
          <a:prstGeom prst="rect">
            <a:avLst/>
          </a:prstGeom>
          <a:noFill/>
        </p:spPr>
        <p:txBody>
          <a:bodyPr wrap="square" rtlCol="0">
            <a:spAutoFit/>
          </a:bodyPr>
          <a:lstStyle/>
          <a:p>
            <a:r>
              <a:rPr lang="en-US" dirty="0"/>
              <a:t>Active_Person</a:t>
            </a:r>
            <a:endParaRPr lang="en-IN" dirty="0"/>
          </a:p>
        </p:txBody>
      </p:sp>
    </p:spTree>
    <p:extLst>
      <p:ext uri="{BB962C8B-B14F-4D97-AF65-F5344CB8AC3E}">
        <p14:creationId xmlns:p14="http://schemas.microsoft.com/office/powerpoint/2010/main" val="28241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normAutofit fontScale="85000" lnSpcReduction="10000"/>
          </a:bodyPr>
          <a:lstStyle/>
          <a:p>
            <a:pPr>
              <a:lnSpc>
                <a:spcPct val="170000"/>
              </a:lnSpc>
            </a:pPr>
            <a:r>
              <a:rPr lang="en-US" b="0" i="0" dirty="0">
                <a:solidFill>
                  <a:schemeClr val="tx1"/>
                </a:solidFill>
                <a:effectLst/>
              </a:rPr>
              <a:t>Driver Drowsiness is a significant reason for thousands of road accidents all over the world. Driver drowsiness detection is a car safety technology that helps prevent accidents caused by the driver getting drowsy. The project aims at providing a solution of Driver Drowsiness Detection using CNN and image processing. The project aimed at optimizing the model to limit the number of parameters under 250k for easy deployment on edge devices. This deployment is possible through the Cainvas Platform by making use of their compiler called deepC. Thus effectively bringing AI out on edge in actual and physical real-world use cases.</a:t>
            </a:r>
          </a:p>
          <a:p>
            <a:br>
              <a:rPr lang="en-US" dirty="0">
                <a:effectLst/>
              </a:rPr>
            </a:br>
            <a:endParaRPr lang="en-US" dirty="0"/>
          </a:p>
          <a:p>
            <a:endParaRPr lang="en-US" dirty="0"/>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A94F62-EBE7-E014-2B2A-9E0E6430E538}"/>
              </a:ext>
            </a:extLst>
          </p:cNvPr>
          <p:cNvSpPr txBox="1"/>
          <p:nvPr/>
        </p:nvSpPr>
        <p:spPr>
          <a:xfrm>
            <a:off x="4406317" y="3661578"/>
            <a:ext cx="2950828" cy="707886"/>
          </a:xfrm>
          <a:prstGeom prst="rect">
            <a:avLst/>
          </a:prstGeom>
          <a:noFill/>
        </p:spPr>
        <p:txBody>
          <a:bodyPr wrap="square">
            <a:spAutoFit/>
          </a:bodyPr>
          <a:lstStyle/>
          <a:p>
            <a:r>
              <a:rPr lang="en-US" sz="4000" dirty="0">
                <a:latin typeface="+mj-lt"/>
              </a:rPr>
              <a:t>Thank You</a:t>
            </a:r>
            <a:endParaRPr lang="en-IN" sz="4000" dirty="0">
              <a:latin typeface="+mj-lt"/>
            </a:endParaRPr>
          </a:p>
        </p:txBody>
      </p:sp>
    </p:spTree>
    <p:extLst>
      <p:ext uri="{BB962C8B-B14F-4D97-AF65-F5344CB8AC3E}">
        <p14:creationId xmlns:p14="http://schemas.microsoft.com/office/powerpoint/2010/main" val="3794252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Index</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lstStyle/>
          <a:p>
            <a:pPr algn="l">
              <a:buFont typeface="Arial" panose="020B0604020202020204" pitchFamily="34" charset="0"/>
              <a:buChar char="•"/>
            </a:pPr>
            <a:r>
              <a:rPr lang="en-US" b="0" i="0" dirty="0">
                <a:solidFill>
                  <a:schemeClr val="tx1"/>
                </a:solidFill>
                <a:effectLst/>
                <a:latin typeface="sohne"/>
              </a:rPr>
              <a:t>Description of the Problem Statement</a:t>
            </a:r>
          </a:p>
          <a:p>
            <a:pPr algn="l">
              <a:buFont typeface="Arial" panose="020B0604020202020204" pitchFamily="34" charset="0"/>
              <a:buChar char="•"/>
            </a:pPr>
            <a:r>
              <a:rPr lang="en-US" b="0" i="0" dirty="0">
                <a:solidFill>
                  <a:schemeClr val="tx1"/>
                </a:solidFill>
                <a:effectLst/>
                <a:latin typeface="sohne"/>
              </a:rPr>
              <a:t>CNN Model Architecture</a:t>
            </a:r>
          </a:p>
          <a:p>
            <a:pPr algn="l">
              <a:buFont typeface="Arial" panose="020B0604020202020204" pitchFamily="34" charset="0"/>
              <a:buChar char="•"/>
            </a:pPr>
            <a:r>
              <a:rPr lang="en-US" b="0" i="0" dirty="0">
                <a:solidFill>
                  <a:schemeClr val="tx1"/>
                </a:solidFill>
                <a:effectLst/>
                <a:latin typeface="sohne"/>
              </a:rPr>
              <a:t>Drowsiness Detection Dataset</a:t>
            </a:r>
          </a:p>
          <a:p>
            <a:pPr algn="l">
              <a:buFont typeface="Arial" panose="020B0604020202020204" pitchFamily="34" charset="0"/>
              <a:buChar char="•"/>
            </a:pPr>
            <a:r>
              <a:rPr lang="en-US" b="0" i="0" dirty="0">
                <a:solidFill>
                  <a:schemeClr val="tx1"/>
                </a:solidFill>
                <a:effectLst/>
                <a:latin typeface="sohne"/>
              </a:rPr>
              <a:t>Training the Model</a:t>
            </a:r>
          </a:p>
          <a:p>
            <a:pPr algn="l">
              <a:buFont typeface="Arial" panose="020B0604020202020204" pitchFamily="34" charset="0"/>
              <a:buChar char="•"/>
            </a:pPr>
            <a:r>
              <a:rPr lang="en-US" b="0" i="0" dirty="0">
                <a:solidFill>
                  <a:schemeClr val="tx1"/>
                </a:solidFill>
                <a:effectLst/>
                <a:latin typeface="sohne"/>
              </a:rPr>
              <a:t>Performance of the Model</a:t>
            </a:r>
          </a:p>
          <a:p>
            <a:pPr algn="l">
              <a:buFont typeface="Arial" panose="020B0604020202020204" pitchFamily="34" charset="0"/>
              <a:buChar char="•"/>
            </a:pPr>
            <a:r>
              <a:rPr lang="en-US" b="0" i="0" dirty="0">
                <a:solidFill>
                  <a:schemeClr val="tx1"/>
                </a:solidFill>
                <a:effectLst/>
                <a:latin typeface="sohne"/>
              </a:rPr>
              <a:t>Testing the Model</a:t>
            </a:r>
          </a:p>
          <a:p>
            <a:pPr algn="l">
              <a:buFont typeface="Arial" panose="020B0604020202020204" pitchFamily="34" charset="0"/>
              <a:buChar char="•"/>
            </a:pPr>
            <a:r>
              <a:rPr lang="en-US" b="0" i="0" dirty="0">
                <a:solidFill>
                  <a:schemeClr val="tx1"/>
                </a:solidFill>
                <a:effectLst/>
                <a:latin typeface="sohne"/>
              </a:rPr>
              <a:t>Building Pipeline for Predictions on Full Face Images</a:t>
            </a:r>
          </a:p>
          <a:p>
            <a:pPr algn="l">
              <a:buFont typeface="Arial" panose="020B0604020202020204" pitchFamily="34" charset="0"/>
              <a:buChar char="•"/>
            </a:pPr>
            <a:r>
              <a:rPr lang="en-US" b="0" i="0" dirty="0">
                <a:solidFill>
                  <a:schemeClr val="tx1"/>
                </a:solidFill>
                <a:effectLst/>
                <a:latin typeface="sohne"/>
              </a:rPr>
              <a:t>Conclusion</a:t>
            </a:r>
            <a:r>
              <a:rPr lang="en-US" sz="1800" dirty="0">
                <a:solidFill>
                  <a:schemeClr val="tx1"/>
                </a:solidFill>
              </a:rPr>
              <a:t>.</a:t>
            </a:r>
          </a:p>
          <a:p>
            <a:endParaRPr lang="en-US"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00195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Problem Statement</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lstStyle/>
          <a:p>
            <a:pPr>
              <a:lnSpc>
                <a:spcPts val="2800"/>
              </a:lnSpc>
            </a:pPr>
            <a:r>
              <a:rPr lang="en-US" b="0" i="0" dirty="0">
                <a:solidFill>
                  <a:srgbClr val="EEECEB"/>
                </a:solidFill>
                <a:effectLst/>
              </a:rPr>
              <a:t>The project aims at detecting drowsiness while driving to alert the driver at the right time to prevent any mishappening. The project uses a CNN model to predict whether a person feels drowsy or not based on whether the eyes are closed or open. The project’s main objective was to limit the number of trainable parameters of the CNN model to under 250K so that the system can be deployed on edge or computationally less efficient devices.</a:t>
            </a:r>
            <a:endParaRPr lang="en-US" dirty="0"/>
          </a:p>
          <a:p>
            <a:endParaRPr lang="en-US" dirty="0"/>
          </a:p>
        </p:txBody>
      </p:sp>
      <p:pic>
        <p:nvPicPr>
          <p:cNvPr id="4" name="Picture 3">
            <a:extLst>
              <a:ext uri="{FF2B5EF4-FFF2-40B4-BE49-F238E27FC236}">
                <a16:creationId xmlns:a16="http://schemas.microsoft.com/office/drawing/2014/main" id="{8FA2A424-3DCC-97B1-BFC5-3F82C71E2B31}"/>
              </a:ext>
            </a:extLst>
          </p:cNvPr>
          <p:cNvPicPr>
            <a:picLocks noChangeAspect="1"/>
          </p:cNvPicPr>
          <p:nvPr/>
        </p:nvPicPr>
        <p:blipFill>
          <a:blip r:embed="rId2"/>
          <a:stretch>
            <a:fillRect/>
          </a:stretch>
        </p:blipFill>
        <p:spPr>
          <a:xfrm>
            <a:off x="614073" y="2057678"/>
            <a:ext cx="2573743" cy="2573743"/>
          </a:xfrm>
          <a:prstGeom prst="rect">
            <a:avLst/>
          </a:prstGeom>
        </p:spPr>
      </p:pic>
    </p:spTree>
    <p:extLst>
      <p:ext uri="{BB962C8B-B14F-4D97-AF65-F5344CB8AC3E}">
        <p14:creationId xmlns:p14="http://schemas.microsoft.com/office/powerpoint/2010/main" val="217473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p:txBody>
          <a:bodyPr/>
          <a:lstStyle/>
          <a:p>
            <a:pPr algn="ctr"/>
            <a:r>
              <a:rPr lang="en-US" dirty="0"/>
              <a:t>CNN Model Architecture</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gn="l"/>
            <a:r>
              <a:rPr lang="en-US" b="0" i="0" dirty="0">
                <a:solidFill>
                  <a:schemeClr val="tx1"/>
                </a:solidFill>
                <a:effectLst/>
              </a:rPr>
              <a:t>The implementation uses a custom-designed Convolutional Neural Network that has the following characteristics </a:t>
            </a:r>
          </a:p>
          <a:p>
            <a:pPr algn="l">
              <a:buFont typeface="Arial" panose="020B0604020202020204" pitchFamily="34" charset="0"/>
              <a:buChar char="•"/>
            </a:pPr>
            <a:r>
              <a:rPr lang="en-US" b="0" i="0" dirty="0">
                <a:solidFill>
                  <a:schemeClr val="tx1"/>
                </a:solidFill>
                <a:effectLst/>
              </a:rPr>
              <a:t>Three Convolution Blocks having 2, 3, and 3 convolutional layers, respectively.</a:t>
            </a:r>
          </a:p>
          <a:p>
            <a:pPr algn="l">
              <a:buFont typeface="Arial" panose="020B0604020202020204" pitchFamily="34" charset="0"/>
              <a:buChar char="•"/>
            </a:pPr>
            <a:r>
              <a:rPr lang="en-US" b="0" i="0" dirty="0">
                <a:solidFill>
                  <a:schemeClr val="tx1"/>
                </a:solidFill>
                <a:effectLst/>
              </a:rPr>
              <a:t>A Batch Normalization Layer follows each Convolution Layer.</a:t>
            </a:r>
          </a:p>
          <a:p>
            <a:pPr algn="l">
              <a:buFont typeface="Arial" panose="020B0604020202020204" pitchFamily="34" charset="0"/>
              <a:buChar char="•"/>
            </a:pPr>
            <a:r>
              <a:rPr lang="en-US" b="0" i="0" dirty="0">
                <a:solidFill>
                  <a:schemeClr val="tx1"/>
                </a:solidFill>
                <a:effectLst/>
              </a:rPr>
              <a:t>A Dropout Layer follows each Convolution Block for avoiding overfitting and a MaxPool Layer.</a:t>
            </a:r>
          </a:p>
          <a:p>
            <a:pPr algn="l">
              <a:buFont typeface="Arial" panose="020B0604020202020204" pitchFamily="34" charset="0"/>
              <a:buChar char="•"/>
            </a:pPr>
            <a:r>
              <a:rPr lang="en-US" b="0" i="0" dirty="0">
                <a:solidFill>
                  <a:schemeClr val="tx1"/>
                </a:solidFill>
                <a:effectLst/>
              </a:rPr>
              <a:t>3 Fully Connected Layers follow convolution Layers for classification.</a:t>
            </a:r>
          </a:p>
          <a:p>
            <a:endParaRPr lang="en-US"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About Dataset</a:t>
            </a: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400" y="1913294"/>
            <a:ext cx="6400800" cy="4206240"/>
          </a:xfrm>
        </p:spPr>
        <p:txBody>
          <a:bodyPr/>
          <a:lstStyle/>
          <a:p>
            <a:pPr algn="l"/>
            <a:r>
              <a:rPr lang="en-US" b="0" i="0" dirty="0">
                <a:solidFill>
                  <a:schemeClr val="tx1"/>
                </a:solidFill>
                <a:effectLst/>
              </a:rPr>
              <a:t>The project uses the </a:t>
            </a:r>
            <a:r>
              <a:rPr lang="en-US" b="0" i="0" dirty="0" err="1">
                <a:solidFill>
                  <a:schemeClr val="tx1"/>
                </a:solidFill>
                <a:effectLst/>
              </a:rPr>
              <a:t>Drowsiness_dataset</a:t>
            </a:r>
            <a:r>
              <a:rPr lang="en-US" b="0" i="0" dirty="0">
                <a:solidFill>
                  <a:schemeClr val="tx1"/>
                </a:solidFill>
                <a:effectLst/>
              </a:rPr>
              <a:t> present on the Kaggle platform. The original dataset contains four classes for classifying images into Open Eyes, Closed Eyes, Yawning, or No-Yawning. However, this project’s scope is to classify drowsiness based on whether the eyes are closed or open. So, I will be using only two classes of the dataset. Characteristics of the dataset are as follows </a:t>
            </a:r>
          </a:p>
          <a:p>
            <a:pPr algn="l">
              <a:buFont typeface="Arial" panose="020B0604020202020204" pitchFamily="34" charset="0"/>
              <a:buChar char="•"/>
            </a:pPr>
            <a:r>
              <a:rPr lang="en-US" b="0" i="0" dirty="0">
                <a:solidFill>
                  <a:schemeClr val="tx1"/>
                </a:solidFill>
                <a:effectLst/>
              </a:rPr>
              <a:t>The dataset contains a total of 1452 images in two categories.</a:t>
            </a:r>
          </a:p>
          <a:p>
            <a:pPr algn="l">
              <a:buFont typeface="Arial" panose="020B0604020202020204" pitchFamily="34" charset="0"/>
              <a:buChar char="•"/>
            </a:pPr>
            <a:r>
              <a:rPr lang="en-US" b="0" i="0" dirty="0">
                <a:solidFill>
                  <a:schemeClr val="tx1"/>
                </a:solidFill>
                <a:effectLst/>
              </a:rPr>
              <a:t>Each category has 726 images.</a:t>
            </a:r>
          </a:p>
          <a:p>
            <a:pPr algn="l">
              <a:buFont typeface="Arial" panose="020B0604020202020204" pitchFamily="34" charset="0"/>
              <a:buChar char="•"/>
            </a:pPr>
            <a:r>
              <a:rPr lang="en-US" b="0" i="0" dirty="0">
                <a:solidFill>
                  <a:schemeClr val="tx1"/>
                </a:solidFill>
                <a:effectLst/>
              </a:rPr>
              <a:t>The dataset is already balanced, so no need to balance the dataset.</a:t>
            </a:r>
          </a:p>
          <a:p>
            <a:pPr algn="l">
              <a:buFont typeface="Arial" panose="020B0604020202020204" pitchFamily="34" charset="0"/>
              <a:buChar char="•"/>
            </a:pPr>
            <a:r>
              <a:rPr lang="en-US" b="0" i="0" dirty="0">
                <a:solidFill>
                  <a:schemeClr val="tx1"/>
                </a:solidFill>
                <a:effectLst/>
              </a:rPr>
              <a:t>Class Labels — ‘Open Eye’ and ‘Closed Eye’.</a:t>
            </a:r>
          </a:p>
          <a:p>
            <a:pPr algn="l">
              <a:buFont typeface="Arial" panose="020B0604020202020204" pitchFamily="34" charset="0"/>
              <a:buChar char="•"/>
            </a:pPr>
            <a:r>
              <a:rPr lang="en-US" b="0" i="0" dirty="0">
                <a:solidFill>
                  <a:schemeClr val="tx1"/>
                </a:solidFill>
                <a:effectLst/>
              </a:rPr>
              <a:t>Class Labels were encoded such that 0 represents Open Eye and 1 illustrates Closed Eye.</a:t>
            </a: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Tree>
    <p:extLst>
      <p:ext uri="{BB962C8B-B14F-4D97-AF65-F5344CB8AC3E}">
        <p14:creationId xmlns:p14="http://schemas.microsoft.com/office/powerpoint/2010/main" val="260224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lstStyle/>
          <a:p>
            <a:r>
              <a:rPr lang="en-US" dirty="0"/>
              <a:t>Training The Model</a:t>
            </a:r>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109057" y="1714499"/>
            <a:ext cx="3966659" cy="41158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3562FEA6-8248-4738-93E1-2DBD6D4DB684}"/>
              </a:ext>
            </a:extLst>
          </p:cNvPr>
          <p:cNvSpPr>
            <a:spLocks noGrp="1"/>
          </p:cNvSpPr>
          <p:nvPr>
            <p:ph type="body" sz="quarter" idx="11"/>
          </p:nvPr>
        </p:nvSpPr>
        <p:spPr>
          <a:xfrm>
            <a:off x="4389120" y="4269996"/>
            <a:ext cx="6858000" cy="1910885"/>
          </a:xfrm>
        </p:spPr>
        <p:txBody>
          <a:bodyPr>
            <a:normAutofit/>
          </a:bodyPr>
          <a:lstStyle/>
          <a:p>
            <a:pPr algn="l">
              <a:lnSpc>
                <a:spcPts val="2800"/>
              </a:lnSpc>
            </a:pPr>
            <a:r>
              <a:rPr lang="en-US" b="0" i="0" dirty="0">
                <a:solidFill>
                  <a:schemeClr val="tx1"/>
                </a:solidFill>
                <a:effectLst/>
              </a:rPr>
              <a:t>Model training runs for a total of 200 epochs with a batch size of 128. ImageDataGenerator is used for randomizing the training images for better performance of the model.</a:t>
            </a:r>
            <a:endParaRPr lang="en-US" dirty="0">
              <a:solidFill>
                <a:schemeClr val="tx1"/>
              </a:solidFill>
            </a:endParaRPr>
          </a:p>
        </p:txBody>
      </p:sp>
      <p:pic>
        <p:nvPicPr>
          <p:cNvPr id="4" name="Picture 3">
            <a:extLst>
              <a:ext uri="{FF2B5EF4-FFF2-40B4-BE49-F238E27FC236}">
                <a16:creationId xmlns:a16="http://schemas.microsoft.com/office/drawing/2014/main" id="{38E2A48B-DE8C-F1F7-B893-CC4DBFF9B057}"/>
              </a:ext>
            </a:extLst>
          </p:cNvPr>
          <p:cNvPicPr>
            <a:picLocks noChangeAspect="1"/>
          </p:cNvPicPr>
          <p:nvPr/>
        </p:nvPicPr>
        <p:blipFill>
          <a:blip r:embed="rId2"/>
          <a:stretch>
            <a:fillRect/>
          </a:stretch>
        </p:blipFill>
        <p:spPr>
          <a:xfrm>
            <a:off x="4389119" y="1981113"/>
            <a:ext cx="6848475" cy="1771650"/>
          </a:xfrm>
          <a:prstGeom prst="rect">
            <a:avLst/>
          </a:prstGeom>
        </p:spPr>
      </p:pic>
      <p:pic>
        <p:nvPicPr>
          <p:cNvPr id="1028" name="Picture 4" descr="Cartoon Training Images - Free Download on Freepik">
            <a:extLst>
              <a:ext uri="{FF2B5EF4-FFF2-40B4-BE49-F238E27FC236}">
                <a16:creationId xmlns:a16="http://schemas.microsoft.com/office/drawing/2014/main" id="{4AE99F02-8888-FA17-B46D-617F0F2FD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72" y="2729372"/>
            <a:ext cx="3072627" cy="2046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9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heel(1)">
                                      <p:cBhvr>
                                        <p:cTn id="18"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17F77-243B-4BBF-93F5-981B781895FB}"/>
              </a:ext>
            </a:extLst>
          </p:cNvPr>
          <p:cNvSpPr>
            <a:spLocks noGrp="1"/>
          </p:cNvSpPr>
          <p:nvPr>
            <p:ph type="title"/>
          </p:nvPr>
        </p:nvSpPr>
        <p:spPr/>
        <p:txBody>
          <a:bodyPr>
            <a:normAutofit fontScale="90000"/>
          </a:bodyPr>
          <a:lstStyle/>
          <a:p>
            <a:r>
              <a:rPr lang="en-US" dirty="0"/>
              <a:t>Performance of the Model</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a:spLocks noChangeAspect="1"/>
          </p:cNvSpPr>
          <p:nvPr/>
        </p:nvSpPr>
        <p:spPr>
          <a:xfrm flipH="1">
            <a:off x="-81024" y="0"/>
            <a:ext cx="4023360" cy="6929752"/>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llustration of a pencil character ">
            <a:extLst>
              <a:ext uri="{FF2B5EF4-FFF2-40B4-BE49-F238E27FC236}">
                <a16:creationId xmlns:a16="http://schemas.microsoft.com/office/drawing/2014/main" id="{222ABB80-F4BD-D04A-9014-C1E1AC2799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92209">
            <a:off x="715004" y="1795108"/>
            <a:ext cx="1915595" cy="3267784"/>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70358"/>
            <a:ext cx="6858000" cy="4233672"/>
          </a:xfrm>
        </p:spPr>
        <p:txBody>
          <a:bodyPr/>
          <a:lstStyle/>
          <a:p>
            <a:pPr algn="l"/>
            <a:r>
              <a:rPr lang="en-US" b="0" i="0" dirty="0">
                <a:solidFill>
                  <a:schemeClr val="tx1"/>
                </a:solidFill>
                <a:effectLst/>
              </a:rPr>
              <a:t>The following Performance Metrics are used </a:t>
            </a:r>
          </a:p>
          <a:p>
            <a:pPr algn="l">
              <a:buFont typeface="Arial" panose="020B0604020202020204" pitchFamily="34" charset="0"/>
              <a:buChar char="•"/>
            </a:pPr>
            <a:r>
              <a:rPr lang="en-US" b="0" i="0" dirty="0">
                <a:solidFill>
                  <a:schemeClr val="tx1"/>
                </a:solidFill>
                <a:effectLst/>
              </a:rPr>
              <a:t>Loss vs Number of Epochs Plot</a:t>
            </a:r>
          </a:p>
          <a:p>
            <a:pPr algn="l">
              <a:buFont typeface="Arial" panose="020B0604020202020204" pitchFamily="34" charset="0"/>
              <a:buChar char="•"/>
            </a:pPr>
            <a:r>
              <a:rPr lang="en-US" b="0" i="0" dirty="0">
                <a:solidFill>
                  <a:schemeClr val="tx1"/>
                </a:solidFill>
                <a:effectLst/>
              </a:rPr>
              <a:t>Accuracy vs Number of Epochs Plot</a:t>
            </a:r>
          </a:p>
          <a:p>
            <a:pPr algn="l">
              <a:buFont typeface="Arial" panose="020B0604020202020204" pitchFamily="34" charset="0"/>
              <a:buChar char="•"/>
            </a:pPr>
            <a:r>
              <a:rPr lang="en-US" b="0" i="0" dirty="0">
                <a:solidFill>
                  <a:schemeClr val="tx1"/>
                </a:solidFill>
                <a:effectLst/>
              </a:rPr>
              <a:t>Classification Report</a:t>
            </a:r>
          </a:p>
          <a:p>
            <a:pPr algn="l">
              <a:buFont typeface="Arial" panose="020B0604020202020204" pitchFamily="34" charset="0"/>
              <a:buChar char="•"/>
            </a:pPr>
            <a:r>
              <a:rPr lang="en-US" b="0" i="0" dirty="0">
                <a:solidFill>
                  <a:schemeClr val="tx1"/>
                </a:solidFill>
                <a:effectLst/>
              </a:rPr>
              <a:t>Confusion Matrix</a:t>
            </a:r>
          </a:p>
          <a:p>
            <a:pPr algn="l"/>
            <a:r>
              <a:rPr lang="en-US" b="0" i="0" dirty="0">
                <a:solidFill>
                  <a:schemeClr val="tx1"/>
                </a:solidFill>
                <a:effectLst/>
              </a:rPr>
              <a:t>The results of the metrics mentioned above are as follows</a:t>
            </a:r>
          </a:p>
          <a:p>
            <a:endParaRPr lang="en-US" dirty="0"/>
          </a:p>
        </p:txBody>
      </p:sp>
    </p:spTree>
    <p:extLst>
      <p:ext uri="{BB962C8B-B14F-4D97-AF65-F5344CB8AC3E}">
        <p14:creationId xmlns:p14="http://schemas.microsoft.com/office/powerpoint/2010/main" val="11233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28328C-9C5B-9C5B-1AA7-F25B832BA28D}"/>
              </a:ext>
            </a:extLst>
          </p:cNvPr>
          <p:cNvPicPr>
            <a:picLocks noChangeAspect="1"/>
          </p:cNvPicPr>
          <p:nvPr/>
        </p:nvPicPr>
        <p:blipFill>
          <a:blip r:embed="rId2"/>
          <a:stretch>
            <a:fillRect/>
          </a:stretch>
        </p:blipFill>
        <p:spPr>
          <a:xfrm>
            <a:off x="788565" y="343950"/>
            <a:ext cx="10628852" cy="6291742"/>
          </a:xfrm>
          <a:prstGeom prst="rect">
            <a:avLst/>
          </a:prstGeom>
        </p:spPr>
      </p:pic>
    </p:spTree>
    <p:extLst>
      <p:ext uri="{BB962C8B-B14F-4D97-AF65-F5344CB8AC3E}">
        <p14:creationId xmlns:p14="http://schemas.microsoft.com/office/powerpoint/2010/main" val="282856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0402BA-5BA6-F462-4F96-32D8DCFBA44D}"/>
              </a:ext>
            </a:extLst>
          </p:cNvPr>
          <p:cNvPicPr>
            <a:picLocks noChangeAspect="1"/>
          </p:cNvPicPr>
          <p:nvPr/>
        </p:nvPicPr>
        <p:blipFill>
          <a:blip r:embed="rId2"/>
          <a:stretch>
            <a:fillRect/>
          </a:stretch>
        </p:blipFill>
        <p:spPr>
          <a:xfrm>
            <a:off x="746620" y="318783"/>
            <a:ext cx="10544961" cy="6300132"/>
          </a:xfrm>
          <a:prstGeom prst="rect">
            <a:avLst/>
          </a:prstGeom>
        </p:spPr>
      </p:pic>
    </p:spTree>
    <p:extLst>
      <p:ext uri="{BB962C8B-B14F-4D97-AF65-F5344CB8AC3E}">
        <p14:creationId xmlns:p14="http://schemas.microsoft.com/office/powerpoint/2010/main" val="27348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426</TotalTime>
  <Words>594</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Kristen ITC</vt:lpstr>
      <vt:lpstr>Quire Sans</vt:lpstr>
      <vt:lpstr>Segoe UI Black</vt:lpstr>
      <vt:lpstr>sohne</vt:lpstr>
      <vt:lpstr>Office Theme</vt:lpstr>
      <vt:lpstr> </vt:lpstr>
      <vt:lpstr>Index</vt:lpstr>
      <vt:lpstr>Problem Statement</vt:lpstr>
      <vt:lpstr>CNN Model Architecture</vt:lpstr>
      <vt:lpstr>About Dataset</vt:lpstr>
      <vt:lpstr>Training The Model</vt:lpstr>
      <vt:lpstr>Performance of the Model</vt:lpstr>
      <vt:lpstr>PowerPoint Presentation</vt:lpstr>
      <vt:lpstr>PowerPoint Presentation</vt:lpstr>
      <vt:lpstr>Classification Report</vt:lpstr>
      <vt:lpstr>Confusion Matrix</vt:lpstr>
      <vt:lpstr>Testing the Model </vt:lpstr>
      <vt:lpstr>Building Pipeline for prediction on Full Face Images</vt:lpstr>
      <vt:lpstr>Prediction of Full Images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BHARGAVI SANA</dc:creator>
  <cp:lastModifiedBy>BHARGAVI SANA</cp:lastModifiedBy>
  <cp:revision>4</cp:revision>
  <dcterms:created xsi:type="dcterms:W3CDTF">2024-03-22T05:20:11Z</dcterms:created>
  <dcterms:modified xsi:type="dcterms:W3CDTF">2024-03-23T07:09:50Z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