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Bold" panose="020B0604020202020204" charset="0"/>
      <p:regular r:id="rId10"/>
    </p:embeddedFont>
    <p:embeddedFont>
      <p:font typeface="Cambria" panose="02040503050406030204" pitchFamily="18"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1277129" y="1959114"/>
            <a:ext cx="15361950" cy="685800"/>
          </a:xfrm>
          <a:prstGeom prst="rect">
            <a:avLst/>
          </a:prstGeom>
        </p:spPr>
        <p:txBody>
          <a:bodyPr lIns="0" tIns="0" rIns="0" bIns="0" rtlCol="0" anchor="t">
            <a:spAutoFit/>
          </a:bodyPr>
          <a:lstStyle/>
          <a:p>
            <a:pPr algn="ctr">
              <a:lnSpc>
                <a:spcPts val="5040"/>
              </a:lnSpc>
            </a:pPr>
            <a:r>
              <a:rPr lang="en-US" sz="4200" b="1">
                <a:solidFill>
                  <a:srgbClr val="000000"/>
                </a:solidFill>
                <a:latin typeface="Arimo Bold"/>
                <a:ea typeface="Arimo Bold"/>
                <a:cs typeface="Arimo Bold"/>
                <a:sym typeface="Arimo Bold"/>
              </a:rPr>
              <a:t>Birth/Death Registration Integration With Services </a:t>
            </a:r>
          </a:p>
        </p:txBody>
      </p:sp>
      <p:sp>
        <p:nvSpPr>
          <p:cNvPr id="6" name="TextBox 6"/>
          <p:cNvSpPr txBox="1"/>
          <p:nvPr/>
        </p:nvSpPr>
        <p:spPr>
          <a:xfrm>
            <a:off x="1277128" y="3139705"/>
            <a:ext cx="5772900" cy="794200"/>
          </a:xfrm>
          <a:prstGeom prst="rect">
            <a:avLst/>
          </a:prstGeom>
        </p:spPr>
        <p:txBody>
          <a:bodyPr lIns="0" tIns="0" rIns="0" bIns="0" rtlCol="0" anchor="t">
            <a:spAutoFit/>
          </a:bodyPr>
          <a:lstStyle/>
          <a:p>
            <a:pPr algn="l">
              <a:lnSpc>
                <a:spcPts val="3600"/>
              </a:lnSpc>
            </a:pPr>
            <a:r>
              <a:rPr lang="en-US" sz="3000" b="1">
                <a:solidFill>
                  <a:srgbClr val="17365D"/>
                </a:solidFill>
                <a:latin typeface="Arimo Bold"/>
                <a:ea typeface="Arimo Bold"/>
                <a:cs typeface="Arimo Bold"/>
                <a:sym typeface="Arimo Bold"/>
              </a:rPr>
              <a:t>Batch Number:</a:t>
            </a:r>
          </a:p>
          <a:p>
            <a:pPr algn="l">
              <a:lnSpc>
                <a:spcPts val="3600"/>
              </a:lnSpc>
            </a:pPr>
            <a:endParaRPr lang="en-US" sz="3000" b="1">
              <a:solidFill>
                <a:srgbClr val="17365D"/>
              </a:solidFill>
              <a:latin typeface="Arimo Bold"/>
              <a:ea typeface="Arimo Bold"/>
              <a:cs typeface="Arimo Bold"/>
              <a:sym typeface="Arimo Bold"/>
            </a:endParaRPr>
          </a:p>
        </p:txBody>
      </p:sp>
      <p:graphicFrame>
        <p:nvGraphicFramePr>
          <p:cNvPr id="7" name="Table 7"/>
          <p:cNvGraphicFramePr>
            <a:graphicFrameLocks noGrp="1"/>
          </p:cNvGraphicFramePr>
          <p:nvPr/>
        </p:nvGraphicFramePr>
        <p:xfrm>
          <a:off x="830021" y="4082760"/>
          <a:ext cx="8496300" cy="2400300"/>
        </p:xfrm>
        <a:graphic>
          <a:graphicData uri="http://schemas.openxmlformats.org/drawingml/2006/table">
            <a:tbl>
              <a:tblPr/>
              <a:tblGrid>
                <a:gridCol w="3284689">
                  <a:extLst>
                    <a:ext uri="{9D8B030D-6E8A-4147-A177-3AD203B41FA5}">
                      <a16:colId xmlns:a16="http://schemas.microsoft.com/office/drawing/2014/main" val="20000"/>
                    </a:ext>
                  </a:extLst>
                </a:gridCol>
                <a:gridCol w="5211611">
                  <a:extLst>
                    <a:ext uri="{9D8B030D-6E8A-4147-A177-3AD203B41FA5}">
                      <a16:colId xmlns:a16="http://schemas.microsoft.com/office/drawing/2014/main" val="20001"/>
                    </a:ext>
                  </a:extLst>
                </a:gridCol>
              </a:tblGrid>
              <a:tr h="674449">
                <a:tc>
                  <a:txBody>
                    <a:bodyPr/>
                    <a:lstStyle/>
                    <a:p>
                      <a:pPr algn="ctr">
                        <a:lnSpc>
                          <a:spcPts val="3240"/>
                        </a:lnSpc>
                        <a:defRPr/>
                      </a:pPr>
                      <a:r>
                        <a:rPr lang="en-US" sz="2700" b="1">
                          <a:solidFill>
                            <a:srgbClr val="17365D"/>
                          </a:solidFill>
                          <a:latin typeface="Arimo Bold"/>
                          <a:ea typeface="Arimo Bold"/>
                          <a:cs typeface="Arimo Bold"/>
                          <a:sym typeface="Arimo Bold"/>
                        </a:rPr>
                        <a:t>Roll Number</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lnSpc>
                          <a:spcPts val="3240"/>
                        </a:lnSpc>
                        <a:defRPr/>
                      </a:pPr>
                      <a:r>
                        <a:rPr lang="en-US" sz="2700" b="1">
                          <a:solidFill>
                            <a:srgbClr val="17365D"/>
                          </a:solidFill>
                          <a:latin typeface="Arimo Bold"/>
                          <a:ea typeface="Arimo Bold"/>
                          <a:cs typeface="Arimo Bold"/>
                          <a:sym typeface="Arimo Bold"/>
                        </a:rPr>
                        <a:t>Student Name</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6951">
                <a:tc>
                  <a:txBody>
                    <a:bodyPr/>
                    <a:lstStyle/>
                    <a:p>
                      <a:pPr algn="l">
                        <a:lnSpc>
                          <a:spcPts val="2659"/>
                        </a:lnSpc>
                        <a:defRPr/>
                      </a:pPr>
                      <a:r>
                        <a:rPr lang="en-US" sz="1899" b="1">
                          <a:solidFill>
                            <a:srgbClr val="000000"/>
                          </a:solidFill>
                          <a:latin typeface="Arimo Bold"/>
                          <a:ea typeface="Arimo Bold"/>
                          <a:cs typeface="Arimo Bold"/>
                          <a:sym typeface="Arimo Bold"/>
                        </a:rPr>
                        <a:t>20211CSE0289</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Arimo Bold"/>
                          <a:ea typeface="Arimo Bold"/>
                          <a:cs typeface="Arimo Bold"/>
                          <a:sym typeface="Arimo Bold"/>
                        </a:rPr>
                        <a:t>BHARGAVI S</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9450">
                <a:tc>
                  <a:txBody>
                    <a:bodyPr/>
                    <a:lstStyle/>
                    <a:p>
                      <a:pPr algn="l">
                        <a:lnSpc>
                          <a:spcPts val="2659"/>
                        </a:lnSpc>
                        <a:defRPr/>
                      </a:pPr>
                      <a:r>
                        <a:rPr lang="en-US" sz="1899" b="1">
                          <a:solidFill>
                            <a:srgbClr val="000000"/>
                          </a:solidFill>
                          <a:latin typeface="Arimo Bold"/>
                          <a:ea typeface="Arimo Bold"/>
                          <a:cs typeface="Arimo Bold"/>
                          <a:sym typeface="Arimo Bold"/>
                        </a:rPr>
                        <a:t>20211CSE0745</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a:lnSpc>
                          <a:spcPts val="2659"/>
                        </a:lnSpc>
                        <a:defRPr/>
                      </a:pPr>
                      <a:r>
                        <a:rPr lang="en-US" sz="1899" b="1">
                          <a:solidFill>
                            <a:srgbClr val="000000"/>
                          </a:solidFill>
                          <a:latin typeface="Arimo Bold"/>
                          <a:ea typeface="Arimo Bold"/>
                          <a:cs typeface="Arimo Bold"/>
                          <a:sym typeface="Arimo Bold"/>
                        </a:rPr>
                        <a:t>KIRAN KUMAR KC</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9450">
                <a:tc>
                  <a:txBody>
                    <a:bodyPr/>
                    <a:lstStyle/>
                    <a:p>
                      <a:pPr algn="l">
                        <a:lnSpc>
                          <a:spcPts val="2659"/>
                        </a:lnSpc>
                        <a:defRPr/>
                      </a:pPr>
                      <a:r>
                        <a:rPr lang="en-US" sz="1899" b="1">
                          <a:solidFill>
                            <a:srgbClr val="000000"/>
                          </a:solidFill>
                          <a:latin typeface="Arimo Bold"/>
                          <a:ea typeface="Arimo Bold"/>
                          <a:cs typeface="Arimo Bold"/>
                          <a:sym typeface="Arimo Bold"/>
                        </a:rPr>
                        <a:t>20211CSE0629</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2659"/>
                        </a:lnSpc>
                        <a:defRPr/>
                      </a:pPr>
                      <a:r>
                        <a:rPr lang="en-US" sz="1899" b="1">
                          <a:solidFill>
                            <a:srgbClr val="000000"/>
                          </a:solidFill>
                          <a:latin typeface="Arimo Bold"/>
                          <a:ea typeface="Arimo Bold"/>
                          <a:cs typeface="Arimo Bold"/>
                          <a:sym typeface="Arimo Bold"/>
                        </a:rPr>
                        <a:t>RAHUL GOWDA V</a:t>
                      </a:r>
                      <a:endParaRPr lang="en-US" sz="1100"/>
                    </a:p>
                  </a:txBody>
                  <a:tcPr marL="91450" marR="91450" marT="91450" marB="914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9811718" y="3758560"/>
            <a:ext cx="8088600" cy="2800350"/>
          </a:xfrm>
          <a:prstGeom prst="rect">
            <a:avLst/>
          </a:prstGeom>
        </p:spPr>
        <p:txBody>
          <a:bodyPr lIns="0" tIns="0" rIns="0" bIns="0" rtlCol="0" anchor="t">
            <a:spAutoFit/>
          </a:bodyPr>
          <a:lstStyle/>
          <a:p>
            <a:pPr algn="ctr">
              <a:lnSpc>
                <a:spcPts val="3600"/>
              </a:lnSpc>
            </a:pPr>
            <a:r>
              <a:rPr lang="en-US" sz="3000" b="1">
                <a:solidFill>
                  <a:srgbClr val="17365D"/>
                </a:solidFill>
                <a:latin typeface="Arimo Bold"/>
                <a:ea typeface="Arimo Bold"/>
                <a:cs typeface="Arimo Bold"/>
                <a:sym typeface="Arimo Bold"/>
              </a:rPr>
              <a:t>Under the Supervision of,</a:t>
            </a:r>
          </a:p>
          <a:p>
            <a:pPr algn="ctr">
              <a:lnSpc>
                <a:spcPts val="3060"/>
              </a:lnSpc>
            </a:pPr>
            <a:endParaRPr lang="en-US" sz="3000" b="1">
              <a:solidFill>
                <a:srgbClr val="17365D"/>
              </a:solidFill>
              <a:latin typeface="Arimo Bold"/>
              <a:ea typeface="Arimo Bold"/>
              <a:cs typeface="Arimo Bold"/>
              <a:sym typeface="Arimo Bold"/>
            </a:endParaRPr>
          </a:p>
          <a:p>
            <a:pPr algn="l">
              <a:lnSpc>
                <a:spcPts val="3060"/>
              </a:lnSpc>
            </a:pPr>
            <a:r>
              <a:rPr lang="en-US" sz="2550" b="1">
                <a:solidFill>
                  <a:srgbClr val="17365D"/>
                </a:solidFill>
                <a:latin typeface="Arimo Bold"/>
                <a:ea typeface="Arimo Bold"/>
                <a:cs typeface="Arimo Bold"/>
                <a:sym typeface="Arimo Bold"/>
              </a:rPr>
              <a:t>Mr.Ramesh T</a:t>
            </a:r>
          </a:p>
          <a:p>
            <a:pPr algn="l">
              <a:lnSpc>
                <a:spcPts val="3060"/>
              </a:lnSpc>
            </a:pPr>
            <a:r>
              <a:rPr lang="en-US" sz="2550" b="1">
                <a:solidFill>
                  <a:srgbClr val="17365D"/>
                </a:solidFill>
                <a:latin typeface="Arimo Bold"/>
                <a:ea typeface="Arimo Bold"/>
                <a:cs typeface="Arimo Bold"/>
                <a:sym typeface="Arimo Bold"/>
              </a:rPr>
              <a:t>Professor / Associate Professor / Assistant Professor</a:t>
            </a:r>
          </a:p>
          <a:p>
            <a:pPr algn="l">
              <a:lnSpc>
                <a:spcPts val="3060"/>
              </a:lnSpc>
            </a:pPr>
            <a:r>
              <a:rPr lang="en-US" sz="2550" b="1">
                <a:solidFill>
                  <a:srgbClr val="17365D"/>
                </a:solidFill>
                <a:latin typeface="Arimo Bold"/>
                <a:ea typeface="Arimo Bold"/>
                <a:cs typeface="Arimo Bold"/>
                <a:sym typeface="Arimo Bold"/>
              </a:rPr>
              <a:t>School of Computer Science and Engineering</a:t>
            </a:r>
          </a:p>
          <a:p>
            <a:pPr algn="l">
              <a:lnSpc>
                <a:spcPts val="3060"/>
              </a:lnSpc>
            </a:pPr>
            <a:r>
              <a:rPr lang="en-US" sz="2550" b="1">
                <a:solidFill>
                  <a:srgbClr val="17365D"/>
                </a:solidFill>
                <a:latin typeface="Arimo Bold"/>
                <a:ea typeface="Arimo Bold"/>
                <a:cs typeface="Arimo Bold"/>
                <a:sym typeface="Arimo Bold"/>
              </a:rPr>
              <a:t>Presidency University</a:t>
            </a:r>
          </a:p>
          <a:p>
            <a:pPr algn="l">
              <a:lnSpc>
                <a:spcPts val="3060"/>
              </a:lnSpc>
            </a:pPr>
            <a:endParaRPr lang="en-US" sz="2550" b="1">
              <a:solidFill>
                <a:srgbClr val="17365D"/>
              </a:solidFill>
              <a:latin typeface="Arimo Bold"/>
              <a:ea typeface="Arimo Bold"/>
              <a:cs typeface="Arimo Bold"/>
              <a:sym typeface="Arimo Bold"/>
            </a:endParaRPr>
          </a:p>
        </p:txBody>
      </p:sp>
      <p:sp>
        <p:nvSpPr>
          <p:cNvPr id="9" name="TextBox 9"/>
          <p:cNvSpPr txBox="1"/>
          <p:nvPr/>
        </p:nvSpPr>
        <p:spPr>
          <a:xfrm>
            <a:off x="6071583" y="689709"/>
            <a:ext cx="5772900" cy="594175"/>
          </a:xfrm>
          <a:prstGeom prst="rect">
            <a:avLst/>
          </a:prstGeom>
        </p:spPr>
        <p:txBody>
          <a:bodyPr lIns="0" tIns="0" rIns="0" bIns="0" rtlCol="0" anchor="t">
            <a:spAutoFit/>
          </a:bodyPr>
          <a:lstStyle/>
          <a:p>
            <a:pPr algn="ctr">
              <a:lnSpc>
                <a:spcPts val="2448"/>
              </a:lnSpc>
            </a:pPr>
            <a:r>
              <a:rPr lang="en-US" sz="2550" b="1">
                <a:solidFill>
                  <a:srgbClr val="17365D"/>
                </a:solidFill>
                <a:latin typeface="Arimo Bold"/>
                <a:ea typeface="Arimo Bold"/>
                <a:cs typeface="Arimo Bold"/>
                <a:sym typeface="Arimo Bold"/>
              </a:rPr>
              <a:t>PIP2001 Capstone Project</a:t>
            </a:r>
          </a:p>
          <a:p>
            <a:pPr algn="ctr">
              <a:lnSpc>
                <a:spcPts val="2448"/>
              </a:lnSpc>
            </a:pPr>
            <a:r>
              <a:rPr lang="en-US" sz="2550" b="1">
                <a:solidFill>
                  <a:srgbClr val="17365D"/>
                </a:solidFill>
                <a:latin typeface="Arimo Bold"/>
                <a:ea typeface="Arimo Bold"/>
                <a:cs typeface="Arimo Bold"/>
                <a:sym typeface="Arimo Bold"/>
              </a:rPr>
              <a:t>Review-0</a:t>
            </a:r>
          </a:p>
        </p:txBody>
      </p:sp>
      <p:sp>
        <p:nvSpPr>
          <p:cNvPr id="10" name="TextBox 10"/>
          <p:cNvSpPr txBox="1"/>
          <p:nvPr/>
        </p:nvSpPr>
        <p:spPr>
          <a:xfrm>
            <a:off x="124188" y="6673210"/>
            <a:ext cx="18192022" cy="2305050"/>
          </a:xfrm>
          <a:prstGeom prst="rect">
            <a:avLst/>
          </a:prstGeom>
        </p:spPr>
        <p:txBody>
          <a:bodyPr lIns="0" tIns="0" rIns="0" bIns="0" rtlCol="0" anchor="t">
            <a:spAutoFit/>
          </a:bodyPr>
          <a:lstStyle/>
          <a:p>
            <a:pPr algn="l">
              <a:lnSpc>
                <a:spcPts val="3600"/>
              </a:lnSpc>
            </a:pPr>
            <a:r>
              <a:rPr lang="en-US" sz="3000" b="1">
                <a:solidFill>
                  <a:srgbClr val="4F81BD"/>
                </a:solidFill>
                <a:latin typeface="Arimo Bold"/>
                <a:ea typeface="Arimo Bold"/>
                <a:cs typeface="Arimo Bold"/>
                <a:sym typeface="Arimo Bold"/>
              </a:rPr>
              <a:t>Name of the Program: </a:t>
            </a:r>
            <a:r>
              <a:rPr lang="en-US" sz="3000" b="1">
                <a:solidFill>
                  <a:srgbClr val="000000"/>
                </a:solidFill>
                <a:latin typeface="Arimo Bold"/>
                <a:ea typeface="Arimo Bold"/>
                <a:cs typeface="Arimo Bold"/>
                <a:sym typeface="Arimo Bold"/>
              </a:rPr>
              <a:t>CSE</a:t>
            </a:r>
          </a:p>
          <a:p>
            <a:pPr algn="l">
              <a:lnSpc>
                <a:spcPts val="3600"/>
              </a:lnSpc>
            </a:pPr>
            <a:r>
              <a:rPr lang="en-US" sz="3000" b="1">
                <a:solidFill>
                  <a:srgbClr val="4F81BD"/>
                </a:solidFill>
                <a:latin typeface="Arimo Bold"/>
                <a:ea typeface="Arimo Bold"/>
                <a:cs typeface="Arimo Bold"/>
                <a:sym typeface="Arimo Bold"/>
              </a:rPr>
              <a:t>Name of the HoD: </a:t>
            </a:r>
            <a:r>
              <a:rPr lang="en-US" sz="3000" b="1">
                <a:solidFill>
                  <a:srgbClr val="000000"/>
                </a:solidFill>
                <a:latin typeface="Arimo Bold"/>
                <a:ea typeface="Arimo Bold"/>
                <a:cs typeface="Arimo Bold"/>
                <a:sym typeface="Arimo Bold"/>
              </a:rPr>
              <a:t>Dr. Blessed Prince</a:t>
            </a:r>
          </a:p>
          <a:p>
            <a:pPr algn="l">
              <a:lnSpc>
                <a:spcPts val="3600"/>
              </a:lnSpc>
            </a:pPr>
            <a:r>
              <a:rPr lang="en-US" sz="3000" b="1">
                <a:solidFill>
                  <a:srgbClr val="4F81BD"/>
                </a:solidFill>
                <a:latin typeface="Arimo Bold"/>
                <a:ea typeface="Arimo Bold"/>
                <a:cs typeface="Arimo Bold"/>
                <a:sym typeface="Arimo Bold"/>
              </a:rPr>
              <a:t>Name of the Program Project Coordinator: </a:t>
            </a:r>
            <a:r>
              <a:rPr lang="en-US" sz="3000" b="1">
                <a:solidFill>
                  <a:srgbClr val="000000"/>
                </a:solidFill>
                <a:latin typeface="Arimo Bold"/>
                <a:ea typeface="Arimo Bold"/>
                <a:cs typeface="Arimo Bold"/>
                <a:sym typeface="Arimo Bold"/>
              </a:rPr>
              <a:t>Mr. Amarnath J.L &amp; Dr. Jayanthi. K.</a:t>
            </a:r>
          </a:p>
          <a:p>
            <a:pPr algn="l">
              <a:lnSpc>
                <a:spcPts val="3600"/>
              </a:lnSpc>
            </a:pPr>
            <a:r>
              <a:rPr lang="en-US" sz="3000" b="1">
                <a:solidFill>
                  <a:srgbClr val="4F81BD"/>
                </a:solidFill>
                <a:latin typeface="Arimo Bold"/>
                <a:ea typeface="Arimo Bold"/>
                <a:cs typeface="Arimo Bold"/>
                <a:sym typeface="Arimo Bold"/>
              </a:rPr>
              <a:t>Name of the School Project Coordinators: </a:t>
            </a:r>
            <a:r>
              <a:rPr lang="en-US" sz="3000" b="1">
                <a:solidFill>
                  <a:srgbClr val="000000"/>
                </a:solidFill>
                <a:latin typeface="Arimo Bold"/>
                <a:ea typeface="Arimo Bold"/>
                <a:cs typeface="Arimo Bold"/>
                <a:sym typeface="Arimo Bold"/>
              </a:rPr>
              <a:t>Dr. Sampath A K / Dr. Abdul Khadar A / Mr. Md Ziaur Rahman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1310625" y="410032"/>
            <a:ext cx="15819150" cy="687475"/>
          </a:xfrm>
          <a:prstGeom prst="rect">
            <a:avLst/>
          </a:prstGeom>
        </p:spPr>
        <p:txBody>
          <a:bodyPr lIns="0" tIns="0" rIns="0" bIns="0" rtlCol="0" anchor="t">
            <a:spAutoFit/>
          </a:bodyPr>
          <a:lstStyle/>
          <a:p>
            <a:pPr algn="l">
              <a:lnSpc>
                <a:spcPts val="5040"/>
              </a:lnSpc>
            </a:pPr>
            <a:r>
              <a:rPr lang="en-US" sz="4200" b="1">
                <a:solidFill>
                  <a:srgbClr val="17365D"/>
                </a:solidFill>
                <a:latin typeface="Arimo Bold"/>
                <a:ea typeface="Arimo Bold"/>
                <a:cs typeface="Arimo Bold"/>
                <a:sym typeface="Arimo Bold"/>
              </a:rPr>
              <a:t>Content</a:t>
            </a:r>
          </a:p>
        </p:txBody>
      </p:sp>
      <p:sp>
        <p:nvSpPr>
          <p:cNvPr id="6" name="TextBox 6"/>
          <p:cNvSpPr txBox="1"/>
          <p:nvPr/>
        </p:nvSpPr>
        <p:spPr>
          <a:xfrm>
            <a:off x="1152398" y="1388726"/>
            <a:ext cx="15819150" cy="7080923"/>
          </a:xfrm>
          <a:prstGeom prst="rect">
            <a:avLst/>
          </a:prstGeom>
        </p:spPr>
        <p:txBody>
          <a:bodyPr lIns="0" tIns="0" rIns="0" bIns="0" rtlCol="0" anchor="t">
            <a:spAutoFit/>
          </a:bodyPr>
          <a:lstStyle/>
          <a:p>
            <a:pPr marL="1017270" lvl="3" indent="-254317" algn="just">
              <a:lnSpc>
                <a:spcPts val="8640"/>
              </a:lnSpc>
              <a:buFont typeface="Arial"/>
              <a:buChar char="￭"/>
            </a:pPr>
            <a:r>
              <a:rPr lang="en-US" sz="3600">
                <a:solidFill>
                  <a:srgbClr val="000000"/>
                </a:solidFill>
                <a:latin typeface="Cambria"/>
                <a:ea typeface="Cambria"/>
                <a:cs typeface="Cambria"/>
                <a:sym typeface="Cambria"/>
              </a:rPr>
              <a:t>Problem Statement</a:t>
            </a:r>
          </a:p>
          <a:p>
            <a:pPr marL="1017270" lvl="3" indent="-254317" algn="just">
              <a:lnSpc>
                <a:spcPts val="8640"/>
              </a:lnSpc>
              <a:buFont typeface="Arial"/>
              <a:buChar char="￭"/>
            </a:pPr>
            <a:r>
              <a:rPr lang="en-US" sz="3600">
                <a:solidFill>
                  <a:srgbClr val="000000"/>
                </a:solidFill>
                <a:latin typeface="Cambria"/>
                <a:ea typeface="Cambria"/>
                <a:cs typeface="Cambria"/>
                <a:sym typeface="Cambria"/>
              </a:rPr>
              <a:t>Github Link</a:t>
            </a:r>
          </a:p>
          <a:p>
            <a:pPr marL="1017270" lvl="3" indent="-254317" algn="just">
              <a:lnSpc>
                <a:spcPts val="8640"/>
              </a:lnSpc>
              <a:buFont typeface="Arial"/>
              <a:buChar char="￭"/>
            </a:pPr>
            <a:r>
              <a:rPr lang="en-US" sz="3600">
                <a:solidFill>
                  <a:srgbClr val="000000"/>
                </a:solidFill>
                <a:latin typeface="Cambria"/>
                <a:ea typeface="Cambria"/>
                <a:cs typeface="Cambria"/>
                <a:sym typeface="Cambria"/>
              </a:rPr>
              <a:t>Analysis of Problem Statement</a:t>
            </a:r>
          </a:p>
          <a:p>
            <a:pPr marL="1017270" lvl="3" indent="-254317" algn="just">
              <a:lnSpc>
                <a:spcPts val="8640"/>
              </a:lnSpc>
              <a:buFont typeface="Arial"/>
              <a:buChar char="￭"/>
            </a:pPr>
            <a:r>
              <a:rPr lang="en-US" sz="3600">
                <a:solidFill>
                  <a:srgbClr val="000000"/>
                </a:solidFill>
                <a:latin typeface="Cambria"/>
                <a:ea typeface="Cambria"/>
                <a:cs typeface="Cambria"/>
                <a:sym typeface="Cambria"/>
              </a:rPr>
              <a:t>Timeline of the Project</a:t>
            </a:r>
          </a:p>
          <a:p>
            <a:pPr marL="1017270" lvl="3" indent="-254317" algn="just">
              <a:lnSpc>
                <a:spcPts val="8640"/>
              </a:lnSpc>
              <a:buFont typeface="Arial"/>
              <a:buChar char="￭"/>
            </a:pPr>
            <a:r>
              <a:rPr lang="en-US" sz="3600">
                <a:solidFill>
                  <a:srgbClr val="000000"/>
                </a:solidFill>
                <a:latin typeface="Cambria"/>
                <a:ea typeface="Cambria"/>
                <a:cs typeface="Cambria"/>
                <a:sym typeface="Cambria"/>
              </a:rPr>
              <a:t>References</a:t>
            </a:r>
          </a:p>
          <a:p>
            <a:pPr marL="1017270" lvl="3" indent="-254317" algn="just">
              <a:lnSpc>
                <a:spcPts val="8640"/>
              </a:lnSpc>
            </a:pPr>
            <a:endParaRPr lang="en-US" sz="3600">
              <a:solidFill>
                <a:srgbClr val="000000"/>
              </a:solidFill>
              <a:latin typeface="Cambria"/>
              <a:ea typeface="Cambria"/>
              <a:cs typeface="Cambria"/>
              <a:sym typeface="Cambria"/>
            </a:endParaRPr>
          </a:p>
          <a:p>
            <a:pPr marL="1017270" lvl="3" indent="-254317" algn="just">
              <a:lnSpc>
                <a:spcPts val="8640"/>
              </a:lnSpc>
            </a:pPr>
            <a:endParaRPr lang="en-US" sz="3600">
              <a:solidFill>
                <a:srgbClr val="000000"/>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1310625" y="410869"/>
            <a:ext cx="15819150" cy="685800"/>
          </a:xfrm>
          <a:prstGeom prst="rect">
            <a:avLst/>
          </a:prstGeom>
        </p:spPr>
        <p:txBody>
          <a:bodyPr lIns="0" tIns="0" rIns="0" bIns="0" rtlCol="0" anchor="t">
            <a:spAutoFit/>
          </a:bodyPr>
          <a:lstStyle/>
          <a:p>
            <a:pPr algn="l">
              <a:lnSpc>
                <a:spcPts val="5040"/>
              </a:lnSpc>
            </a:pPr>
            <a:r>
              <a:rPr lang="en-US" sz="4200" b="1">
                <a:solidFill>
                  <a:srgbClr val="17365D"/>
                </a:solidFill>
                <a:latin typeface="Arimo Bold"/>
                <a:ea typeface="Arimo Bold"/>
                <a:cs typeface="Arimo Bold"/>
                <a:sym typeface="Arimo Bold"/>
              </a:rPr>
              <a:t>Problem Statement Number: PSCS135 </a:t>
            </a:r>
          </a:p>
        </p:txBody>
      </p:sp>
      <p:sp>
        <p:nvSpPr>
          <p:cNvPr id="6" name="TextBox 6"/>
          <p:cNvSpPr txBox="1"/>
          <p:nvPr/>
        </p:nvSpPr>
        <p:spPr>
          <a:xfrm>
            <a:off x="531685" y="1600325"/>
            <a:ext cx="16354991" cy="6531519"/>
          </a:xfrm>
          <a:prstGeom prst="rect">
            <a:avLst/>
          </a:prstGeom>
        </p:spPr>
        <p:txBody>
          <a:bodyPr lIns="0" tIns="0" rIns="0" bIns="0" rtlCol="0" anchor="t">
            <a:spAutoFit/>
          </a:bodyPr>
          <a:lstStyle/>
          <a:p>
            <a:pPr algn="just">
              <a:lnSpc>
                <a:spcPts val="3554"/>
              </a:lnSpc>
            </a:pPr>
            <a:r>
              <a:rPr lang="en-US" sz="2961">
                <a:solidFill>
                  <a:srgbClr val="000000"/>
                </a:solidFill>
                <a:latin typeface="Cambria"/>
                <a:ea typeface="Cambria"/>
                <a:cs typeface="Cambria"/>
                <a:sym typeface="Cambria"/>
              </a:rPr>
              <a:t>Organization: CDK Global (India)Pvt Ltd</a:t>
            </a:r>
          </a:p>
          <a:p>
            <a:pPr algn="just">
              <a:lnSpc>
                <a:spcPts val="7109"/>
              </a:lnSpc>
            </a:pPr>
            <a:r>
              <a:rPr lang="en-US" sz="2961">
                <a:solidFill>
                  <a:srgbClr val="000000"/>
                </a:solidFill>
                <a:latin typeface="Cambria"/>
                <a:ea typeface="Cambria"/>
                <a:cs typeface="Cambria"/>
                <a:sym typeface="Cambria"/>
              </a:rPr>
              <a:t>Category (Hardware / Software / Both) : Software </a:t>
            </a:r>
          </a:p>
          <a:p>
            <a:pPr algn="just">
              <a:lnSpc>
                <a:spcPts val="7109"/>
              </a:lnSpc>
            </a:pPr>
            <a:r>
              <a:rPr lang="en-US" sz="2961">
                <a:solidFill>
                  <a:srgbClr val="000000"/>
                </a:solidFill>
                <a:latin typeface="Cambria"/>
                <a:ea typeface="Cambria"/>
                <a:cs typeface="Cambria"/>
                <a:sym typeface="Cambria"/>
              </a:rPr>
              <a:t>Problem Description:There are different services which are linked to Birth and Death of an individual. If these services are integrated together it will help individuals. Maternity Nursing home register’s child birth to Municipal Office Then Parent / guardian can one time enter the name of their child and get a print of Birth Certificate after few days. No need to visit MO. In case of Death registration at MO then build a system which will notify all tear down services to update death status of the individual.</a:t>
            </a:r>
          </a:p>
          <a:p>
            <a:pPr algn="just">
              <a:lnSpc>
                <a:spcPts val="7109"/>
              </a:lnSpc>
            </a:pPr>
            <a:r>
              <a:rPr lang="en-US" sz="2961">
                <a:solidFill>
                  <a:srgbClr val="000000"/>
                </a:solidFill>
                <a:latin typeface="Cambria"/>
                <a:ea typeface="Cambria"/>
                <a:cs typeface="Cambria"/>
                <a:sym typeface="Cambria"/>
              </a:rPr>
              <a:t>Difficulty Level: 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1065716" y="-18224"/>
            <a:ext cx="15819150" cy="2112645"/>
          </a:xfrm>
          <a:prstGeom prst="rect">
            <a:avLst/>
          </a:prstGeom>
        </p:spPr>
        <p:txBody>
          <a:bodyPr lIns="0" tIns="0" rIns="0" bIns="0" rtlCol="0" anchor="t">
            <a:spAutoFit/>
          </a:bodyPr>
          <a:lstStyle/>
          <a:p>
            <a:pPr algn="l">
              <a:lnSpc>
                <a:spcPts val="10080"/>
              </a:lnSpc>
            </a:pPr>
            <a:r>
              <a:rPr lang="en-US" sz="4200" b="1">
                <a:solidFill>
                  <a:srgbClr val="17365D"/>
                </a:solidFill>
                <a:latin typeface="Arimo Bold"/>
                <a:ea typeface="Arimo Bold"/>
                <a:cs typeface="Arimo Bold"/>
                <a:sym typeface="Arimo Bold"/>
              </a:rPr>
              <a:t>Analysis of Problem Statement</a:t>
            </a:r>
          </a:p>
        </p:txBody>
      </p:sp>
      <p:sp>
        <p:nvSpPr>
          <p:cNvPr id="6" name="TextBox 6"/>
          <p:cNvSpPr txBox="1"/>
          <p:nvPr/>
        </p:nvSpPr>
        <p:spPr>
          <a:xfrm>
            <a:off x="820808" y="1764378"/>
            <a:ext cx="16308967" cy="8821449"/>
          </a:xfrm>
          <a:prstGeom prst="rect">
            <a:avLst/>
          </a:prstGeom>
        </p:spPr>
        <p:txBody>
          <a:bodyPr lIns="0" tIns="0" rIns="0" bIns="0" rtlCol="0" anchor="t">
            <a:spAutoFit/>
          </a:bodyPr>
          <a:lstStyle/>
          <a:p>
            <a:pPr algn="just">
              <a:lnSpc>
                <a:spcPts val="4559"/>
              </a:lnSpc>
            </a:pPr>
            <a:r>
              <a:rPr lang="en-US" sz="3799">
                <a:solidFill>
                  <a:srgbClr val="000000"/>
                </a:solidFill>
                <a:latin typeface="Cambria"/>
                <a:ea typeface="Cambria"/>
                <a:cs typeface="Cambria"/>
                <a:sym typeface="Cambria"/>
              </a:rPr>
              <a:t>Technology Stack Components:The project will utilize a combination of technologies, including web development frameworks, databases, and communication protocols.</a:t>
            </a:r>
          </a:p>
          <a:p>
            <a:pPr algn="just">
              <a:lnSpc>
                <a:spcPts val="4559"/>
              </a:lnSpc>
            </a:pPr>
            <a:endParaRPr lang="en-US" sz="3799">
              <a:solidFill>
                <a:srgbClr val="000000"/>
              </a:solidFill>
              <a:latin typeface="Cambria"/>
              <a:ea typeface="Cambria"/>
              <a:cs typeface="Cambria"/>
              <a:sym typeface="Cambria"/>
            </a:endParaRPr>
          </a:p>
          <a:p>
            <a:pPr algn="just">
              <a:lnSpc>
                <a:spcPts val="4559"/>
              </a:lnSpc>
            </a:pPr>
            <a:endParaRPr lang="en-US" sz="3799">
              <a:solidFill>
                <a:srgbClr val="000000"/>
              </a:solidFill>
              <a:latin typeface="Cambria"/>
              <a:ea typeface="Cambria"/>
              <a:cs typeface="Cambria"/>
              <a:sym typeface="Cambria"/>
            </a:endParaRPr>
          </a:p>
          <a:p>
            <a:pPr marL="1037387" lvl="3" indent="-259347" algn="just">
              <a:lnSpc>
                <a:spcPts val="4559"/>
              </a:lnSpc>
              <a:buFont typeface="Arial"/>
              <a:buChar char="￭"/>
            </a:pPr>
            <a:r>
              <a:rPr lang="en-US" sz="3799">
                <a:solidFill>
                  <a:srgbClr val="000000"/>
                </a:solidFill>
                <a:latin typeface="Cambria"/>
                <a:ea typeface="Cambria"/>
                <a:cs typeface="Cambria"/>
                <a:sym typeface="Cambria"/>
              </a:rPr>
              <a:t>Frontend (Web): HTML, CSS, JavaScript, Bootstrap</a:t>
            </a:r>
          </a:p>
          <a:p>
            <a:pPr marL="1037387" lvl="3" indent="-259347" algn="just">
              <a:lnSpc>
                <a:spcPts val="4559"/>
              </a:lnSpc>
              <a:buFont typeface="Arial"/>
              <a:buChar char="￭"/>
            </a:pPr>
            <a:r>
              <a:rPr lang="en-US" sz="3799">
                <a:solidFill>
                  <a:srgbClr val="000000"/>
                </a:solidFill>
                <a:latin typeface="Cambria"/>
                <a:ea typeface="Cambria"/>
                <a:cs typeface="Cambria"/>
                <a:sym typeface="Cambria"/>
              </a:rPr>
              <a:t>Frontend (Mobile): Android Studio</a:t>
            </a:r>
          </a:p>
          <a:p>
            <a:pPr marL="1037387" lvl="3" indent="-259347" algn="just">
              <a:lnSpc>
                <a:spcPts val="4559"/>
              </a:lnSpc>
              <a:buFont typeface="Arial"/>
              <a:buChar char="￭"/>
            </a:pPr>
            <a:r>
              <a:rPr lang="en-US" sz="3799">
                <a:solidFill>
                  <a:srgbClr val="000000"/>
                </a:solidFill>
                <a:latin typeface="Cambria"/>
                <a:ea typeface="Cambria"/>
                <a:cs typeface="Cambria"/>
                <a:sym typeface="Cambria"/>
              </a:rPr>
              <a:t>Backend: Node.js</a:t>
            </a:r>
          </a:p>
          <a:p>
            <a:pPr marL="1037387" lvl="3" indent="-259347" algn="just">
              <a:lnSpc>
                <a:spcPts val="4559"/>
              </a:lnSpc>
              <a:buFont typeface="Arial"/>
              <a:buChar char="￭"/>
            </a:pPr>
            <a:r>
              <a:rPr lang="en-US" sz="3799">
                <a:solidFill>
                  <a:srgbClr val="000000"/>
                </a:solidFill>
                <a:latin typeface="Cambria"/>
                <a:ea typeface="Cambria"/>
                <a:cs typeface="Cambria"/>
                <a:sym typeface="Cambria"/>
              </a:rPr>
              <a:t>Database: SQLite / MongoDB</a:t>
            </a:r>
          </a:p>
          <a:p>
            <a:pPr marL="1037387" lvl="3" indent="-259347" algn="just">
              <a:lnSpc>
                <a:spcPts val="4559"/>
              </a:lnSpc>
              <a:buFont typeface="Arial"/>
              <a:buChar char="￭"/>
            </a:pPr>
            <a:r>
              <a:rPr lang="en-US" sz="3799">
                <a:solidFill>
                  <a:srgbClr val="000000"/>
                </a:solidFill>
                <a:latin typeface="Cambria"/>
                <a:ea typeface="Cambria"/>
                <a:cs typeface="Cambria"/>
                <a:sym typeface="Cambria"/>
              </a:rPr>
              <a:t>APIs: RESTful APIs</a:t>
            </a:r>
          </a:p>
          <a:p>
            <a:pPr marL="1037387" lvl="3" indent="-259347" algn="just">
              <a:lnSpc>
                <a:spcPts val="4559"/>
              </a:lnSpc>
            </a:pPr>
            <a:endParaRPr lang="en-US" sz="3799">
              <a:solidFill>
                <a:srgbClr val="000000"/>
              </a:solidFill>
              <a:latin typeface="Cambria"/>
              <a:ea typeface="Cambria"/>
              <a:cs typeface="Cambria"/>
              <a:sym typeface="Cambria"/>
            </a:endParaRPr>
          </a:p>
          <a:p>
            <a:pPr marL="1037387" lvl="3" indent="-259347" algn="just">
              <a:lnSpc>
                <a:spcPts val="2379"/>
              </a:lnSpc>
            </a:pPr>
            <a:endParaRPr lang="en-US" sz="3799">
              <a:solidFill>
                <a:srgbClr val="000000"/>
              </a:solidFill>
              <a:latin typeface="Cambria"/>
              <a:ea typeface="Cambria"/>
              <a:cs typeface="Cambria"/>
              <a:sym typeface="Cambria"/>
            </a:endParaRPr>
          </a:p>
          <a:p>
            <a:pPr marL="1037387" lvl="3" indent="-259347" algn="just">
              <a:lnSpc>
                <a:spcPts val="2379"/>
              </a:lnSpc>
            </a:pPr>
            <a:endParaRPr lang="en-US" sz="3799">
              <a:solidFill>
                <a:srgbClr val="000000"/>
              </a:solidFill>
              <a:latin typeface="Cambria"/>
              <a:ea typeface="Cambria"/>
              <a:cs typeface="Cambria"/>
              <a:sym typeface="Cambria"/>
            </a:endParaRPr>
          </a:p>
          <a:p>
            <a:pPr marL="1037387" lvl="3" indent="-259347" algn="just">
              <a:lnSpc>
                <a:spcPts val="2379"/>
              </a:lnSpc>
            </a:pPr>
            <a:endParaRPr lang="en-US" sz="3799">
              <a:solidFill>
                <a:srgbClr val="000000"/>
              </a:solidFill>
              <a:latin typeface="Cambria"/>
              <a:ea typeface="Cambria"/>
              <a:cs typeface="Cambria"/>
              <a:sym typeface="Cambria"/>
            </a:endParaRPr>
          </a:p>
          <a:p>
            <a:pPr marL="1037387" lvl="3" indent="-259347" algn="just">
              <a:lnSpc>
                <a:spcPts val="4759"/>
              </a:lnSpc>
            </a:pPr>
            <a:endParaRPr lang="en-US" sz="3799">
              <a:solidFill>
                <a:srgbClr val="000000"/>
              </a:solidFill>
              <a:latin typeface="Cambria"/>
              <a:ea typeface="Cambria"/>
              <a:cs typeface="Cambria"/>
              <a:sym typeface="Cambria"/>
            </a:endParaRPr>
          </a:p>
          <a:p>
            <a:pPr marL="1037387" lvl="3" indent="-259347" algn="just">
              <a:lnSpc>
                <a:spcPts val="4759"/>
              </a:lnSpc>
            </a:pPr>
            <a:endParaRPr lang="en-US" sz="3799">
              <a:solidFill>
                <a:srgbClr val="000000"/>
              </a:solidFill>
              <a:latin typeface="Cambria"/>
              <a:ea typeface="Cambria"/>
              <a:cs typeface="Cambria"/>
              <a:sym typeface="Cambria"/>
            </a:endParaRPr>
          </a:p>
          <a:p>
            <a:pPr marL="1037387" lvl="3" indent="-259347" algn="just">
              <a:lnSpc>
                <a:spcPts val="4759"/>
              </a:lnSpc>
            </a:pPr>
            <a:endParaRPr lang="en-US" sz="3799">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712840" y="1169935"/>
            <a:ext cx="16450869" cy="9394695"/>
          </a:xfrm>
          <a:prstGeom prst="rect">
            <a:avLst/>
          </a:prstGeom>
        </p:spPr>
        <p:txBody>
          <a:bodyPr lIns="0" tIns="0" rIns="0" bIns="0" rtlCol="0" anchor="t">
            <a:spAutoFit/>
          </a:bodyPr>
          <a:lstStyle/>
          <a:p>
            <a:pPr algn="just">
              <a:lnSpc>
                <a:spcPts val="8405"/>
              </a:lnSpc>
            </a:pPr>
            <a:r>
              <a:rPr lang="en-US" sz="3502">
                <a:solidFill>
                  <a:srgbClr val="000000"/>
                </a:solidFill>
                <a:latin typeface="Cambria"/>
                <a:ea typeface="Cambria"/>
                <a:cs typeface="Cambria"/>
                <a:sym typeface="Cambria"/>
              </a:rPr>
              <a:t>  Software Requirements: </a:t>
            </a:r>
          </a:p>
          <a:p>
            <a:pPr marL="956231" lvl="3" indent="-239058" algn="just">
              <a:lnSpc>
                <a:spcPts val="8405"/>
              </a:lnSpc>
              <a:buFont typeface="Arial"/>
              <a:buChar char="￭"/>
            </a:pPr>
            <a:r>
              <a:rPr lang="en-US" sz="3502">
                <a:solidFill>
                  <a:srgbClr val="000000"/>
                </a:solidFill>
                <a:latin typeface="Cambria"/>
                <a:ea typeface="Cambria"/>
                <a:cs typeface="Cambria"/>
                <a:sym typeface="Cambria"/>
              </a:rPr>
              <a:t>Frontend: Mobile app for registration, status tracking, notifications, certificates</a:t>
            </a:r>
          </a:p>
          <a:p>
            <a:pPr marL="956231" lvl="3" indent="-239058" algn="just">
              <a:lnSpc>
                <a:spcPts val="8405"/>
              </a:lnSpc>
              <a:buFont typeface="Arial"/>
              <a:buChar char="￭"/>
            </a:pPr>
            <a:r>
              <a:rPr lang="en-US" sz="3502">
                <a:solidFill>
                  <a:srgbClr val="000000"/>
                </a:solidFill>
                <a:latin typeface="Cambria"/>
                <a:ea typeface="Cambria"/>
                <a:cs typeface="Cambria"/>
                <a:sym typeface="Cambria"/>
              </a:rPr>
              <a:t>Backend: Manage submissions, integrate databases, handle notifications</a:t>
            </a:r>
          </a:p>
          <a:p>
            <a:pPr marL="956231" lvl="3" indent="-239058" algn="just">
              <a:lnSpc>
                <a:spcPts val="8405"/>
              </a:lnSpc>
              <a:buFont typeface="Arial"/>
              <a:buChar char="￭"/>
            </a:pPr>
            <a:r>
              <a:rPr lang="en-US" sz="3502">
                <a:solidFill>
                  <a:srgbClr val="000000"/>
                </a:solidFill>
                <a:latin typeface="Cambria"/>
                <a:ea typeface="Cambria"/>
                <a:cs typeface="Cambria"/>
                <a:sym typeface="Cambria"/>
              </a:rPr>
              <a:t>Database: Store records and user data</a:t>
            </a:r>
          </a:p>
          <a:p>
            <a:pPr marL="956231" lvl="3" indent="-239058" algn="just">
              <a:lnSpc>
                <a:spcPts val="8405"/>
              </a:lnSpc>
              <a:buFont typeface="Arial"/>
              <a:buChar char="￭"/>
            </a:pPr>
            <a:r>
              <a:rPr lang="en-US" sz="3502">
                <a:solidFill>
                  <a:srgbClr val="000000"/>
                </a:solidFill>
                <a:latin typeface="Cambria"/>
                <a:ea typeface="Cambria"/>
                <a:cs typeface="Cambria"/>
                <a:sym typeface="Cambria"/>
              </a:rPr>
              <a:t>APIs: RESTful for data handling </a:t>
            </a:r>
          </a:p>
          <a:p>
            <a:pPr marL="956231" lvl="3" indent="-239058" algn="just">
              <a:lnSpc>
                <a:spcPts val="8405"/>
              </a:lnSpc>
            </a:pPr>
            <a:endParaRPr lang="en-US" sz="3502">
              <a:solidFill>
                <a:srgbClr val="000000"/>
              </a:solidFill>
              <a:latin typeface="Cambria"/>
              <a:ea typeface="Cambria"/>
              <a:cs typeface="Cambria"/>
              <a:sym typeface="Cambria"/>
            </a:endParaRPr>
          </a:p>
          <a:p>
            <a:pPr marL="956231" lvl="3" indent="-239058" algn="just">
              <a:lnSpc>
                <a:spcPts val="6640"/>
              </a:lnSpc>
            </a:pPr>
            <a:endParaRPr lang="en-US" sz="3502">
              <a:solidFill>
                <a:srgbClr val="000000"/>
              </a:solidFill>
              <a:latin typeface="Cambria"/>
              <a:ea typeface="Cambria"/>
              <a:cs typeface="Cambria"/>
              <a:sym typeface="Cambria"/>
            </a:endParaRPr>
          </a:p>
          <a:p>
            <a:pPr marL="956231" lvl="3" indent="-239058" algn="just">
              <a:lnSpc>
                <a:spcPts val="5502"/>
              </a:lnSpc>
            </a:pPr>
            <a:endParaRPr lang="en-US" sz="3502">
              <a:solidFill>
                <a:srgbClr val="000000"/>
              </a:solidFill>
              <a:latin typeface="Cambria"/>
              <a:ea typeface="Cambria"/>
              <a:cs typeface="Cambria"/>
              <a:sym typeface="Cambria"/>
            </a:endParaRPr>
          </a:p>
          <a:p>
            <a:pPr marL="956231" lvl="3" indent="-239058" algn="just">
              <a:lnSpc>
                <a:spcPts val="5502"/>
              </a:lnSpc>
            </a:pPr>
            <a:endParaRPr lang="en-US" sz="3502">
              <a:solidFill>
                <a:srgbClr val="000000"/>
              </a:solidFill>
              <a:latin typeface="Cambria"/>
              <a:ea typeface="Cambria"/>
              <a:cs typeface="Cambria"/>
              <a:sym typeface="Cambria"/>
            </a:endParaRPr>
          </a:p>
        </p:txBody>
      </p:sp>
      <p:grpSp>
        <p:nvGrpSpPr>
          <p:cNvPr id="6" name="Group 6"/>
          <p:cNvGrpSpPr/>
          <p:nvPr/>
        </p:nvGrpSpPr>
        <p:grpSpPr>
          <a:xfrm>
            <a:off x="9410546" y="4811361"/>
            <a:ext cx="7180109" cy="3939218"/>
            <a:chOff x="0" y="0"/>
            <a:chExt cx="10270109" cy="5634482"/>
          </a:xfrm>
        </p:grpSpPr>
        <p:sp>
          <p:nvSpPr>
            <p:cNvPr id="7" name="Freeform 7"/>
            <p:cNvSpPr/>
            <p:nvPr/>
          </p:nvSpPr>
          <p:spPr>
            <a:xfrm>
              <a:off x="0" y="0"/>
              <a:ext cx="10270109" cy="5634482"/>
            </a:xfrm>
            <a:custGeom>
              <a:avLst/>
              <a:gdLst/>
              <a:ahLst/>
              <a:cxnLst/>
              <a:rect l="l" t="t" r="r" b="b"/>
              <a:pathLst>
                <a:path w="10270109" h="5634482">
                  <a:moveTo>
                    <a:pt x="0" y="0"/>
                  </a:moveTo>
                  <a:lnTo>
                    <a:pt x="10270109" y="0"/>
                  </a:lnTo>
                  <a:lnTo>
                    <a:pt x="10270109" y="5634482"/>
                  </a:lnTo>
                  <a:lnTo>
                    <a:pt x="0" y="5634482"/>
                  </a:lnTo>
                  <a:lnTo>
                    <a:pt x="0" y="0"/>
                  </a:lnTo>
                  <a:close/>
                </a:path>
              </a:pathLst>
            </a:custGeom>
            <a:blipFill>
              <a:blip r:embed="rId5"/>
              <a:stretch>
                <a:fillRect/>
              </a:stretch>
            </a:blipFill>
          </p:spPr>
        </p:sp>
      </p:grpSp>
      <p:sp>
        <p:nvSpPr>
          <p:cNvPr id="8" name="TextBox 8"/>
          <p:cNvSpPr txBox="1"/>
          <p:nvPr/>
        </p:nvSpPr>
        <p:spPr>
          <a:xfrm>
            <a:off x="1028700" y="-20014"/>
            <a:ext cx="15819150" cy="2116225"/>
          </a:xfrm>
          <a:prstGeom prst="rect">
            <a:avLst/>
          </a:prstGeom>
        </p:spPr>
        <p:txBody>
          <a:bodyPr lIns="0" tIns="0" rIns="0" bIns="0" rtlCol="0" anchor="t">
            <a:spAutoFit/>
          </a:bodyPr>
          <a:lstStyle/>
          <a:p>
            <a:pPr algn="l">
              <a:lnSpc>
                <a:spcPts val="10080"/>
              </a:lnSpc>
            </a:pPr>
            <a:r>
              <a:rPr lang="en-US" sz="4200" b="1">
                <a:solidFill>
                  <a:srgbClr val="17365D"/>
                </a:solidFill>
                <a:latin typeface="Arimo Bold"/>
                <a:ea typeface="Arimo Bold"/>
                <a:cs typeface="Arimo Bold"/>
                <a:sym typeface="Arimo Bold"/>
              </a:rPr>
              <a:t>Analysis of Problem Statement (contd...)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5" name="TextBox 5"/>
          <p:cNvSpPr txBox="1"/>
          <p:nvPr/>
        </p:nvSpPr>
        <p:spPr>
          <a:xfrm>
            <a:off x="1234425" y="1000250"/>
            <a:ext cx="15376317" cy="7986799"/>
          </a:xfrm>
          <a:prstGeom prst="rect">
            <a:avLst/>
          </a:prstGeom>
        </p:spPr>
        <p:txBody>
          <a:bodyPr lIns="0" tIns="0" rIns="0" bIns="0" rtlCol="0" anchor="t">
            <a:spAutoFit/>
          </a:bodyPr>
          <a:lstStyle/>
          <a:p>
            <a:pPr algn="just">
              <a:lnSpc>
                <a:spcPts val="8863"/>
              </a:lnSpc>
            </a:pPr>
            <a:r>
              <a:rPr lang="en-US" sz="3692">
                <a:solidFill>
                  <a:srgbClr val="000000"/>
                </a:solidFill>
                <a:latin typeface="Cambria"/>
                <a:ea typeface="Cambria"/>
                <a:cs typeface="Cambria"/>
                <a:sym typeface="Cambria"/>
              </a:rPr>
              <a:t> Hardware Requirements: </a:t>
            </a:r>
          </a:p>
          <a:p>
            <a:pPr marL="1008348" lvl="3" indent="-252087" algn="just">
              <a:lnSpc>
                <a:spcPts val="8863"/>
              </a:lnSpc>
              <a:buFont typeface="Arial"/>
              <a:buChar char="￭"/>
            </a:pPr>
            <a:r>
              <a:rPr lang="en-US" sz="3692">
                <a:solidFill>
                  <a:srgbClr val="000000"/>
                </a:solidFill>
                <a:latin typeface="Cambria"/>
                <a:ea typeface="Cambria"/>
                <a:cs typeface="Cambria"/>
                <a:sym typeface="Cambria"/>
              </a:rPr>
              <a:t>Servers: For backend processing and data management</a:t>
            </a:r>
          </a:p>
          <a:p>
            <a:pPr marL="1008348" lvl="3" indent="-252087" algn="just">
              <a:lnSpc>
                <a:spcPts val="8863"/>
              </a:lnSpc>
              <a:buFont typeface="Arial"/>
              <a:buChar char="￭"/>
            </a:pPr>
            <a:r>
              <a:rPr lang="en-US" sz="3692">
                <a:solidFill>
                  <a:srgbClr val="000000"/>
                </a:solidFill>
                <a:latin typeface="Cambria"/>
                <a:ea typeface="Cambria"/>
                <a:cs typeface="Cambria"/>
                <a:sym typeface="Cambria"/>
              </a:rPr>
              <a:t>Network Infrastructure: For connectivity and communication</a:t>
            </a:r>
          </a:p>
          <a:p>
            <a:pPr marL="1008348" lvl="3" indent="-252087" algn="just">
              <a:lnSpc>
                <a:spcPts val="8863"/>
              </a:lnSpc>
              <a:buFont typeface="Arial"/>
              <a:buChar char="￭"/>
            </a:pPr>
            <a:r>
              <a:rPr lang="en-US" sz="3692">
                <a:solidFill>
                  <a:srgbClr val="000000"/>
                </a:solidFill>
                <a:latin typeface="Cambria"/>
                <a:ea typeface="Cambria"/>
                <a:cs typeface="Cambria"/>
                <a:sym typeface="Cambria"/>
              </a:rPr>
              <a:t>Devices: For user access and testing (e.g., mobile devices, computers)</a:t>
            </a:r>
          </a:p>
          <a:p>
            <a:pPr marL="1008348" lvl="3" indent="-252087" algn="just">
              <a:lnSpc>
                <a:spcPts val="8398"/>
              </a:lnSpc>
            </a:pPr>
            <a:endParaRPr lang="en-US" sz="3692">
              <a:solidFill>
                <a:srgbClr val="000000"/>
              </a:solidFill>
              <a:latin typeface="Cambria"/>
              <a:ea typeface="Cambria"/>
              <a:cs typeface="Cambria"/>
              <a:sym typeface="Cambria"/>
            </a:endParaRPr>
          </a:p>
          <a:p>
            <a:pPr marL="1008348" lvl="3" indent="-252087" algn="just">
              <a:lnSpc>
                <a:spcPts val="8398"/>
              </a:lnSpc>
            </a:pPr>
            <a:endParaRPr lang="en-US" sz="3692">
              <a:solidFill>
                <a:srgbClr val="000000"/>
              </a:solidFill>
              <a:latin typeface="Cambria"/>
              <a:ea typeface="Cambria"/>
              <a:cs typeface="Cambria"/>
              <a:sym typeface="Cambria"/>
            </a:endParaRPr>
          </a:p>
          <a:p>
            <a:pPr marL="1008348" lvl="3" indent="-252087" algn="just">
              <a:lnSpc>
                <a:spcPts val="8398"/>
              </a:lnSpc>
            </a:pPr>
            <a:endParaRPr lang="en-US" sz="3692">
              <a:solidFill>
                <a:srgbClr val="000000"/>
              </a:solidFill>
              <a:latin typeface="Cambria"/>
              <a:ea typeface="Cambria"/>
              <a:cs typeface="Cambria"/>
              <a:sym typeface="Cambria"/>
            </a:endParaRPr>
          </a:p>
        </p:txBody>
      </p:sp>
      <p:grpSp>
        <p:nvGrpSpPr>
          <p:cNvPr id="6" name="Group 6"/>
          <p:cNvGrpSpPr/>
          <p:nvPr/>
        </p:nvGrpSpPr>
        <p:grpSpPr>
          <a:xfrm>
            <a:off x="6395126" y="5630729"/>
            <a:ext cx="6395102" cy="3356320"/>
            <a:chOff x="0" y="0"/>
            <a:chExt cx="9114644" cy="4783609"/>
          </a:xfrm>
        </p:grpSpPr>
        <p:sp>
          <p:nvSpPr>
            <p:cNvPr id="7" name="Freeform 7"/>
            <p:cNvSpPr/>
            <p:nvPr/>
          </p:nvSpPr>
          <p:spPr>
            <a:xfrm>
              <a:off x="0" y="0"/>
              <a:ext cx="9114663" cy="4783582"/>
            </a:xfrm>
            <a:custGeom>
              <a:avLst/>
              <a:gdLst/>
              <a:ahLst/>
              <a:cxnLst/>
              <a:rect l="l" t="t" r="r" b="b"/>
              <a:pathLst>
                <a:path w="9114663" h="4783582">
                  <a:moveTo>
                    <a:pt x="0" y="0"/>
                  </a:moveTo>
                  <a:lnTo>
                    <a:pt x="9114663" y="0"/>
                  </a:lnTo>
                  <a:lnTo>
                    <a:pt x="9114663" y="4783582"/>
                  </a:lnTo>
                  <a:lnTo>
                    <a:pt x="0" y="4783582"/>
                  </a:lnTo>
                  <a:lnTo>
                    <a:pt x="0" y="0"/>
                  </a:lnTo>
                  <a:close/>
                </a:path>
              </a:pathLst>
            </a:custGeom>
            <a:blipFill>
              <a:blip r:embed="rId5"/>
              <a:stretch>
                <a:fillRect t="-13513" b="-13513"/>
              </a:stretch>
            </a:blipFill>
          </p:spPr>
        </p:sp>
      </p:grpSp>
      <p:sp>
        <p:nvSpPr>
          <p:cNvPr id="8" name="TextBox 8"/>
          <p:cNvSpPr txBox="1"/>
          <p:nvPr/>
        </p:nvSpPr>
        <p:spPr>
          <a:xfrm>
            <a:off x="1234425" y="-20014"/>
            <a:ext cx="15819150" cy="2116225"/>
          </a:xfrm>
          <a:prstGeom prst="rect">
            <a:avLst/>
          </a:prstGeom>
        </p:spPr>
        <p:txBody>
          <a:bodyPr lIns="0" tIns="0" rIns="0" bIns="0" rtlCol="0" anchor="t">
            <a:spAutoFit/>
          </a:bodyPr>
          <a:lstStyle/>
          <a:p>
            <a:pPr algn="l">
              <a:lnSpc>
                <a:spcPts val="10080"/>
              </a:lnSpc>
            </a:pPr>
            <a:r>
              <a:rPr lang="en-US" sz="4200" b="1">
                <a:solidFill>
                  <a:srgbClr val="17365D"/>
                </a:solidFill>
                <a:latin typeface="Arimo Bold"/>
                <a:ea typeface="Arimo Bold"/>
                <a:cs typeface="Arimo Bold"/>
                <a:sym typeface="Arimo Bold"/>
              </a:rPr>
              <a:t>Analysis of Problem Statement (contd...)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sp>
        <p:nvSpPr>
          <p:cNvPr id="6" name="TextBox 6"/>
          <p:cNvSpPr txBox="1"/>
          <p:nvPr/>
        </p:nvSpPr>
        <p:spPr>
          <a:xfrm>
            <a:off x="1310625" y="410032"/>
            <a:ext cx="15819150" cy="687475"/>
          </a:xfrm>
          <a:prstGeom prst="rect">
            <a:avLst/>
          </a:prstGeom>
        </p:spPr>
        <p:txBody>
          <a:bodyPr lIns="0" tIns="0" rIns="0" bIns="0" rtlCol="0" anchor="t">
            <a:spAutoFit/>
          </a:bodyPr>
          <a:lstStyle/>
          <a:p>
            <a:pPr algn="l">
              <a:lnSpc>
                <a:spcPts val="5040"/>
              </a:lnSpc>
            </a:pPr>
            <a:r>
              <a:rPr lang="en-US" sz="4200" b="1">
                <a:solidFill>
                  <a:srgbClr val="17365D"/>
                </a:solidFill>
                <a:latin typeface="Arimo Bold"/>
                <a:ea typeface="Arimo Bold"/>
                <a:cs typeface="Arimo Bold"/>
                <a:sym typeface="Arimo Bold"/>
              </a:rPr>
              <a:t>Timeline of the Project (Gantt Chart)</a:t>
            </a:r>
          </a:p>
        </p:txBody>
      </p:sp>
      <p:pic>
        <p:nvPicPr>
          <p:cNvPr id="12" name="Picture 11">
            <a:extLst>
              <a:ext uri="{FF2B5EF4-FFF2-40B4-BE49-F238E27FC236}">
                <a16:creationId xmlns:a16="http://schemas.microsoft.com/office/drawing/2014/main" id="{AEBBA629-E200-29A7-C7E2-9A9D08721CA2}"/>
              </a:ext>
            </a:extLst>
          </p:cNvPr>
          <p:cNvPicPr>
            <a:picLocks noChangeAspect="1"/>
          </p:cNvPicPr>
          <p:nvPr/>
        </p:nvPicPr>
        <p:blipFill rotWithShape="1">
          <a:blip r:embed="rId5">
            <a:extLst>
              <a:ext uri="{28A0092B-C50C-407E-A947-70E740481C1C}">
                <a14:useLocalDpi xmlns:a14="http://schemas.microsoft.com/office/drawing/2010/main" val="0"/>
              </a:ext>
            </a:extLst>
          </a:blip>
          <a:srcRect l="18419" t="16741" r="19052" b="16128"/>
          <a:stretch/>
        </p:blipFill>
        <p:spPr>
          <a:xfrm>
            <a:off x="3200400" y="1943099"/>
            <a:ext cx="10744200" cy="64883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52398" y="1285748"/>
            <a:ext cx="16135565" cy="133602"/>
          </a:xfrm>
          <a:custGeom>
            <a:avLst/>
            <a:gdLst/>
            <a:ahLst/>
            <a:cxnLst/>
            <a:rect l="l" t="t" r="r" b="b"/>
            <a:pathLst>
              <a:path w="16135565" h="133602">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0" y="8987049"/>
            <a:ext cx="18288000" cy="1299972"/>
            <a:chOff x="0" y="0"/>
            <a:chExt cx="24384000" cy="173329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4"/>
              <a:stretch>
                <a:fillRect t="-85531" b="-85531"/>
              </a:stretch>
            </a:blipFill>
          </p:spPr>
        </p:sp>
      </p:grpSp>
      <p:grpSp>
        <p:nvGrpSpPr>
          <p:cNvPr id="5" name="Group 5"/>
          <p:cNvGrpSpPr/>
          <p:nvPr/>
        </p:nvGrpSpPr>
        <p:grpSpPr>
          <a:xfrm>
            <a:off x="6124216" y="2161972"/>
            <a:ext cx="5839968" cy="5903214"/>
            <a:chOff x="0" y="0"/>
            <a:chExt cx="7786624" cy="7870952"/>
          </a:xfrm>
        </p:grpSpPr>
        <p:sp>
          <p:nvSpPr>
            <p:cNvPr id="6" name="Freeform 6"/>
            <p:cNvSpPr/>
            <p:nvPr/>
          </p:nvSpPr>
          <p:spPr>
            <a:xfrm>
              <a:off x="0" y="0"/>
              <a:ext cx="7786624" cy="7870952"/>
            </a:xfrm>
            <a:custGeom>
              <a:avLst/>
              <a:gdLst/>
              <a:ahLst/>
              <a:cxnLst/>
              <a:rect l="l" t="t" r="r" b="b"/>
              <a:pathLst>
                <a:path w="7786624" h="7870952">
                  <a:moveTo>
                    <a:pt x="0" y="0"/>
                  </a:moveTo>
                  <a:lnTo>
                    <a:pt x="7786624" y="0"/>
                  </a:lnTo>
                  <a:lnTo>
                    <a:pt x="7786624" y="7870952"/>
                  </a:lnTo>
                  <a:lnTo>
                    <a:pt x="0" y="7870952"/>
                  </a:lnTo>
                  <a:lnTo>
                    <a:pt x="0" y="0"/>
                  </a:lnTo>
                  <a:close/>
                </a:path>
              </a:pathLst>
            </a:custGeom>
            <a:blipFill>
              <a:blip r:embed="rId5"/>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405</Words>
  <Application>Microsoft Office PowerPoint</Application>
  <PresentationFormat>Custom</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Arimo Bold</vt:lpstr>
      <vt:lpstr>Calibri</vt:lpstr>
      <vt:lpstr>Arial</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Program: CSE Name of the HoD: Dr. Blessed Prince P Name of the Program Project Coordinator: Mr. Amarnath J.L &amp; Dr. Jayanthi. K. Name of the School Project Coordinators: Dr. Sampath A K / Dr. Abdul Khadar A / Mr. Md Ziaur Rahman</dc:title>
  <cp:lastModifiedBy>Bhargavi Shankar</cp:lastModifiedBy>
  <cp:revision>2</cp:revision>
  <dcterms:created xsi:type="dcterms:W3CDTF">2006-08-16T00:00:00Z</dcterms:created>
  <dcterms:modified xsi:type="dcterms:W3CDTF">2024-09-17T17:02:47Z</dcterms:modified>
  <dc:identifier>DAGRB6EZsyA</dc:identifier>
</cp:coreProperties>
</file>