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Arial Bold" charset="1" panose="020B0802020202020204"/>
      <p:regular r:id="rId27"/>
    </p:embeddedFont>
    <p:embeddedFont>
      <p:font typeface="Arial" charset="1" panose="020B05020202020202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6.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7.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researchgate.net/publication/340853487_EFFECT_OF_THE_POSTHARVEST_PROCESSING_METHOD_ON_THE_BIOCHEMICAL_COMPOSITION_AND_SENSORY_ANALYSIS_OF_ARABICA_COFFEE" TargetMode="External" Type="http://schemas.openxmlformats.org/officeDocument/2006/relationships/hyperlink"/><Relationship Id="rId11" Target="https://www.researchgate.net/publication/342719826_Challenges_in_Birth_and_Death_Registration_A_Review_of_Literature_and_Suggestions_for_Policy" TargetMode="External" Type="http://schemas.openxmlformats.org/officeDocument/2006/relationships/hyperlink"/><Relationship Id="rId12" Target="https://www.researchgate.net/publication/342431215_Digital_Innovations_in_Civil_Registration_A_Review" TargetMode="External" Type="http://schemas.openxmlformats.org/officeDocument/2006/relationships/hyperlink"/><Relationship Id="rId13" Target="https://www.researchgate.net/publication/333527473_An_Assessment_of_Birth_Registration_System_and_Factors_Affecting_in_India_and_its_States" TargetMode="External" Type="http://schemas.openxmlformats.org/officeDocument/2006/relationships/hyperlink"/><Relationship Id="rId14" Target="https://www.researchgate.net/publication/330634817_mSIGA_-_mobile_application_for_birth_and_death_registration_in_hospitals_and_remote_population_areas"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https://www.researchgate.net/publication/376431004_Integrating_AI_in_Birth_and_Death_Registration_Systems_A_Path_Towards_Improved_Service_Delivery" TargetMode="External" Type="http://schemas.openxmlformats.org/officeDocument/2006/relationships/hyperlink"/><Relationship Id="rId6" Target="https://www.researchgate.net/publication/374551207_Analysis_of_Digital_Systems_for_Birth_and_Death_Registration_in_India_Challenges_and_Future_Directions" TargetMode="External" Type="http://schemas.openxmlformats.org/officeDocument/2006/relationships/hyperlink"/><Relationship Id="rId7" Target="https://www.researchgate.net/publication/367328577_DESIGN_AND_IMPLEMENTATION_OF_A_BIRTH_AND_DEATH_REGISTRATION_SYSTEM" TargetMode="External" Type="http://schemas.openxmlformats.org/officeDocument/2006/relationships/hyperlink"/><Relationship Id="rId8" Target="https://www.researchgate.net/publication/375720465_The_Role_of_Mobile_Applications_in_Improving_Birth_and_Death_Registration_in_Rural_Areas_A_Case_Study" TargetMode="External" Type="http://schemas.openxmlformats.org/officeDocument/2006/relationships/hyperlink"/><Relationship Id="rId9" Target="https://www.researchgate.net/publication/358894572_Smart_Birth_and_Death_Registration_An_Integrated_Approach"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9.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2398" y="1285748"/>
            <a:ext cx="16135565" cy="133602"/>
          </a:xfrm>
          <a:custGeom>
            <a:avLst/>
            <a:gdLst/>
            <a:ahLst/>
            <a:cxnLst/>
            <a:rect r="r" b="b" t="t" l="l"/>
            <a:pathLst>
              <a:path h="133602" w="16135565">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8987049"/>
            <a:ext cx="18288000" cy="1299972"/>
            <a:chOff x="0" y="0"/>
            <a:chExt cx="24384000" cy="173329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4"/>
              <a:stretch>
                <a:fillRect l="0" t="-85531" r="0" b="-85531"/>
              </a:stretch>
            </a:blipFill>
          </p:spPr>
        </p:sp>
      </p:grpSp>
      <p:sp>
        <p:nvSpPr>
          <p:cNvPr name="TextBox 5" id="5"/>
          <p:cNvSpPr txBox="true"/>
          <p:nvPr/>
        </p:nvSpPr>
        <p:spPr>
          <a:xfrm rot="0">
            <a:off x="1277128" y="1869953"/>
            <a:ext cx="15361950" cy="723900"/>
          </a:xfrm>
          <a:prstGeom prst="rect">
            <a:avLst/>
          </a:prstGeom>
        </p:spPr>
        <p:txBody>
          <a:bodyPr anchor="t" rtlCol="false" tIns="0" lIns="0" bIns="0" rIns="0">
            <a:spAutoFit/>
          </a:bodyPr>
          <a:lstStyle/>
          <a:p>
            <a:pPr algn="ctr">
              <a:lnSpc>
                <a:spcPts val="5040"/>
              </a:lnSpc>
            </a:pPr>
            <a:r>
              <a:rPr lang="en-US" sz="4200" b="true">
                <a:solidFill>
                  <a:srgbClr val="000000"/>
                </a:solidFill>
                <a:latin typeface="Arial Bold"/>
                <a:ea typeface="Arial Bold"/>
                <a:cs typeface="Arial Bold"/>
                <a:sym typeface="Arial Bold"/>
              </a:rPr>
              <a:t>Birth/Death Registration Integration With Services </a:t>
            </a:r>
          </a:p>
        </p:txBody>
      </p:sp>
      <p:sp>
        <p:nvSpPr>
          <p:cNvPr name="TextBox 6" id="6"/>
          <p:cNvSpPr txBox="true"/>
          <p:nvPr/>
        </p:nvSpPr>
        <p:spPr>
          <a:xfrm rot="0">
            <a:off x="1277128" y="3092080"/>
            <a:ext cx="5772900" cy="981075"/>
          </a:xfrm>
          <a:prstGeom prst="rect">
            <a:avLst/>
          </a:prstGeom>
        </p:spPr>
        <p:txBody>
          <a:bodyPr anchor="t" rtlCol="false" tIns="0" lIns="0" bIns="0" rIns="0">
            <a:spAutoFit/>
          </a:bodyPr>
          <a:lstStyle/>
          <a:p>
            <a:pPr algn="l">
              <a:lnSpc>
                <a:spcPts val="3600"/>
              </a:lnSpc>
            </a:pPr>
            <a:r>
              <a:rPr lang="en-US" sz="3000" b="true">
                <a:solidFill>
                  <a:srgbClr val="17365D"/>
                </a:solidFill>
                <a:latin typeface="Arial Bold"/>
                <a:ea typeface="Arial Bold"/>
                <a:cs typeface="Arial Bold"/>
                <a:sym typeface="Arial Bold"/>
              </a:rPr>
              <a:t>Batch Number:</a:t>
            </a:r>
          </a:p>
          <a:p>
            <a:pPr algn="l">
              <a:lnSpc>
                <a:spcPts val="3600"/>
              </a:lnSpc>
            </a:pPr>
          </a:p>
        </p:txBody>
      </p:sp>
      <p:graphicFrame>
        <p:nvGraphicFramePr>
          <p:cNvPr name="Table 7" id="7"/>
          <p:cNvGraphicFramePr>
            <a:graphicFrameLocks noGrp="true"/>
          </p:cNvGraphicFramePr>
          <p:nvPr/>
        </p:nvGraphicFramePr>
        <p:xfrm>
          <a:off x="723899" y="3860232"/>
          <a:ext cx="8496300" cy="2475365"/>
        </p:xfrm>
        <a:graphic>
          <a:graphicData uri="http://schemas.openxmlformats.org/drawingml/2006/table">
            <a:tbl>
              <a:tblPr/>
              <a:tblGrid>
                <a:gridCol w="3284689"/>
                <a:gridCol w="5211611"/>
              </a:tblGrid>
              <a:tr h="698011">
                <a:tc>
                  <a:txBody>
                    <a:bodyPr anchor="t" rtlCol="false"/>
                    <a:lstStyle/>
                    <a:p>
                      <a:pPr algn="ctr">
                        <a:lnSpc>
                          <a:spcPts val="3240"/>
                        </a:lnSpc>
                        <a:defRPr/>
                      </a:pPr>
                      <a:r>
                        <a:rPr lang="en-US" sz="2700" b="true">
                          <a:solidFill>
                            <a:srgbClr val="17365D"/>
                          </a:solidFill>
                          <a:latin typeface="Arial Bold"/>
                          <a:ea typeface="Arial Bold"/>
                          <a:cs typeface="Arial Bold"/>
                          <a:sym typeface="Arial Bold"/>
                        </a:rPr>
                        <a:t>Roll Number</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3240"/>
                        </a:lnSpc>
                        <a:defRPr/>
                      </a:pPr>
                      <a:r>
                        <a:rPr lang="en-US" sz="2700" b="true">
                          <a:solidFill>
                            <a:srgbClr val="17365D"/>
                          </a:solidFill>
                          <a:latin typeface="Arial Bold"/>
                          <a:ea typeface="Arial Bold"/>
                          <a:cs typeface="Arial Bold"/>
                          <a:sym typeface="Arial Bold"/>
                        </a:rPr>
                        <a:t>Student Name</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86257">
                <a:tc>
                  <a:txBody>
                    <a:bodyPr anchor="t" rtlCol="false"/>
                    <a:lstStyle/>
                    <a:p>
                      <a:pPr algn="l">
                        <a:lnSpc>
                          <a:spcPts val="2659"/>
                        </a:lnSpc>
                        <a:defRPr/>
                      </a:pPr>
                      <a:r>
                        <a:rPr lang="en-US" sz="1899" b="true">
                          <a:solidFill>
                            <a:srgbClr val="000000"/>
                          </a:solidFill>
                          <a:latin typeface="Arial Bold"/>
                          <a:ea typeface="Arial Bold"/>
                          <a:cs typeface="Arial Bold"/>
                          <a:sym typeface="Arial Bold"/>
                        </a:rPr>
                        <a:t>20211CSE0289</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9" b="true">
                          <a:solidFill>
                            <a:srgbClr val="000000"/>
                          </a:solidFill>
                          <a:latin typeface="Arial Bold"/>
                          <a:ea typeface="Arial Bold"/>
                          <a:cs typeface="Arial Bold"/>
                          <a:sym typeface="Arial Bold"/>
                        </a:rPr>
                        <a:t>BHARGAVI S</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595548">
                <a:tc>
                  <a:txBody>
                    <a:bodyPr anchor="t" rtlCol="false"/>
                    <a:lstStyle/>
                    <a:p>
                      <a:pPr algn="l">
                        <a:lnSpc>
                          <a:spcPts val="2659"/>
                        </a:lnSpc>
                        <a:defRPr/>
                      </a:pPr>
                      <a:r>
                        <a:rPr lang="en-US" sz="1899" b="true">
                          <a:solidFill>
                            <a:srgbClr val="000000"/>
                          </a:solidFill>
                          <a:latin typeface="Arial Bold"/>
                          <a:ea typeface="Arial Bold"/>
                          <a:cs typeface="Arial Bold"/>
                          <a:sym typeface="Arial Bold"/>
                        </a:rPr>
                        <a:t>20211CSE0745</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l">
                        <a:lnSpc>
                          <a:spcPts val="2939"/>
                        </a:lnSpc>
                        <a:defRPr/>
                      </a:pPr>
                      <a:r>
                        <a:rPr lang="en-US" sz="2097" b="true">
                          <a:solidFill>
                            <a:srgbClr val="000000"/>
                          </a:solidFill>
                          <a:latin typeface="Arial Bold"/>
                          <a:ea typeface="Arial Bold"/>
                          <a:cs typeface="Arial Bold"/>
                          <a:sym typeface="Arial Bold"/>
                        </a:rPr>
                        <a:t>KIRAN KUMAR KC</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r h="595548">
                <a:tc>
                  <a:txBody>
                    <a:bodyPr anchor="t" rtlCol="false"/>
                    <a:lstStyle/>
                    <a:p>
                      <a:pPr algn="l">
                        <a:lnSpc>
                          <a:spcPts val="2659"/>
                        </a:lnSpc>
                        <a:defRPr/>
                      </a:pPr>
                      <a:r>
                        <a:rPr lang="en-US" sz="1899" b="true">
                          <a:solidFill>
                            <a:srgbClr val="000000"/>
                          </a:solidFill>
                          <a:latin typeface="Arial Bold"/>
                          <a:ea typeface="Arial Bold"/>
                          <a:cs typeface="Arial Bold"/>
                          <a:sym typeface="Arial Bold"/>
                        </a:rPr>
                        <a:t>20211CSE0629</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39"/>
                        </a:lnSpc>
                        <a:defRPr/>
                      </a:pPr>
                      <a:r>
                        <a:rPr lang="en-US" sz="2097" b="true">
                          <a:solidFill>
                            <a:srgbClr val="000000"/>
                          </a:solidFill>
                          <a:latin typeface="Arial Bold"/>
                          <a:ea typeface="Arial Bold"/>
                          <a:cs typeface="Arial Bold"/>
                          <a:sym typeface="Arial Bold"/>
                        </a:rPr>
                        <a:t>RAHUL GOWDA V</a:t>
                      </a:r>
                      <a:endParaRPr lang="en-US" sz="1100"/>
                    </a:p>
                  </a:txBody>
                  <a:tcPr marL="91450" marR="91450" marT="91450" marB="914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9811718" y="3710935"/>
            <a:ext cx="8088600" cy="3190875"/>
          </a:xfrm>
          <a:prstGeom prst="rect">
            <a:avLst/>
          </a:prstGeom>
        </p:spPr>
        <p:txBody>
          <a:bodyPr anchor="t" rtlCol="false" tIns="0" lIns="0" bIns="0" rIns="0">
            <a:spAutoFit/>
          </a:bodyPr>
          <a:lstStyle/>
          <a:p>
            <a:pPr algn="ctr">
              <a:lnSpc>
                <a:spcPts val="3600"/>
              </a:lnSpc>
            </a:pPr>
            <a:r>
              <a:rPr lang="en-US" sz="3000" b="true">
                <a:solidFill>
                  <a:srgbClr val="17365D"/>
                </a:solidFill>
                <a:latin typeface="Arial Bold"/>
                <a:ea typeface="Arial Bold"/>
                <a:cs typeface="Arial Bold"/>
                <a:sym typeface="Arial Bold"/>
              </a:rPr>
              <a:t>Under the Supervision of,</a:t>
            </a:r>
          </a:p>
          <a:p>
            <a:pPr algn="ctr">
              <a:lnSpc>
                <a:spcPts val="3060"/>
              </a:lnSpc>
            </a:pPr>
          </a:p>
          <a:p>
            <a:pPr algn="l">
              <a:lnSpc>
                <a:spcPts val="3060"/>
              </a:lnSpc>
            </a:pPr>
            <a:r>
              <a:rPr lang="en-US" sz="2550" b="true">
                <a:solidFill>
                  <a:srgbClr val="17365D"/>
                </a:solidFill>
                <a:latin typeface="Arial Bold"/>
                <a:ea typeface="Arial Bold"/>
                <a:cs typeface="Arial Bold"/>
                <a:sym typeface="Arial Bold"/>
              </a:rPr>
              <a:t>Mr.Ramesh T</a:t>
            </a:r>
          </a:p>
          <a:p>
            <a:pPr algn="l">
              <a:lnSpc>
                <a:spcPts val="3060"/>
              </a:lnSpc>
            </a:pPr>
            <a:r>
              <a:rPr lang="en-US" sz="2550" b="true">
                <a:solidFill>
                  <a:srgbClr val="17365D"/>
                </a:solidFill>
                <a:latin typeface="Arial Bold"/>
                <a:ea typeface="Arial Bold"/>
                <a:cs typeface="Arial Bold"/>
                <a:sym typeface="Arial Bold"/>
              </a:rPr>
              <a:t>Professor / Associate Professor / Assistant Professor</a:t>
            </a:r>
          </a:p>
          <a:p>
            <a:pPr algn="l">
              <a:lnSpc>
                <a:spcPts val="3060"/>
              </a:lnSpc>
            </a:pPr>
            <a:r>
              <a:rPr lang="en-US" sz="2550" b="true">
                <a:solidFill>
                  <a:srgbClr val="17365D"/>
                </a:solidFill>
                <a:latin typeface="Arial Bold"/>
                <a:ea typeface="Arial Bold"/>
                <a:cs typeface="Arial Bold"/>
                <a:sym typeface="Arial Bold"/>
              </a:rPr>
              <a:t>School of Computer Science and Engineering</a:t>
            </a:r>
          </a:p>
          <a:p>
            <a:pPr algn="l">
              <a:lnSpc>
                <a:spcPts val="3060"/>
              </a:lnSpc>
            </a:pPr>
            <a:r>
              <a:rPr lang="en-US" sz="2550" b="true">
                <a:solidFill>
                  <a:srgbClr val="17365D"/>
                </a:solidFill>
                <a:latin typeface="Arial Bold"/>
                <a:ea typeface="Arial Bold"/>
                <a:cs typeface="Arial Bold"/>
                <a:sym typeface="Arial Bold"/>
              </a:rPr>
              <a:t>Presidency University</a:t>
            </a:r>
          </a:p>
          <a:p>
            <a:pPr algn="l">
              <a:lnSpc>
                <a:spcPts val="3060"/>
              </a:lnSpc>
            </a:pPr>
          </a:p>
        </p:txBody>
      </p:sp>
      <p:sp>
        <p:nvSpPr>
          <p:cNvPr name="TextBox 9" id="9"/>
          <p:cNvSpPr txBox="true"/>
          <p:nvPr/>
        </p:nvSpPr>
        <p:spPr>
          <a:xfrm rot="0">
            <a:off x="6071583" y="642084"/>
            <a:ext cx="5772900" cy="687324"/>
          </a:xfrm>
          <a:prstGeom prst="rect">
            <a:avLst/>
          </a:prstGeom>
        </p:spPr>
        <p:txBody>
          <a:bodyPr anchor="t" rtlCol="false" tIns="0" lIns="0" bIns="0" rIns="0">
            <a:spAutoFit/>
          </a:bodyPr>
          <a:lstStyle/>
          <a:p>
            <a:pPr algn="ctr">
              <a:lnSpc>
                <a:spcPts val="2448"/>
              </a:lnSpc>
            </a:pPr>
            <a:r>
              <a:rPr lang="en-US" sz="2550" b="true">
                <a:solidFill>
                  <a:srgbClr val="17365D"/>
                </a:solidFill>
                <a:latin typeface="Arial Bold"/>
                <a:ea typeface="Arial Bold"/>
                <a:cs typeface="Arial Bold"/>
                <a:sym typeface="Arial Bold"/>
              </a:rPr>
              <a:t>PIP2001 Capstone Project</a:t>
            </a:r>
          </a:p>
          <a:p>
            <a:pPr algn="ctr">
              <a:lnSpc>
                <a:spcPts val="2448"/>
              </a:lnSpc>
            </a:pPr>
            <a:r>
              <a:rPr lang="en-US" sz="2550" b="true">
                <a:solidFill>
                  <a:srgbClr val="17365D"/>
                </a:solidFill>
                <a:latin typeface="Arial Bold"/>
                <a:ea typeface="Arial Bold"/>
                <a:cs typeface="Arial Bold"/>
                <a:sym typeface="Arial Bold"/>
              </a:rPr>
              <a:t>Review-1</a:t>
            </a:r>
          </a:p>
        </p:txBody>
      </p:sp>
      <p:sp>
        <p:nvSpPr>
          <p:cNvPr name="TextBox 10" id="10"/>
          <p:cNvSpPr txBox="true"/>
          <p:nvPr/>
        </p:nvSpPr>
        <p:spPr>
          <a:xfrm rot="0">
            <a:off x="124188" y="6625585"/>
            <a:ext cx="18192022" cy="2352675"/>
          </a:xfrm>
          <a:prstGeom prst="rect">
            <a:avLst/>
          </a:prstGeom>
        </p:spPr>
        <p:txBody>
          <a:bodyPr anchor="t" rtlCol="false" tIns="0" lIns="0" bIns="0" rIns="0">
            <a:spAutoFit/>
          </a:bodyPr>
          <a:lstStyle/>
          <a:p>
            <a:pPr algn="l">
              <a:lnSpc>
                <a:spcPts val="3600"/>
              </a:lnSpc>
            </a:pPr>
            <a:r>
              <a:rPr lang="en-US" sz="3000" b="true">
                <a:solidFill>
                  <a:srgbClr val="4F81BD"/>
                </a:solidFill>
                <a:latin typeface="Arial Bold"/>
                <a:ea typeface="Arial Bold"/>
                <a:cs typeface="Arial Bold"/>
                <a:sym typeface="Arial Bold"/>
              </a:rPr>
              <a:t>Name of the Program: </a:t>
            </a:r>
            <a:r>
              <a:rPr lang="en-US" sz="3000" b="true">
                <a:solidFill>
                  <a:srgbClr val="000000"/>
                </a:solidFill>
                <a:latin typeface="Arial Bold"/>
                <a:ea typeface="Arial Bold"/>
                <a:cs typeface="Arial Bold"/>
                <a:sym typeface="Arial Bold"/>
              </a:rPr>
              <a:t>CSE</a:t>
            </a:r>
          </a:p>
          <a:p>
            <a:pPr algn="l">
              <a:lnSpc>
                <a:spcPts val="3600"/>
              </a:lnSpc>
            </a:pPr>
            <a:r>
              <a:rPr lang="en-US" sz="3000" b="true">
                <a:solidFill>
                  <a:srgbClr val="4F81BD"/>
                </a:solidFill>
                <a:latin typeface="Arial Bold"/>
                <a:ea typeface="Arial Bold"/>
                <a:cs typeface="Arial Bold"/>
                <a:sym typeface="Arial Bold"/>
              </a:rPr>
              <a:t>Name of the HoD: </a:t>
            </a:r>
            <a:r>
              <a:rPr lang="en-US" sz="3000" b="true">
                <a:solidFill>
                  <a:srgbClr val="000000"/>
                </a:solidFill>
                <a:latin typeface="Arial Bold"/>
                <a:ea typeface="Arial Bold"/>
                <a:cs typeface="Arial Bold"/>
                <a:sym typeface="Arial Bold"/>
              </a:rPr>
              <a:t>Dr. Blessed Prince P</a:t>
            </a:r>
          </a:p>
          <a:p>
            <a:pPr algn="l">
              <a:lnSpc>
                <a:spcPts val="3600"/>
              </a:lnSpc>
            </a:pPr>
            <a:r>
              <a:rPr lang="en-US" sz="3000" b="true">
                <a:solidFill>
                  <a:srgbClr val="4F81BD"/>
                </a:solidFill>
                <a:latin typeface="Arial Bold"/>
                <a:ea typeface="Arial Bold"/>
                <a:cs typeface="Arial Bold"/>
                <a:sym typeface="Arial Bold"/>
              </a:rPr>
              <a:t>Name of the Program Project Coordinator: </a:t>
            </a:r>
            <a:r>
              <a:rPr lang="en-US" sz="3000" b="true">
                <a:solidFill>
                  <a:srgbClr val="000000"/>
                </a:solidFill>
                <a:latin typeface="Arial Bold"/>
                <a:ea typeface="Arial Bold"/>
                <a:cs typeface="Arial Bold"/>
                <a:sym typeface="Arial Bold"/>
              </a:rPr>
              <a:t>Mr. Amarnath J.L &amp; Dr. Jayanthi. K.</a:t>
            </a:r>
          </a:p>
          <a:p>
            <a:pPr algn="l">
              <a:lnSpc>
                <a:spcPts val="3600"/>
              </a:lnSpc>
            </a:pPr>
            <a:r>
              <a:rPr lang="en-US" sz="3000" b="true">
                <a:solidFill>
                  <a:srgbClr val="4F81BD"/>
                </a:solidFill>
                <a:latin typeface="Arial Bold"/>
                <a:ea typeface="Arial Bold"/>
                <a:cs typeface="Arial Bold"/>
                <a:sym typeface="Arial Bold"/>
              </a:rPr>
              <a:t>Name of the School Project Coordinators: </a:t>
            </a:r>
            <a:r>
              <a:rPr lang="en-US" sz="3000" b="true">
                <a:solidFill>
                  <a:srgbClr val="000000"/>
                </a:solidFill>
                <a:latin typeface="Arial Bold"/>
                <a:ea typeface="Arial Bold"/>
                <a:cs typeface="Arial Bold"/>
                <a:sym typeface="Arial Bold"/>
              </a:rPr>
              <a:t>Dr. Sampath A K / Dr. Abdul Khadar A / Mr. Md Ziaur Rahman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2398" y="1285748"/>
            <a:ext cx="16135565" cy="133602"/>
          </a:xfrm>
          <a:custGeom>
            <a:avLst/>
            <a:gdLst/>
            <a:ahLst/>
            <a:cxnLst/>
            <a:rect r="r" b="b" t="t" l="l"/>
            <a:pathLst>
              <a:path h="133602" w="16135565">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8987049"/>
            <a:ext cx="18288000" cy="1299972"/>
            <a:chOff x="0" y="0"/>
            <a:chExt cx="24384000" cy="173329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4"/>
              <a:stretch>
                <a:fillRect l="0" t="-85531" r="0" b="-85531"/>
              </a:stretch>
            </a:blipFill>
          </p:spPr>
        </p:sp>
      </p:grpSp>
      <p:sp>
        <p:nvSpPr>
          <p:cNvPr name="TextBox 5" id="5"/>
          <p:cNvSpPr txBox="true"/>
          <p:nvPr/>
        </p:nvSpPr>
        <p:spPr>
          <a:xfrm rot="0">
            <a:off x="1310625" y="343357"/>
            <a:ext cx="15819150" cy="723900"/>
          </a:xfrm>
          <a:prstGeom prst="rect">
            <a:avLst/>
          </a:prstGeom>
        </p:spPr>
        <p:txBody>
          <a:bodyPr anchor="t" rtlCol="false" tIns="0" lIns="0" bIns="0" rIns="0">
            <a:spAutoFit/>
          </a:bodyPr>
          <a:lstStyle/>
          <a:p>
            <a:pPr algn="l">
              <a:lnSpc>
                <a:spcPts val="5040"/>
              </a:lnSpc>
            </a:pPr>
            <a:r>
              <a:rPr lang="en-US" sz="4200" b="true">
                <a:solidFill>
                  <a:srgbClr val="17365D"/>
                </a:solidFill>
                <a:latin typeface="Arial Bold"/>
                <a:ea typeface="Arial Bold"/>
                <a:cs typeface="Arial Bold"/>
                <a:sym typeface="Arial Bold"/>
              </a:rPr>
              <a:t>Methodology/Modules</a:t>
            </a:r>
          </a:p>
        </p:txBody>
      </p:sp>
      <p:sp>
        <p:nvSpPr>
          <p:cNvPr name="TextBox 6" id="6"/>
          <p:cNvSpPr txBox="true"/>
          <p:nvPr/>
        </p:nvSpPr>
        <p:spPr>
          <a:xfrm rot="0">
            <a:off x="0" y="2334176"/>
            <a:ext cx="17935900" cy="6276975"/>
          </a:xfrm>
          <a:prstGeom prst="rect">
            <a:avLst/>
          </a:prstGeom>
        </p:spPr>
        <p:txBody>
          <a:bodyPr anchor="t" rtlCol="false" tIns="0" lIns="0" bIns="0" rIns="0">
            <a:spAutoFit/>
          </a:bodyPr>
          <a:lstStyle/>
          <a:p>
            <a:pPr algn="ctr">
              <a:lnSpc>
                <a:spcPts val="4920"/>
              </a:lnSpc>
            </a:pPr>
            <a:r>
              <a:rPr lang="en-US" b="true" sz="4100">
                <a:solidFill>
                  <a:srgbClr val="000000"/>
                </a:solidFill>
                <a:latin typeface="Arial Bold"/>
                <a:ea typeface="Arial Bold"/>
                <a:cs typeface="Arial Bold"/>
                <a:sym typeface="Arial Bold"/>
              </a:rPr>
              <a:t>Module 1: Birth Registration</a:t>
            </a:r>
          </a:p>
          <a:p>
            <a:pPr algn="ctr">
              <a:lnSpc>
                <a:spcPts val="4920"/>
              </a:lnSpc>
            </a:pPr>
            <a:r>
              <a:rPr lang="en-US" b="true" sz="4100">
                <a:solidFill>
                  <a:srgbClr val="000000"/>
                </a:solidFill>
                <a:latin typeface="Arial Bold"/>
                <a:ea typeface="Arial Bold"/>
                <a:cs typeface="Arial Bold"/>
                <a:sym typeface="Arial Bold"/>
              </a:rPr>
              <a:t>Hospital Integration: </a:t>
            </a:r>
            <a:r>
              <a:rPr lang="en-US" sz="4100">
                <a:solidFill>
                  <a:srgbClr val="000000"/>
                </a:solidFill>
                <a:latin typeface="Arial"/>
                <a:ea typeface="Arial"/>
                <a:cs typeface="Arial"/>
                <a:sym typeface="Arial"/>
              </a:rPr>
              <a:t>Hospitals enter birth details directly into the system.</a:t>
            </a:r>
          </a:p>
          <a:p>
            <a:pPr algn="ctr">
              <a:lnSpc>
                <a:spcPts val="4920"/>
              </a:lnSpc>
            </a:pPr>
            <a:r>
              <a:rPr lang="en-US" b="true" sz="4100">
                <a:solidFill>
                  <a:srgbClr val="000000"/>
                </a:solidFill>
                <a:latin typeface="Arial Bold"/>
                <a:ea typeface="Arial Bold"/>
                <a:cs typeface="Arial Bold"/>
                <a:sym typeface="Arial Bold"/>
              </a:rPr>
              <a:t>User Input:</a:t>
            </a:r>
            <a:r>
              <a:rPr lang="en-US" sz="4100">
                <a:solidFill>
                  <a:srgbClr val="000000"/>
                </a:solidFill>
                <a:latin typeface="Arial"/>
                <a:ea typeface="Arial"/>
                <a:cs typeface="Arial"/>
                <a:sym typeface="Arial"/>
              </a:rPr>
              <a:t> Parents add the child’s name via app or web portal.</a:t>
            </a:r>
          </a:p>
          <a:p>
            <a:pPr algn="ctr">
              <a:lnSpc>
                <a:spcPts val="4920"/>
              </a:lnSpc>
            </a:pPr>
            <a:r>
              <a:rPr lang="en-US" b="true" sz="4100">
                <a:solidFill>
                  <a:srgbClr val="000000"/>
                </a:solidFill>
                <a:latin typeface="Arial Bold"/>
                <a:ea typeface="Arial Bold"/>
                <a:cs typeface="Arial Bold"/>
                <a:sym typeface="Arial Bold"/>
              </a:rPr>
              <a:t>Certificate Generation: </a:t>
            </a:r>
            <a:r>
              <a:rPr lang="en-US" sz="4100">
                <a:solidFill>
                  <a:srgbClr val="000000"/>
                </a:solidFill>
                <a:latin typeface="Arial"/>
                <a:ea typeface="Arial"/>
                <a:cs typeface="Arial"/>
                <a:sym typeface="Arial"/>
              </a:rPr>
              <a:t>The system sends a digital birth certificate to parents.</a:t>
            </a:r>
          </a:p>
          <a:p>
            <a:pPr algn="ctr">
              <a:lnSpc>
                <a:spcPts val="4920"/>
              </a:lnSpc>
            </a:pPr>
          </a:p>
          <a:p>
            <a:pPr algn="ctr">
              <a:lnSpc>
                <a:spcPts val="4920"/>
              </a:lnSpc>
            </a:pPr>
            <a:r>
              <a:rPr lang="en-US" b="true" sz="4100">
                <a:solidFill>
                  <a:srgbClr val="000000"/>
                </a:solidFill>
                <a:latin typeface="Arial Bold"/>
                <a:ea typeface="Arial Bold"/>
                <a:cs typeface="Arial Bold"/>
                <a:sym typeface="Arial Bold"/>
              </a:rPr>
              <a:t>Module 2: Death Registration</a:t>
            </a:r>
          </a:p>
          <a:p>
            <a:pPr algn="ctr">
              <a:lnSpc>
                <a:spcPts val="4920"/>
              </a:lnSpc>
            </a:pPr>
            <a:r>
              <a:rPr lang="en-US" b="true" sz="4100">
                <a:solidFill>
                  <a:srgbClr val="000000"/>
                </a:solidFill>
                <a:latin typeface="Arial Bold"/>
                <a:ea typeface="Arial Bold"/>
                <a:cs typeface="Arial Bold"/>
                <a:sym typeface="Arial Bold"/>
              </a:rPr>
              <a:t>Hospital/Funeral Home Entry: </a:t>
            </a:r>
            <a:r>
              <a:rPr lang="en-US" sz="4100">
                <a:solidFill>
                  <a:srgbClr val="000000"/>
                </a:solidFill>
                <a:latin typeface="Arial"/>
                <a:ea typeface="Arial"/>
                <a:cs typeface="Arial"/>
                <a:sym typeface="Arial"/>
              </a:rPr>
              <a:t>They enter death details.</a:t>
            </a:r>
          </a:p>
          <a:p>
            <a:pPr algn="ctr">
              <a:lnSpc>
                <a:spcPts val="4920"/>
              </a:lnSpc>
            </a:pPr>
            <a:r>
              <a:rPr lang="en-US" b="true" sz="4100">
                <a:solidFill>
                  <a:srgbClr val="000000"/>
                </a:solidFill>
                <a:latin typeface="Arial Bold"/>
                <a:ea typeface="Arial Bold"/>
                <a:cs typeface="Arial Bold"/>
                <a:sym typeface="Arial Bold"/>
              </a:rPr>
              <a:t>Notification System:</a:t>
            </a:r>
            <a:r>
              <a:rPr lang="en-US" sz="4100">
                <a:solidFill>
                  <a:srgbClr val="000000"/>
                </a:solidFill>
                <a:latin typeface="Arial"/>
                <a:ea typeface="Arial"/>
                <a:cs typeface="Arial"/>
                <a:sym typeface="Arial"/>
              </a:rPr>
              <a:t> Notifications are sent to institutions (banks, insurance, government) to update records.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2398" y="1285748"/>
            <a:ext cx="16135565" cy="133602"/>
          </a:xfrm>
          <a:custGeom>
            <a:avLst/>
            <a:gdLst/>
            <a:ahLst/>
            <a:cxnLst/>
            <a:rect r="r" b="b" t="t" l="l"/>
            <a:pathLst>
              <a:path h="133602" w="16135565">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8987049"/>
            <a:ext cx="18288000" cy="1299972"/>
            <a:chOff x="0" y="0"/>
            <a:chExt cx="24384000" cy="173329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4"/>
              <a:stretch>
                <a:fillRect l="0" t="-85531" r="0" b="-85531"/>
              </a:stretch>
            </a:blipFill>
          </p:spPr>
        </p:sp>
      </p:grpSp>
      <p:sp>
        <p:nvSpPr>
          <p:cNvPr name="TextBox 5" id="5"/>
          <p:cNvSpPr txBox="true"/>
          <p:nvPr/>
        </p:nvSpPr>
        <p:spPr>
          <a:xfrm rot="0">
            <a:off x="1310625" y="343357"/>
            <a:ext cx="15819150" cy="723900"/>
          </a:xfrm>
          <a:prstGeom prst="rect">
            <a:avLst/>
          </a:prstGeom>
        </p:spPr>
        <p:txBody>
          <a:bodyPr anchor="t" rtlCol="false" tIns="0" lIns="0" bIns="0" rIns="0">
            <a:spAutoFit/>
          </a:bodyPr>
          <a:lstStyle/>
          <a:p>
            <a:pPr algn="l">
              <a:lnSpc>
                <a:spcPts val="5040"/>
              </a:lnSpc>
            </a:pPr>
            <a:r>
              <a:rPr lang="en-US" sz="4200" b="true">
                <a:solidFill>
                  <a:srgbClr val="17365D"/>
                </a:solidFill>
                <a:latin typeface="Arial Bold"/>
                <a:ea typeface="Arial Bold"/>
                <a:cs typeface="Arial Bold"/>
                <a:sym typeface="Arial Bold"/>
              </a:rPr>
              <a:t>Methodology/Modules</a:t>
            </a:r>
          </a:p>
        </p:txBody>
      </p:sp>
      <p:sp>
        <p:nvSpPr>
          <p:cNvPr name="TextBox 6" id="6"/>
          <p:cNvSpPr txBox="true"/>
          <p:nvPr/>
        </p:nvSpPr>
        <p:spPr>
          <a:xfrm rot="0">
            <a:off x="176050" y="2800799"/>
            <a:ext cx="17935900" cy="5038725"/>
          </a:xfrm>
          <a:prstGeom prst="rect">
            <a:avLst/>
          </a:prstGeom>
        </p:spPr>
        <p:txBody>
          <a:bodyPr anchor="t" rtlCol="false" tIns="0" lIns="0" bIns="0" rIns="0">
            <a:spAutoFit/>
          </a:bodyPr>
          <a:lstStyle/>
          <a:p>
            <a:pPr algn="ctr">
              <a:lnSpc>
                <a:spcPts val="4920"/>
              </a:lnSpc>
            </a:pPr>
            <a:r>
              <a:rPr lang="en-US" b="true" sz="4100">
                <a:solidFill>
                  <a:srgbClr val="000000"/>
                </a:solidFill>
                <a:latin typeface="Arial Bold"/>
                <a:ea typeface="Arial Bold"/>
                <a:cs typeface="Arial Bold"/>
                <a:sym typeface="Arial Bold"/>
              </a:rPr>
              <a:t>Module 3: Tear-Down Notification</a:t>
            </a:r>
          </a:p>
          <a:p>
            <a:pPr algn="ctr">
              <a:lnSpc>
                <a:spcPts val="4920"/>
              </a:lnSpc>
            </a:pPr>
            <a:r>
              <a:rPr lang="en-US" b="true" sz="4100">
                <a:solidFill>
                  <a:srgbClr val="000000"/>
                </a:solidFill>
                <a:latin typeface="Arial Bold"/>
                <a:ea typeface="Arial Bold"/>
                <a:cs typeface="Arial Bold"/>
                <a:sym typeface="Arial Bold"/>
              </a:rPr>
              <a:t>Automated Notifications: </a:t>
            </a:r>
            <a:r>
              <a:rPr lang="en-US" sz="4100">
                <a:solidFill>
                  <a:srgbClr val="000000"/>
                </a:solidFill>
                <a:latin typeface="Arial"/>
                <a:ea typeface="Arial"/>
                <a:cs typeface="Arial"/>
                <a:sym typeface="Arial"/>
              </a:rPr>
              <a:t>Upon death registration, the system sends alerts to services to update or terminate accounts.</a:t>
            </a:r>
          </a:p>
          <a:p>
            <a:pPr algn="ctr">
              <a:lnSpc>
                <a:spcPts val="4920"/>
              </a:lnSpc>
            </a:pPr>
          </a:p>
          <a:p>
            <a:pPr algn="ctr">
              <a:lnSpc>
                <a:spcPts val="4920"/>
              </a:lnSpc>
            </a:pPr>
            <a:r>
              <a:rPr lang="en-US" b="true" sz="4100">
                <a:solidFill>
                  <a:srgbClr val="000000"/>
                </a:solidFill>
                <a:latin typeface="Arial Bold"/>
                <a:ea typeface="Arial Bold"/>
                <a:cs typeface="Arial Bold"/>
                <a:sym typeface="Arial Bold"/>
              </a:rPr>
              <a:t>Module 4: User Interface</a:t>
            </a:r>
          </a:p>
          <a:p>
            <a:pPr algn="ctr">
              <a:lnSpc>
                <a:spcPts val="4920"/>
              </a:lnSpc>
            </a:pPr>
            <a:r>
              <a:rPr lang="en-US" b="true" sz="4100">
                <a:solidFill>
                  <a:srgbClr val="000000"/>
                </a:solidFill>
                <a:latin typeface="Arial Bold"/>
                <a:ea typeface="Arial Bold"/>
                <a:cs typeface="Arial Bold"/>
                <a:sym typeface="Arial Bold"/>
              </a:rPr>
              <a:t>Web/Mobile App: </a:t>
            </a:r>
            <a:r>
              <a:rPr lang="en-US" sz="4100">
                <a:solidFill>
                  <a:srgbClr val="000000"/>
                </a:solidFill>
                <a:latin typeface="Arial"/>
                <a:ea typeface="Arial"/>
                <a:cs typeface="Arial"/>
                <a:sym typeface="Arial"/>
              </a:rPr>
              <a:t>Users can track registration status and</a:t>
            </a:r>
            <a:r>
              <a:rPr lang="en-US" b="true" sz="4100">
                <a:solidFill>
                  <a:srgbClr val="000000"/>
                </a:solidFill>
                <a:latin typeface="Arial Bold"/>
                <a:ea typeface="Arial Bold"/>
                <a:cs typeface="Arial Bold"/>
                <a:sym typeface="Arial Bold"/>
              </a:rPr>
              <a:t> receive updates via SMS, email, or app.</a:t>
            </a:r>
          </a:p>
          <a:p>
            <a:pPr algn="ctr">
              <a:lnSpc>
                <a:spcPts val="492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2398" y="1285748"/>
            <a:ext cx="16135565" cy="133602"/>
          </a:xfrm>
          <a:custGeom>
            <a:avLst/>
            <a:gdLst/>
            <a:ahLst/>
            <a:cxnLst/>
            <a:rect r="r" b="b" t="t" l="l"/>
            <a:pathLst>
              <a:path h="133602" w="16135565">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8987049"/>
            <a:ext cx="18288000" cy="1299972"/>
            <a:chOff x="0" y="0"/>
            <a:chExt cx="24384000" cy="173329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4"/>
              <a:stretch>
                <a:fillRect l="0" t="-85531" r="0" b="-85531"/>
              </a:stretch>
            </a:blipFill>
          </p:spPr>
        </p:sp>
      </p:grpSp>
      <p:sp>
        <p:nvSpPr>
          <p:cNvPr name="Freeform 5" id="5"/>
          <p:cNvSpPr/>
          <p:nvPr/>
        </p:nvSpPr>
        <p:spPr>
          <a:xfrm flipH="false" flipV="false" rot="0">
            <a:off x="10042353" y="1659489"/>
            <a:ext cx="7087422" cy="7087422"/>
          </a:xfrm>
          <a:custGeom>
            <a:avLst/>
            <a:gdLst/>
            <a:ahLst/>
            <a:cxnLst/>
            <a:rect r="r" b="b" t="t" l="l"/>
            <a:pathLst>
              <a:path h="7087422" w="7087422">
                <a:moveTo>
                  <a:pt x="0" y="0"/>
                </a:moveTo>
                <a:lnTo>
                  <a:pt x="7087422" y="0"/>
                </a:lnTo>
                <a:lnTo>
                  <a:pt x="7087422" y="7087422"/>
                </a:lnTo>
                <a:lnTo>
                  <a:pt x="0" y="7087422"/>
                </a:lnTo>
                <a:lnTo>
                  <a:pt x="0" y="0"/>
                </a:lnTo>
                <a:close/>
              </a:path>
            </a:pathLst>
          </a:custGeom>
          <a:blipFill>
            <a:blip r:embed="rId5"/>
            <a:stretch>
              <a:fillRect l="0" t="0" r="0" b="0"/>
            </a:stretch>
          </a:blipFill>
        </p:spPr>
      </p:sp>
      <p:sp>
        <p:nvSpPr>
          <p:cNvPr name="Freeform 6" id="6"/>
          <p:cNvSpPr/>
          <p:nvPr/>
        </p:nvSpPr>
        <p:spPr>
          <a:xfrm flipH="false" flipV="false" rot="0">
            <a:off x="477229" y="1638425"/>
            <a:ext cx="9198544" cy="7243853"/>
          </a:xfrm>
          <a:custGeom>
            <a:avLst/>
            <a:gdLst/>
            <a:ahLst/>
            <a:cxnLst/>
            <a:rect r="r" b="b" t="t" l="l"/>
            <a:pathLst>
              <a:path h="7243853" w="9198544">
                <a:moveTo>
                  <a:pt x="0" y="0"/>
                </a:moveTo>
                <a:lnTo>
                  <a:pt x="9198543" y="0"/>
                </a:lnTo>
                <a:lnTo>
                  <a:pt x="9198543" y="7243854"/>
                </a:lnTo>
                <a:lnTo>
                  <a:pt x="0" y="7243854"/>
                </a:lnTo>
                <a:lnTo>
                  <a:pt x="0" y="0"/>
                </a:lnTo>
                <a:close/>
              </a:path>
            </a:pathLst>
          </a:custGeom>
          <a:blipFill>
            <a:blip r:embed="rId6"/>
            <a:stretch>
              <a:fillRect l="0" t="0" r="0" b="0"/>
            </a:stretch>
          </a:blipFill>
        </p:spPr>
      </p:sp>
      <p:sp>
        <p:nvSpPr>
          <p:cNvPr name="TextBox 7" id="7"/>
          <p:cNvSpPr txBox="true"/>
          <p:nvPr/>
        </p:nvSpPr>
        <p:spPr>
          <a:xfrm rot="0">
            <a:off x="1310625" y="343357"/>
            <a:ext cx="15819150" cy="723900"/>
          </a:xfrm>
          <a:prstGeom prst="rect">
            <a:avLst/>
          </a:prstGeom>
        </p:spPr>
        <p:txBody>
          <a:bodyPr anchor="t" rtlCol="false" tIns="0" lIns="0" bIns="0" rIns="0">
            <a:spAutoFit/>
          </a:bodyPr>
          <a:lstStyle/>
          <a:p>
            <a:pPr algn="l">
              <a:lnSpc>
                <a:spcPts val="5040"/>
              </a:lnSpc>
            </a:pPr>
            <a:r>
              <a:rPr lang="en-US" sz="4200" b="true">
                <a:solidFill>
                  <a:srgbClr val="17365D"/>
                </a:solidFill>
                <a:latin typeface="Arial Bold"/>
                <a:ea typeface="Arial Bold"/>
                <a:cs typeface="Arial Bold"/>
                <a:sym typeface="Arial Bold"/>
              </a:rPr>
              <a:t>Architecture diagram</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2398" y="1285748"/>
            <a:ext cx="16135565" cy="133602"/>
          </a:xfrm>
          <a:custGeom>
            <a:avLst/>
            <a:gdLst/>
            <a:ahLst/>
            <a:cxnLst/>
            <a:rect r="r" b="b" t="t" l="l"/>
            <a:pathLst>
              <a:path h="133602" w="16135565">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8987049"/>
            <a:ext cx="18288000" cy="1299972"/>
            <a:chOff x="0" y="0"/>
            <a:chExt cx="24384000" cy="173329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4"/>
              <a:stretch>
                <a:fillRect l="0" t="-85531" r="0" b="-85531"/>
              </a:stretch>
            </a:blipFill>
          </p:spPr>
        </p:sp>
      </p:grpSp>
      <p:sp>
        <p:nvSpPr>
          <p:cNvPr name="TextBox 5" id="5"/>
          <p:cNvSpPr txBox="true"/>
          <p:nvPr/>
        </p:nvSpPr>
        <p:spPr>
          <a:xfrm rot="0">
            <a:off x="678905" y="1243912"/>
            <a:ext cx="16450869" cy="8756510"/>
          </a:xfrm>
          <a:prstGeom prst="rect">
            <a:avLst/>
          </a:prstGeom>
        </p:spPr>
        <p:txBody>
          <a:bodyPr anchor="t" rtlCol="false" tIns="0" lIns="0" bIns="0" rIns="0">
            <a:spAutoFit/>
          </a:bodyPr>
          <a:lstStyle/>
          <a:p>
            <a:pPr algn="just">
              <a:lnSpc>
                <a:spcPts val="8405"/>
              </a:lnSpc>
            </a:pPr>
            <a:r>
              <a:rPr lang="en-US" sz="3502">
                <a:solidFill>
                  <a:srgbClr val="000000"/>
                </a:solidFill>
                <a:latin typeface="Arial"/>
                <a:ea typeface="Arial"/>
                <a:cs typeface="Arial"/>
                <a:sym typeface="Arial"/>
              </a:rPr>
              <a:t>  Software Requirements: </a:t>
            </a:r>
          </a:p>
          <a:p>
            <a:pPr algn="just" marL="956231" indent="-239058" lvl="3">
              <a:lnSpc>
                <a:spcPts val="8405"/>
              </a:lnSpc>
              <a:buFont typeface="Arial"/>
              <a:buChar char="￭"/>
            </a:pPr>
            <a:r>
              <a:rPr lang="en-US" sz="3502">
                <a:solidFill>
                  <a:srgbClr val="000000"/>
                </a:solidFill>
                <a:latin typeface="Arial"/>
                <a:ea typeface="Arial"/>
                <a:cs typeface="Arial"/>
                <a:sym typeface="Arial"/>
              </a:rPr>
              <a:t>Frontend: Mobile app for registration, status tracking, notifications, certificates</a:t>
            </a:r>
          </a:p>
          <a:p>
            <a:pPr algn="just" marL="956231" indent="-239058" lvl="3">
              <a:lnSpc>
                <a:spcPts val="8405"/>
              </a:lnSpc>
              <a:buFont typeface="Arial"/>
              <a:buChar char="￭"/>
            </a:pPr>
            <a:r>
              <a:rPr lang="en-US" sz="3502">
                <a:solidFill>
                  <a:srgbClr val="000000"/>
                </a:solidFill>
                <a:latin typeface="Arial"/>
                <a:ea typeface="Arial"/>
                <a:cs typeface="Arial"/>
                <a:sym typeface="Arial"/>
              </a:rPr>
              <a:t>Backend: Manage submissions, integrate databases, handle notifications</a:t>
            </a:r>
          </a:p>
          <a:p>
            <a:pPr algn="just" marL="956231" indent="-239058" lvl="3">
              <a:lnSpc>
                <a:spcPts val="8405"/>
              </a:lnSpc>
              <a:buFont typeface="Arial"/>
              <a:buChar char="￭"/>
            </a:pPr>
            <a:r>
              <a:rPr lang="en-US" sz="3502">
                <a:solidFill>
                  <a:srgbClr val="000000"/>
                </a:solidFill>
                <a:latin typeface="Arial"/>
                <a:ea typeface="Arial"/>
                <a:cs typeface="Arial"/>
                <a:sym typeface="Arial"/>
              </a:rPr>
              <a:t>Database: Store records and user data</a:t>
            </a:r>
          </a:p>
          <a:p>
            <a:pPr algn="just" marL="956231" indent="-239058" lvl="3">
              <a:lnSpc>
                <a:spcPts val="8405"/>
              </a:lnSpc>
              <a:buFont typeface="Arial"/>
              <a:buChar char="￭"/>
            </a:pPr>
            <a:r>
              <a:rPr lang="en-US" sz="3502">
                <a:solidFill>
                  <a:srgbClr val="000000"/>
                </a:solidFill>
                <a:latin typeface="Arial"/>
                <a:ea typeface="Arial"/>
                <a:cs typeface="Arial"/>
                <a:sym typeface="Arial"/>
              </a:rPr>
              <a:t>APIs: RESTful for data handling </a:t>
            </a:r>
          </a:p>
          <a:p>
            <a:pPr algn="just" marL="956231" indent="-239058" lvl="3">
              <a:lnSpc>
                <a:spcPts val="8405"/>
              </a:lnSpc>
            </a:pPr>
          </a:p>
          <a:p>
            <a:pPr algn="just" marL="956231" indent="-239058" lvl="3">
              <a:lnSpc>
                <a:spcPts val="6640"/>
              </a:lnSpc>
            </a:pPr>
          </a:p>
          <a:p>
            <a:pPr algn="just" marL="956231" indent="-239058" lvl="3">
              <a:lnSpc>
                <a:spcPts val="5502"/>
              </a:lnSpc>
            </a:pPr>
          </a:p>
          <a:p>
            <a:pPr algn="just" marL="956231" indent="-239058" lvl="3">
              <a:lnSpc>
                <a:spcPts val="5502"/>
              </a:lnSpc>
            </a:pPr>
          </a:p>
        </p:txBody>
      </p:sp>
      <p:grpSp>
        <p:nvGrpSpPr>
          <p:cNvPr name="Group 6" id="6"/>
          <p:cNvGrpSpPr/>
          <p:nvPr/>
        </p:nvGrpSpPr>
        <p:grpSpPr>
          <a:xfrm rot="0">
            <a:off x="9757705" y="4950269"/>
            <a:ext cx="7081773" cy="3885268"/>
            <a:chOff x="0" y="0"/>
            <a:chExt cx="9865810" cy="5412672"/>
          </a:xfrm>
        </p:grpSpPr>
        <p:sp>
          <p:nvSpPr>
            <p:cNvPr name="Freeform 7" id="7"/>
            <p:cNvSpPr/>
            <p:nvPr/>
          </p:nvSpPr>
          <p:spPr>
            <a:xfrm flipH="false" flipV="false" rot="0">
              <a:off x="0" y="0"/>
              <a:ext cx="9865868" cy="5412613"/>
            </a:xfrm>
            <a:custGeom>
              <a:avLst/>
              <a:gdLst/>
              <a:ahLst/>
              <a:cxnLst/>
              <a:rect r="r" b="b" t="t" l="l"/>
              <a:pathLst>
                <a:path h="5412613" w="9865868">
                  <a:moveTo>
                    <a:pt x="0" y="0"/>
                  </a:moveTo>
                  <a:lnTo>
                    <a:pt x="9865868" y="0"/>
                  </a:lnTo>
                  <a:lnTo>
                    <a:pt x="9865868" y="5412613"/>
                  </a:lnTo>
                  <a:lnTo>
                    <a:pt x="0" y="5412613"/>
                  </a:lnTo>
                  <a:lnTo>
                    <a:pt x="0" y="0"/>
                  </a:lnTo>
                  <a:close/>
                </a:path>
              </a:pathLst>
            </a:custGeom>
            <a:blipFill>
              <a:blip r:embed="rId5"/>
              <a:stretch>
                <a:fillRect l="0" t="0" r="0" b="-1"/>
              </a:stretch>
            </a:blipFill>
          </p:spPr>
        </p:sp>
      </p:grpSp>
      <p:sp>
        <p:nvSpPr>
          <p:cNvPr name="TextBox 8" id="8"/>
          <p:cNvSpPr txBox="true"/>
          <p:nvPr/>
        </p:nvSpPr>
        <p:spPr>
          <a:xfrm rot="0">
            <a:off x="678905" y="-86689"/>
            <a:ext cx="15819150" cy="1198245"/>
          </a:xfrm>
          <a:prstGeom prst="rect">
            <a:avLst/>
          </a:prstGeom>
        </p:spPr>
        <p:txBody>
          <a:bodyPr anchor="t" rtlCol="false" tIns="0" lIns="0" bIns="0" rIns="0">
            <a:spAutoFit/>
          </a:bodyPr>
          <a:lstStyle/>
          <a:p>
            <a:pPr algn="l">
              <a:lnSpc>
                <a:spcPts val="10080"/>
              </a:lnSpc>
            </a:pPr>
            <a:r>
              <a:rPr lang="en-US" sz="4200" b="true">
                <a:solidFill>
                  <a:srgbClr val="17365D"/>
                </a:solidFill>
                <a:latin typeface="Arial Bold"/>
                <a:ea typeface="Arial Bold"/>
                <a:cs typeface="Arial Bold"/>
                <a:sym typeface="Arial Bold"/>
              </a:rPr>
              <a:t>Analysis of Problem Statement (contd...)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2398" y="1285748"/>
            <a:ext cx="16135565" cy="133602"/>
          </a:xfrm>
          <a:custGeom>
            <a:avLst/>
            <a:gdLst/>
            <a:ahLst/>
            <a:cxnLst/>
            <a:rect r="r" b="b" t="t" l="l"/>
            <a:pathLst>
              <a:path h="133602" w="16135565">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8987049"/>
            <a:ext cx="18288000" cy="1299972"/>
            <a:chOff x="0" y="0"/>
            <a:chExt cx="24384000" cy="173329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4"/>
              <a:stretch>
                <a:fillRect l="0" t="-85531" r="0" b="-85531"/>
              </a:stretch>
            </a:blipFill>
          </p:spPr>
        </p:sp>
      </p:grpSp>
      <p:sp>
        <p:nvSpPr>
          <p:cNvPr name="TextBox 5" id="5"/>
          <p:cNvSpPr txBox="true"/>
          <p:nvPr/>
        </p:nvSpPr>
        <p:spPr>
          <a:xfrm rot="0">
            <a:off x="1152398" y="1136936"/>
            <a:ext cx="15556227" cy="8852042"/>
          </a:xfrm>
          <a:prstGeom prst="rect">
            <a:avLst/>
          </a:prstGeom>
        </p:spPr>
        <p:txBody>
          <a:bodyPr anchor="t" rtlCol="false" tIns="0" lIns="0" bIns="0" rIns="0">
            <a:spAutoFit/>
          </a:bodyPr>
          <a:lstStyle/>
          <a:p>
            <a:pPr algn="just">
              <a:lnSpc>
                <a:spcPts val="8967"/>
              </a:lnSpc>
            </a:pPr>
            <a:r>
              <a:rPr lang="en-US" sz="3735">
                <a:solidFill>
                  <a:srgbClr val="000000"/>
                </a:solidFill>
                <a:latin typeface="Arial"/>
                <a:ea typeface="Arial"/>
                <a:cs typeface="Arial"/>
                <a:sym typeface="Arial"/>
              </a:rPr>
              <a:t> Hardware Requirements: </a:t>
            </a:r>
          </a:p>
          <a:p>
            <a:pPr algn="just" marL="1020145" indent="-255036" lvl="3">
              <a:lnSpc>
                <a:spcPts val="8967"/>
              </a:lnSpc>
              <a:buFont typeface="Arial"/>
              <a:buChar char="￭"/>
            </a:pPr>
            <a:r>
              <a:rPr lang="en-US" sz="3735">
                <a:solidFill>
                  <a:srgbClr val="000000"/>
                </a:solidFill>
                <a:latin typeface="Arial"/>
                <a:ea typeface="Arial"/>
                <a:cs typeface="Arial"/>
                <a:sym typeface="Arial"/>
              </a:rPr>
              <a:t>Servers: For backend processing and data management</a:t>
            </a:r>
          </a:p>
          <a:p>
            <a:pPr algn="just" marL="1020145" indent="-255036" lvl="3">
              <a:lnSpc>
                <a:spcPts val="8967"/>
              </a:lnSpc>
              <a:buFont typeface="Arial"/>
              <a:buChar char="￭"/>
            </a:pPr>
            <a:r>
              <a:rPr lang="en-US" sz="3735">
                <a:solidFill>
                  <a:srgbClr val="000000"/>
                </a:solidFill>
                <a:latin typeface="Arial"/>
                <a:ea typeface="Arial"/>
                <a:cs typeface="Arial"/>
                <a:sym typeface="Arial"/>
              </a:rPr>
              <a:t>Network Infrastructure: For connectivity and communication</a:t>
            </a:r>
          </a:p>
          <a:p>
            <a:pPr algn="just" marL="1020145" indent="-255036" lvl="3">
              <a:lnSpc>
                <a:spcPts val="8967"/>
              </a:lnSpc>
              <a:buFont typeface="Arial"/>
              <a:buChar char="￭"/>
            </a:pPr>
            <a:r>
              <a:rPr lang="en-US" sz="3735">
                <a:solidFill>
                  <a:srgbClr val="000000"/>
                </a:solidFill>
                <a:latin typeface="Arial"/>
                <a:ea typeface="Arial"/>
                <a:cs typeface="Arial"/>
                <a:sym typeface="Arial"/>
              </a:rPr>
              <a:t>Devices: For user access and testing (e.g., mobile devices, computers)</a:t>
            </a:r>
          </a:p>
          <a:p>
            <a:pPr algn="just" marL="1020145" indent="-255036" lvl="3">
              <a:lnSpc>
                <a:spcPts val="8496"/>
              </a:lnSpc>
            </a:pPr>
          </a:p>
          <a:p>
            <a:pPr algn="just" marL="1020145" indent="-255036" lvl="3">
              <a:lnSpc>
                <a:spcPts val="8496"/>
              </a:lnSpc>
            </a:pPr>
          </a:p>
          <a:p>
            <a:pPr algn="just" marL="1020145" indent="-255036" lvl="3">
              <a:lnSpc>
                <a:spcPts val="8496"/>
              </a:lnSpc>
            </a:pPr>
          </a:p>
        </p:txBody>
      </p:sp>
      <p:grpSp>
        <p:nvGrpSpPr>
          <p:cNvPr name="Group 6" id="6"/>
          <p:cNvGrpSpPr/>
          <p:nvPr/>
        </p:nvGrpSpPr>
        <p:grpSpPr>
          <a:xfrm rot="0">
            <a:off x="5966318" y="5810607"/>
            <a:ext cx="6052364" cy="3176442"/>
            <a:chOff x="0" y="0"/>
            <a:chExt cx="8385505" cy="4400937"/>
          </a:xfrm>
        </p:grpSpPr>
        <p:sp>
          <p:nvSpPr>
            <p:cNvPr name="Freeform 7" id="7"/>
            <p:cNvSpPr/>
            <p:nvPr/>
          </p:nvSpPr>
          <p:spPr>
            <a:xfrm flipH="false" flipV="false" rot="0">
              <a:off x="0" y="0"/>
              <a:ext cx="8385556" cy="4400931"/>
            </a:xfrm>
            <a:custGeom>
              <a:avLst/>
              <a:gdLst/>
              <a:ahLst/>
              <a:cxnLst/>
              <a:rect r="r" b="b" t="t" l="l"/>
              <a:pathLst>
                <a:path h="4400931" w="8385556">
                  <a:moveTo>
                    <a:pt x="0" y="0"/>
                  </a:moveTo>
                  <a:lnTo>
                    <a:pt x="8385556" y="0"/>
                  </a:lnTo>
                  <a:lnTo>
                    <a:pt x="8385556" y="4400931"/>
                  </a:lnTo>
                  <a:lnTo>
                    <a:pt x="0" y="4400931"/>
                  </a:lnTo>
                  <a:lnTo>
                    <a:pt x="0" y="0"/>
                  </a:lnTo>
                  <a:close/>
                </a:path>
              </a:pathLst>
            </a:custGeom>
            <a:blipFill>
              <a:blip r:embed="rId5"/>
              <a:stretch>
                <a:fillRect l="0" t="-13513" r="0" b="-13513"/>
              </a:stretch>
            </a:blipFill>
          </p:spPr>
        </p:sp>
      </p:grpSp>
      <p:sp>
        <p:nvSpPr>
          <p:cNvPr name="TextBox 8" id="8"/>
          <p:cNvSpPr txBox="true"/>
          <p:nvPr/>
        </p:nvSpPr>
        <p:spPr>
          <a:xfrm rot="0">
            <a:off x="892447" y="-343737"/>
            <a:ext cx="15819150" cy="1198245"/>
          </a:xfrm>
          <a:prstGeom prst="rect">
            <a:avLst/>
          </a:prstGeom>
        </p:spPr>
        <p:txBody>
          <a:bodyPr anchor="t" rtlCol="false" tIns="0" lIns="0" bIns="0" rIns="0">
            <a:spAutoFit/>
          </a:bodyPr>
          <a:lstStyle/>
          <a:p>
            <a:pPr algn="l">
              <a:lnSpc>
                <a:spcPts val="10080"/>
              </a:lnSpc>
            </a:pPr>
            <a:r>
              <a:rPr lang="en-US" sz="4200" b="true">
                <a:solidFill>
                  <a:srgbClr val="17365D"/>
                </a:solidFill>
                <a:latin typeface="Arial Bold"/>
                <a:ea typeface="Arial Bold"/>
                <a:cs typeface="Arial Bold"/>
                <a:sym typeface="Arial Bold"/>
              </a:rPr>
              <a:t>Analysis of Problem Statement (contd...)</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2398" y="1285748"/>
            <a:ext cx="16135565" cy="133602"/>
          </a:xfrm>
          <a:custGeom>
            <a:avLst/>
            <a:gdLst/>
            <a:ahLst/>
            <a:cxnLst/>
            <a:rect r="r" b="b" t="t" l="l"/>
            <a:pathLst>
              <a:path h="133602" w="16135565">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8987049"/>
            <a:ext cx="18288000" cy="1299972"/>
            <a:chOff x="0" y="0"/>
            <a:chExt cx="24384000" cy="173329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4"/>
              <a:stretch>
                <a:fillRect l="0" t="-85531" r="0" b="-85531"/>
              </a:stretch>
            </a:blipFill>
          </p:spPr>
        </p:sp>
      </p:grpSp>
      <p:sp>
        <p:nvSpPr>
          <p:cNvPr name="Freeform 5" id="5"/>
          <p:cNvSpPr/>
          <p:nvPr/>
        </p:nvSpPr>
        <p:spPr>
          <a:xfrm flipH="false" flipV="false" rot="0">
            <a:off x="3126489" y="1497367"/>
            <a:ext cx="12187422" cy="7292267"/>
          </a:xfrm>
          <a:custGeom>
            <a:avLst/>
            <a:gdLst/>
            <a:ahLst/>
            <a:cxnLst/>
            <a:rect r="r" b="b" t="t" l="l"/>
            <a:pathLst>
              <a:path h="7292267" w="12187422">
                <a:moveTo>
                  <a:pt x="0" y="0"/>
                </a:moveTo>
                <a:lnTo>
                  <a:pt x="12187422" y="0"/>
                </a:lnTo>
                <a:lnTo>
                  <a:pt x="12187422" y="7292266"/>
                </a:lnTo>
                <a:lnTo>
                  <a:pt x="0" y="7292266"/>
                </a:lnTo>
                <a:lnTo>
                  <a:pt x="0" y="0"/>
                </a:lnTo>
                <a:close/>
              </a:path>
            </a:pathLst>
          </a:custGeom>
          <a:blipFill>
            <a:blip r:embed="rId5"/>
            <a:stretch>
              <a:fillRect l="-6060" t="-2029" r="-11096" b="-6733"/>
            </a:stretch>
          </a:blipFill>
        </p:spPr>
      </p:sp>
      <p:sp>
        <p:nvSpPr>
          <p:cNvPr name="TextBox 6" id="6"/>
          <p:cNvSpPr txBox="true"/>
          <p:nvPr/>
        </p:nvSpPr>
        <p:spPr>
          <a:xfrm rot="0">
            <a:off x="1310625" y="343357"/>
            <a:ext cx="15819150" cy="723900"/>
          </a:xfrm>
          <a:prstGeom prst="rect">
            <a:avLst/>
          </a:prstGeom>
        </p:spPr>
        <p:txBody>
          <a:bodyPr anchor="t" rtlCol="false" tIns="0" lIns="0" bIns="0" rIns="0">
            <a:spAutoFit/>
          </a:bodyPr>
          <a:lstStyle/>
          <a:p>
            <a:pPr algn="l">
              <a:lnSpc>
                <a:spcPts val="5040"/>
              </a:lnSpc>
            </a:pPr>
            <a:r>
              <a:rPr lang="en-US" sz="4200" b="true">
                <a:solidFill>
                  <a:srgbClr val="17365D"/>
                </a:solidFill>
                <a:latin typeface="Arial Bold"/>
                <a:ea typeface="Arial Bold"/>
                <a:cs typeface="Arial Bold"/>
                <a:sym typeface="Arial Bold"/>
              </a:rPr>
              <a:t>Timeline of the Project (Gantt Chart)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2398" y="1285748"/>
            <a:ext cx="16135565" cy="133602"/>
          </a:xfrm>
          <a:custGeom>
            <a:avLst/>
            <a:gdLst/>
            <a:ahLst/>
            <a:cxnLst/>
            <a:rect r="r" b="b" t="t" l="l"/>
            <a:pathLst>
              <a:path h="133602" w="16135565">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8987049"/>
            <a:ext cx="18288000" cy="1299972"/>
            <a:chOff x="0" y="0"/>
            <a:chExt cx="24384000" cy="173329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4"/>
              <a:stretch>
                <a:fillRect l="0" t="-85531" r="0" b="-85531"/>
              </a:stretch>
            </a:blipFill>
          </p:spPr>
        </p:sp>
      </p:grpSp>
      <p:sp>
        <p:nvSpPr>
          <p:cNvPr name="TextBox 5" id="5"/>
          <p:cNvSpPr txBox="true"/>
          <p:nvPr/>
        </p:nvSpPr>
        <p:spPr>
          <a:xfrm rot="0">
            <a:off x="1310625" y="343357"/>
            <a:ext cx="15819150" cy="723900"/>
          </a:xfrm>
          <a:prstGeom prst="rect">
            <a:avLst/>
          </a:prstGeom>
        </p:spPr>
        <p:txBody>
          <a:bodyPr anchor="t" rtlCol="false" tIns="0" lIns="0" bIns="0" rIns="0">
            <a:spAutoFit/>
          </a:bodyPr>
          <a:lstStyle/>
          <a:p>
            <a:pPr algn="l">
              <a:lnSpc>
                <a:spcPts val="5040"/>
              </a:lnSpc>
            </a:pPr>
            <a:r>
              <a:rPr lang="en-US" sz="4200" b="true">
                <a:solidFill>
                  <a:srgbClr val="17365D"/>
                </a:solidFill>
                <a:latin typeface="Arial Bold"/>
                <a:ea typeface="Arial Bold"/>
                <a:cs typeface="Arial Bold"/>
                <a:sym typeface="Arial Bold"/>
              </a:rPr>
              <a:t>Expected Outcomes</a:t>
            </a:r>
          </a:p>
        </p:txBody>
      </p:sp>
      <p:sp>
        <p:nvSpPr>
          <p:cNvPr name="TextBox 6" id="6"/>
          <p:cNvSpPr txBox="true"/>
          <p:nvPr/>
        </p:nvSpPr>
        <p:spPr>
          <a:xfrm rot="0">
            <a:off x="0" y="2350628"/>
            <a:ext cx="17867452" cy="5267325"/>
          </a:xfrm>
          <a:prstGeom prst="rect">
            <a:avLst/>
          </a:prstGeom>
        </p:spPr>
        <p:txBody>
          <a:bodyPr anchor="t" rtlCol="false" tIns="0" lIns="0" bIns="0" rIns="0">
            <a:spAutoFit/>
          </a:bodyPr>
          <a:lstStyle/>
          <a:p>
            <a:pPr algn="ctr" marL="928369" indent="-464185" lvl="1">
              <a:lnSpc>
                <a:spcPts val="5159"/>
              </a:lnSpc>
              <a:buFont typeface="Arial"/>
              <a:buChar char="•"/>
            </a:pPr>
            <a:r>
              <a:rPr lang="en-US" sz="4299">
                <a:solidFill>
                  <a:srgbClr val="000000"/>
                </a:solidFill>
                <a:latin typeface="Arial"/>
                <a:ea typeface="Arial"/>
                <a:cs typeface="Arial"/>
                <a:sym typeface="Arial"/>
              </a:rPr>
              <a:t>A fully functional digital platform that automates birth and death registrations.</a:t>
            </a:r>
          </a:p>
          <a:p>
            <a:pPr algn="ctr">
              <a:lnSpc>
                <a:spcPts val="5159"/>
              </a:lnSpc>
            </a:pPr>
          </a:p>
          <a:p>
            <a:pPr algn="ctr" marL="928369" indent="-464185" lvl="1">
              <a:lnSpc>
                <a:spcPts val="5159"/>
              </a:lnSpc>
              <a:buFont typeface="Arial"/>
              <a:buChar char="•"/>
            </a:pPr>
            <a:r>
              <a:rPr lang="en-US" sz="4299">
                <a:solidFill>
                  <a:srgbClr val="000000"/>
                </a:solidFill>
                <a:latin typeface="Arial"/>
                <a:ea typeface="Arial"/>
                <a:cs typeface="Arial"/>
                <a:sym typeface="Arial"/>
              </a:rPr>
              <a:t>Timely issuance of birth and death certificates to citizens.</a:t>
            </a:r>
          </a:p>
          <a:p>
            <a:pPr algn="ctr">
              <a:lnSpc>
                <a:spcPts val="5159"/>
              </a:lnSpc>
            </a:pPr>
          </a:p>
          <a:p>
            <a:pPr algn="ctr" marL="928369" indent="-464185" lvl="1">
              <a:lnSpc>
                <a:spcPts val="5159"/>
              </a:lnSpc>
              <a:buFont typeface="Arial"/>
              <a:buChar char="•"/>
            </a:pPr>
            <a:r>
              <a:rPr lang="en-US" sz="4299">
                <a:solidFill>
                  <a:srgbClr val="000000"/>
                </a:solidFill>
                <a:latin typeface="Arial"/>
                <a:ea typeface="Arial"/>
                <a:cs typeface="Arial"/>
                <a:sym typeface="Arial"/>
              </a:rPr>
              <a:t>Seamless notification of government and financial institutions about changes in an individual’s status, reducing delays and preventing fraud.</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2398" y="1285748"/>
            <a:ext cx="16135565" cy="133602"/>
          </a:xfrm>
          <a:custGeom>
            <a:avLst/>
            <a:gdLst/>
            <a:ahLst/>
            <a:cxnLst/>
            <a:rect r="r" b="b" t="t" l="l"/>
            <a:pathLst>
              <a:path h="133602" w="16135565">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8987049"/>
            <a:ext cx="18288000" cy="1299972"/>
            <a:chOff x="0" y="0"/>
            <a:chExt cx="24384000" cy="173329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4"/>
              <a:stretch>
                <a:fillRect l="0" t="-85531" r="0" b="-85531"/>
              </a:stretch>
            </a:blipFill>
          </p:spPr>
        </p:sp>
      </p:grpSp>
      <p:sp>
        <p:nvSpPr>
          <p:cNvPr name="TextBox 5" id="5"/>
          <p:cNvSpPr txBox="true"/>
          <p:nvPr/>
        </p:nvSpPr>
        <p:spPr>
          <a:xfrm rot="0">
            <a:off x="1310625" y="343357"/>
            <a:ext cx="15819150" cy="723900"/>
          </a:xfrm>
          <a:prstGeom prst="rect">
            <a:avLst/>
          </a:prstGeom>
        </p:spPr>
        <p:txBody>
          <a:bodyPr anchor="t" rtlCol="false" tIns="0" lIns="0" bIns="0" rIns="0">
            <a:spAutoFit/>
          </a:bodyPr>
          <a:lstStyle/>
          <a:p>
            <a:pPr algn="l">
              <a:lnSpc>
                <a:spcPts val="5040"/>
              </a:lnSpc>
            </a:pPr>
            <a:r>
              <a:rPr lang="en-US" sz="4200" b="true">
                <a:solidFill>
                  <a:srgbClr val="17365D"/>
                </a:solidFill>
                <a:latin typeface="Arial Bold"/>
                <a:ea typeface="Arial Bold"/>
                <a:cs typeface="Arial Bold"/>
                <a:sym typeface="Arial Bold"/>
              </a:rPr>
              <a:t>Conclusion</a:t>
            </a:r>
          </a:p>
        </p:txBody>
      </p:sp>
      <p:sp>
        <p:nvSpPr>
          <p:cNvPr name="TextBox 6" id="6"/>
          <p:cNvSpPr txBox="true"/>
          <p:nvPr/>
        </p:nvSpPr>
        <p:spPr>
          <a:xfrm rot="0">
            <a:off x="485802" y="2369678"/>
            <a:ext cx="17316396" cy="5200650"/>
          </a:xfrm>
          <a:prstGeom prst="rect">
            <a:avLst/>
          </a:prstGeom>
        </p:spPr>
        <p:txBody>
          <a:bodyPr anchor="t" rtlCol="false" tIns="0" lIns="0" bIns="0" rIns="0">
            <a:spAutoFit/>
          </a:bodyPr>
          <a:lstStyle/>
          <a:p>
            <a:pPr algn="ctr">
              <a:lnSpc>
                <a:spcPts val="6720"/>
              </a:lnSpc>
              <a:spcBef>
                <a:spcPct val="0"/>
              </a:spcBef>
            </a:pPr>
            <a:r>
              <a:rPr lang="en-US" sz="5600">
                <a:solidFill>
                  <a:srgbClr val="000000"/>
                </a:solidFill>
                <a:latin typeface="Arial"/>
                <a:ea typeface="Arial"/>
                <a:cs typeface="Arial"/>
                <a:sym typeface="Arial"/>
              </a:rPr>
              <a:t>The project will revolutionize the current birth and death registration processes by introducing a digital, integrated system that links these vital events with various services. The system will reduce the administrative burden on citizens and institutions, improve accuracy, and ensure timely service delivery.</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2398" y="1285748"/>
            <a:ext cx="16135565" cy="133602"/>
          </a:xfrm>
          <a:custGeom>
            <a:avLst/>
            <a:gdLst/>
            <a:ahLst/>
            <a:cxnLst/>
            <a:rect r="r" b="b" t="t" l="l"/>
            <a:pathLst>
              <a:path h="133602" w="16135565">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8987049"/>
            <a:ext cx="18288000" cy="1299972"/>
            <a:chOff x="0" y="0"/>
            <a:chExt cx="24384000" cy="173329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4"/>
              <a:stretch>
                <a:fillRect l="0" t="-85531" r="0" b="-85531"/>
              </a:stretch>
            </a:blipFill>
          </p:spPr>
        </p:sp>
      </p:grpSp>
      <p:sp>
        <p:nvSpPr>
          <p:cNvPr name="TextBox 5" id="5"/>
          <p:cNvSpPr txBox="true"/>
          <p:nvPr/>
        </p:nvSpPr>
        <p:spPr>
          <a:xfrm rot="0">
            <a:off x="871084" y="-86689"/>
            <a:ext cx="15819150" cy="1198245"/>
          </a:xfrm>
          <a:prstGeom prst="rect">
            <a:avLst/>
          </a:prstGeom>
        </p:spPr>
        <p:txBody>
          <a:bodyPr anchor="t" rtlCol="false" tIns="0" lIns="0" bIns="0" rIns="0">
            <a:spAutoFit/>
          </a:bodyPr>
          <a:lstStyle/>
          <a:p>
            <a:pPr algn="l">
              <a:lnSpc>
                <a:spcPts val="10080"/>
              </a:lnSpc>
            </a:pPr>
            <a:r>
              <a:rPr lang="en-US" sz="4200" b="true">
                <a:solidFill>
                  <a:srgbClr val="17365D"/>
                </a:solidFill>
                <a:latin typeface="Arial Bold"/>
                <a:ea typeface="Arial Bold"/>
                <a:cs typeface="Arial Bold"/>
                <a:sym typeface="Arial Bold"/>
              </a:rPr>
              <a:t>Github Link</a:t>
            </a:r>
          </a:p>
        </p:txBody>
      </p:sp>
      <p:sp>
        <p:nvSpPr>
          <p:cNvPr name="TextBox 6" id="6"/>
          <p:cNvSpPr txBox="true"/>
          <p:nvPr/>
        </p:nvSpPr>
        <p:spPr>
          <a:xfrm rot="0">
            <a:off x="656085" y="2327165"/>
            <a:ext cx="17128190" cy="5212080"/>
          </a:xfrm>
          <a:prstGeom prst="rect">
            <a:avLst/>
          </a:prstGeom>
        </p:spPr>
        <p:txBody>
          <a:bodyPr anchor="t" rtlCol="false" tIns="0" lIns="0" bIns="0" rIns="0">
            <a:spAutoFit/>
          </a:bodyPr>
          <a:lstStyle/>
          <a:p>
            <a:pPr algn="just">
              <a:lnSpc>
                <a:spcPts val="4320"/>
              </a:lnSpc>
            </a:pPr>
            <a:r>
              <a:rPr lang="en-US" sz="3600">
                <a:solidFill>
                  <a:srgbClr val="000000"/>
                </a:solidFill>
                <a:latin typeface="Arial"/>
                <a:ea typeface="Arial"/>
                <a:cs typeface="Arial"/>
                <a:sym typeface="Arial"/>
              </a:rPr>
              <a:t>The Github link provided should have public access permission.</a:t>
            </a:r>
          </a:p>
          <a:p>
            <a:pPr algn="just">
              <a:lnSpc>
                <a:spcPts val="4320"/>
              </a:lnSpc>
            </a:pPr>
          </a:p>
          <a:p>
            <a:pPr algn="just">
              <a:lnSpc>
                <a:spcPts val="3960"/>
              </a:lnSpc>
            </a:pPr>
            <a:r>
              <a:rPr lang="en-US" sz="3300">
                <a:solidFill>
                  <a:srgbClr val="953735"/>
                </a:solidFill>
                <a:latin typeface="Arial"/>
                <a:ea typeface="Arial"/>
                <a:cs typeface="Arial"/>
                <a:sym typeface="Arial"/>
              </a:rPr>
              <a:t>https://github.com/BhargaviShankar123/Birth-Death-Registration-Integration-With-Services-</a:t>
            </a:r>
          </a:p>
          <a:p>
            <a:pPr algn="just">
              <a:lnSpc>
                <a:spcPts val="4320"/>
              </a:lnSpc>
            </a:pPr>
          </a:p>
          <a:p>
            <a:pPr algn="just">
              <a:lnSpc>
                <a:spcPts val="8640"/>
              </a:lnSpc>
            </a:pPr>
          </a:p>
          <a:p>
            <a:pPr algn="just">
              <a:lnSpc>
                <a:spcPts val="8640"/>
              </a:lnSpc>
            </a:pPr>
          </a:p>
          <a:p>
            <a:pPr algn="just">
              <a:lnSpc>
                <a:spcPts val="864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2214" y="1186306"/>
            <a:ext cx="16135565" cy="133602"/>
          </a:xfrm>
          <a:custGeom>
            <a:avLst/>
            <a:gdLst/>
            <a:ahLst/>
            <a:cxnLst/>
            <a:rect r="r" b="b" t="t" l="l"/>
            <a:pathLst>
              <a:path h="133602" w="16135565">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8987049"/>
            <a:ext cx="18288000" cy="1299972"/>
            <a:chOff x="0" y="0"/>
            <a:chExt cx="24384000" cy="173329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4"/>
              <a:stretch>
                <a:fillRect l="0" t="-85531" r="0" b="-85531"/>
              </a:stretch>
            </a:blipFill>
          </p:spPr>
        </p:sp>
      </p:grpSp>
      <p:sp>
        <p:nvSpPr>
          <p:cNvPr name="TextBox 5" id="5"/>
          <p:cNvSpPr txBox="true"/>
          <p:nvPr/>
        </p:nvSpPr>
        <p:spPr>
          <a:xfrm rot="0">
            <a:off x="1234425" y="462406"/>
            <a:ext cx="15819150" cy="723900"/>
          </a:xfrm>
          <a:prstGeom prst="rect">
            <a:avLst/>
          </a:prstGeom>
        </p:spPr>
        <p:txBody>
          <a:bodyPr anchor="t" rtlCol="false" tIns="0" lIns="0" bIns="0" rIns="0">
            <a:spAutoFit/>
          </a:bodyPr>
          <a:lstStyle/>
          <a:p>
            <a:pPr algn="l">
              <a:lnSpc>
                <a:spcPts val="5040"/>
              </a:lnSpc>
            </a:pPr>
            <a:r>
              <a:rPr lang="en-US" sz="4200" b="true">
                <a:solidFill>
                  <a:srgbClr val="17365D"/>
                </a:solidFill>
                <a:latin typeface="Arial Bold"/>
                <a:ea typeface="Arial Bold"/>
                <a:cs typeface="Arial Bold"/>
                <a:sym typeface="Arial Bold"/>
              </a:rPr>
              <a:t>References </a:t>
            </a:r>
          </a:p>
        </p:txBody>
      </p:sp>
      <p:sp>
        <p:nvSpPr>
          <p:cNvPr name="TextBox 6" id="6"/>
          <p:cNvSpPr txBox="true"/>
          <p:nvPr/>
        </p:nvSpPr>
        <p:spPr>
          <a:xfrm rot="0">
            <a:off x="257002" y="1609725"/>
            <a:ext cx="17259993" cy="7648575"/>
          </a:xfrm>
          <a:prstGeom prst="rect">
            <a:avLst/>
          </a:prstGeom>
        </p:spPr>
        <p:txBody>
          <a:bodyPr anchor="t" rtlCol="false" tIns="0" lIns="0" bIns="0" rIns="0">
            <a:spAutoFit/>
          </a:bodyPr>
          <a:lstStyle/>
          <a:p>
            <a:pPr algn="ctr" marL="513518" indent="-256759" lvl="1">
              <a:lnSpc>
                <a:spcPts val="2854"/>
              </a:lnSpc>
              <a:buAutoNum type="arabicPeriod" startAt="1"/>
            </a:pPr>
            <a:r>
              <a:rPr lang="en-US" sz="2378">
                <a:solidFill>
                  <a:srgbClr val="000000"/>
                </a:solidFill>
                <a:latin typeface="Arial"/>
                <a:ea typeface="Arial"/>
                <a:cs typeface="Arial"/>
                <a:sym typeface="Arial"/>
              </a:rPr>
              <a:t>Verma, A., &amp; Gupta, R. (2024). "Integrating AI in Birth and Death Registration Systems: A Path Towards Improved Service Delivery." International Journal of Public Health Research, 14(1), 1-10. </a:t>
            </a:r>
            <a:r>
              <a:rPr lang="en-US" sz="2378" u="sng">
                <a:solidFill>
                  <a:srgbClr val="5271FF"/>
                </a:solidFill>
                <a:latin typeface="Arial"/>
                <a:ea typeface="Arial"/>
                <a:cs typeface="Arial"/>
                <a:sym typeface="Arial"/>
                <a:hlinkClick r:id="rId5" tooltip="https://www.researchgate.net/publication/376431004_Integrating_AI_in_Birth_and_Death_Registration_Systems_A_Path_Towards_Improved_Service_Delivery"/>
              </a:rPr>
              <a:t>Link</a:t>
            </a:r>
          </a:p>
          <a:p>
            <a:pPr algn="ctr" marL="513518" indent="-256759" lvl="1">
              <a:lnSpc>
                <a:spcPts val="2854"/>
              </a:lnSpc>
              <a:buAutoNum type="arabicPeriod" startAt="1"/>
            </a:pPr>
            <a:r>
              <a:rPr lang="en-US" sz="2378">
                <a:solidFill>
                  <a:srgbClr val="000000"/>
                </a:solidFill>
                <a:latin typeface="Arial"/>
                <a:ea typeface="Arial"/>
                <a:cs typeface="Arial"/>
                <a:sym typeface="Arial"/>
              </a:rPr>
              <a:t>Srinivasan, K., &amp; Suresh, S. (2023). "Analysis of Digital Systems for Birth and Death Registration in India: Challenges and Future Directions." International Journal of Health Systems and Services, 3(1), 20-28</a:t>
            </a:r>
            <a:r>
              <a:rPr lang="en-US" sz="2378">
                <a:solidFill>
                  <a:srgbClr val="5271FF"/>
                </a:solidFill>
                <a:latin typeface="Arial"/>
                <a:ea typeface="Arial"/>
                <a:cs typeface="Arial"/>
                <a:sym typeface="Arial"/>
              </a:rPr>
              <a:t>.</a:t>
            </a:r>
            <a:r>
              <a:rPr lang="en-US" sz="2378" u="sng">
                <a:solidFill>
                  <a:srgbClr val="5271FF"/>
                </a:solidFill>
                <a:latin typeface="Arial"/>
                <a:ea typeface="Arial"/>
                <a:cs typeface="Arial"/>
                <a:sym typeface="Arial"/>
              </a:rPr>
              <a:t> </a:t>
            </a:r>
            <a:r>
              <a:rPr lang="en-US" sz="2378" u="sng">
                <a:solidFill>
                  <a:srgbClr val="5271FF"/>
                </a:solidFill>
                <a:latin typeface="Arial"/>
                <a:ea typeface="Arial"/>
                <a:cs typeface="Arial"/>
                <a:sym typeface="Arial"/>
                <a:hlinkClick r:id="rId6" tooltip="https://www.researchgate.net/publication/374551207_Analysis_of_Digital_Systems_for_Birth_and_Death_Registration_in_India_Challenges_and_Future_Directions"/>
              </a:rPr>
              <a:t>Link</a:t>
            </a:r>
          </a:p>
          <a:p>
            <a:pPr algn="ctr" marL="513518" indent="-256759" lvl="1">
              <a:lnSpc>
                <a:spcPts val="2854"/>
              </a:lnSpc>
              <a:buAutoNum type="arabicPeriod" startAt="1"/>
            </a:pPr>
            <a:r>
              <a:rPr lang="en-US" sz="2378">
                <a:solidFill>
                  <a:srgbClr val="000000"/>
                </a:solidFill>
                <a:latin typeface="Arial"/>
                <a:ea typeface="Arial"/>
                <a:cs typeface="Arial"/>
                <a:sym typeface="Arial"/>
              </a:rPr>
              <a:t>Oluwaseun, O., Shoewu, E. O. O., &amp; Akinyemi, L. A. (2022). "Design and implementation of a birth and death registration system." IEEE. </a:t>
            </a:r>
            <a:r>
              <a:rPr lang="en-US" sz="2378" u="sng">
                <a:solidFill>
                  <a:srgbClr val="5271FF"/>
                </a:solidFill>
                <a:latin typeface="Arial"/>
                <a:ea typeface="Arial"/>
                <a:cs typeface="Arial"/>
                <a:sym typeface="Arial"/>
                <a:hlinkClick r:id="rId7" tooltip="https://www.researchgate.net/publication/367328577_DESIGN_AND_IMPLEMENTATION_OF_A_BIRTH_AND_DEATH_REGISTRATION_SYSTEM"/>
              </a:rPr>
              <a:t>Link</a:t>
            </a:r>
          </a:p>
          <a:p>
            <a:pPr algn="ctr" marL="513518" indent="-256759" lvl="1">
              <a:lnSpc>
                <a:spcPts val="2854"/>
              </a:lnSpc>
              <a:buAutoNum type="arabicPeriod" startAt="1"/>
            </a:pPr>
            <a:r>
              <a:rPr lang="en-US" sz="2378">
                <a:solidFill>
                  <a:srgbClr val="2E272F"/>
                </a:solidFill>
                <a:latin typeface="Arial"/>
                <a:ea typeface="Arial"/>
                <a:cs typeface="Arial"/>
                <a:sym typeface="Arial"/>
              </a:rPr>
              <a:t>Dey, S., &amp; Mukherjee, A. (2023). "The Role of Mobile Applications in Improving Birth and Death Registration in Rural Areas: A Case Study." International Journal of Information Systems for Crisis Response and Management, 15(2), 45-58. </a:t>
            </a:r>
            <a:r>
              <a:rPr lang="en-US" sz="2378" u="sng">
                <a:solidFill>
                  <a:srgbClr val="5271FF"/>
                </a:solidFill>
                <a:latin typeface="Arial"/>
                <a:ea typeface="Arial"/>
                <a:cs typeface="Arial"/>
                <a:sym typeface="Arial"/>
                <a:hlinkClick r:id="rId8" tooltip="https://www.researchgate.net/publication/375720465_The_Role_of_Mobile_Applications_in_Improving_Birth_and_Death_Registration_in_Rural_Areas_A_Case_Study"/>
              </a:rPr>
              <a:t>Link</a:t>
            </a:r>
          </a:p>
          <a:p>
            <a:pPr algn="ctr" marL="513518" indent="-256759" lvl="1">
              <a:lnSpc>
                <a:spcPts val="2854"/>
              </a:lnSpc>
              <a:buAutoNum type="arabicPeriod" startAt="1"/>
            </a:pPr>
            <a:r>
              <a:rPr lang="en-US" sz="2378">
                <a:solidFill>
                  <a:srgbClr val="2E272F"/>
                </a:solidFill>
                <a:latin typeface="Arial"/>
                <a:ea typeface="Arial"/>
                <a:cs typeface="Arial"/>
                <a:sym typeface="Arial"/>
              </a:rPr>
              <a:t>Banerjee, S., &amp; Singh, V. (2022). "Smart Birth and Death Registration: An Integrated Approach." International Journal of Computer Applications, 182(31), 7-12.</a:t>
            </a:r>
            <a:r>
              <a:rPr lang="en-US" sz="2378" u="sng">
                <a:solidFill>
                  <a:srgbClr val="5271FF"/>
                </a:solidFill>
                <a:latin typeface="Arial"/>
                <a:ea typeface="Arial"/>
                <a:cs typeface="Arial"/>
                <a:sym typeface="Arial"/>
              </a:rPr>
              <a:t> </a:t>
            </a:r>
            <a:r>
              <a:rPr lang="en-US" sz="2378" u="sng">
                <a:solidFill>
                  <a:srgbClr val="5271FF"/>
                </a:solidFill>
                <a:latin typeface="Arial"/>
                <a:ea typeface="Arial"/>
                <a:cs typeface="Arial"/>
                <a:sym typeface="Arial"/>
                <a:hlinkClick r:id="rId9" tooltip="https://www.researchgate.net/publication/358894572_Smart_Birth_and_Death_Registration_An_Integrated_Approach"/>
              </a:rPr>
              <a:t>Link</a:t>
            </a:r>
          </a:p>
          <a:p>
            <a:pPr algn="ctr" marL="513518" indent="-256759" lvl="1">
              <a:lnSpc>
                <a:spcPts val="2854"/>
              </a:lnSpc>
              <a:buAutoNum type="arabicPeriod" startAt="1"/>
            </a:pPr>
            <a:r>
              <a:rPr lang="en-US" sz="2378">
                <a:solidFill>
                  <a:srgbClr val="000000"/>
                </a:solidFill>
                <a:latin typeface="Arial"/>
                <a:ea typeface="Arial"/>
                <a:cs typeface="Arial"/>
                <a:sym typeface="Arial"/>
              </a:rPr>
              <a:t>Khan, N. A., &amp; Ali, H. (2020). "A Comprehensive Review on Birth and Death Registration in India: Challenges and Opportunities." International Journal of Health and Medical Sciences, 6(2), 45-50.</a:t>
            </a:r>
            <a:r>
              <a:rPr lang="en-US" b="true" sz="2378">
                <a:solidFill>
                  <a:srgbClr val="17365D"/>
                </a:solidFill>
                <a:latin typeface="Arial Bold"/>
                <a:ea typeface="Arial Bold"/>
                <a:cs typeface="Arial Bold"/>
                <a:sym typeface="Arial Bold"/>
              </a:rPr>
              <a:t> </a:t>
            </a:r>
            <a:r>
              <a:rPr lang="en-US" sz="2378" u="sng">
                <a:solidFill>
                  <a:srgbClr val="5271FF"/>
                </a:solidFill>
                <a:latin typeface="Arial"/>
                <a:ea typeface="Arial"/>
                <a:cs typeface="Arial"/>
                <a:sym typeface="Arial"/>
                <a:hlinkClick r:id="rId10" tooltip="https://www.researchgate.net/publication/340853487_EFFECT_OF_THE_POSTHARVEST_PROCESSING_METHOD_ON_THE_BIOCHEMICAL_COMPOSITION_AND_SENSORY_ANALYSIS_OF_ARABICA_COFFEE"/>
              </a:rPr>
              <a:t>Link</a:t>
            </a:r>
          </a:p>
          <a:p>
            <a:pPr algn="ctr" marL="513518" indent="-256759" lvl="1">
              <a:lnSpc>
                <a:spcPts val="2854"/>
              </a:lnSpc>
              <a:buAutoNum type="arabicPeriod" startAt="1"/>
            </a:pPr>
            <a:r>
              <a:rPr lang="en-US" sz="2378">
                <a:solidFill>
                  <a:srgbClr val="000000"/>
                </a:solidFill>
                <a:latin typeface="Arial"/>
                <a:ea typeface="Arial"/>
                <a:cs typeface="Arial"/>
                <a:sym typeface="Arial"/>
              </a:rPr>
              <a:t>Ranjan, A. (2020). "Challenges in Birth and Death Registration: A Review of Literature and Suggestions for Policy." Journal of Health Policy and Planning, 35(8), 982-989.</a:t>
            </a:r>
            <a:r>
              <a:rPr lang="en-US" sz="2378" u="sng">
                <a:solidFill>
                  <a:srgbClr val="5271FF"/>
                </a:solidFill>
                <a:latin typeface="Arial"/>
                <a:ea typeface="Arial"/>
                <a:cs typeface="Arial"/>
                <a:sym typeface="Arial"/>
              </a:rPr>
              <a:t> </a:t>
            </a:r>
            <a:r>
              <a:rPr lang="en-US" sz="2378" u="sng">
                <a:solidFill>
                  <a:srgbClr val="5271FF"/>
                </a:solidFill>
                <a:latin typeface="Arial"/>
                <a:ea typeface="Arial"/>
                <a:cs typeface="Arial"/>
                <a:sym typeface="Arial"/>
                <a:hlinkClick r:id="rId11" tooltip="https://www.researchgate.net/publication/342719826_Challenges_in_Birth_and_Death_Registration_A_Review_of_Literature_and_Suggestions_for_Policy"/>
              </a:rPr>
              <a:t>Link</a:t>
            </a:r>
          </a:p>
          <a:p>
            <a:pPr algn="ctr" marL="513518" indent="-256759" lvl="1">
              <a:lnSpc>
                <a:spcPts val="2854"/>
              </a:lnSpc>
              <a:buAutoNum type="arabicPeriod" startAt="1"/>
            </a:pPr>
            <a:r>
              <a:rPr lang="en-US" sz="2378">
                <a:solidFill>
                  <a:srgbClr val="000000"/>
                </a:solidFill>
                <a:latin typeface="Arial"/>
                <a:ea typeface="Arial"/>
                <a:cs typeface="Arial"/>
                <a:sym typeface="Arial"/>
              </a:rPr>
              <a:t>Mansoor, S., &amp; Kumari, N. (2020). "Digital Innovations in Civil Registration: A Review." International Journal of Advanced Research in Computer Science, 11(5), 1-5.</a:t>
            </a:r>
            <a:r>
              <a:rPr lang="en-US" sz="2378" u="sng">
                <a:solidFill>
                  <a:srgbClr val="5271FF"/>
                </a:solidFill>
                <a:latin typeface="Arial"/>
                <a:ea typeface="Arial"/>
                <a:cs typeface="Arial"/>
                <a:sym typeface="Arial"/>
              </a:rPr>
              <a:t> </a:t>
            </a:r>
            <a:r>
              <a:rPr lang="en-US" sz="2378" u="sng">
                <a:solidFill>
                  <a:srgbClr val="5271FF"/>
                </a:solidFill>
                <a:latin typeface="Arial"/>
                <a:ea typeface="Arial"/>
                <a:cs typeface="Arial"/>
                <a:sym typeface="Arial"/>
                <a:hlinkClick r:id="rId12" tooltip="https://www.researchgate.net/publication/342431215_Digital_Innovations_in_Civil_Registration_A_Review"/>
              </a:rPr>
              <a:t>Link</a:t>
            </a:r>
          </a:p>
          <a:p>
            <a:pPr algn="ctr" marL="513518" indent="-256759" lvl="1">
              <a:lnSpc>
                <a:spcPts val="2854"/>
              </a:lnSpc>
              <a:buAutoNum type="arabicPeriod" startAt="1"/>
            </a:pPr>
            <a:r>
              <a:rPr lang="en-US" sz="2378">
                <a:solidFill>
                  <a:srgbClr val="2E272F"/>
                </a:solidFill>
                <a:latin typeface="Arial"/>
                <a:ea typeface="Arial"/>
                <a:cs typeface="Arial"/>
                <a:sym typeface="Arial"/>
              </a:rPr>
              <a:t>Kumari, N. (2019). "An Assessment of Birth Registration System and Factors Affecting in India and its States." Online Journal of Public Health Informatics, 11(1).</a:t>
            </a:r>
            <a:r>
              <a:rPr lang="en-US" sz="2378" u="sng">
                <a:solidFill>
                  <a:srgbClr val="5271FF"/>
                </a:solidFill>
                <a:latin typeface="Arial"/>
                <a:ea typeface="Arial"/>
                <a:cs typeface="Arial"/>
                <a:sym typeface="Arial"/>
              </a:rPr>
              <a:t> </a:t>
            </a:r>
            <a:r>
              <a:rPr lang="en-US" sz="2378" u="sng">
                <a:solidFill>
                  <a:srgbClr val="5271FF"/>
                </a:solidFill>
                <a:latin typeface="Arial"/>
                <a:ea typeface="Arial"/>
                <a:cs typeface="Arial"/>
                <a:sym typeface="Arial"/>
                <a:hlinkClick r:id="rId13" tooltip="https://www.researchgate.net/publication/333527473_An_Assessment_of_Birth_Registration_System_and_Factors_Affecting_in_India_and_its_States"/>
              </a:rPr>
              <a:t>Link</a:t>
            </a:r>
          </a:p>
          <a:p>
            <a:pPr algn="ctr" marL="513518" indent="-256759" lvl="1">
              <a:lnSpc>
                <a:spcPts val="2854"/>
              </a:lnSpc>
              <a:buAutoNum type="arabicPeriod" startAt="1"/>
            </a:pPr>
            <a:r>
              <a:rPr lang="en-US" sz="2378">
                <a:solidFill>
                  <a:srgbClr val="000000"/>
                </a:solidFill>
                <a:latin typeface="Arial"/>
                <a:ea typeface="Arial"/>
                <a:cs typeface="Arial"/>
                <a:sym typeface="Arial"/>
              </a:rPr>
              <a:t>Pinto, R., Pinto, J. S., &amp; Oliveira, R. J. (2018). "mSIGA: Mobile application for birth and death registration in hospitals and remote population areas." University of Aveiro.</a:t>
            </a:r>
            <a:r>
              <a:rPr lang="en-US" sz="2378" u="sng">
                <a:solidFill>
                  <a:srgbClr val="17365D"/>
                </a:solidFill>
                <a:latin typeface="Arial"/>
                <a:ea typeface="Arial"/>
                <a:cs typeface="Arial"/>
                <a:sym typeface="Arial"/>
              </a:rPr>
              <a:t> </a:t>
            </a:r>
            <a:r>
              <a:rPr lang="en-US" sz="2378" u="sng">
                <a:solidFill>
                  <a:srgbClr val="5271FF"/>
                </a:solidFill>
                <a:latin typeface="Arial"/>
                <a:ea typeface="Arial"/>
                <a:cs typeface="Arial"/>
                <a:sym typeface="Arial"/>
                <a:hlinkClick r:id="rId14" tooltip="https://www.researchgate.net/publication/330634817_mSIGA_-_mobile_application_for_birth_and_death_registration_in_hospitals_and_remote_population_areas"/>
              </a:rPr>
              <a:t>Link</a:t>
            </a:r>
          </a:p>
          <a:p>
            <a:pPr algn="ctr">
              <a:lnSpc>
                <a:spcPts val="2854"/>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2398" y="1285748"/>
            <a:ext cx="16135565" cy="133602"/>
          </a:xfrm>
          <a:custGeom>
            <a:avLst/>
            <a:gdLst/>
            <a:ahLst/>
            <a:cxnLst/>
            <a:rect r="r" b="b" t="t" l="l"/>
            <a:pathLst>
              <a:path h="133602" w="16135565">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8987049"/>
            <a:ext cx="18288000" cy="1299972"/>
            <a:chOff x="0" y="0"/>
            <a:chExt cx="24384000" cy="173329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4"/>
              <a:stretch>
                <a:fillRect l="0" t="-85531" r="0" b="-85531"/>
              </a:stretch>
            </a:blipFill>
          </p:spPr>
        </p:sp>
      </p:grpSp>
      <p:sp>
        <p:nvSpPr>
          <p:cNvPr name="TextBox 5" id="5"/>
          <p:cNvSpPr txBox="true"/>
          <p:nvPr/>
        </p:nvSpPr>
        <p:spPr>
          <a:xfrm rot="0">
            <a:off x="1310625" y="343357"/>
            <a:ext cx="15819150" cy="723900"/>
          </a:xfrm>
          <a:prstGeom prst="rect">
            <a:avLst/>
          </a:prstGeom>
        </p:spPr>
        <p:txBody>
          <a:bodyPr anchor="t" rtlCol="false" tIns="0" lIns="0" bIns="0" rIns="0">
            <a:spAutoFit/>
          </a:bodyPr>
          <a:lstStyle/>
          <a:p>
            <a:pPr algn="l">
              <a:lnSpc>
                <a:spcPts val="5040"/>
              </a:lnSpc>
            </a:pPr>
            <a:r>
              <a:rPr lang="en-US" sz="4200" b="true">
                <a:solidFill>
                  <a:srgbClr val="17365D"/>
                </a:solidFill>
                <a:latin typeface="Arial Bold"/>
                <a:ea typeface="Arial Bold"/>
                <a:cs typeface="Arial Bold"/>
                <a:sym typeface="Arial Bold"/>
              </a:rPr>
              <a:t>Content</a:t>
            </a:r>
          </a:p>
        </p:txBody>
      </p:sp>
      <p:sp>
        <p:nvSpPr>
          <p:cNvPr name="TextBox 6" id="6"/>
          <p:cNvSpPr txBox="true"/>
          <p:nvPr/>
        </p:nvSpPr>
        <p:spPr>
          <a:xfrm rot="0">
            <a:off x="1028700" y="1681019"/>
            <a:ext cx="7048699" cy="7490462"/>
          </a:xfrm>
          <a:prstGeom prst="rect">
            <a:avLst/>
          </a:prstGeom>
        </p:spPr>
        <p:txBody>
          <a:bodyPr anchor="t" rtlCol="false" tIns="0" lIns="0" bIns="0" rIns="0">
            <a:spAutoFit/>
          </a:bodyPr>
          <a:lstStyle/>
          <a:p>
            <a:pPr algn="just" marL="875980" indent="-218995" lvl="3">
              <a:lnSpc>
                <a:spcPts val="7439"/>
              </a:lnSpc>
              <a:buFont typeface="Arial"/>
              <a:buChar char="￭"/>
            </a:pPr>
            <a:r>
              <a:rPr lang="en-US" b="true" sz="3099">
                <a:solidFill>
                  <a:srgbClr val="000000"/>
                </a:solidFill>
                <a:latin typeface="Arial Bold"/>
                <a:ea typeface="Arial Bold"/>
                <a:cs typeface="Arial Bold"/>
                <a:sym typeface="Arial Bold"/>
              </a:rPr>
              <a:t>Introduction</a:t>
            </a:r>
          </a:p>
          <a:p>
            <a:pPr algn="just" marL="875980" indent="-218995" lvl="3">
              <a:lnSpc>
                <a:spcPts val="7439"/>
              </a:lnSpc>
              <a:buFont typeface="Arial"/>
              <a:buChar char="￭"/>
            </a:pPr>
            <a:r>
              <a:rPr lang="en-US" b="true" sz="3099">
                <a:solidFill>
                  <a:srgbClr val="000000"/>
                </a:solidFill>
                <a:latin typeface="Arial Bold"/>
                <a:ea typeface="Arial Bold"/>
                <a:cs typeface="Arial Bold"/>
                <a:sym typeface="Arial Bold"/>
              </a:rPr>
              <a:t>Literature Review                                 </a:t>
            </a:r>
          </a:p>
          <a:p>
            <a:pPr algn="just" marL="875586" indent="-218896" lvl="3">
              <a:lnSpc>
                <a:spcPts val="7439"/>
              </a:lnSpc>
              <a:buFont typeface="Arial"/>
              <a:buChar char="￭"/>
            </a:pPr>
            <a:r>
              <a:rPr lang="en-US" b="true" sz="3099">
                <a:solidFill>
                  <a:srgbClr val="000000"/>
                </a:solidFill>
                <a:latin typeface="Arial Bold"/>
                <a:ea typeface="Arial Bold"/>
                <a:cs typeface="Arial Bold"/>
                <a:sym typeface="Arial Bold"/>
              </a:rPr>
              <a:t>Existing method Drawback</a:t>
            </a:r>
          </a:p>
          <a:p>
            <a:pPr algn="just" marL="875586" indent="-218896" lvl="3">
              <a:lnSpc>
                <a:spcPts val="7439"/>
              </a:lnSpc>
              <a:buFont typeface="Arial"/>
              <a:buChar char="￭"/>
            </a:pPr>
            <a:r>
              <a:rPr lang="en-US" b="true" sz="3099">
                <a:solidFill>
                  <a:srgbClr val="000000"/>
                </a:solidFill>
                <a:latin typeface="Arial Bold"/>
                <a:ea typeface="Arial Bold"/>
                <a:cs typeface="Arial Bold"/>
                <a:sym typeface="Arial Bold"/>
              </a:rPr>
              <a:t>Proposed Method</a:t>
            </a:r>
          </a:p>
          <a:p>
            <a:pPr algn="just" marL="875586" indent="-218896" lvl="3">
              <a:lnSpc>
                <a:spcPts val="7439"/>
              </a:lnSpc>
              <a:buFont typeface="Arial"/>
              <a:buChar char="￭"/>
            </a:pPr>
            <a:r>
              <a:rPr lang="en-US" b="true" sz="3099">
                <a:solidFill>
                  <a:srgbClr val="000000"/>
                </a:solidFill>
                <a:latin typeface="Arial Bold"/>
                <a:ea typeface="Arial Bold"/>
                <a:cs typeface="Arial Bold"/>
                <a:sym typeface="Arial Bold"/>
              </a:rPr>
              <a:t>Methodology/Modules</a:t>
            </a:r>
          </a:p>
          <a:p>
            <a:pPr algn="just" marL="875586" indent="-218896" lvl="3">
              <a:lnSpc>
                <a:spcPts val="7439"/>
              </a:lnSpc>
              <a:buFont typeface="Arial"/>
              <a:buChar char="￭"/>
            </a:pPr>
            <a:r>
              <a:rPr lang="en-US" b="true" sz="3099">
                <a:solidFill>
                  <a:srgbClr val="000000"/>
                </a:solidFill>
                <a:latin typeface="Arial Bold"/>
                <a:ea typeface="Arial Bold"/>
                <a:cs typeface="Arial Bold"/>
                <a:sym typeface="Arial Bold"/>
              </a:rPr>
              <a:t>Architecture diagram</a:t>
            </a:r>
          </a:p>
          <a:p>
            <a:pPr algn="just" marL="875586" indent="-218896" lvl="3">
              <a:lnSpc>
                <a:spcPts val="7439"/>
              </a:lnSpc>
              <a:buFont typeface="Arial"/>
              <a:buChar char="￭"/>
            </a:pPr>
            <a:r>
              <a:rPr lang="en-US" b="true" sz="3099">
                <a:solidFill>
                  <a:srgbClr val="000000"/>
                </a:solidFill>
                <a:latin typeface="Arial Bold"/>
                <a:ea typeface="Arial Bold"/>
                <a:cs typeface="Arial Bold"/>
                <a:sym typeface="Arial Bold"/>
              </a:rPr>
              <a:t>Hardware/software components</a:t>
            </a:r>
          </a:p>
          <a:p>
            <a:pPr algn="just" marL="875980" indent="-218995" lvl="3">
              <a:lnSpc>
                <a:spcPts val="7439"/>
              </a:lnSpc>
            </a:pPr>
          </a:p>
        </p:txBody>
      </p:sp>
      <p:sp>
        <p:nvSpPr>
          <p:cNvPr name="TextBox 7" id="7"/>
          <p:cNvSpPr txBox="true"/>
          <p:nvPr/>
        </p:nvSpPr>
        <p:spPr>
          <a:xfrm rot="0">
            <a:off x="9498063" y="2033444"/>
            <a:ext cx="6640949" cy="5200650"/>
          </a:xfrm>
          <a:prstGeom prst="rect">
            <a:avLst/>
          </a:prstGeom>
        </p:spPr>
        <p:txBody>
          <a:bodyPr anchor="t" rtlCol="false" tIns="0" lIns="0" bIns="0" rIns="0">
            <a:spAutoFit/>
          </a:bodyPr>
          <a:lstStyle/>
          <a:p>
            <a:pPr algn="ctr" marL="669288" indent="-334644" lvl="1">
              <a:lnSpc>
                <a:spcPts val="3719"/>
              </a:lnSpc>
              <a:buFont typeface="Arial"/>
              <a:buChar char="•"/>
            </a:pPr>
            <a:r>
              <a:rPr lang="en-US" b="true" sz="3099">
                <a:solidFill>
                  <a:srgbClr val="000000"/>
                </a:solidFill>
                <a:latin typeface="Arial Bold"/>
                <a:ea typeface="Arial Bold"/>
                <a:cs typeface="Arial Bold"/>
                <a:sym typeface="Arial Bold"/>
              </a:rPr>
              <a:t>Timeline of the Project</a:t>
            </a:r>
          </a:p>
          <a:p>
            <a:pPr algn="ctr">
              <a:lnSpc>
                <a:spcPts val="3719"/>
              </a:lnSpc>
            </a:pPr>
          </a:p>
          <a:p>
            <a:pPr algn="ctr" marL="669288" indent="-334644" lvl="1">
              <a:lnSpc>
                <a:spcPts val="3719"/>
              </a:lnSpc>
              <a:buFont typeface="Arial"/>
              <a:buChar char="•"/>
            </a:pPr>
            <a:r>
              <a:rPr lang="en-US" b="true" sz="3099">
                <a:solidFill>
                  <a:srgbClr val="000000"/>
                </a:solidFill>
                <a:latin typeface="Arial Bold"/>
                <a:ea typeface="Arial Bold"/>
                <a:cs typeface="Arial Bold"/>
                <a:sym typeface="Arial Bold"/>
              </a:rPr>
              <a:t>Expected Outcomes</a:t>
            </a:r>
          </a:p>
          <a:p>
            <a:pPr algn="ctr">
              <a:lnSpc>
                <a:spcPts val="3719"/>
              </a:lnSpc>
            </a:pPr>
          </a:p>
          <a:p>
            <a:pPr algn="ctr" marL="669288" indent="-334644" lvl="1">
              <a:lnSpc>
                <a:spcPts val="3719"/>
              </a:lnSpc>
              <a:buFont typeface="Arial"/>
              <a:buChar char="•"/>
            </a:pPr>
            <a:r>
              <a:rPr lang="en-US" b="true" sz="3099">
                <a:solidFill>
                  <a:srgbClr val="000000"/>
                </a:solidFill>
                <a:latin typeface="Arial Bold"/>
                <a:ea typeface="Arial Bold"/>
                <a:cs typeface="Arial Bold"/>
                <a:sym typeface="Arial Bold"/>
              </a:rPr>
              <a:t>Conclusion</a:t>
            </a:r>
          </a:p>
          <a:p>
            <a:pPr algn="ctr">
              <a:lnSpc>
                <a:spcPts val="3719"/>
              </a:lnSpc>
            </a:pPr>
          </a:p>
          <a:p>
            <a:pPr algn="ctr" marL="669288" indent="-334644" lvl="1">
              <a:lnSpc>
                <a:spcPts val="3719"/>
              </a:lnSpc>
              <a:buFont typeface="Arial"/>
              <a:buChar char="•"/>
            </a:pPr>
            <a:r>
              <a:rPr lang="en-US" b="true" sz="3099">
                <a:solidFill>
                  <a:srgbClr val="000000"/>
                </a:solidFill>
                <a:latin typeface="Arial Bold"/>
                <a:ea typeface="Arial Bold"/>
                <a:cs typeface="Arial Bold"/>
                <a:sym typeface="Arial Bold"/>
              </a:rPr>
              <a:t>Github Link</a:t>
            </a:r>
          </a:p>
          <a:p>
            <a:pPr algn="ctr">
              <a:lnSpc>
                <a:spcPts val="3719"/>
              </a:lnSpc>
            </a:pPr>
          </a:p>
          <a:p>
            <a:pPr algn="ctr" marL="669288" indent="-334644" lvl="1">
              <a:lnSpc>
                <a:spcPts val="3719"/>
              </a:lnSpc>
              <a:buFont typeface="Arial"/>
              <a:buChar char="•"/>
            </a:pPr>
            <a:r>
              <a:rPr lang="en-US" b="true" sz="3099">
                <a:solidFill>
                  <a:srgbClr val="000000"/>
                </a:solidFill>
                <a:latin typeface="Arial Bold"/>
                <a:ea typeface="Arial Bold"/>
                <a:cs typeface="Arial Bold"/>
                <a:sym typeface="Arial Bold"/>
              </a:rPr>
              <a:t>References</a:t>
            </a:r>
          </a:p>
          <a:p>
            <a:pPr algn="ctr">
              <a:lnSpc>
                <a:spcPts val="3719"/>
              </a:lnSpc>
            </a:pPr>
          </a:p>
          <a:p>
            <a:pPr algn="ctr" marL="669288" indent="-334644" lvl="1">
              <a:lnSpc>
                <a:spcPts val="3719"/>
              </a:lnSpc>
              <a:buFont typeface="Arial"/>
              <a:buChar char="•"/>
            </a:pPr>
            <a:r>
              <a:rPr lang="en-US" b="true" sz="3099">
                <a:solidFill>
                  <a:srgbClr val="000000"/>
                </a:solidFill>
                <a:latin typeface="Arial Bold"/>
                <a:ea typeface="Arial Bold"/>
                <a:cs typeface="Arial Bold"/>
                <a:sym typeface="Arial Bold"/>
              </a:rPr>
              <a:t>Project work mapping with SDG</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2398" y="1285748"/>
            <a:ext cx="16135565" cy="133602"/>
          </a:xfrm>
          <a:custGeom>
            <a:avLst/>
            <a:gdLst/>
            <a:ahLst/>
            <a:cxnLst/>
            <a:rect r="r" b="b" t="t" l="l"/>
            <a:pathLst>
              <a:path h="133602" w="16135565">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8987049"/>
            <a:ext cx="18288000" cy="1299972"/>
            <a:chOff x="0" y="0"/>
            <a:chExt cx="24384000" cy="173329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4"/>
              <a:stretch>
                <a:fillRect l="0" t="-85531" r="0" b="-85531"/>
              </a:stretch>
            </a:blipFill>
          </p:spPr>
        </p:sp>
      </p:grpSp>
      <p:sp>
        <p:nvSpPr>
          <p:cNvPr name="Freeform 5" id="5"/>
          <p:cNvSpPr/>
          <p:nvPr/>
        </p:nvSpPr>
        <p:spPr>
          <a:xfrm flipH="false" flipV="false" rot="0">
            <a:off x="10278857" y="1638425"/>
            <a:ext cx="7730067" cy="7130987"/>
          </a:xfrm>
          <a:custGeom>
            <a:avLst/>
            <a:gdLst/>
            <a:ahLst/>
            <a:cxnLst/>
            <a:rect r="r" b="b" t="t" l="l"/>
            <a:pathLst>
              <a:path h="7130987" w="7730067">
                <a:moveTo>
                  <a:pt x="0" y="0"/>
                </a:moveTo>
                <a:lnTo>
                  <a:pt x="7730066" y="0"/>
                </a:lnTo>
                <a:lnTo>
                  <a:pt x="7730066" y="7130987"/>
                </a:lnTo>
                <a:lnTo>
                  <a:pt x="0" y="7130987"/>
                </a:lnTo>
                <a:lnTo>
                  <a:pt x="0" y="0"/>
                </a:lnTo>
                <a:close/>
              </a:path>
            </a:pathLst>
          </a:custGeom>
          <a:blipFill>
            <a:blip r:embed="rId5"/>
            <a:stretch>
              <a:fillRect l="0" t="0" r="0" b="0"/>
            </a:stretch>
          </a:blipFill>
        </p:spPr>
      </p:sp>
      <p:sp>
        <p:nvSpPr>
          <p:cNvPr name="TextBox 6" id="6"/>
          <p:cNvSpPr txBox="true"/>
          <p:nvPr/>
        </p:nvSpPr>
        <p:spPr>
          <a:xfrm rot="0">
            <a:off x="1310625" y="343357"/>
            <a:ext cx="15819150" cy="723900"/>
          </a:xfrm>
          <a:prstGeom prst="rect">
            <a:avLst/>
          </a:prstGeom>
        </p:spPr>
        <p:txBody>
          <a:bodyPr anchor="t" rtlCol="false" tIns="0" lIns="0" bIns="0" rIns="0">
            <a:spAutoFit/>
          </a:bodyPr>
          <a:lstStyle/>
          <a:p>
            <a:pPr algn="l">
              <a:lnSpc>
                <a:spcPts val="5040"/>
              </a:lnSpc>
            </a:pPr>
            <a:r>
              <a:rPr lang="en-US" sz="4200" b="true">
                <a:solidFill>
                  <a:srgbClr val="17365D"/>
                </a:solidFill>
                <a:latin typeface="Arial Bold"/>
                <a:ea typeface="Arial Bold"/>
                <a:cs typeface="Arial Bold"/>
                <a:sym typeface="Arial Bold"/>
              </a:rPr>
              <a:t>Project work mapping with SDG</a:t>
            </a:r>
          </a:p>
        </p:txBody>
      </p:sp>
      <p:sp>
        <p:nvSpPr>
          <p:cNvPr name="TextBox 7" id="7"/>
          <p:cNvSpPr txBox="true"/>
          <p:nvPr/>
        </p:nvSpPr>
        <p:spPr>
          <a:xfrm rot="0">
            <a:off x="163546" y="2858894"/>
            <a:ext cx="9951764" cy="4260317"/>
          </a:xfrm>
          <a:prstGeom prst="rect">
            <a:avLst/>
          </a:prstGeom>
        </p:spPr>
        <p:txBody>
          <a:bodyPr anchor="t" rtlCol="false" tIns="0" lIns="0" bIns="0" rIns="0">
            <a:spAutoFit/>
          </a:bodyPr>
          <a:lstStyle/>
          <a:p>
            <a:pPr algn="ctr">
              <a:lnSpc>
                <a:spcPts val="4130"/>
              </a:lnSpc>
              <a:spcBef>
                <a:spcPct val="0"/>
              </a:spcBef>
            </a:pPr>
            <a:r>
              <a:rPr lang="en-US" sz="3442">
                <a:solidFill>
                  <a:srgbClr val="000000"/>
                </a:solidFill>
                <a:latin typeface="Arial"/>
                <a:ea typeface="Arial"/>
                <a:cs typeface="Arial"/>
                <a:sym typeface="Arial"/>
              </a:rPr>
              <a:t>SDG 16: Peace, Justice, and Strong Institutions: By providing a transparent, efficient civil registration system, the project ensures timely access to legal and social services.</a:t>
            </a:r>
          </a:p>
          <a:p>
            <a:pPr algn="ctr">
              <a:lnSpc>
                <a:spcPts val="4130"/>
              </a:lnSpc>
              <a:spcBef>
                <a:spcPct val="0"/>
              </a:spcBef>
            </a:pPr>
            <a:r>
              <a:rPr lang="en-US" sz="3442">
                <a:solidFill>
                  <a:srgbClr val="000000"/>
                </a:solidFill>
                <a:latin typeface="Arial"/>
                <a:ea typeface="Arial"/>
                <a:cs typeface="Arial"/>
                <a:sym typeface="Arial"/>
              </a:rPr>
              <a:t>SDG 10: Reduced Inequality: The mobile-based solution ensures that all individuals, regardless of location, can access registration services, reducing disparities between rural and urban populations.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2398" y="1285748"/>
            <a:ext cx="16135565" cy="133602"/>
          </a:xfrm>
          <a:custGeom>
            <a:avLst/>
            <a:gdLst/>
            <a:ahLst/>
            <a:cxnLst/>
            <a:rect r="r" b="b" t="t" l="l"/>
            <a:pathLst>
              <a:path h="133602" w="16135565">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8987049"/>
            <a:ext cx="18288000" cy="1299972"/>
            <a:chOff x="0" y="0"/>
            <a:chExt cx="24384000" cy="173329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4"/>
              <a:stretch>
                <a:fillRect l="0" t="-85531" r="0" b="-85531"/>
              </a:stretch>
            </a:blipFill>
          </p:spPr>
        </p:sp>
      </p:grpSp>
      <p:grpSp>
        <p:nvGrpSpPr>
          <p:cNvPr name="Group 5" id="5"/>
          <p:cNvGrpSpPr/>
          <p:nvPr/>
        </p:nvGrpSpPr>
        <p:grpSpPr>
          <a:xfrm rot="0">
            <a:off x="6124216" y="2161972"/>
            <a:ext cx="5839968" cy="5903214"/>
            <a:chOff x="0" y="0"/>
            <a:chExt cx="7786624" cy="7870952"/>
          </a:xfrm>
        </p:grpSpPr>
        <p:sp>
          <p:nvSpPr>
            <p:cNvPr name="Freeform 6" id="6"/>
            <p:cNvSpPr/>
            <p:nvPr/>
          </p:nvSpPr>
          <p:spPr>
            <a:xfrm flipH="false" flipV="false" rot="0">
              <a:off x="0" y="0"/>
              <a:ext cx="7786624" cy="7870952"/>
            </a:xfrm>
            <a:custGeom>
              <a:avLst/>
              <a:gdLst/>
              <a:ahLst/>
              <a:cxnLst/>
              <a:rect r="r" b="b" t="t" l="l"/>
              <a:pathLst>
                <a:path h="7870952" w="7786624">
                  <a:moveTo>
                    <a:pt x="0" y="0"/>
                  </a:moveTo>
                  <a:lnTo>
                    <a:pt x="7786624" y="0"/>
                  </a:lnTo>
                  <a:lnTo>
                    <a:pt x="7786624" y="7870952"/>
                  </a:lnTo>
                  <a:lnTo>
                    <a:pt x="0" y="7870952"/>
                  </a:lnTo>
                  <a:lnTo>
                    <a:pt x="0" y="0"/>
                  </a:lnTo>
                  <a:close/>
                </a:path>
              </a:pathLst>
            </a:custGeom>
            <a:blipFill>
              <a:blip r:embed="rId5"/>
              <a:stretch>
                <a:fillRect l="0" t="0" r="0" b="0"/>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2398" y="1285748"/>
            <a:ext cx="16135565" cy="133602"/>
          </a:xfrm>
          <a:custGeom>
            <a:avLst/>
            <a:gdLst/>
            <a:ahLst/>
            <a:cxnLst/>
            <a:rect r="r" b="b" t="t" l="l"/>
            <a:pathLst>
              <a:path h="133602" w="16135565">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8987049"/>
            <a:ext cx="18288000" cy="1299972"/>
            <a:chOff x="0" y="0"/>
            <a:chExt cx="24384000" cy="173329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4"/>
              <a:stretch>
                <a:fillRect l="0" t="-85531" r="0" b="-85531"/>
              </a:stretch>
            </a:blipFill>
          </p:spPr>
        </p:sp>
      </p:grpSp>
      <p:sp>
        <p:nvSpPr>
          <p:cNvPr name="TextBox 5" id="5"/>
          <p:cNvSpPr txBox="true"/>
          <p:nvPr/>
        </p:nvSpPr>
        <p:spPr>
          <a:xfrm rot="0">
            <a:off x="1310625" y="343357"/>
            <a:ext cx="15819150" cy="723900"/>
          </a:xfrm>
          <a:prstGeom prst="rect">
            <a:avLst/>
          </a:prstGeom>
        </p:spPr>
        <p:txBody>
          <a:bodyPr anchor="t" rtlCol="false" tIns="0" lIns="0" bIns="0" rIns="0">
            <a:spAutoFit/>
          </a:bodyPr>
          <a:lstStyle/>
          <a:p>
            <a:pPr algn="l">
              <a:lnSpc>
                <a:spcPts val="5040"/>
              </a:lnSpc>
            </a:pPr>
            <a:r>
              <a:rPr lang="en-US" sz="4200" b="true">
                <a:solidFill>
                  <a:srgbClr val="17365D"/>
                </a:solidFill>
                <a:latin typeface="Arial Bold"/>
                <a:ea typeface="Arial Bold"/>
                <a:cs typeface="Arial Bold"/>
                <a:sym typeface="Arial Bold"/>
              </a:rPr>
              <a:t>Introduction</a:t>
            </a:r>
          </a:p>
        </p:txBody>
      </p:sp>
      <p:sp>
        <p:nvSpPr>
          <p:cNvPr name="TextBox 6" id="6"/>
          <p:cNvSpPr txBox="true"/>
          <p:nvPr/>
        </p:nvSpPr>
        <p:spPr>
          <a:xfrm rot="0">
            <a:off x="0" y="1866900"/>
            <a:ext cx="18288000" cy="5829300"/>
          </a:xfrm>
          <a:prstGeom prst="rect">
            <a:avLst/>
          </a:prstGeom>
        </p:spPr>
        <p:txBody>
          <a:bodyPr anchor="t" rtlCol="false" tIns="0" lIns="0" bIns="0" rIns="0">
            <a:spAutoFit/>
          </a:bodyPr>
          <a:lstStyle/>
          <a:p>
            <a:pPr algn="ctr">
              <a:lnSpc>
                <a:spcPts val="5040"/>
              </a:lnSpc>
              <a:spcBef>
                <a:spcPct val="0"/>
              </a:spcBef>
            </a:pPr>
            <a:r>
              <a:rPr lang="en-US" sz="4200">
                <a:solidFill>
                  <a:srgbClr val="000000"/>
                </a:solidFill>
                <a:latin typeface="Arial"/>
                <a:ea typeface="Arial"/>
                <a:cs typeface="Arial"/>
                <a:sym typeface="Arial"/>
              </a:rPr>
              <a:t>The birth and death registration process is a crucial aspect of civil governance, providing an official record of vital events that impact social, legal, and economic rights. In India, the process has traditionally been manual, requiring multiple visits to government offices. This project aims to integrate services related to birth and death registration into a unified mobile app to streamline processes like registering births and notifying tear-down services upon death (e.g., bank accounts, insurance, pensions). Such an integration will enhance efficiency, reduce administrative burdens, and ensure timely service delivery.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2398" y="1285748"/>
            <a:ext cx="16135565" cy="133602"/>
          </a:xfrm>
          <a:custGeom>
            <a:avLst/>
            <a:gdLst/>
            <a:ahLst/>
            <a:cxnLst/>
            <a:rect r="r" b="b" t="t" l="l"/>
            <a:pathLst>
              <a:path h="133602" w="16135565">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8987049"/>
            <a:ext cx="18288000" cy="1299972"/>
            <a:chOff x="0" y="0"/>
            <a:chExt cx="24384000" cy="173329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4"/>
              <a:stretch>
                <a:fillRect l="0" t="-85531" r="0" b="-85531"/>
              </a:stretch>
            </a:blipFill>
          </p:spPr>
        </p:sp>
      </p:grpSp>
      <p:sp>
        <p:nvSpPr>
          <p:cNvPr name="TextBox 5" id="5"/>
          <p:cNvSpPr txBox="true"/>
          <p:nvPr/>
        </p:nvSpPr>
        <p:spPr>
          <a:xfrm rot="0">
            <a:off x="1310625" y="343357"/>
            <a:ext cx="15819150" cy="723900"/>
          </a:xfrm>
          <a:prstGeom prst="rect">
            <a:avLst/>
          </a:prstGeom>
        </p:spPr>
        <p:txBody>
          <a:bodyPr anchor="t" rtlCol="false" tIns="0" lIns="0" bIns="0" rIns="0">
            <a:spAutoFit/>
          </a:bodyPr>
          <a:lstStyle/>
          <a:p>
            <a:pPr algn="l">
              <a:lnSpc>
                <a:spcPts val="5040"/>
              </a:lnSpc>
            </a:pPr>
            <a:r>
              <a:rPr lang="en-US" sz="4200" b="true">
                <a:solidFill>
                  <a:srgbClr val="17365D"/>
                </a:solidFill>
                <a:latin typeface="Arial Bold"/>
                <a:ea typeface="Arial Bold"/>
                <a:cs typeface="Arial Bold"/>
                <a:sym typeface="Arial Bold"/>
              </a:rPr>
              <a:t>Literature Review</a:t>
            </a:r>
          </a:p>
        </p:txBody>
      </p:sp>
      <p:sp>
        <p:nvSpPr>
          <p:cNvPr name="TextBox 6" id="6"/>
          <p:cNvSpPr txBox="true"/>
          <p:nvPr/>
        </p:nvSpPr>
        <p:spPr>
          <a:xfrm rot="0">
            <a:off x="0" y="1806919"/>
            <a:ext cx="18288000" cy="1914525"/>
          </a:xfrm>
          <a:prstGeom prst="rect">
            <a:avLst/>
          </a:prstGeom>
        </p:spPr>
        <p:txBody>
          <a:bodyPr anchor="t" rtlCol="false" tIns="0" lIns="0" bIns="0" rIns="0">
            <a:spAutoFit/>
          </a:bodyPr>
          <a:lstStyle/>
          <a:p>
            <a:pPr algn="ctr">
              <a:lnSpc>
                <a:spcPts val="4800"/>
              </a:lnSpc>
              <a:spcBef>
                <a:spcPct val="0"/>
              </a:spcBef>
            </a:pPr>
            <a:r>
              <a:rPr lang="en-US" b="true" sz="4000">
                <a:solidFill>
                  <a:srgbClr val="2E272F"/>
                </a:solidFill>
                <a:latin typeface="Arial Bold"/>
                <a:ea typeface="Arial Bold"/>
                <a:cs typeface="Arial Bold"/>
                <a:sym typeface="Arial Bold"/>
              </a:rPr>
              <a:t>A. "Design and Implementation of a Birth and Death Registration System" (O. Oluwaseun, E. Dr. O. O. Shoewu, and L. A. Akinyemi, 2022)</a:t>
            </a:r>
          </a:p>
          <a:p>
            <a:pPr algn="ctr">
              <a:lnSpc>
                <a:spcPts val="4800"/>
              </a:lnSpc>
              <a:spcBef>
                <a:spcPct val="0"/>
              </a:spcBef>
            </a:pPr>
          </a:p>
        </p:txBody>
      </p:sp>
      <p:sp>
        <p:nvSpPr>
          <p:cNvPr name="TextBox 7" id="7"/>
          <p:cNvSpPr txBox="true"/>
          <p:nvPr/>
        </p:nvSpPr>
        <p:spPr>
          <a:xfrm rot="0">
            <a:off x="0" y="3333127"/>
            <a:ext cx="18288000" cy="4276725"/>
          </a:xfrm>
          <a:prstGeom prst="rect">
            <a:avLst/>
          </a:prstGeom>
        </p:spPr>
        <p:txBody>
          <a:bodyPr anchor="t" rtlCol="false" tIns="0" lIns="0" bIns="0" rIns="0">
            <a:spAutoFit/>
          </a:bodyPr>
          <a:lstStyle/>
          <a:p>
            <a:pPr algn="ctr">
              <a:lnSpc>
                <a:spcPts val="4799"/>
              </a:lnSpc>
              <a:spcBef>
                <a:spcPct val="0"/>
              </a:spcBef>
            </a:pPr>
            <a:r>
              <a:rPr lang="en-US" sz="3999">
                <a:solidFill>
                  <a:srgbClr val="000000"/>
                </a:solidFill>
                <a:latin typeface="Arial"/>
                <a:ea typeface="Arial"/>
                <a:cs typeface="Arial"/>
                <a:sym typeface="Arial"/>
              </a:rPr>
              <a:t>This research discusses the design of an automated birth and death registration system. It highlights how automation can improve efficiency in recording vital events, reducing the manual workload for both hospitals and municipal offices. The system integrates with governmental databases, ensuring that records are updated in real-time.</a:t>
            </a:r>
          </a:p>
          <a:p>
            <a:pPr algn="ctr">
              <a:lnSpc>
                <a:spcPts val="4799"/>
              </a:lnSpc>
              <a:spcBef>
                <a:spcPct val="0"/>
              </a:spcBef>
            </a:pPr>
            <a:r>
              <a:rPr lang="en-US" b="true" sz="3999">
                <a:solidFill>
                  <a:srgbClr val="000000"/>
                </a:solidFill>
                <a:latin typeface="Arial Bold"/>
                <a:ea typeface="Arial Bold"/>
                <a:cs typeface="Arial Bold"/>
                <a:sym typeface="Arial Bold"/>
              </a:rPr>
              <a:t>Takeaway:</a:t>
            </a:r>
            <a:r>
              <a:rPr lang="en-US" sz="3999">
                <a:solidFill>
                  <a:srgbClr val="000000"/>
                </a:solidFill>
                <a:latin typeface="Arial"/>
                <a:ea typeface="Arial"/>
                <a:cs typeface="Arial"/>
                <a:sym typeface="Arial"/>
              </a:rPr>
              <a:t> Automation of the registration process is key to improving service delivery and reducing errors caused by manual inputs.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2398" y="1285748"/>
            <a:ext cx="16135565" cy="133602"/>
          </a:xfrm>
          <a:custGeom>
            <a:avLst/>
            <a:gdLst/>
            <a:ahLst/>
            <a:cxnLst/>
            <a:rect r="r" b="b" t="t" l="l"/>
            <a:pathLst>
              <a:path h="133602" w="16135565">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8987049"/>
            <a:ext cx="18288000" cy="1299972"/>
            <a:chOff x="0" y="0"/>
            <a:chExt cx="24384000" cy="173329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4"/>
              <a:stretch>
                <a:fillRect l="0" t="-85531" r="0" b="-85531"/>
              </a:stretch>
            </a:blipFill>
          </p:spPr>
        </p:sp>
      </p:grpSp>
      <p:sp>
        <p:nvSpPr>
          <p:cNvPr name="TextBox 5" id="5"/>
          <p:cNvSpPr txBox="true"/>
          <p:nvPr/>
        </p:nvSpPr>
        <p:spPr>
          <a:xfrm rot="0">
            <a:off x="1310625" y="343357"/>
            <a:ext cx="15819150" cy="723900"/>
          </a:xfrm>
          <a:prstGeom prst="rect">
            <a:avLst/>
          </a:prstGeom>
        </p:spPr>
        <p:txBody>
          <a:bodyPr anchor="t" rtlCol="false" tIns="0" lIns="0" bIns="0" rIns="0">
            <a:spAutoFit/>
          </a:bodyPr>
          <a:lstStyle/>
          <a:p>
            <a:pPr algn="l">
              <a:lnSpc>
                <a:spcPts val="5040"/>
              </a:lnSpc>
            </a:pPr>
            <a:r>
              <a:rPr lang="en-US" sz="4200" b="true">
                <a:solidFill>
                  <a:srgbClr val="17365D"/>
                </a:solidFill>
                <a:latin typeface="Arial Bold"/>
                <a:ea typeface="Arial Bold"/>
                <a:cs typeface="Arial Bold"/>
                <a:sym typeface="Arial Bold"/>
              </a:rPr>
              <a:t>Literature Review</a:t>
            </a:r>
          </a:p>
        </p:txBody>
      </p:sp>
      <p:sp>
        <p:nvSpPr>
          <p:cNvPr name="TextBox 6" id="6"/>
          <p:cNvSpPr txBox="true"/>
          <p:nvPr/>
        </p:nvSpPr>
        <p:spPr>
          <a:xfrm rot="0">
            <a:off x="0" y="1950578"/>
            <a:ext cx="18288000" cy="6076950"/>
          </a:xfrm>
          <a:prstGeom prst="rect">
            <a:avLst/>
          </a:prstGeom>
        </p:spPr>
        <p:txBody>
          <a:bodyPr anchor="t" rtlCol="false" tIns="0" lIns="0" bIns="0" rIns="0">
            <a:spAutoFit/>
          </a:bodyPr>
          <a:lstStyle/>
          <a:p>
            <a:pPr algn="ctr">
              <a:lnSpc>
                <a:spcPts val="4799"/>
              </a:lnSpc>
              <a:spcBef>
                <a:spcPct val="0"/>
              </a:spcBef>
            </a:pPr>
            <a:r>
              <a:rPr lang="en-US" b="true" sz="3999">
                <a:solidFill>
                  <a:srgbClr val="000000"/>
                </a:solidFill>
                <a:latin typeface="Arial Bold"/>
                <a:ea typeface="Arial Bold"/>
                <a:cs typeface="Arial Bold"/>
                <a:sym typeface="Arial Bold"/>
              </a:rPr>
              <a:t>B. "mSIGA: Mobile Application for Birth and Death Registration in Hospitals and Remote Population Areas" (R. Pinto, J. S. Pinto, and R. J. Oliveira, 2018)</a:t>
            </a:r>
          </a:p>
          <a:p>
            <a:pPr algn="ctr">
              <a:lnSpc>
                <a:spcPts val="4799"/>
              </a:lnSpc>
              <a:spcBef>
                <a:spcPct val="0"/>
              </a:spcBef>
            </a:pPr>
            <a:r>
              <a:rPr lang="en-US" sz="3999">
                <a:solidFill>
                  <a:srgbClr val="000000"/>
                </a:solidFill>
                <a:latin typeface="Arial"/>
                <a:ea typeface="Arial"/>
                <a:cs typeface="Arial"/>
                <a:sym typeface="Arial"/>
              </a:rPr>
              <a:t>mSIGA is a mobile-based solution developed to facilitate birth and death registration in hospitals, especially in remote areas. The app allows real-time registration, overcoming the challenge of accessing distant municipal offices. It also integrates with other health and government services, improving the availability of vital records.</a:t>
            </a:r>
          </a:p>
          <a:p>
            <a:pPr algn="ctr">
              <a:lnSpc>
                <a:spcPts val="4799"/>
              </a:lnSpc>
              <a:spcBef>
                <a:spcPct val="0"/>
              </a:spcBef>
            </a:pPr>
            <a:r>
              <a:rPr lang="en-US" b="true" sz="3999">
                <a:solidFill>
                  <a:srgbClr val="000000"/>
                </a:solidFill>
                <a:latin typeface="Arial Bold"/>
                <a:ea typeface="Arial Bold"/>
                <a:cs typeface="Arial Bold"/>
                <a:sym typeface="Arial Bold"/>
              </a:rPr>
              <a:t>Takeaway:</a:t>
            </a:r>
            <a:r>
              <a:rPr lang="en-US" sz="3999">
                <a:solidFill>
                  <a:srgbClr val="000000"/>
                </a:solidFill>
                <a:latin typeface="Arial"/>
                <a:ea typeface="Arial"/>
                <a:cs typeface="Arial"/>
                <a:sym typeface="Arial"/>
              </a:rPr>
              <a:t> Mobile solutions help streamline registration in under-served areas and ensure timely notifications to relevant stakeholders.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2398" y="1285748"/>
            <a:ext cx="16135565" cy="133602"/>
          </a:xfrm>
          <a:custGeom>
            <a:avLst/>
            <a:gdLst/>
            <a:ahLst/>
            <a:cxnLst/>
            <a:rect r="r" b="b" t="t" l="l"/>
            <a:pathLst>
              <a:path h="133602" w="16135565">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8987049"/>
            <a:ext cx="18288000" cy="1299972"/>
            <a:chOff x="0" y="0"/>
            <a:chExt cx="24384000" cy="173329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4"/>
              <a:stretch>
                <a:fillRect l="0" t="-85531" r="0" b="-85531"/>
              </a:stretch>
            </a:blipFill>
          </p:spPr>
        </p:sp>
      </p:grpSp>
      <p:sp>
        <p:nvSpPr>
          <p:cNvPr name="TextBox 5" id="5"/>
          <p:cNvSpPr txBox="true"/>
          <p:nvPr/>
        </p:nvSpPr>
        <p:spPr>
          <a:xfrm rot="0">
            <a:off x="1310625" y="343357"/>
            <a:ext cx="15819150" cy="723900"/>
          </a:xfrm>
          <a:prstGeom prst="rect">
            <a:avLst/>
          </a:prstGeom>
        </p:spPr>
        <p:txBody>
          <a:bodyPr anchor="t" rtlCol="false" tIns="0" lIns="0" bIns="0" rIns="0">
            <a:spAutoFit/>
          </a:bodyPr>
          <a:lstStyle/>
          <a:p>
            <a:pPr algn="l">
              <a:lnSpc>
                <a:spcPts val="5040"/>
              </a:lnSpc>
            </a:pPr>
            <a:r>
              <a:rPr lang="en-US" sz="4200" b="true">
                <a:solidFill>
                  <a:srgbClr val="17365D"/>
                </a:solidFill>
                <a:latin typeface="Arial Bold"/>
                <a:ea typeface="Arial Bold"/>
                <a:cs typeface="Arial Bold"/>
                <a:sym typeface="Arial Bold"/>
              </a:rPr>
              <a:t>Literature Review</a:t>
            </a:r>
          </a:p>
        </p:txBody>
      </p:sp>
      <p:sp>
        <p:nvSpPr>
          <p:cNvPr name="TextBox 6" id="6"/>
          <p:cNvSpPr txBox="true"/>
          <p:nvPr/>
        </p:nvSpPr>
        <p:spPr>
          <a:xfrm rot="0">
            <a:off x="0" y="2016978"/>
            <a:ext cx="18288000" cy="5476875"/>
          </a:xfrm>
          <a:prstGeom prst="rect">
            <a:avLst/>
          </a:prstGeom>
        </p:spPr>
        <p:txBody>
          <a:bodyPr anchor="t" rtlCol="false" tIns="0" lIns="0" bIns="0" rIns="0">
            <a:spAutoFit/>
          </a:bodyPr>
          <a:lstStyle/>
          <a:p>
            <a:pPr algn="ctr">
              <a:lnSpc>
                <a:spcPts val="4799"/>
              </a:lnSpc>
              <a:spcBef>
                <a:spcPct val="0"/>
              </a:spcBef>
            </a:pPr>
            <a:r>
              <a:rPr lang="en-US" b="true" sz="3999">
                <a:solidFill>
                  <a:srgbClr val="000000"/>
                </a:solidFill>
                <a:latin typeface="Arial Bold"/>
                <a:ea typeface="Arial Bold"/>
                <a:cs typeface="Arial Bold"/>
                <a:sym typeface="Arial Bold"/>
              </a:rPr>
              <a:t>C. "An Assessment of Birth Registration System and Factors Affecting in India and its States" (N. Kumari, 2019)</a:t>
            </a:r>
          </a:p>
          <a:p>
            <a:pPr algn="ctr">
              <a:lnSpc>
                <a:spcPts val="4799"/>
              </a:lnSpc>
              <a:spcBef>
                <a:spcPct val="0"/>
              </a:spcBef>
            </a:pPr>
            <a:r>
              <a:rPr lang="en-US" sz="3999">
                <a:solidFill>
                  <a:srgbClr val="000000"/>
                </a:solidFill>
                <a:latin typeface="Arial"/>
                <a:ea typeface="Arial"/>
                <a:cs typeface="Arial"/>
                <a:sym typeface="Arial"/>
              </a:rPr>
              <a:t>This paper explores the challenges faced by India’s birth registration system, including rural-urban discrepancies, lack of awareness, and the burden on municipal authorities. The research calls for more comprehensive digital solutions that address these issues and create equitable access to registration services.</a:t>
            </a:r>
          </a:p>
          <a:p>
            <a:pPr algn="ctr">
              <a:lnSpc>
                <a:spcPts val="4799"/>
              </a:lnSpc>
              <a:spcBef>
                <a:spcPct val="0"/>
              </a:spcBef>
            </a:pPr>
            <a:r>
              <a:rPr lang="en-US" b="true" sz="3999">
                <a:solidFill>
                  <a:srgbClr val="000000"/>
                </a:solidFill>
                <a:latin typeface="Arial Bold"/>
                <a:ea typeface="Arial Bold"/>
                <a:cs typeface="Arial Bold"/>
                <a:sym typeface="Arial Bold"/>
              </a:rPr>
              <a:t>Takeaway:</a:t>
            </a:r>
            <a:r>
              <a:rPr lang="en-US" sz="3999">
                <a:solidFill>
                  <a:srgbClr val="000000"/>
                </a:solidFill>
                <a:latin typeface="Arial"/>
                <a:ea typeface="Arial"/>
                <a:cs typeface="Arial"/>
                <a:sym typeface="Arial"/>
              </a:rPr>
              <a:t> Digital integration of birth and death registration can reduce disparities in access and improve compliance with legal requirements.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2398" y="1285748"/>
            <a:ext cx="16135565" cy="133602"/>
          </a:xfrm>
          <a:custGeom>
            <a:avLst/>
            <a:gdLst/>
            <a:ahLst/>
            <a:cxnLst/>
            <a:rect r="r" b="b" t="t" l="l"/>
            <a:pathLst>
              <a:path h="133602" w="16135565">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8987049"/>
            <a:ext cx="18288000" cy="1299972"/>
            <a:chOff x="0" y="0"/>
            <a:chExt cx="24384000" cy="173329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4"/>
              <a:stretch>
                <a:fillRect l="0" t="-85531" r="0" b="-85531"/>
              </a:stretch>
            </a:blipFill>
          </p:spPr>
        </p:sp>
      </p:grpSp>
      <p:sp>
        <p:nvSpPr>
          <p:cNvPr name="TextBox 5" id="5"/>
          <p:cNvSpPr txBox="true"/>
          <p:nvPr/>
        </p:nvSpPr>
        <p:spPr>
          <a:xfrm rot="0">
            <a:off x="1310625" y="343357"/>
            <a:ext cx="15819150" cy="723900"/>
          </a:xfrm>
          <a:prstGeom prst="rect">
            <a:avLst/>
          </a:prstGeom>
        </p:spPr>
        <p:txBody>
          <a:bodyPr anchor="t" rtlCol="false" tIns="0" lIns="0" bIns="0" rIns="0">
            <a:spAutoFit/>
          </a:bodyPr>
          <a:lstStyle/>
          <a:p>
            <a:pPr algn="l">
              <a:lnSpc>
                <a:spcPts val="5040"/>
              </a:lnSpc>
            </a:pPr>
            <a:r>
              <a:rPr lang="en-US" sz="4200" b="true">
                <a:solidFill>
                  <a:srgbClr val="17365D"/>
                </a:solidFill>
                <a:latin typeface="Arial Bold"/>
                <a:ea typeface="Arial Bold"/>
                <a:cs typeface="Arial Bold"/>
                <a:sym typeface="Arial Bold"/>
              </a:rPr>
              <a:t>Existing method Drawback</a:t>
            </a:r>
          </a:p>
        </p:txBody>
      </p:sp>
      <p:sp>
        <p:nvSpPr>
          <p:cNvPr name="TextBox 6" id="6"/>
          <p:cNvSpPr txBox="true"/>
          <p:nvPr/>
        </p:nvSpPr>
        <p:spPr>
          <a:xfrm rot="0">
            <a:off x="92144" y="2117100"/>
            <a:ext cx="18103712" cy="6086475"/>
          </a:xfrm>
          <a:prstGeom prst="rect">
            <a:avLst/>
          </a:prstGeom>
        </p:spPr>
        <p:txBody>
          <a:bodyPr anchor="t" rtlCol="false" tIns="0" lIns="0" bIns="0" rIns="0">
            <a:spAutoFit/>
          </a:bodyPr>
          <a:lstStyle/>
          <a:p>
            <a:pPr algn="ctr" marL="854681" indent="-427340" lvl="1">
              <a:lnSpc>
                <a:spcPts val="4750"/>
              </a:lnSpc>
              <a:buFont typeface="Arial"/>
              <a:buChar char="•"/>
            </a:pPr>
            <a:r>
              <a:rPr lang="en-US" b="true" sz="3958">
                <a:solidFill>
                  <a:srgbClr val="000000"/>
                </a:solidFill>
                <a:latin typeface="Arial Bold"/>
                <a:ea typeface="Arial Bold"/>
                <a:cs typeface="Arial Bold"/>
                <a:sym typeface="Arial Bold"/>
              </a:rPr>
              <a:t>Manual Entry: </a:t>
            </a:r>
            <a:r>
              <a:rPr lang="en-US" sz="3958">
                <a:solidFill>
                  <a:srgbClr val="000000"/>
                </a:solidFill>
                <a:latin typeface="Arial"/>
                <a:ea typeface="Arial"/>
                <a:cs typeface="Arial"/>
                <a:sym typeface="Arial"/>
              </a:rPr>
              <a:t>In many areas, people need to visit the municipal office several times for registering births or deaths, which can lead to delays and mistakes.</a:t>
            </a:r>
          </a:p>
          <a:p>
            <a:pPr algn="ctr" marL="854681" indent="-427340" lvl="1">
              <a:lnSpc>
                <a:spcPts val="4750"/>
              </a:lnSpc>
              <a:buFont typeface="Arial"/>
              <a:buChar char="•"/>
            </a:pPr>
            <a:r>
              <a:rPr lang="en-US" b="true" sz="3958">
                <a:solidFill>
                  <a:srgbClr val="000000"/>
                </a:solidFill>
                <a:latin typeface="Arial Bold"/>
                <a:ea typeface="Arial Bold"/>
                <a:cs typeface="Arial Bold"/>
                <a:sym typeface="Arial Bold"/>
              </a:rPr>
              <a:t>Disconnected Services:</a:t>
            </a:r>
            <a:r>
              <a:rPr lang="en-US" sz="3958">
                <a:solidFill>
                  <a:srgbClr val="000000"/>
                </a:solidFill>
                <a:latin typeface="Arial"/>
                <a:ea typeface="Arial"/>
                <a:cs typeface="Arial"/>
                <a:sym typeface="Arial"/>
              </a:rPr>
              <a:t> There’s no system to automatically notify services (like banks, insurance, or pensions) when someone passes away. Families have to inform each service manually, which takes time and can be easily missed.</a:t>
            </a:r>
          </a:p>
          <a:p>
            <a:pPr algn="ctr" marL="854681" indent="-427340" lvl="1">
              <a:lnSpc>
                <a:spcPts val="4750"/>
              </a:lnSpc>
              <a:buFont typeface="Arial"/>
              <a:buChar char="•"/>
            </a:pPr>
            <a:r>
              <a:rPr lang="en-US" b="true" sz="3958">
                <a:solidFill>
                  <a:srgbClr val="000000"/>
                </a:solidFill>
                <a:latin typeface="Arial Bold"/>
                <a:ea typeface="Arial Bold"/>
                <a:cs typeface="Arial Bold"/>
                <a:sym typeface="Arial Bold"/>
              </a:rPr>
              <a:t>Inconsistent Systems:</a:t>
            </a:r>
            <a:r>
              <a:rPr lang="en-US" sz="3958">
                <a:solidFill>
                  <a:srgbClr val="000000"/>
                </a:solidFill>
                <a:latin typeface="Arial"/>
                <a:ea typeface="Arial"/>
                <a:cs typeface="Arial"/>
                <a:sym typeface="Arial"/>
              </a:rPr>
              <a:t> Different places in India use different methods and levels of technology, causing inefficiencies and differences in how the data is handled.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2398" y="1285748"/>
            <a:ext cx="16135565" cy="133602"/>
          </a:xfrm>
          <a:custGeom>
            <a:avLst/>
            <a:gdLst/>
            <a:ahLst/>
            <a:cxnLst/>
            <a:rect r="r" b="b" t="t" l="l"/>
            <a:pathLst>
              <a:path h="133602" w="16135565">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8987049"/>
            <a:ext cx="18288000" cy="1299972"/>
            <a:chOff x="0" y="0"/>
            <a:chExt cx="24384000" cy="173329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4"/>
              <a:stretch>
                <a:fillRect l="0" t="-85531" r="0" b="-85531"/>
              </a:stretch>
            </a:blipFill>
          </p:spPr>
        </p:sp>
      </p:grpSp>
      <p:sp>
        <p:nvSpPr>
          <p:cNvPr name="TextBox 5" id="5"/>
          <p:cNvSpPr txBox="true"/>
          <p:nvPr/>
        </p:nvSpPr>
        <p:spPr>
          <a:xfrm rot="0">
            <a:off x="1310625" y="343357"/>
            <a:ext cx="15819150" cy="723900"/>
          </a:xfrm>
          <a:prstGeom prst="rect">
            <a:avLst/>
          </a:prstGeom>
        </p:spPr>
        <p:txBody>
          <a:bodyPr anchor="t" rtlCol="false" tIns="0" lIns="0" bIns="0" rIns="0">
            <a:spAutoFit/>
          </a:bodyPr>
          <a:lstStyle/>
          <a:p>
            <a:pPr algn="l">
              <a:lnSpc>
                <a:spcPts val="5040"/>
              </a:lnSpc>
            </a:pPr>
            <a:r>
              <a:rPr lang="en-US" sz="4200" b="true">
                <a:solidFill>
                  <a:srgbClr val="17365D"/>
                </a:solidFill>
                <a:latin typeface="Arial Bold"/>
                <a:ea typeface="Arial Bold"/>
                <a:cs typeface="Arial Bold"/>
                <a:sym typeface="Arial Bold"/>
              </a:rPr>
              <a:t>Proposed Method</a:t>
            </a:r>
          </a:p>
        </p:txBody>
      </p:sp>
      <p:sp>
        <p:nvSpPr>
          <p:cNvPr name="TextBox 6" id="6"/>
          <p:cNvSpPr txBox="true"/>
          <p:nvPr/>
        </p:nvSpPr>
        <p:spPr>
          <a:xfrm rot="0">
            <a:off x="749894" y="1721812"/>
            <a:ext cx="15977338" cy="7010400"/>
          </a:xfrm>
          <a:prstGeom prst="rect">
            <a:avLst/>
          </a:prstGeom>
        </p:spPr>
        <p:txBody>
          <a:bodyPr anchor="t" rtlCol="false" tIns="0" lIns="0" bIns="0" rIns="0">
            <a:spAutoFit/>
          </a:bodyPr>
          <a:lstStyle/>
          <a:p>
            <a:pPr algn="ctr">
              <a:lnSpc>
                <a:spcPts val="4200"/>
              </a:lnSpc>
            </a:pPr>
            <a:r>
              <a:rPr lang="en-US" sz="3500">
                <a:solidFill>
                  <a:srgbClr val="000000"/>
                </a:solidFill>
                <a:latin typeface="Arial"/>
                <a:ea typeface="Arial"/>
                <a:cs typeface="Arial"/>
                <a:sym typeface="Arial"/>
              </a:rPr>
              <a:t>The proposed solution is a unified mobile/web-based system for automating and integrating the registration of births and deaths with the relevant services:</a:t>
            </a:r>
          </a:p>
          <a:p>
            <a:pPr algn="ctr" marL="755651" indent="-377825" lvl="1">
              <a:lnSpc>
                <a:spcPts val="4200"/>
              </a:lnSpc>
              <a:buFont typeface="Arial"/>
              <a:buChar char="•"/>
            </a:pPr>
            <a:r>
              <a:rPr lang="en-US" b="true" sz="3500">
                <a:solidFill>
                  <a:srgbClr val="000000"/>
                </a:solidFill>
                <a:latin typeface="Arial Bold"/>
                <a:ea typeface="Arial Bold"/>
                <a:cs typeface="Arial Bold"/>
                <a:sym typeface="Arial Bold"/>
              </a:rPr>
              <a:t>Birth Registration:</a:t>
            </a:r>
            <a:r>
              <a:rPr lang="en-US" sz="3500">
                <a:solidFill>
                  <a:srgbClr val="000000"/>
                </a:solidFill>
                <a:latin typeface="Arial"/>
                <a:ea typeface="Arial"/>
                <a:cs typeface="Arial"/>
                <a:sym typeface="Arial"/>
              </a:rPr>
              <a:t> The system will integrate with maternity homes and hospitals, allowing them to directly report births to the municipal office. Parents will receive a notification to enter their child's name online, after which a birth certificate will be generated and sent electronically.</a:t>
            </a:r>
          </a:p>
          <a:p>
            <a:pPr algn="ctr" marL="755651" indent="-377825" lvl="1">
              <a:lnSpc>
                <a:spcPts val="4200"/>
              </a:lnSpc>
              <a:buFont typeface="Arial"/>
              <a:buChar char="•"/>
            </a:pPr>
            <a:r>
              <a:rPr lang="en-US" b="true" sz="3500">
                <a:solidFill>
                  <a:srgbClr val="000000"/>
                </a:solidFill>
                <a:latin typeface="Arial Bold"/>
                <a:ea typeface="Arial Bold"/>
                <a:cs typeface="Arial Bold"/>
                <a:sym typeface="Arial Bold"/>
              </a:rPr>
              <a:t>Death Registration:</a:t>
            </a:r>
            <a:r>
              <a:rPr lang="en-US" sz="3500">
                <a:solidFill>
                  <a:srgbClr val="000000"/>
                </a:solidFill>
                <a:latin typeface="Arial"/>
                <a:ea typeface="Arial"/>
                <a:cs typeface="Arial"/>
                <a:sym typeface="Arial"/>
              </a:rPr>
              <a:t> Hospitals or funeral homes will report deaths to the municipal office. The system will automatically notify banks, insurance companies, pension services, and government departments to update the individual’s status.</a:t>
            </a:r>
          </a:p>
          <a:p>
            <a:pPr algn="ctr" marL="755651" indent="-377825" lvl="1">
              <a:lnSpc>
                <a:spcPts val="4200"/>
              </a:lnSpc>
              <a:buFont typeface="Arial"/>
              <a:buChar char="•"/>
            </a:pPr>
            <a:r>
              <a:rPr lang="en-US" b="true" sz="3500">
                <a:solidFill>
                  <a:srgbClr val="000000"/>
                </a:solidFill>
                <a:latin typeface="Arial Bold"/>
                <a:ea typeface="Arial Bold"/>
                <a:cs typeface="Arial Bold"/>
                <a:sym typeface="Arial Bold"/>
              </a:rPr>
              <a:t>Tear-Down Notification:</a:t>
            </a:r>
            <a:r>
              <a:rPr lang="en-US" sz="3500">
                <a:solidFill>
                  <a:srgbClr val="000000"/>
                </a:solidFill>
                <a:latin typeface="Arial"/>
                <a:ea typeface="Arial"/>
                <a:cs typeface="Arial"/>
                <a:sym typeface="Arial"/>
              </a:rPr>
              <a:t> Upon death, the system will trigger notifications to all related services to terminate or transfer benefits, accounts, and policies linked to the deceased.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52398" y="1285748"/>
            <a:ext cx="16135565" cy="133602"/>
          </a:xfrm>
          <a:custGeom>
            <a:avLst/>
            <a:gdLst/>
            <a:ahLst/>
            <a:cxnLst/>
            <a:rect r="r" b="b" t="t" l="l"/>
            <a:pathLst>
              <a:path h="133602" w="16135565">
                <a:moveTo>
                  <a:pt x="0" y="0"/>
                </a:moveTo>
                <a:lnTo>
                  <a:pt x="16135565" y="0"/>
                </a:lnTo>
                <a:lnTo>
                  <a:pt x="16135565" y="133602"/>
                </a:lnTo>
                <a:lnTo>
                  <a:pt x="0" y="13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8987049"/>
            <a:ext cx="18288000" cy="1299972"/>
            <a:chOff x="0" y="0"/>
            <a:chExt cx="24384000" cy="1733296"/>
          </a:xfrm>
        </p:grpSpPr>
        <p:sp>
          <p:nvSpPr>
            <p:cNvPr name="Freeform 4" id="4"/>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4"/>
              <a:stretch>
                <a:fillRect l="0" t="-85531" r="0" b="-85531"/>
              </a:stretch>
            </a:blipFill>
          </p:spPr>
        </p:sp>
      </p:grpSp>
      <p:sp>
        <p:nvSpPr>
          <p:cNvPr name="TextBox 5" id="5"/>
          <p:cNvSpPr txBox="true"/>
          <p:nvPr/>
        </p:nvSpPr>
        <p:spPr>
          <a:xfrm rot="0">
            <a:off x="1310625" y="343357"/>
            <a:ext cx="15819150" cy="723900"/>
          </a:xfrm>
          <a:prstGeom prst="rect">
            <a:avLst/>
          </a:prstGeom>
        </p:spPr>
        <p:txBody>
          <a:bodyPr anchor="t" rtlCol="false" tIns="0" lIns="0" bIns="0" rIns="0">
            <a:spAutoFit/>
          </a:bodyPr>
          <a:lstStyle/>
          <a:p>
            <a:pPr algn="l">
              <a:lnSpc>
                <a:spcPts val="5040"/>
              </a:lnSpc>
            </a:pPr>
            <a:r>
              <a:rPr lang="en-US" sz="4200" b="true">
                <a:solidFill>
                  <a:srgbClr val="17365D"/>
                </a:solidFill>
                <a:latin typeface="Arial Bold"/>
                <a:ea typeface="Arial Bold"/>
                <a:cs typeface="Arial Bold"/>
                <a:sym typeface="Arial Bold"/>
              </a:rPr>
              <a:t>Objectives</a:t>
            </a:r>
          </a:p>
        </p:txBody>
      </p:sp>
      <p:sp>
        <p:nvSpPr>
          <p:cNvPr name="TextBox 6" id="6"/>
          <p:cNvSpPr txBox="true"/>
          <p:nvPr/>
        </p:nvSpPr>
        <p:spPr>
          <a:xfrm rot="0">
            <a:off x="400805" y="2314575"/>
            <a:ext cx="17045405" cy="5419725"/>
          </a:xfrm>
          <a:prstGeom prst="rect">
            <a:avLst/>
          </a:prstGeom>
        </p:spPr>
        <p:txBody>
          <a:bodyPr anchor="t" rtlCol="false" tIns="0" lIns="0" bIns="0" rIns="0">
            <a:spAutoFit/>
          </a:bodyPr>
          <a:lstStyle/>
          <a:p>
            <a:pPr algn="ctr" marL="949961" indent="-474980" lvl="1">
              <a:lnSpc>
                <a:spcPts val="5280"/>
              </a:lnSpc>
              <a:buAutoNum type="arabicPeriod" startAt="1"/>
            </a:pPr>
            <a:r>
              <a:rPr lang="en-US" sz="4400">
                <a:solidFill>
                  <a:srgbClr val="000000"/>
                </a:solidFill>
                <a:latin typeface="Arial"/>
                <a:ea typeface="Arial"/>
                <a:cs typeface="Arial"/>
                <a:sym typeface="Arial"/>
              </a:rPr>
              <a:t>Simplify birth and death registration through an integrated, digital system.</a:t>
            </a:r>
          </a:p>
          <a:p>
            <a:pPr algn="ctr" marL="949961" indent="-474980" lvl="1">
              <a:lnSpc>
                <a:spcPts val="5280"/>
              </a:lnSpc>
              <a:buAutoNum type="arabicPeriod" startAt="1"/>
            </a:pPr>
            <a:r>
              <a:rPr lang="en-US" sz="4400">
                <a:solidFill>
                  <a:srgbClr val="000000"/>
                </a:solidFill>
                <a:latin typeface="Arial"/>
                <a:ea typeface="Arial"/>
                <a:cs typeface="Arial"/>
                <a:sym typeface="Arial"/>
              </a:rPr>
              <a:t>Reduce manual errors by automating the registration process and linking services.</a:t>
            </a:r>
          </a:p>
          <a:p>
            <a:pPr algn="ctr" marL="949961" indent="-474980" lvl="1">
              <a:lnSpc>
                <a:spcPts val="5280"/>
              </a:lnSpc>
              <a:buAutoNum type="arabicPeriod" startAt="1"/>
            </a:pPr>
            <a:r>
              <a:rPr lang="en-US" sz="4400">
                <a:solidFill>
                  <a:srgbClr val="000000"/>
                </a:solidFill>
                <a:latin typeface="Arial"/>
                <a:ea typeface="Arial"/>
                <a:cs typeface="Arial"/>
                <a:sym typeface="Arial"/>
              </a:rPr>
              <a:t>Provide timely notifications to various government and private institutions upon an individual’s birth or death.</a:t>
            </a:r>
          </a:p>
          <a:p>
            <a:pPr algn="ctr" marL="949961" indent="-474980" lvl="1">
              <a:lnSpc>
                <a:spcPts val="5280"/>
              </a:lnSpc>
              <a:buAutoNum type="arabicPeriod" startAt="1"/>
            </a:pPr>
            <a:r>
              <a:rPr lang="en-US" sz="4400">
                <a:solidFill>
                  <a:srgbClr val="000000"/>
                </a:solidFill>
                <a:latin typeface="Arial"/>
                <a:ea typeface="Arial"/>
                <a:cs typeface="Arial"/>
                <a:sym typeface="Arial"/>
              </a:rPr>
              <a:t>Offer a user-friendly platform for citizens to access and track birth/death registrations.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DAGRCEaRKzA</dc:identifier>
  <dcterms:modified xsi:type="dcterms:W3CDTF">2011-08-01T06:04:30Z</dcterms:modified>
  <cp:revision>1</cp:revision>
  <dc:title>Hardware Requirements Servers For backend processing and data management Network Infrastructure For connectivity and communication Devices For user access and testing (e.g., mobile devices, compu (3).pptx</dc:title>
</cp:coreProperties>
</file>