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5" r:id="rId11"/>
    <p:sldId id="263" r:id="rId12"/>
  </p:sldIdLst>
  <p:sldSz cx="18288000" cy="10287000"/>
  <p:notesSz cx="6858000" cy="914400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rimo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844389" TargetMode="External"/><Relationship Id="rId13" Type="http://schemas.openxmlformats.org/officeDocument/2006/relationships/hyperlink" Target="https://ieeexplore.ieee.org/document/863394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ieeexplore.ieee.org/document/9917630" TargetMode="External"/><Relationship Id="rId12" Type="http://schemas.openxmlformats.org/officeDocument/2006/relationships/hyperlink" Target="https://ieeexplore.ieee.org/document/93569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10113983" TargetMode="External"/><Relationship Id="rId11" Type="http://schemas.openxmlformats.org/officeDocument/2006/relationships/hyperlink" Target="https://ieeexplore.ieee.org/document/9115776" TargetMode="External"/><Relationship Id="rId5" Type="http://schemas.openxmlformats.org/officeDocument/2006/relationships/hyperlink" Target="https://ieeexplore.ieee.org/document/10200259" TargetMode="External"/><Relationship Id="rId10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ieeexplore.ieee.org/document/3189369" TargetMode="External"/><Relationship Id="rId14" Type="http://schemas.openxmlformats.org/officeDocument/2006/relationships/hyperlink" Target="https://ieeexplore.ieee.org/document/1012287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BhargaviShankar123/Blood-Bank-Donor-Management-System-using-Python-Django-and-MySQL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77128" y="2206495"/>
            <a:ext cx="1536195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7128" y="3139705"/>
            <a:ext cx="5772900" cy="79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Batch Number:</a:t>
            </a:r>
          </a:p>
          <a:p>
            <a:pPr algn="l">
              <a:lnSpc>
                <a:spcPts val="3600"/>
              </a:lnSpc>
            </a:pPr>
            <a:endParaRPr lang="en-US" sz="3000" b="1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66"/>
              </p:ext>
            </p:extLst>
          </p:nvPr>
        </p:nvGraphicFramePr>
        <p:xfrm>
          <a:off x="830021" y="3848101"/>
          <a:ext cx="8496300" cy="2634960"/>
        </p:xfrm>
        <a:graphic>
          <a:graphicData uri="http://schemas.openxmlformats.org/drawingml/2006/table">
            <a:tbl>
              <a:tblPr/>
              <a:tblGrid>
                <a:gridCol w="3284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1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09109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Roll Number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>
                          <a:solidFill>
                            <a:srgbClr val="17365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Student Name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86951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20211CSE0289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BHARGAVI S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945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20211CSE0745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KIRAN KUMAR KC</a:t>
                      </a:r>
                      <a:endParaRPr lang="en-US" sz="20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945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20211CSE0629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RAHUL GOWDA V</a:t>
                      </a:r>
                      <a:endParaRPr lang="en-US" sz="20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811718" y="3758560"/>
            <a:ext cx="8088600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Under the Supervision of,</a:t>
            </a:r>
          </a:p>
          <a:p>
            <a:pPr algn="ctr">
              <a:lnSpc>
                <a:spcPts val="3060"/>
              </a:lnSpc>
            </a:pPr>
            <a:endParaRPr lang="en-US" sz="3000" b="1" dirty="0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60"/>
              </a:lnSpc>
            </a:pPr>
            <a:r>
              <a:rPr lang="en-US" sz="2550" b="1" dirty="0" err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Mr.Ramesh</a:t>
            </a: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 T</a:t>
            </a:r>
          </a:p>
          <a:p>
            <a:pPr algn="l">
              <a:lnSpc>
                <a:spcPts val="3060"/>
              </a:lnSpc>
            </a:pPr>
            <a:r>
              <a:rPr lang="en-US" sz="2550" b="1" dirty="0" smtClean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Assistant </a:t>
            </a: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Professor</a:t>
            </a:r>
          </a:p>
          <a:p>
            <a:pPr algn="l">
              <a:lnSpc>
                <a:spcPts val="3060"/>
              </a:lnSpc>
            </a:pP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School of Computer Science and Engineering</a:t>
            </a:r>
          </a:p>
          <a:p>
            <a:pPr algn="l">
              <a:lnSpc>
                <a:spcPts val="3060"/>
              </a:lnSpc>
            </a:pPr>
            <a:r>
              <a:rPr lang="en-US" sz="255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Presidency University</a:t>
            </a:r>
          </a:p>
          <a:p>
            <a:pPr algn="l">
              <a:lnSpc>
                <a:spcPts val="3060"/>
              </a:lnSpc>
            </a:pPr>
            <a:endParaRPr lang="en-US" sz="2550" b="1" dirty="0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583" y="689709"/>
            <a:ext cx="5772900" cy="59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PIP2001 Capstone Project</a:t>
            </a:r>
          </a:p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Review-0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8" y="6673210"/>
            <a:ext cx="18192022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Program: 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CSE</a:t>
            </a:r>
          </a:p>
          <a:p>
            <a:pPr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</a:t>
            </a:r>
            <a:r>
              <a:rPr lang="en-US" sz="3000" b="1" dirty="0" err="1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HoD</a:t>
            </a: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: </a:t>
            </a:r>
            <a:r>
              <a:rPr lang="en-IN" sz="3200" b="1" dirty="0" err="1" smtClean="0"/>
              <a:t>Dr.Asif</a:t>
            </a:r>
            <a:r>
              <a:rPr lang="en-IN" sz="3200" b="1" dirty="0" smtClean="0"/>
              <a:t> </a:t>
            </a:r>
            <a:r>
              <a:rPr lang="en-IN" sz="3200" b="1" dirty="0"/>
              <a:t>Mohammed H.B </a:t>
            </a:r>
            <a:r>
              <a:rPr lang="en-IN" sz="3200" dirty="0"/>
              <a:t>	</a:t>
            </a:r>
            <a:endParaRPr lang="en-US" sz="3000" b="1" dirty="0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Program Project Coordinator: </a:t>
            </a:r>
            <a:r>
              <a:rPr lang="en-US" sz="3000" b="1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Dr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Jayanthi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 K.</a:t>
            </a:r>
          </a:p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mo Bold"/>
                <a:ea typeface="Arimo Bold"/>
                <a:cs typeface="Arimo Bold"/>
                <a:sym typeface="Arimo Bold"/>
              </a:rPr>
              <a:t>Name of the School Project Coordinators: 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Dr.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Sampath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A K / </a:t>
            </a:r>
            <a:r>
              <a:rPr lang="en-US" sz="3000" b="1" dirty="0" err="1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Mr.Jerrin</a:t>
            </a:r>
            <a:r>
              <a:rPr lang="en-US" sz="3000" b="1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/ Mr.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Md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Ziaur</a:t>
            </a:r>
            <a:r>
              <a:rPr lang="en-US" sz="30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 flipV="1">
            <a:off x="914399" y="1167614"/>
            <a:ext cx="16021915" cy="165886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6"/>
          <p:cNvSpPr txBox="1"/>
          <p:nvPr/>
        </p:nvSpPr>
        <p:spPr>
          <a:xfrm>
            <a:off x="1295400" y="419100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GB" sz="4200" dirty="0">
                <a:solidFill>
                  <a:schemeClr val="tx2">
                    <a:lumMod val="75000"/>
                  </a:schemeClr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References (IEEE Paper format)</a:t>
            </a:r>
            <a:endParaRPr lang="en-US" sz="4200" b="1" dirty="0">
              <a:solidFill>
                <a:schemeClr val="tx2">
                  <a:lumMod val="75000"/>
                </a:schemeClr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  <a:sym typeface="Arimo Bold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9068935"/>
            <a:ext cx="18288000" cy="1272655"/>
            <a:chOff x="0" y="0"/>
            <a:chExt cx="24384000" cy="1733296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12" name="TextBox 11"/>
          <p:cNvSpPr txBox="1"/>
          <p:nvPr/>
        </p:nvSpPr>
        <p:spPr>
          <a:xfrm>
            <a:off x="4114800" y="4610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" y="7315200"/>
            <a:ext cx="16002000" cy="708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257229" y="113823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57229" y="1440813"/>
            <a:ext cx="18046012" cy="772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M., D. R., D. D. S., and S. S., "Blood Donors and Blood Banks Tracking Applications,"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 2nd International Conference on Advancements in Electrical, Electronics, Communication, Computing and Automation (ICAECA)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Coimbatore, India, 2023, pp. 1–6.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https://ieeexplore.ieee.org/document/10200259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Kaur, A. Gupta, A.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Tripathi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K. Gupta, and A. Srivastava,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RaktFlow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Blood Bank Management and Donation System,"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OPJU International Technology Conference on Emerging Technologies for Sustainable Development (OTCON)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Raigarh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Chhattisgarh, India, 2023, pp. 1–6.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https://ieeexplore.ieee.org/document/10113983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Elakya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Dhanam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Hemnaath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Dhanalakshmi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Gayathri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H. B. I., "Blood Donor Management System - An Android Based Model and Implementation,"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Third International Conference on Intelligent Computing Instrumentation and Control Technologies (ICICICT)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Kannur, India, 2022, pp. 607–614.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https://ieeexplore.ieee.org/document/9917630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Kaur et al., "A Web-based Blood Bank System for Managing Records of Donors and Receipts,"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International Conference on Computational Intelligence and Sustainable Engineering Solutions (CISES)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Greater Noida, India, 2022, pp. 459–464.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https://ieeexplore.ieee.org/document/9844389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Li, B. Wang, L. Wang, and Q. Zhou, "Accurate Detection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Chylous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Blood Levels by Deep Learning,"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10, pp. 73988–73996, 2022.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https://ieeexplore.ieee.org/document/3189369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Hawashin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Management of Blood Donation,"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9, pp. 163016–163032, 2021.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https://ieeexplore.ieee.org/document/3133953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H. D. Das, R. Ahmed, N.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Smrity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L. Islam, 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BDonor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Geo-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localised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Blood Donor Management System Using Mobile Crowdsourcing,"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IEEE 9th International Conference on Communication Systems and Network Technologies (CSNT)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Gwalior, India, 2020, pp. 313–317.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https://ieeexplore.ieee.org/document/9115776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A. J.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Sandaruwan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U. D.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Dolapihilla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W. N. R.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Karunathilaka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A. D. T. L.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Wijayaweera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H.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Rankothge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N. D. U.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"Towards an Efficient and Secure Blood Bank Management System,"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IEEE 8th R10 Humanitarian Technology Conference (R10-HTC)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Kuching, Malaysia, 2020, pp. 1–6.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10.1109/R10-HTC49770.2020.9356980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2"/>
              </a:rPr>
              <a:t>https://ieeexplore.ieee.org/document/9356980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Govender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A. E.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Ezugwu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"A Symbiotic Organisms Search Algorithm for Optimal Allocation of Blood Products,"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7, pp. 2567–2588, 2019.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10.1109/ACCESS.2018.2886408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/>
              </a:rPr>
              <a:t>https://ieeexplore.ieee.org/document/8633941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Palaniappan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G.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Mahalakshmi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K.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Vidhya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"Cloud-Based Blood Bank System Using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Transparent Donation and Distribution,"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 International Conference on Computational Intelligence and Sustainable Engineering Solutions (CISES)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Greater Noida, India, 2023, pp. 112–117.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10.1109/CISES58789.2023.10122876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 Link: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/>
              </a:rPr>
              <a:t>https://ieeexplore.ieee.org/document/10122876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124216" y="2161972"/>
            <a:ext cx="5839968" cy="5903214"/>
            <a:chOff x="0" y="0"/>
            <a:chExt cx="7786624" cy="7870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86624" cy="7870952"/>
            </a:xfrm>
            <a:custGeom>
              <a:avLst/>
              <a:gdLst/>
              <a:ahLst/>
              <a:cxnLst/>
              <a:rect l="l" t="t" r="r" b="b"/>
              <a:pathLst>
                <a:path w="7786624" h="7870952">
                  <a:moveTo>
                    <a:pt x="0" y="0"/>
                  </a:moveTo>
                  <a:lnTo>
                    <a:pt x="7786624" y="0"/>
                  </a:lnTo>
                  <a:lnTo>
                    <a:pt x="7786624" y="7870952"/>
                  </a:lnTo>
                  <a:lnTo>
                    <a:pt x="0" y="7870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410032"/>
            <a:ext cx="15819150" cy="6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2398" y="1388726"/>
            <a:ext cx="15819150" cy="772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Problem Statement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Link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Analysis of Problem Statement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Timeline of the Project</a:t>
            </a:r>
          </a:p>
          <a:p>
            <a:pPr marL="1017270" lvl="3" indent="-254317" algn="just">
              <a:lnSpc>
                <a:spcPts val="8640"/>
              </a:lnSpc>
              <a:buFont typeface="Arial"/>
              <a:buChar char="￭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References</a:t>
            </a:r>
          </a:p>
          <a:p>
            <a:pPr marL="1017270" lvl="3" indent="-254317"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17270" lvl="3" indent="-254317"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41640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410869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 Number: </a:t>
            </a:r>
            <a:r>
              <a:rPr lang="en-US" sz="4200" b="1" dirty="0" smtClean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PSCS_295</a:t>
            </a:r>
            <a:endParaRPr lang="en-US" sz="4200" b="1" dirty="0">
              <a:solidFill>
                <a:srgbClr val="17365D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32972" y="2171700"/>
            <a:ext cx="16354991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Organization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: AICTE, MIC-Student </a:t>
            </a:r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Innovation</a:t>
            </a:r>
          </a:p>
          <a:p>
            <a:pPr algn="just"/>
            <a:endParaRPr lang="en-US" sz="4000" dirty="0" smtClean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algn="just"/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Category (Hardware / Software / Both) : Software </a:t>
            </a:r>
          </a:p>
          <a:p>
            <a:pPr algn="just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centers often struggle with maintaining an updated donor database and responding efficiently to urgent blood requests. Traditional paper-based or fragmented systems lead to delays, inefficiency, and lack of transparency in managing blood group availability.</a:t>
            </a:r>
          </a:p>
          <a:p>
            <a:endParaRPr lang="en-US" sz="4000" dirty="0" smtClean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algn="just"/>
            <a:r>
              <a:rPr lang="en-US" sz="40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Difficulty Level: Simple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76200" y="8994420"/>
            <a:ext cx="18211800" cy="1299972"/>
            <a:chOff x="0" y="0"/>
            <a:chExt cx="24384000" cy="1733296"/>
          </a:xfrm>
        </p:grpSpPr>
        <p:sp>
          <p:nvSpPr>
            <p:cNvPr id="3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5531" b="-85531"/>
              </a:stretch>
            </a:blipFill>
          </p:spPr>
        </p:sp>
      </p:grpSp>
      <p:sp>
        <p:nvSpPr>
          <p:cNvPr id="5" name="Freeform 2"/>
          <p:cNvSpPr/>
          <p:nvPr/>
        </p:nvSpPr>
        <p:spPr>
          <a:xfrm>
            <a:off x="1219200" y="1522610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Rectangle 5"/>
          <p:cNvSpPr/>
          <p:nvPr/>
        </p:nvSpPr>
        <p:spPr>
          <a:xfrm>
            <a:off x="1447800" y="640355"/>
            <a:ext cx="6761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Arimo Bold"/>
                <a:sym typeface="Arimo Bold"/>
              </a:rPr>
              <a:t>Github</a:t>
            </a:r>
            <a:r>
              <a:rPr lang="en-US" sz="4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Arimo Bold"/>
                <a:sym typeface="Arimo Bold"/>
              </a:rPr>
              <a:t> Link</a:t>
            </a:r>
            <a:endParaRPr lang="en-US" sz="4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Arimo Bold"/>
              <a:sym typeface="Arim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1717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sz="4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3571" y="3002746"/>
            <a:ext cx="103336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6"/>
              </a:rPr>
              <a:t>https://github.com/BhargaviShankar123/Blood-Bank-Donor-Management-System-using-Python-Django-and-MySQL</a:t>
            </a:r>
            <a:endParaRPr lang="en-IN" sz="3300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048540"/>
            <a:ext cx="11049820" cy="64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The </a:t>
            </a:r>
            <a:r>
              <a:rPr lang="en-US" sz="3300" dirty="0" err="1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Github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link provided should have public access permission.</a:t>
            </a:r>
          </a:p>
        </p:txBody>
      </p:sp>
    </p:spTree>
    <p:extLst>
      <p:ext uri="{BB962C8B-B14F-4D97-AF65-F5344CB8AC3E}">
        <p14:creationId xmlns:p14="http://schemas.microsoft.com/office/powerpoint/2010/main" val="24427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7508" y="1254069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65716" y="-18224"/>
            <a:ext cx="15819150" cy="2112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Analysis of 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0808" y="1764378"/>
            <a:ext cx="16308967" cy="8361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59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a combination of technologies, including web development frameworks, databases, and communication protocols to deliver a secure and efficient donor management solution.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algn="just">
              <a:lnSpc>
                <a:spcPts val="4559"/>
              </a:lnSpc>
            </a:pPr>
            <a:endParaRPr lang="en-US" sz="3799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 (Web)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/>
              <a:t>HTML, CSS, JavaScript, Bootstrap, AJAX, </a:t>
            </a:r>
            <a:r>
              <a:rPr lang="en-IN" sz="3200" dirty="0" smtClean="0"/>
              <a:t>jQuery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err="1"/>
              <a:t>Django</a:t>
            </a:r>
            <a:r>
              <a:rPr lang="en-IN" sz="3200" dirty="0"/>
              <a:t> (Python Web Framework</a:t>
            </a:r>
            <a:r>
              <a:rPr lang="en-IN" sz="3200" dirty="0" smtClean="0"/>
              <a:t>)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 smtClean="0"/>
              <a:t>MySQL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APIs</a:t>
            </a:r>
            <a:r>
              <a:rPr lang="en-IN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/>
              <a:t>RESTful</a:t>
            </a:r>
            <a:r>
              <a:rPr lang="en-US" sz="3200" dirty="0" smtClean="0"/>
              <a:t> </a:t>
            </a:r>
            <a:r>
              <a:rPr lang="en-US" sz="3200" dirty="0"/>
              <a:t>APIs for secure data handling and communication between </a:t>
            </a:r>
            <a:r>
              <a:rPr lang="en-US" sz="3200" dirty="0" smtClean="0"/>
              <a:t>modules</a:t>
            </a: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b="1" dirty="0"/>
              <a:t>IDE </a:t>
            </a:r>
            <a:r>
              <a:rPr lang="en-IN" sz="3200" b="1" dirty="0" smtClean="0"/>
              <a:t>Used: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7387" lvl="3" indent="-259347" algn="just">
              <a:lnSpc>
                <a:spcPts val="4559"/>
              </a:lnSpc>
              <a:buFont typeface="Arial"/>
              <a:buChar char="￭"/>
            </a:pPr>
            <a:r>
              <a:rPr lang="en-IN" sz="3200" dirty="0" smtClean="0"/>
              <a:t>Supported Web </a:t>
            </a:r>
            <a:r>
              <a:rPr lang="en-IN" sz="3200" dirty="0" err="1" smtClean="0"/>
              <a:t>Browsers:Google</a:t>
            </a:r>
            <a:r>
              <a:rPr lang="en-IN" sz="3200" dirty="0" smtClean="0"/>
              <a:t> Chrome, Mozilla Firefox, Opera, Internet Explorer 8+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1037387" lvl="3" indent="-259347" algn="just">
              <a:lnSpc>
                <a:spcPts val="237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237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37387" lvl="3" indent="-259347" algn="just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668" y="1814567"/>
            <a:ext cx="15925800" cy="152400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/>
          <p:cNvSpPr/>
          <p:nvPr/>
        </p:nvSpPr>
        <p:spPr>
          <a:xfrm>
            <a:off x="1295400" y="800100"/>
            <a:ext cx="676106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Arimo Bold"/>
                <a:sym typeface="Arimo Bold"/>
              </a:rPr>
              <a:t>Objectives</a:t>
            </a:r>
            <a:endParaRPr lang="en-US" sz="4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Arimo Bold"/>
              <a:sym typeface="Arimo Bold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1137" y="8708409"/>
            <a:ext cx="18286863" cy="1562100"/>
            <a:chOff x="0" y="0"/>
            <a:chExt cx="24384000" cy="1733296"/>
          </a:xfrm>
        </p:grpSpPr>
        <p:sp>
          <p:nvSpPr>
            <p:cNvPr id="6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10" name="Rectangle 9"/>
          <p:cNvSpPr/>
          <p:nvPr/>
        </p:nvSpPr>
        <p:spPr>
          <a:xfrm>
            <a:off x="1752600" y="3009900"/>
            <a:ext cx="1371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management of blood donation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blood donors and recipients efficiently across different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secure platform for storing and accessing donor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fast and accurate search based on blood group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4419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27569" y="2040112"/>
            <a:ext cx="16450869" cy="613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 and blood request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user-friendly interface for users, donors, 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storage, retrieval, and processing of donor and request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authentication and access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donor details, blood groups, and blood request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contact queries and admin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6231" lvl="3" indent="-239058" algn="just">
              <a:lnSpc>
                <a:spcPts val="6640"/>
              </a:lnSpc>
            </a:pPr>
            <a:endParaRPr lang="en-US" sz="36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-20014"/>
            <a:ext cx="15819150" cy="21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Analysis of Problem Statement (contd...)</a:t>
            </a:r>
          </a:p>
        </p:txBody>
      </p:sp>
      <p:pic>
        <p:nvPicPr>
          <p:cNvPr id="2050" name="Picture 2" descr="How To Write Good Software Requirements Spec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050" y="4952062"/>
            <a:ext cx="6400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34425" y="1000250"/>
            <a:ext cx="15376317" cy="779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63"/>
              </a:lnSpc>
            </a:pPr>
            <a:r>
              <a:rPr lang="en-US" sz="3692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Hardware Requirements: 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Servers: For backend processing and data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management.</a:t>
            </a:r>
            <a:endParaRPr lang="en-US" sz="3692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Network Infrastructure: For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communication.</a:t>
            </a:r>
            <a:endParaRPr lang="en-US" sz="3692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Cambria"/>
            </a:endParaRP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User Devices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: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 Mobile 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devices, </a:t>
            </a:r>
            <a:r>
              <a:rPr lang="en-US" sz="3692" dirty="0" smtClean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tablets ,computers</a:t>
            </a: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.</a:t>
            </a:r>
          </a:p>
          <a:p>
            <a:pPr marL="1008348" lvl="3" indent="-252087" algn="just">
              <a:lnSpc>
                <a:spcPts val="8398"/>
              </a:lnSpc>
            </a:pPr>
            <a:endParaRPr lang="en-US" sz="369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08348" lvl="3" indent="-252087" algn="just">
              <a:lnSpc>
                <a:spcPts val="8398"/>
              </a:lnSpc>
            </a:pPr>
            <a:endParaRPr lang="en-US" sz="369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008348" lvl="3" indent="-252087" algn="just">
              <a:lnSpc>
                <a:spcPts val="8398"/>
              </a:lnSpc>
            </a:pPr>
            <a:endParaRPr lang="en-US" sz="3692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4425" y="-20014"/>
            <a:ext cx="15819150" cy="21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Analysis of Problem Statement (contd...)</a:t>
            </a:r>
          </a:p>
        </p:txBody>
      </p:sp>
      <p:pic>
        <p:nvPicPr>
          <p:cNvPr id="1026" name="Picture 2" descr="Network servers in data center closeup | Premium AI-gener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76900"/>
            <a:ext cx="6570565" cy="28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295400" y="419100"/>
            <a:ext cx="158191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chemeClr val="tx2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Timeline</a:t>
            </a:r>
            <a:r>
              <a:rPr lang="en-US" sz="4200" b="1" dirty="0">
                <a:solidFill>
                  <a:srgbClr val="17365D"/>
                </a:solidFill>
                <a:latin typeface="Arimo Bold"/>
                <a:ea typeface="Arimo Bold"/>
                <a:cs typeface="Arimo Bold"/>
                <a:sym typeface="Arimo Bold"/>
              </a:rPr>
              <a:t> of the Project (Gantt Chart)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19350"/>
            <a:ext cx="11887200" cy="73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422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</vt:lpstr>
      <vt:lpstr>Calibri</vt:lpstr>
      <vt:lpstr>Times New Roman</vt:lpstr>
      <vt:lpstr>Wingdings</vt:lpstr>
      <vt:lpstr>Arimo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Program: CSE Name of the HoD: Dr. Blessed Prince P Name of the Program Project Coordinator: Mr. Amarnath J.L &amp; Dr. Jayanthi. K. Name of the School Project Coordinators: Dr. Sampath A K / Dr. Abdul Khadar A / Mr. Md Ziaur Rahman</dc:title>
  <cp:lastModifiedBy>lenovo</cp:lastModifiedBy>
  <cp:revision>47</cp:revision>
  <dcterms:created xsi:type="dcterms:W3CDTF">2006-08-16T00:00:00Z</dcterms:created>
  <dcterms:modified xsi:type="dcterms:W3CDTF">2025-04-13T10:08:51Z</dcterms:modified>
  <dc:identifier>DAGRB6EZsyA</dc:identifier>
</cp:coreProperties>
</file>