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8" r:id="rId21"/>
    <p:sldId id="275" r:id="rId22"/>
    <p:sldId id="276" r:id="rId23"/>
  </p:sldIdLst>
  <p:sldSz cx="18288000" cy="10287000"/>
  <p:notesSz cx="6858000" cy="9144000"/>
  <p:embeddedFontLst>
    <p:embeddedFont>
      <p:font typeface="Arial Bold" panose="020B0704020202020204" pitchFamily="34" charset="0"/>
      <p:bold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imSun-ExtB" panose="02010609060101010101" pitchFamily="49" charset="-122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22" autoAdjust="0"/>
  </p:normalViewPr>
  <p:slideViewPr>
    <p:cSldViewPr>
      <p:cViewPr varScale="1">
        <p:scale>
          <a:sx n="54" d="100"/>
          <a:sy n="54" d="100"/>
        </p:scale>
        <p:origin x="55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C3B2-6467-4E8D-A9AC-159EE99E64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1A09-AE6E-4619-BA38-4A1C90D0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A09-AE6E-4619-BA38-4A1C90D0B5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0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A09-AE6E-4619-BA38-4A1C90D0B5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0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hargaviShankar123/Blood-Bank-Donor-Management-System-using-Python-Django-and-MySQL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844389" TargetMode="External"/><Relationship Id="rId13" Type="http://schemas.openxmlformats.org/officeDocument/2006/relationships/hyperlink" Target="https://ieeexplore.ieee.org/document/8633941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ieeexplore.ieee.org/document/9917630" TargetMode="External"/><Relationship Id="rId12" Type="http://schemas.openxmlformats.org/officeDocument/2006/relationships/hyperlink" Target="https://ieeexplore.ieee.org/document/93569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10113983" TargetMode="External"/><Relationship Id="rId11" Type="http://schemas.openxmlformats.org/officeDocument/2006/relationships/hyperlink" Target="https://ieeexplore.ieee.org/document/9115776" TargetMode="External"/><Relationship Id="rId5" Type="http://schemas.openxmlformats.org/officeDocument/2006/relationships/hyperlink" Target="https://ieeexplore.ieee.org/document/10200259" TargetMode="External"/><Relationship Id="rId10" Type="http://schemas.openxmlformats.org/officeDocument/2006/relationships/hyperlink" Target="https://ieeexplore.ieee.org/document/3133953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ieeexplore.ieee.org/document/3189369" TargetMode="External"/><Relationship Id="rId14" Type="http://schemas.openxmlformats.org/officeDocument/2006/relationships/hyperlink" Target="https://ieeexplore.ieee.org/document/1012287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10200259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10113983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3133953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44401" y="2031626"/>
            <a:ext cx="153619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IN" sz="4800" b="1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Donor </a:t>
            </a:r>
            <a:r>
              <a:rPr lang="en-IN" sz="4800" b="1" dirty="0" smtClean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Hub</a:t>
            </a:r>
            <a:endParaRPr lang="en-IN" sz="4800" b="1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7128" y="3092080"/>
            <a:ext cx="577290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Batch Number:</a:t>
            </a:r>
          </a:p>
          <a:p>
            <a:pPr algn="l">
              <a:lnSpc>
                <a:spcPts val="3600"/>
              </a:lnSpc>
            </a:pPr>
            <a:endParaRPr lang="en-US" sz="3000" b="1" dirty="0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723899" y="3860232"/>
          <a:ext cx="8496300" cy="2475364"/>
        </p:xfrm>
        <a:graphic>
          <a:graphicData uri="http://schemas.openxmlformats.org/drawingml/2006/table">
            <a:tbl>
              <a:tblPr/>
              <a:tblGrid>
                <a:gridCol w="3284689"/>
                <a:gridCol w="5211611"/>
              </a:tblGrid>
              <a:tr h="698011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dirty="0">
                          <a:solidFill>
                            <a:srgbClr val="17365D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Roll Number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>
                          <a:solidFill>
                            <a:srgbClr val="17365D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Student Name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257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20211CSE0289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BHARGAVI S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54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20211CSE0745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7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KIRAN KUMAR KC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554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20211CSE0629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7" b="1" dirty="0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RAHUL GOWDA V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9811718" y="3710935"/>
            <a:ext cx="8088600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Under the Supervision of,</a:t>
            </a:r>
          </a:p>
          <a:p>
            <a:pPr algn="ctr">
              <a:lnSpc>
                <a:spcPts val="3060"/>
              </a:lnSpc>
            </a:pPr>
            <a:endParaRPr lang="en-US" sz="3000" b="1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Mr.Ramesh T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Professor / Associate Professor / Assistant Professor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School of Computer Science and Engineering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Presidency University</a:t>
            </a:r>
          </a:p>
          <a:p>
            <a:pPr algn="l">
              <a:lnSpc>
                <a:spcPts val="3060"/>
              </a:lnSpc>
            </a:pPr>
            <a:endParaRPr lang="en-US" sz="2550" b="1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583" y="642084"/>
            <a:ext cx="577290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255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PIP2001 Capstone Project</a:t>
            </a:r>
          </a:p>
          <a:p>
            <a:pPr algn="ctr">
              <a:lnSpc>
                <a:spcPts val="2448"/>
              </a:lnSpc>
            </a:pPr>
            <a:r>
              <a:rPr lang="en-US" sz="2550" b="1" dirty="0" smtClean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Review-4</a:t>
            </a:r>
            <a:endParaRPr lang="en-US" sz="2550" b="1" dirty="0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4188" y="6625585"/>
            <a:ext cx="18192022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Program: 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CSE</a:t>
            </a:r>
          </a:p>
          <a:p>
            <a:pPr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</a:t>
            </a:r>
            <a:r>
              <a:rPr lang="en-US" sz="3000" b="1" dirty="0" err="1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HoD</a:t>
            </a: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: </a:t>
            </a:r>
            <a:r>
              <a:rPr lang="en-IN" sz="3000" b="1" dirty="0" err="1">
                <a:latin typeface="Arial Bold" panose="020B0704020202020204" pitchFamily="34" charset="0"/>
                <a:cs typeface="Arial Bold" panose="020B0704020202020204" pitchFamily="34" charset="0"/>
              </a:rPr>
              <a:t>Dr.Asif</a:t>
            </a:r>
            <a:r>
              <a:rPr lang="en-IN" sz="3000" b="1" dirty="0">
                <a:latin typeface="Arial Bold" panose="020B0704020202020204" pitchFamily="34" charset="0"/>
                <a:cs typeface="Arial Bold" panose="020B0704020202020204" pitchFamily="34" charset="0"/>
              </a:rPr>
              <a:t> Mohammed H.B </a:t>
            </a:r>
            <a:endParaRPr lang="en-US" sz="3000" b="1" dirty="0" smtClean="0">
              <a:solidFill>
                <a:srgbClr val="000000"/>
              </a:solidFill>
              <a:latin typeface="Arial Bold" panose="020B0704020202020204" pitchFamily="34" charset="0"/>
              <a:ea typeface="Arial Bold"/>
              <a:cs typeface="Arial Bold" panose="020B0704020202020204" pitchFamily="34" charset="0"/>
              <a:sym typeface="Arial Bold"/>
            </a:endParaRPr>
          </a:p>
          <a:p>
            <a:pPr algn="l">
              <a:lnSpc>
                <a:spcPts val="3600"/>
              </a:lnSpc>
            </a:pPr>
            <a:r>
              <a:rPr lang="en-US" sz="3000" b="1" dirty="0" smtClean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Program Project Coordinator: </a:t>
            </a:r>
            <a:r>
              <a:rPr lang="en-US" sz="30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Dr. </a:t>
            </a:r>
            <a:r>
              <a:rPr lang="en-US" sz="30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Jayanthi</a:t>
            </a:r>
            <a:r>
              <a:rPr lang="en-US" sz="30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. K.</a:t>
            </a:r>
          </a:p>
          <a:p>
            <a:pPr>
              <a:lnSpc>
                <a:spcPts val="3600"/>
              </a:lnSpc>
            </a:pPr>
            <a:r>
              <a:rPr lang="en-US" sz="3000" b="1" dirty="0" smtClean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</a:t>
            </a: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of the School Project Coordinators: 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Dr.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Sampath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A K /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Mr.Jerrin</a:t>
            </a:r>
            <a:r>
              <a:rPr lang="en-US" sz="3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/ 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Mr.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Md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Ziaur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5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Methodology/Modules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7921" y="1805060"/>
            <a:ext cx="14511679" cy="642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Admin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blood groups, donor records, and user queries.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respond to blood requests.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blood request reports and maintain secure admin access.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Donor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Donors can register, update their profiles, and manage their availability.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incoming blood requests and respond accordingly.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secure account access with password management.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User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donors based on city and blood group.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donor contact details and send blood requests.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informational pages like Home, About Us, and Contact Us.</a:t>
            </a:r>
          </a:p>
          <a:p>
            <a:pPr algn="ctr">
              <a:lnSpc>
                <a:spcPts val="4920"/>
              </a:lnSpc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Architecture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90700"/>
            <a:ext cx="17678400" cy="68680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34279" y="800298"/>
            <a:ext cx="14354906" cy="8215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405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donor registration and blood request services.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simple and user-friendly interface for users, donors, and admins.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storage, retrieval, and processing of donor and request data.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authentication and access control.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donor details, blood groups, and blood request records.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contact queries and admin reports.</a:t>
            </a:r>
          </a:p>
          <a:p>
            <a:pPr algn="just">
              <a:lnSpc>
                <a:spcPts val="8405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6640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8905" y="-86689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Analysis of Problem Statement (contd...)</a:t>
            </a:r>
          </a:p>
        </p:txBody>
      </p:sp>
      <p:pic>
        <p:nvPicPr>
          <p:cNvPr id="9" name="Picture 2" descr="How To Write Good Software Requirements Specific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143500"/>
            <a:ext cx="6890734" cy="364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52398" y="1136936"/>
            <a:ext cx="15556227" cy="767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63"/>
              </a:lnSpc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Hardware Requirements: 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Servers: For backend processing and data management.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Network Infrastructure: For communication.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User Devices:  Mobile devices, tablets ,computers.</a:t>
            </a: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2447" y="-343737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Analysis of Problem Statement (contd...)</a:t>
            </a:r>
          </a:p>
        </p:txBody>
      </p:sp>
      <p:pic>
        <p:nvPicPr>
          <p:cNvPr id="9" name="Picture 2" descr="Network servers in data center closeup | Premium AI-gener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76900"/>
            <a:ext cx="6570565" cy="28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Timeline of the Project (Gantt Chart)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19350"/>
            <a:ext cx="11887200" cy="7314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310625" y="343357"/>
            <a:ext cx="158191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Expected Outcomes</a:t>
            </a:r>
            <a:endParaRPr lang="en-US" sz="4200" b="1" dirty="0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1730267"/>
            <a:ext cx="1587904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digital platform that facilitates and manages blood donation and request activities.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registration and management of donors, including profile updates and blood group tracking.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Timely handling of blood requests by matching them with suitable donors, ensuring quick response in emergencies.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communication between donors, requesters, and administrators via an intuitive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326715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72774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Expected Outcomes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10625" y="1292304"/>
            <a:ext cx="144018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monitoring and management of blood groups, donor data, and contact queries by the admin panel.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transparency and traceability in blood donation processes, improving trust and user engagement.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recording and report generation for administrative decision-making and analysis.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manual errors and paperwork through digitized workflows and real-time updates.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802" y="2369678"/>
            <a:ext cx="16278198" cy="5072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720"/>
              </a:lnSpc>
              <a:spcBef>
                <a:spcPct val="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Hub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transform blood donation and management by providing a centralized digital platform that connects donors, recipients, and administrators efficiently. By enabling real-time donor search, secure data handling, and streamlined communication, the system enhances the speed and reliability of blood availability. This solution contributes to more responsive, transparent, and life-saving blood bank operations.</a:t>
            </a:r>
            <a:endParaRPr lang="en-US" sz="5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71084" y="-86689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Github Link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6085" y="2327165"/>
            <a:ext cx="17128190" cy="606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 provided should have public access permission.</a:t>
            </a:r>
          </a:p>
          <a:p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https://github.com/BhargaviShankar123/Blood-Bank-Donor-Management-System-using-Python-Django-and-MySQL</a:t>
            </a:r>
            <a:endParaRPr lang="en-IN" sz="3600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432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214" y="1186306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34425" y="462406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References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0396" y="1407645"/>
            <a:ext cx="164592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M., D. R., D. D. S., and S. S., "Blood Donors and Blood Banks Tracking Applications,"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2nd International Conference on Advancements in Electrical, Electronics, Communication, Computing and Automation (ICAECA)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Coimbatore, India, 2023,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https://ieeexplore.ieee.org/document/10200259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Kaur, A. Gupta,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K. Gupta, and A. Srivastava,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RaktFlow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Blood Bank Management and Donation System,"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OPJU International Technology Conference on Emerging Technologies for Sustainable Development (OTCON)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Raigarh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Chhattisgarh, India, 2023,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https://ieeexplore.ieee.org/document/10113983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Elakya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Hemnaath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Dhanalakshmi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Gayathri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B. I., "Blood Donor Management System - An Android Based Model and Implementation,"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Third International Conference on Intelligent Computing Instrumentation and Control Technologies (ICICICT)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Kannur, India, 2022, pp. 607–614.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https://ieeexplore.ieee.org/document/9917630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Kaur et al., "A Web-based Blood Bank System for Managing Records of Donors and Receipts,"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International Conference on Computational Intelligence and Sustainable Engineering Solutions (CISES)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Greater Noida, India, 2022, pp. 459–464.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https://ieeexplore.ieee.org/document/9844389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Li, B. Wang, L. Wang, and Q. Zhou, "Accurate Detection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Chylous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Blood Levels by Deep Learning,"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pp. 73988–73996, 2022.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https://ieeexplore.ieee.org/document/3189369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Hawashin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Management of Blood Donation,"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pp. 163016–163032, 2021.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https://ieeexplore.ieee.org/document/3133953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D. Das, R. Ahmed, 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 Islam,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BDonor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Geo-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Blood Donor Management System Using Mobile Crowdsourcing,"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9th International Conference on Communication Systems and Network Technologies (CSNT)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Gwalior, India, 2020, pp. 313–317.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https://ieeexplore.ieee.org/document/9115776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A.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Sandaruwan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D. L.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Dolapihilla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W. N.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Karunathilaka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A. D. T. L.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Wijayaweera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Rankothge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D. U.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"Towards an Efficient and Secure Blood Bank Management System,"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8th R10 Humanitarian Technology Conference (R10-HTC)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Kuching, Malaysia, 2020,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10.1109/R10-HTC49770.2020.9356980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https://ieeexplore.ieee.org/document/9356980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E.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Ezugwu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Symbiotic Organisms Search Algorithm for Optimal Allocation of Blood Products,"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2567–2588, 2019.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10.1109/ACCESS.2018.2886408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https://ieeexplore.ieee.org/document/8633941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Palaniappan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Mahalakshmi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Vidhya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"Cloud-Based Blood Bank System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Transparent Donation and Distribution,"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International Conference on Computational Intelligence and Sustainable Engineering Solutions (CISES)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Greater Noida, India, 2023, pp. 112–117.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10.1109/CISES58789.2023.10122876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https://ieeexplore.ieee.org/document/10122876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81019"/>
            <a:ext cx="7048699" cy="749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980" lvl="3" indent="-218995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  <a:p>
            <a:pPr marL="875980" lvl="3" indent="-218995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                                 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Existing method Drawback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Proposed Method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Methodology/Modules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Architecture diagram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Hardware/software components</a:t>
            </a:r>
          </a:p>
          <a:p>
            <a:pPr marL="875980" lvl="3" indent="-218995" algn="just">
              <a:lnSpc>
                <a:spcPts val="743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98063" y="2033444"/>
            <a:ext cx="6640949" cy="520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Timeline of the Project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Expected Outcomes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Github Link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References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Project work mapping with SDG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214" y="1186306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34425" y="462406"/>
            <a:ext cx="1581915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Publication  Details </a:t>
            </a:r>
          </a:p>
          <a:p>
            <a:pPr algn="l">
              <a:lnSpc>
                <a:spcPts val="5040"/>
              </a:lnSpc>
            </a:pPr>
            <a:r>
              <a:rPr lang="en-US" sz="4200" b="1" dirty="0" smtClean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endParaRPr lang="en-US" sz="4200" b="1" dirty="0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199" y="1744808"/>
            <a:ext cx="158595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UGC Approval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UGC Approved Journal No: 43602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ID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IJRAR_310556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IJRAR25B1365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Paper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Blood Bank Donor Management System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7.17 (Calculate by Google Scholar) | License by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12 | Issue 2 | April 2025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Date 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2025-04-13 03:51:39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No 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789-792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URL 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http://www.ijrar.org/viewfull.php?&amp;p_id=IJRAR25B1365</a:t>
            </a:r>
          </a:p>
        </p:txBody>
      </p:sp>
    </p:spTree>
    <p:extLst>
      <p:ext uri="{BB962C8B-B14F-4D97-AF65-F5344CB8AC3E}">
        <p14:creationId xmlns:p14="http://schemas.microsoft.com/office/powerpoint/2010/main" val="369363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0278857" y="1638425"/>
            <a:ext cx="7730067" cy="7130987"/>
          </a:xfrm>
          <a:custGeom>
            <a:avLst/>
            <a:gdLst/>
            <a:ahLst/>
            <a:cxnLst/>
            <a:rect l="l" t="t" r="r" b="b"/>
            <a:pathLst>
              <a:path w="7730067" h="7130987">
                <a:moveTo>
                  <a:pt x="0" y="0"/>
                </a:moveTo>
                <a:lnTo>
                  <a:pt x="7730066" y="0"/>
                </a:lnTo>
                <a:lnTo>
                  <a:pt x="7730066" y="7130987"/>
                </a:lnTo>
                <a:lnTo>
                  <a:pt x="0" y="7130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Project work mapping with SDG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9600" y="2449318"/>
            <a:ext cx="943927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3: Good Health and Well-Being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timely access to safe blood, improving health outcomes and saving lives.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11: Sustainable Cities and Communities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Strengthens emergency medical support systems in urban and rural areas through efficient donor-recipient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16: Peace, Justice, and Strong Institutions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Promotes transparency, accountability, and efficiency in managing donor records and blood distribution processes.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6124216" y="2161972"/>
            <a:ext cx="5839968" cy="5903214"/>
            <a:chOff x="0" y="0"/>
            <a:chExt cx="7786624" cy="7870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86624" cy="7870952"/>
            </a:xfrm>
            <a:custGeom>
              <a:avLst/>
              <a:gdLst/>
              <a:ahLst/>
              <a:cxnLst/>
              <a:rect l="l" t="t" r="r" b="b"/>
              <a:pathLst>
                <a:path w="7786624" h="7870952">
                  <a:moveTo>
                    <a:pt x="0" y="0"/>
                  </a:moveTo>
                  <a:lnTo>
                    <a:pt x="7786624" y="0"/>
                  </a:lnTo>
                  <a:lnTo>
                    <a:pt x="7786624" y="7870952"/>
                  </a:lnTo>
                  <a:lnTo>
                    <a:pt x="0" y="7870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0100" y="2476500"/>
            <a:ext cx="1668780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Hub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web-based Blood Bank Donor Management System designed to connect blood donors with recipients efficiently. The platform allows secure donor registration, real-time blood request tracking, and search functionality based on blood group and location. By streamlining communication and data management,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DonorHub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timely access to blood and improves the overall efficiency of blood bank operations.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72774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3190" y="2324100"/>
            <a:ext cx="15781619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M., D. R., D. D. S., and S. S.,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"Blood Donors and Blood Banks Tracking Applications,"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2nd International Conference on Advancements in Electrical, Electronics, Communication, Computing and Automation (ICAECA), Coimbatore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India,2023,pp.1–6.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https://ieeexplore.ieee.org/document/10200259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the importance of digital tracking systems to monitor donor availability and blood stock levels in real-time, enhancing traceability and operational efficiency in blood banks</a:t>
            </a:r>
            <a:r>
              <a:rPr lang="en-US" sz="3200" dirty="0"/>
              <a:t>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2061818"/>
            <a:ext cx="1325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Kaur, A. Gupta, A.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K. Gupta, and A. Srivastava,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RaktFlow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Blood Bank Management and Donation System,"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 OPJU International Technology Conference on Emerging Technologies for Sustainable Development (OTCON),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Raigarh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India, 2023, pp.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1–6</a:t>
            </a:r>
          </a:p>
          <a:p>
            <a:pPr algn="just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https://ieeexplore.ieee.org/document/10113983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Emphasizes a user-friendly interface and donor tracking modules, illustrating how digital platforms can streamline registration and location-based donor-recipient matching.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28800" y="2324100"/>
            <a:ext cx="13563600" cy="4878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Hawashin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Management of Blood Donation,"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Access, vol. 9, pp.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163016–163032, 2021.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https://ieeexplore.ieee.org/document/3133953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secure method to manage donor data and transaction logs, ensuring transparency, privacy, and trust in donation systems.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Existing method Drawback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8115" y="2400300"/>
            <a:ext cx="14690656" cy="4520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Donor Information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Donor data is scattered across hospitals, NGOs, and local systems with no unified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Response 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processes and lack of real-time tracking slow down the blood request and delivery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Donor Reach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Inability to search donors based on location or blood group leads to missed opportunities during emergencies.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Record Maintenance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systems often lack secure, updated digital records of blood inventory and donor history.</a:t>
            </a:r>
          </a:p>
          <a:p>
            <a:pPr marL="854681" lvl="1" indent="-427340" algn="ctr">
              <a:lnSpc>
                <a:spcPts val="4750"/>
              </a:lnSpc>
              <a:buFont typeface="Arial"/>
              <a:buChar char="•"/>
            </a:pPr>
            <a:endParaRPr lang="en-US" sz="3958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Proposed Method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0624" y="2476500"/>
            <a:ext cx="15416607" cy="497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DonorHub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will integrate all blood donation-related services into a single digital platform for streamlined donor-recipient coordination: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Registration &amp; Management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secure portal for donors to register, manage their availability, and update personal information.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Blood Request Handling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search for donors by city and blood group and submit blood requests instantly.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Control &amp; Reporting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Admin can manage blood groups, monitor requests, maintain donor records, and generate reports for efficient operations.</a:t>
            </a:r>
          </a:p>
          <a:p>
            <a:pPr marL="571500" indent="-5715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Objectives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2476500"/>
            <a:ext cx="13716000" cy="454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management of blood donation and availability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connect blood donors and recipients efficiently across different locations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secure platform for storing and accessing donor information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fast and accurate search based on blood group and city</a:t>
            </a:r>
          </a:p>
          <a:p>
            <a:pPr marL="863382" lvl="1" indent="-431691" algn="just">
              <a:lnSpc>
                <a:spcPts val="9157"/>
              </a:lnSpc>
              <a:buFont typeface="Arial"/>
              <a:buChar char="•"/>
            </a:pPr>
            <a:endParaRPr lang="en-US" sz="3998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1057</Words>
  <Application>Microsoft Office PowerPoint</Application>
  <PresentationFormat>Custom</PresentationFormat>
  <Paragraphs>160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Bold</vt:lpstr>
      <vt:lpstr>Cambria</vt:lpstr>
      <vt:lpstr>Calibri</vt:lpstr>
      <vt:lpstr>Times New Roman</vt:lpstr>
      <vt:lpstr>Wingdings</vt:lpstr>
      <vt:lpstr>SimSun-ExtB</vt:lpstr>
      <vt:lpstr>Arial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Requirements Servers For backend processing and data management Network Infrastructure For connectivity and communication Devices For user access and testing (e.g., mobile devices, compu (3).pptx</dc:title>
  <cp:lastModifiedBy>lenovo</cp:lastModifiedBy>
  <cp:revision>23</cp:revision>
  <dcterms:created xsi:type="dcterms:W3CDTF">2006-08-16T00:00:00Z</dcterms:created>
  <dcterms:modified xsi:type="dcterms:W3CDTF">2025-04-20T18:11:05Z</dcterms:modified>
  <dc:identifier>DAGRCEaRKzA</dc:identifier>
</cp:coreProperties>
</file>